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363" r:id="rId2"/>
    <p:sldId id="2413" r:id="rId3"/>
    <p:sldId id="2408" r:id="rId4"/>
    <p:sldId id="361" r:id="rId5"/>
    <p:sldId id="2414" r:id="rId6"/>
    <p:sldId id="326" r:id="rId7"/>
    <p:sldId id="2415" r:id="rId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6" autoAdjust="0"/>
  </p:normalViewPr>
  <p:slideViewPr>
    <p:cSldViewPr>
      <p:cViewPr varScale="1">
        <p:scale>
          <a:sx n="82" d="100"/>
          <a:sy n="82" d="100"/>
        </p:scale>
        <p:origin x="720"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802.15-23-0262-00-js1g</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US" b="0" i="0" dirty="0">
                <a:solidFill>
                  <a:srgbClr val="000000"/>
                </a:solidFill>
                <a:effectLst/>
                <a:latin typeface="Verdana" panose="020B0604030504040204" pitchFamily="34" charset="0"/>
              </a:rPr>
              <a:t>Philip Orlik (Mitsubishi Electric)</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3/15-23-0233-01-js1g-ig-js1g-may-agenda.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3/15-23-0268-00-js1g-simulation-update-about-csma-gap-between-ieee-802-15-4-and-japanese-utility-standard-jj-300.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May 2023 Interim Session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May 2023</a:t>
            </a:r>
          </a:p>
          <a:p>
            <a:pPr eaLnBrk="1" hangingPunct="1">
              <a:spcBef>
                <a:spcPct val="0"/>
              </a:spcBef>
              <a:buClrTx/>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Philip Orlik (Mitsubishi Electric), Benjamin Rolfe (Mitsubishi Electric, BCA)</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Porlik</a:t>
            </a:r>
            <a:r>
              <a:rPr lang="en-US" altLang="en-US" sz="1600" dirty="0">
                <a:latin typeface="Times New Roman" panose="02020603050405020304" pitchFamily="18" charset="0"/>
              </a:rPr>
              <a:t> @ merl.com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blindcreek.com</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Japan Sub-1GHz Interest Group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closing report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2279577" y="617538"/>
            <a:ext cx="7764463" cy="822326"/>
          </a:xfrm>
        </p:spPr>
        <p:txBody>
          <a:bodyPr vert="horz" wrap="square" lIns="92160" tIns="46080" rIns="92160" bIns="46080" numCol="1" anchor="ctr" anchorCtr="0" compatLnSpc="1">
            <a:prstTxWarp prst="textNoShape">
              <a:avLst/>
            </a:prstTxWarp>
            <a:noAutofit/>
          </a:bodyPr>
          <a:lstStyle/>
          <a:p>
            <a:pPr>
              <a:lnSpc>
                <a:spcPct val="90000"/>
              </a:lnSpc>
            </a:pPr>
            <a:r>
              <a:rPr lang="en-US" sz="2800" dirty="0"/>
              <a:t> </a:t>
            </a:r>
            <a:br>
              <a:rPr lang="en-US" sz="2800" dirty="0"/>
            </a:br>
            <a:r>
              <a:rPr lang="en-US" sz="2800" dirty="0"/>
              <a:t>Japan Sub-1GHz Interest Group </a:t>
            </a:r>
            <a:br>
              <a:rPr lang="en-US" sz="2800" dirty="0"/>
            </a:br>
            <a:endParaRPr lang="en-US" sz="2800" dirty="0"/>
          </a:p>
        </p:txBody>
      </p:sp>
      <p:sp>
        <p:nvSpPr>
          <p:cNvPr id="8" name="TextBox 7">
            <a:extLst>
              <a:ext uri="{FF2B5EF4-FFF2-40B4-BE49-F238E27FC236}">
                <a16:creationId xmlns:a16="http://schemas.microsoft.com/office/drawing/2014/main" id="{D13951D0-0634-C010-6212-7B80FC37EBAA}"/>
              </a:ext>
            </a:extLst>
          </p:cNvPr>
          <p:cNvSpPr txBox="1"/>
          <p:nvPr/>
        </p:nvSpPr>
        <p:spPr bwMode="auto">
          <a:xfrm>
            <a:off x="7692430" y="1926569"/>
            <a:ext cx="3732162" cy="4251623"/>
          </a:xfrm>
          <a:prstGeom prst="rect">
            <a:avLst/>
          </a:prstGeom>
          <a:noFill/>
          <a:ln>
            <a:noFill/>
          </a:ln>
        </p:spPr>
        <p:txBody>
          <a:bodyPr vert="horz" wrap="square" lIns="92160" tIns="46080" rIns="92160" bIns="46080" numCol="1" anchor="t" anchorCtr="0" compatLnSpc="1">
            <a:prstTxWarp prst="textNoShape">
              <a:avLst/>
            </a:prstTxWarp>
            <a:normAutofit/>
          </a:bodyPr>
          <a:lstStyle/>
          <a:p>
            <a:pPr>
              <a:spcAft>
                <a:spcPts val="600"/>
              </a:spcAft>
              <a:buClr>
                <a:srgbClr val="000000"/>
              </a:buClr>
              <a:buSzPct val="100000"/>
              <a:buFont typeface="Times New Roman" panose="02020603050405020304" pitchFamily="18" charset="0"/>
            </a:pPr>
            <a:r>
              <a:rPr lang="en-US" sz="2400" dirty="0">
                <a:solidFill>
                  <a:srgbClr val="000000"/>
                </a:solidFill>
                <a:latin typeface="+mn-lt"/>
              </a:rPr>
              <a:t>Mixed Mode Wireless Interim, May 2023</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Live from Orlando FLA USA</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Virtual from anywhere on earth</a:t>
            </a:r>
          </a:p>
          <a:p>
            <a:pPr>
              <a:spcAft>
                <a:spcPts val="600"/>
              </a:spcAft>
              <a:buClr>
                <a:srgbClr val="000000"/>
              </a:buClr>
              <a:buSzPct val="100000"/>
              <a:buFont typeface="Times New Roman" panose="02020603050405020304" pitchFamily="18" charset="0"/>
            </a:pPr>
            <a:endParaRPr lang="en-US" sz="2400" dirty="0">
              <a:solidFill>
                <a:srgbClr val="000000"/>
              </a:solidFill>
              <a:latin typeface="+mn-lt"/>
            </a:endParaRP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5735639" y="6554788"/>
            <a:ext cx="655637" cy="239712"/>
          </a:xfrm>
        </p:spPr>
        <p:txBody>
          <a:bodyPr vert="horz" wrap="square" lIns="0" tIns="0" rIns="0" bIns="0" numCol="1" anchor="ctr" anchorCtr="0" compatLnSpc="1">
            <a:prstTxWarp prst="textNoShape">
              <a:avLst/>
            </a:prstTxWarp>
            <a:normAutofit/>
          </a:bodyPr>
          <a:lstStyle/>
          <a:p>
            <a:pPr>
              <a:spcAft>
                <a:spcPts val="600"/>
              </a:spcAft>
              <a:defRPr/>
            </a:pPr>
            <a:r>
              <a:rPr lang="en-US" altLang="en-US"/>
              <a:t>Slid</a:t>
            </a:r>
            <a:fld id="{0F04E8E9-279B-42CA-B6E8-61A287E0027B}" type="slidenum">
              <a:rPr lang="en-US" altLang="en-US" smtClean="0"/>
              <a:pPr>
                <a:spcAft>
                  <a:spcPts val="600"/>
                </a:spcAft>
                <a:defRPr/>
              </a:pPr>
              <a:t>2</a:t>
            </a:fld>
            <a:endParaRPr lang="en-US" altLang="en-US"/>
          </a:p>
        </p:txBody>
      </p:sp>
      <p:pic>
        <p:nvPicPr>
          <p:cNvPr id="5" name="Picture 4">
            <a:extLst>
              <a:ext uri="{FF2B5EF4-FFF2-40B4-BE49-F238E27FC236}">
                <a16:creationId xmlns:a16="http://schemas.microsoft.com/office/drawing/2014/main" id="{1FB176C7-F900-2E3C-5C30-0EC21276DE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456" y="1439864"/>
            <a:ext cx="6492974" cy="4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54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1"/>
            <a:ext cx="7764463" cy="366936"/>
          </a:xfrm>
        </p:spPr>
        <p:txBody>
          <a:bodyPr/>
          <a:lstStyle/>
          <a:p>
            <a:r>
              <a:rPr lang="en-US" dirty="0"/>
              <a:t>Agenda</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077281"/>
            <a:ext cx="10369152" cy="2308324"/>
          </a:xfrm>
          <a:prstGeom prst="rect">
            <a:avLst/>
          </a:prstGeom>
          <a:noFill/>
        </p:spPr>
        <p:txBody>
          <a:bodyPr wrap="square">
            <a:spAutoFit/>
          </a:bodyPr>
          <a:lstStyle/>
          <a:p>
            <a:pPr algn="ctr"/>
            <a:r>
              <a:rPr lang="en-US" sz="2400" dirty="0">
                <a:solidFill>
                  <a:schemeClr val="tx1"/>
                </a:solidFill>
                <a:latin typeface="+mj-lt"/>
              </a:rPr>
              <a:t>Document: </a:t>
            </a:r>
          </a:p>
          <a:p>
            <a:pPr algn="ctr"/>
            <a:r>
              <a:rPr lang="en-US" sz="2400" dirty="0">
                <a:solidFill>
                  <a:schemeClr val="tx1"/>
                </a:solidFill>
                <a:latin typeface="+mj-lt"/>
                <a:hlinkClick r:id="rId2"/>
              </a:rPr>
              <a:t>https://mentor.ieee.org/802.15/dcn/23/15-23-0233-01-js1g-ig-js1g-may-agenda.xlsx</a:t>
            </a:r>
            <a:endParaRPr lang="en-US" sz="2400" dirty="0">
              <a:solidFill>
                <a:schemeClr val="tx1"/>
              </a:solidFill>
              <a:latin typeface="+mj-lt"/>
            </a:endParaRPr>
          </a:p>
          <a:p>
            <a:pPr algn="ctr"/>
            <a:endParaRPr lang="en-US" sz="2400" dirty="0">
              <a:solidFill>
                <a:schemeClr val="tx1"/>
              </a:solidFill>
              <a:latin typeface="+mj-lt"/>
            </a:endParaRPr>
          </a:p>
          <a:p>
            <a:pPr algn="ctr"/>
            <a:endParaRPr lang="en-US" sz="2400" dirty="0">
              <a:solidFill>
                <a:schemeClr val="tx1"/>
              </a:solidFill>
              <a:latin typeface="+mj-lt"/>
            </a:endParaRPr>
          </a:p>
          <a:p>
            <a:pPr algn="ctr"/>
            <a:endParaRPr lang="en-US" sz="2400" dirty="0">
              <a:solidFill>
                <a:schemeClr val="tx1"/>
              </a:solidFill>
              <a:latin typeface="+mj-lt"/>
            </a:endParaRPr>
          </a:p>
        </p:txBody>
      </p:sp>
    </p:spTree>
    <p:extLst>
      <p:ext uri="{BB962C8B-B14F-4D97-AF65-F5344CB8AC3E}">
        <p14:creationId xmlns:p14="http://schemas.microsoft.com/office/powerpoint/2010/main" val="3930523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lnSpcReduction="10000"/>
          </a:bodyPr>
          <a:lstStyle/>
          <a:p>
            <a:pPr marL="457200" indent="-457200">
              <a:buFont typeface="Wingdings" panose="05000000000000000000" pitchFamily="2" charset="2"/>
              <a:buChar char="ü"/>
            </a:pPr>
            <a:r>
              <a:rPr lang="en-US" b="1" dirty="0">
                <a:solidFill>
                  <a:schemeClr val="accent1">
                    <a:lumMod val="50000"/>
                  </a:schemeClr>
                </a:solidFill>
              </a:rPr>
              <a:t>Technical contributions</a:t>
            </a:r>
          </a:p>
          <a:p>
            <a:pPr marL="457200" indent="-457200">
              <a:buFont typeface="Wingdings" panose="05000000000000000000" pitchFamily="2" charset="2"/>
              <a:buChar char="ü"/>
            </a:pPr>
            <a:r>
              <a:rPr lang="en-US" b="1" dirty="0">
                <a:solidFill>
                  <a:schemeClr val="accent1">
                    <a:lumMod val="50000"/>
                  </a:schemeClr>
                </a:solidFill>
              </a:rPr>
              <a:t>Refine input to TG4me</a:t>
            </a:r>
          </a:p>
          <a:p>
            <a:pPr marL="857250" lvl="1" indent="-457200">
              <a:buFont typeface="Wingdings" panose="05000000000000000000" pitchFamily="2" charset="2"/>
              <a:buChar char="ü"/>
            </a:pPr>
            <a:r>
              <a:rPr lang="en-US" b="1" dirty="0">
                <a:solidFill>
                  <a:schemeClr val="accent1">
                    <a:lumMod val="50000"/>
                  </a:schemeClr>
                </a:solidFill>
              </a:rPr>
              <a:t>Completed and submitted to TG4me</a:t>
            </a:r>
          </a:p>
          <a:p>
            <a:pPr marL="857250" lvl="1" indent="-457200">
              <a:buFont typeface="Wingdings" panose="05000000000000000000" pitchFamily="2" charset="2"/>
              <a:buChar char="ü"/>
            </a:pPr>
            <a:r>
              <a:rPr lang="en-US" b="1" dirty="0">
                <a:solidFill>
                  <a:schemeClr val="accent1">
                    <a:lumMod val="50000"/>
                  </a:schemeClr>
                </a:solidFill>
              </a:rPr>
              <a:t>TG4me accepted the contribution</a:t>
            </a:r>
          </a:p>
          <a:p>
            <a:pPr marL="457200" indent="-457200">
              <a:buFont typeface="Wingdings" panose="05000000000000000000" pitchFamily="2" charset="2"/>
              <a:buChar char="ü"/>
            </a:pPr>
            <a:r>
              <a:rPr lang="en-US" b="1" dirty="0">
                <a:solidFill>
                  <a:schemeClr val="accent1">
                    <a:lumMod val="50000"/>
                  </a:schemeClr>
                </a:solidFill>
              </a:rPr>
              <a:t>Consider next steps</a:t>
            </a:r>
          </a:p>
          <a:p>
            <a:pPr marL="857250" lvl="1" indent="-457200">
              <a:buFont typeface="Wingdings" panose="05000000000000000000" pitchFamily="2" charset="2"/>
              <a:buChar char="ü"/>
            </a:pPr>
            <a:r>
              <a:rPr lang="en-US" b="1" dirty="0">
                <a:solidFill>
                  <a:schemeClr val="accent1">
                    <a:lumMod val="50000"/>
                  </a:schemeClr>
                </a:solidFill>
              </a:rPr>
              <a:t>Recommendation: Request that WG19 consider addition of  new recommendations in IEEE Std 802.19.3 related to use of </a:t>
            </a:r>
            <a:r>
              <a:rPr lang="en-US" b="1" dirty="0" err="1">
                <a:solidFill>
                  <a:schemeClr val="accent1">
                    <a:lumMod val="50000"/>
                  </a:schemeClr>
                </a:solidFill>
              </a:rPr>
              <a:t>uspendable</a:t>
            </a:r>
            <a:r>
              <a:rPr lang="en-US" b="1" dirty="0">
                <a:solidFill>
                  <a:schemeClr val="accent1">
                    <a:lumMod val="50000"/>
                  </a:schemeClr>
                </a:solidFill>
              </a:rPr>
              <a:t> CSMA/CA</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B5BB-CF84-7483-A2BC-1FAC3F0EFCFD}"/>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674CC4D0-C3C3-5A1E-3A16-6C26A9D37CF2}"/>
              </a:ext>
            </a:extLst>
          </p:cNvPr>
          <p:cNvSpPr>
            <a:spLocks noGrp="1"/>
          </p:cNvSpPr>
          <p:nvPr>
            <p:ph idx="1"/>
          </p:nvPr>
        </p:nvSpPr>
        <p:spPr/>
        <p:txBody>
          <a:bodyPr/>
          <a:lstStyle/>
          <a:p>
            <a:r>
              <a:rPr lang="en-US" dirty="0"/>
              <a:t>Per the recommendation from IG-JS1G, request that WG15 chair communicate to the WG19 chair the request that WG19 consider addition of new recommendations in IEEE Std 802.19.3 related to use of Suspendable CSMA/CA. </a:t>
            </a:r>
          </a:p>
          <a:p>
            <a:r>
              <a:rPr lang="en-US" dirty="0"/>
              <a:t>Moved by: Benjamin Rolfe</a:t>
            </a:r>
          </a:p>
          <a:p>
            <a:r>
              <a:rPr lang="en-US" dirty="0"/>
              <a:t>Second by: </a:t>
            </a:r>
            <a:r>
              <a:rPr lang="en-US" dirty="0" err="1"/>
              <a:t>Yukimasa</a:t>
            </a:r>
            <a:r>
              <a:rPr lang="en-US" dirty="0"/>
              <a:t> Nagai </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0B7AEB3-5B61-A8C3-88D4-216EFDF11C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1802394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Presentations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5" name="TextBox 4">
            <a:extLst>
              <a:ext uri="{FF2B5EF4-FFF2-40B4-BE49-F238E27FC236}">
                <a16:creationId xmlns:a16="http://schemas.microsoft.com/office/drawing/2014/main" id="{96DF9949-D249-A8B6-7B75-52280087BC7C}"/>
              </a:ext>
            </a:extLst>
          </p:cNvPr>
          <p:cNvSpPr txBox="1"/>
          <p:nvPr/>
        </p:nvSpPr>
        <p:spPr>
          <a:xfrm>
            <a:off x="1343472" y="1916832"/>
            <a:ext cx="9505056" cy="2246769"/>
          </a:xfrm>
          <a:prstGeom prst="rect">
            <a:avLst/>
          </a:prstGeom>
          <a:noFill/>
        </p:spPr>
        <p:txBody>
          <a:bodyPr wrap="square">
            <a:spAutoFit/>
          </a:bodyPr>
          <a:lstStyle/>
          <a:p>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rPr>
              <a:t>Simulation Update about CSMA Gap between IEEE 802.15.4 and Japanese Utility Standard JJ.300  </a:t>
            </a:r>
          </a:p>
          <a:p>
            <a:r>
              <a:rPr lang="en-US" sz="2800" dirty="0">
                <a:solidFill>
                  <a:schemeClr val="tx1"/>
                </a:solidFill>
                <a:latin typeface="Tahoma" panose="020B0604030504040204" pitchFamily="34" charset="0"/>
                <a:ea typeface="Tahoma" panose="020B0604030504040204" pitchFamily="34" charset="0"/>
                <a:cs typeface="Tahoma" panose="020B0604030504040204" pitchFamily="34" charset="0"/>
                <a:hlinkClick r:id="rId2"/>
              </a:rPr>
              <a:t>Document 15-23-0268-00</a:t>
            </a:r>
            <a:endParaRPr lang="en-US" sz="2800"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2800"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2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8792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B05C0-F22A-7B94-73E5-DF4AAB466B83}"/>
              </a:ext>
            </a:extLst>
          </p:cNvPr>
          <p:cNvSpPr>
            <a:spLocks noGrp="1"/>
          </p:cNvSpPr>
          <p:nvPr>
            <p:ph type="title"/>
          </p:nvPr>
        </p:nvSpPr>
        <p:spPr>
          <a:xfrm>
            <a:off x="1007436" y="685801"/>
            <a:ext cx="10352617" cy="3679303"/>
          </a:xfrm>
        </p:spPr>
        <p:txBody>
          <a:bodyPr/>
          <a:lstStyle/>
          <a:p>
            <a:r>
              <a:rPr lang="en-US" dirty="0"/>
              <a:t>Thanks You!</a:t>
            </a:r>
            <a:br>
              <a:rPr lang="en-US" dirty="0"/>
            </a:br>
            <a:r>
              <a:rPr lang="ja-JP" altLang="en-US" dirty="0"/>
              <a:t>ありがとう</a:t>
            </a:r>
            <a:br>
              <a:rPr lang="en-US" altLang="ja-JP" dirty="0"/>
            </a:br>
            <a:r>
              <a:rPr lang="en-US" altLang="ja-JP" dirty="0" err="1"/>
              <a:t>gratias</a:t>
            </a:r>
            <a:r>
              <a:rPr lang="en-US" altLang="ja-JP" dirty="0"/>
              <a:t> </a:t>
            </a:r>
            <a:r>
              <a:rPr lang="en-US" altLang="ja-JP" dirty="0" err="1"/>
              <a:t>tibi</a:t>
            </a:r>
            <a:br>
              <a:rPr lang="en-US" altLang="ja-JP" dirty="0"/>
            </a:br>
            <a:r>
              <a:rPr lang="en-US" altLang="ja-JP" dirty="0"/>
              <a:t>Kiitos</a:t>
            </a:r>
            <a:br>
              <a:rPr lang="en-US" altLang="ja-JP" dirty="0"/>
            </a:br>
            <a:endParaRPr lang="en-US" dirty="0"/>
          </a:p>
        </p:txBody>
      </p:sp>
      <p:sp>
        <p:nvSpPr>
          <p:cNvPr id="4" name="Slide Number Placeholder 3">
            <a:extLst>
              <a:ext uri="{FF2B5EF4-FFF2-40B4-BE49-F238E27FC236}">
                <a16:creationId xmlns:a16="http://schemas.microsoft.com/office/drawing/2014/main" id="{D024A1FF-5BBD-0895-F058-509226AF45A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1026" name="Picture 2">
            <a:extLst>
              <a:ext uri="{FF2B5EF4-FFF2-40B4-BE49-F238E27FC236}">
                <a16:creationId xmlns:a16="http://schemas.microsoft.com/office/drawing/2014/main" id="{FEA11DA3-2A2F-05B2-C111-2050DDD05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436" y="1062230"/>
            <a:ext cx="3000332" cy="4004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5391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58344</TotalTime>
  <Words>384</Words>
  <Application>Microsoft Office PowerPoint</Application>
  <PresentationFormat>Widescreen</PresentationFormat>
  <Paragraphs>47</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Tahoma</vt:lpstr>
      <vt:lpstr>Times New Roman</vt:lpstr>
      <vt:lpstr>Verdana</vt:lpstr>
      <vt:lpstr>Wingdings</vt:lpstr>
      <vt:lpstr>Office Theme</vt:lpstr>
      <vt:lpstr>PowerPoint Presentation</vt:lpstr>
      <vt:lpstr>  Japan Sub-1GHz Interest Group  </vt:lpstr>
      <vt:lpstr>Agenda</vt:lpstr>
      <vt:lpstr>Session Objectives</vt:lpstr>
      <vt:lpstr>WG Motion</vt:lpstr>
      <vt:lpstr>Technical Presentations</vt:lpstr>
      <vt:lpstr>Thanks You! ありがとう gratias tibi Kiitos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283</cp:revision>
  <cp:lastPrinted>2000-03-07T00:55:37Z</cp:lastPrinted>
  <dcterms:created xsi:type="dcterms:W3CDTF">2016-01-17T22:48:36Z</dcterms:created>
  <dcterms:modified xsi:type="dcterms:W3CDTF">2023-05-18T15:23:17Z</dcterms:modified>
  <cp:category/>
</cp:coreProperties>
</file>