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4"/>
  </p:notesMasterIdLst>
  <p:handoutMasterIdLst>
    <p:handoutMasterId r:id="rId15"/>
  </p:handoutMasterIdLst>
  <p:sldIdLst>
    <p:sldId id="408" r:id="rId2"/>
    <p:sldId id="409" r:id="rId3"/>
    <p:sldId id="411" r:id="rId4"/>
    <p:sldId id="410" r:id="rId5"/>
    <p:sldId id="425" r:id="rId6"/>
    <p:sldId id="420" r:id="rId7"/>
    <p:sldId id="421" r:id="rId8"/>
    <p:sldId id="426" r:id="rId9"/>
    <p:sldId id="424" r:id="rId10"/>
    <p:sldId id="427" r:id="rId11"/>
    <p:sldId id="428" r:id="rId12"/>
    <p:sldId id="41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5156" autoAdjust="0"/>
  </p:normalViewPr>
  <p:slideViewPr>
    <p:cSldViewPr>
      <p:cViewPr varScale="1">
        <p:scale>
          <a:sx n="72" d="100"/>
          <a:sy n="72" d="100"/>
        </p:scale>
        <p:origin x="888"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July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23</a:t>
            </a:r>
            <a:r>
              <a:rPr lang="en-US" altLang="en-US" sz="1400" b="1" baseline="0" dirty="0"/>
              <a:t>-0332-</a:t>
            </a:r>
            <a:r>
              <a:rPr lang="en-US" altLang="zh-CN" sz="1400" b="1" baseline="0" dirty="0"/>
              <a:t>01</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Considerations on channel order in frequency stitching</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Chenchen Liu,</a:t>
            </a:r>
            <a:r>
              <a:rPr lang="en-US" altLang="zh-CN" sz="1600" dirty="0">
                <a:latin typeface="+mj-lt"/>
              </a:rPr>
              <a:t> </a:t>
            </a:r>
            <a:r>
              <a:rPr lang="en-US" altLang="zh-CN" sz="1600" dirty="0" err="1">
                <a:latin typeface="+mj-lt"/>
              </a:rPr>
              <a:t>Xiaohui</a:t>
            </a:r>
            <a:r>
              <a:rPr lang="en-US" altLang="zh-CN" sz="1600" dirty="0">
                <a:latin typeface="+mj-lt"/>
              </a:rPr>
              <a:t> Peng, </a:t>
            </a:r>
            <a:r>
              <a:rPr lang="en-US" altLang="en-US" sz="1600" dirty="0">
                <a:latin typeface="+mj-lt"/>
              </a:rPr>
              <a:t>Lei 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sensing, frequency stitching</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Suggested Text for Sensing TFD</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60000"/>
              </a:lnSpc>
              <a:buFont typeface="Wingdings" panose="05000000000000000000" pitchFamily="2" charset="2"/>
              <a:buChar char="n"/>
            </a:pPr>
            <a:r>
              <a:rPr lang="en-US" altLang="zh-CN" sz="1800" dirty="0">
                <a:latin typeface="+mj-lt"/>
              </a:rPr>
              <a:t>In frequency stitching, both in-sequence channel order as illustrated in Fig.1, and out-of-sequence channel order as illustrated in Fig. 2, shall be supported. </a:t>
            </a:r>
          </a:p>
          <a:p>
            <a:pPr algn="just">
              <a:lnSpc>
                <a:spcPct val="160000"/>
              </a:lnSpc>
              <a:buFont typeface="Wingdings" panose="05000000000000000000" pitchFamily="2" charset="2"/>
              <a:buChar char="n"/>
            </a:pPr>
            <a:r>
              <a:rPr lang="en-US" altLang="zh-CN" sz="1800" dirty="0">
                <a:latin typeface="+mj-lt"/>
              </a:rPr>
              <a:t>In-sequence channel order shall be used for frequency stitching under 25% overlap</a:t>
            </a:r>
          </a:p>
        </p:txBody>
      </p:sp>
      <p:pic>
        <p:nvPicPr>
          <p:cNvPr id="9" name="图片 8">
            <a:extLst>
              <a:ext uri="{FF2B5EF4-FFF2-40B4-BE49-F238E27FC236}">
                <a16:creationId xmlns:a16="http://schemas.microsoft.com/office/drawing/2014/main" id="{8FC4D174-7E15-4FFE-8CA4-AE5534F94E9D}"/>
              </a:ext>
            </a:extLst>
          </p:cNvPr>
          <p:cNvPicPr>
            <a:picLocks noChangeAspect="1"/>
          </p:cNvPicPr>
          <p:nvPr/>
        </p:nvPicPr>
        <p:blipFill>
          <a:blip r:embed="rId2"/>
          <a:stretch>
            <a:fillRect/>
          </a:stretch>
        </p:blipFill>
        <p:spPr>
          <a:xfrm>
            <a:off x="107504" y="3530592"/>
            <a:ext cx="4284219" cy="2664296"/>
          </a:xfrm>
          <a:prstGeom prst="rect">
            <a:avLst/>
          </a:prstGeom>
        </p:spPr>
      </p:pic>
      <p:sp>
        <p:nvSpPr>
          <p:cNvPr id="10" name="文本框 9">
            <a:extLst>
              <a:ext uri="{FF2B5EF4-FFF2-40B4-BE49-F238E27FC236}">
                <a16:creationId xmlns:a16="http://schemas.microsoft.com/office/drawing/2014/main" id="{F74049CE-8556-41F5-B44D-69F9394EF3EA}"/>
              </a:ext>
            </a:extLst>
          </p:cNvPr>
          <p:cNvSpPr txBox="1"/>
          <p:nvPr/>
        </p:nvSpPr>
        <p:spPr>
          <a:xfrm>
            <a:off x="1133489" y="6248345"/>
            <a:ext cx="2232248" cy="276999"/>
          </a:xfrm>
          <a:prstGeom prst="rect">
            <a:avLst/>
          </a:prstGeom>
          <a:noFill/>
        </p:spPr>
        <p:txBody>
          <a:bodyPr wrap="square" rtlCol="0">
            <a:spAutoFit/>
          </a:bodyPr>
          <a:lstStyle/>
          <a:p>
            <a:r>
              <a:rPr lang="en-US" altLang="zh-CN" dirty="0"/>
              <a:t>Fig. 1 In-sequence channel order</a:t>
            </a:r>
            <a:endParaRPr lang="zh-CN" altLang="en-US" dirty="0"/>
          </a:p>
        </p:txBody>
      </p:sp>
      <p:sp>
        <p:nvSpPr>
          <p:cNvPr id="11" name="文本框 10">
            <a:extLst>
              <a:ext uri="{FF2B5EF4-FFF2-40B4-BE49-F238E27FC236}">
                <a16:creationId xmlns:a16="http://schemas.microsoft.com/office/drawing/2014/main" id="{8C64740A-340A-48E3-8801-215E91B8708A}"/>
              </a:ext>
            </a:extLst>
          </p:cNvPr>
          <p:cNvSpPr txBox="1"/>
          <p:nvPr/>
        </p:nvSpPr>
        <p:spPr>
          <a:xfrm>
            <a:off x="5760326" y="6176337"/>
            <a:ext cx="2484082" cy="276999"/>
          </a:xfrm>
          <a:prstGeom prst="rect">
            <a:avLst/>
          </a:prstGeom>
          <a:noFill/>
        </p:spPr>
        <p:txBody>
          <a:bodyPr wrap="square" rtlCol="0">
            <a:spAutoFit/>
          </a:bodyPr>
          <a:lstStyle/>
          <a:p>
            <a:r>
              <a:rPr lang="en-US" altLang="zh-CN" dirty="0"/>
              <a:t>Fig. 2 Out-of-sequence channel order</a:t>
            </a:r>
            <a:endParaRPr lang="zh-CN" altLang="en-US" dirty="0"/>
          </a:p>
        </p:txBody>
      </p:sp>
      <p:pic>
        <p:nvPicPr>
          <p:cNvPr id="12" name="图片 11">
            <a:extLst>
              <a:ext uri="{FF2B5EF4-FFF2-40B4-BE49-F238E27FC236}">
                <a16:creationId xmlns:a16="http://schemas.microsoft.com/office/drawing/2014/main" id="{2345E870-8407-44DA-957A-F1BE50219AC5}"/>
              </a:ext>
            </a:extLst>
          </p:cNvPr>
          <p:cNvPicPr>
            <a:picLocks noChangeAspect="1"/>
          </p:cNvPicPr>
          <p:nvPr/>
        </p:nvPicPr>
        <p:blipFill>
          <a:blip r:embed="rId3"/>
          <a:stretch>
            <a:fillRect/>
          </a:stretch>
        </p:blipFill>
        <p:spPr>
          <a:xfrm>
            <a:off x="4434482" y="3501008"/>
            <a:ext cx="4530403" cy="2700508"/>
          </a:xfrm>
          <a:prstGeom prst="rect">
            <a:avLst/>
          </a:prstGeom>
        </p:spPr>
      </p:pic>
    </p:spTree>
    <p:extLst>
      <p:ext uri="{BB962C8B-B14F-4D97-AF65-F5344CB8AC3E}">
        <p14:creationId xmlns:p14="http://schemas.microsoft.com/office/powerpoint/2010/main" val="58786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Suggested Text for Sensing TFD</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40000"/>
              </a:lnSpc>
              <a:buFont typeface="Wingdings" panose="05000000000000000000" pitchFamily="2" charset="2"/>
              <a:buChar char="n"/>
            </a:pPr>
            <a:r>
              <a:rPr lang="en-US" altLang="zh-CN" sz="1800" dirty="0">
                <a:latin typeface="+mj-lt"/>
              </a:rPr>
              <a:t>The out-of-sequence channel order could be computed according to</a:t>
            </a:r>
          </a:p>
          <a:p>
            <a:pPr marL="0" indent="0">
              <a:lnSpc>
                <a:spcPct val="140000"/>
              </a:lnSpc>
              <a:buNone/>
            </a:pPr>
            <a:r>
              <a:rPr lang="en-US" altLang="zh-CN" sz="1800" dirty="0">
                <a:latin typeface="+mj-lt"/>
              </a:rPr>
              <a:t>CH((p*(OF+1) MOD (N)) + (p*(OF+1) DIV (N))),</a:t>
            </a:r>
            <a:br>
              <a:rPr lang="en-US" altLang="zh-CN" sz="1800" dirty="0">
                <a:latin typeface="+mj-lt"/>
              </a:rPr>
            </a:br>
            <a:r>
              <a:rPr lang="en-US" altLang="zh-CN" sz="1800" dirty="0">
                <a:latin typeface="+mj-lt"/>
              </a:rPr>
              <a:t>where p = 0 ... (N-1) and DIV denotes integer division</a:t>
            </a:r>
          </a:p>
          <a:p>
            <a:pPr algn="just">
              <a:lnSpc>
                <a:spcPct val="140000"/>
              </a:lnSpc>
              <a:buFont typeface="Wingdings" panose="05000000000000000000" pitchFamily="2" charset="2"/>
              <a:buChar char="n"/>
            </a:pPr>
            <a:r>
              <a:rPr lang="en-US" altLang="zh-CN" sz="1800" dirty="0">
                <a:latin typeface="+mj-lt"/>
              </a:rPr>
              <a:t>When the out-of-sequence channel order is used, the value of overlap factor is shown as follows</a:t>
            </a:r>
          </a:p>
        </p:txBody>
      </p:sp>
      <p:graphicFrame>
        <p:nvGraphicFramePr>
          <p:cNvPr id="13" name="表格 12">
            <a:extLst>
              <a:ext uri="{FF2B5EF4-FFF2-40B4-BE49-F238E27FC236}">
                <a16:creationId xmlns:a16="http://schemas.microsoft.com/office/drawing/2014/main" id="{71BDB80F-C492-4267-BA15-01CB9F019ECD}"/>
              </a:ext>
            </a:extLst>
          </p:cNvPr>
          <p:cNvGraphicFramePr>
            <a:graphicFrameLocks noGrp="1"/>
          </p:cNvGraphicFramePr>
          <p:nvPr>
            <p:extLst>
              <p:ext uri="{D42A27DB-BD31-4B8C-83A1-F6EECF244321}">
                <p14:modId xmlns:p14="http://schemas.microsoft.com/office/powerpoint/2010/main" val="341163594"/>
              </p:ext>
            </p:extLst>
          </p:nvPr>
        </p:nvGraphicFramePr>
        <p:xfrm>
          <a:off x="1524000" y="4077072"/>
          <a:ext cx="6096000" cy="1643144"/>
        </p:xfrm>
        <a:graphic>
          <a:graphicData uri="http://schemas.openxmlformats.org/drawingml/2006/table">
            <a:tbl>
              <a:tblPr firstRow="1" bandRow="1">
                <a:tableStyleId>{F5AB1C69-6EDB-4FF4-983F-18BD219EF322}</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296901">
                <a:tc>
                  <a:txBody>
                    <a:bodyPr/>
                    <a:lstStyle/>
                    <a:p>
                      <a:pPr algn="ctr"/>
                      <a:r>
                        <a:rPr lang="en-US" altLang="zh-CN" sz="1400" b="0" dirty="0">
                          <a:solidFill>
                            <a:schemeClr val="tx1"/>
                          </a:solidFill>
                          <a:latin typeface="+mj-lt"/>
                        </a:rPr>
                        <a:t>Overlap Factor (OF) Value</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a:solidFill>
                            <a:schemeClr val="tx1"/>
                          </a:solidFill>
                          <a:latin typeface="+mj-lt"/>
                        </a:rPr>
                        <a:t>Description</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4586">
                <a:tc>
                  <a:txBody>
                    <a:bodyPr/>
                    <a:lstStyle/>
                    <a:p>
                      <a:pPr algn="ctr"/>
                      <a:r>
                        <a:rPr lang="en-US" altLang="zh-CN" sz="1400" dirty="0">
                          <a:latin typeface="+mj-lt"/>
                        </a:rPr>
                        <a:t>0</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Non-overlapping, 25%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34586">
                <a:tc>
                  <a:txBody>
                    <a:bodyPr/>
                    <a:lstStyle/>
                    <a:p>
                      <a:pPr algn="ctr"/>
                      <a:r>
                        <a:rPr lang="en-US" altLang="zh-CN" sz="1400" dirty="0">
                          <a:latin typeface="+mj-lt"/>
                        </a:rPr>
                        <a:t>1</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Reserved</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34586">
                <a:tc>
                  <a:txBody>
                    <a:bodyPr/>
                    <a:lstStyle/>
                    <a:p>
                      <a:pPr algn="ctr"/>
                      <a:r>
                        <a:rPr lang="en-US" altLang="zh-CN" sz="1400" dirty="0">
                          <a:latin typeface="+mj-lt"/>
                        </a:rPr>
                        <a:t>2</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50%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34586">
                <a:tc>
                  <a:txBody>
                    <a:bodyPr/>
                    <a:lstStyle/>
                    <a:p>
                      <a:pPr algn="ctr"/>
                      <a:r>
                        <a:rPr lang="en-US" altLang="zh-CN" sz="1400" dirty="0">
                          <a:latin typeface="+mj-lt"/>
                        </a:rPr>
                        <a:t>3</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75%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4584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355802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792513634"/>
              </p:ext>
            </p:extLst>
          </p:nvPr>
        </p:nvGraphicFramePr>
        <p:xfrm>
          <a:off x="467544" y="908720"/>
          <a:ext cx="8280920" cy="5104615"/>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val="1745747388"/>
                    </a:ext>
                  </a:extLst>
                </a:gridCol>
                <a:gridCol w="4369363">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Different channel orders in frequency stitching</a:t>
                      </a: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Reference</a:t>
            </a:r>
            <a:endParaRPr lang="zh-CN" altLang="en-US" sz="2600" dirty="0"/>
          </a:p>
        </p:txBody>
      </p:sp>
      <p:sp>
        <p:nvSpPr>
          <p:cNvPr id="8" name="内容占位符 2"/>
          <p:cNvSpPr>
            <a:spLocks noGrp="1"/>
          </p:cNvSpPr>
          <p:nvPr>
            <p:ph idx="1"/>
          </p:nvPr>
        </p:nvSpPr>
        <p:spPr>
          <a:xfrm>
            <a:off x="685800" y="1743512"/>
            <a:ext cx="7772400" cy="3888853"/>
          </a:xfrm>
        </p:spPr>
        <p:txBody>
          <a:bodyPr/>
          <a:lstStyle/>
          <a:p>
            <a:pPr marL="0" indent="0">
              <a:lnSpc>
                <a:spcPct val="140000"/>
              </a:lnSpc>
              <a:buNone/>
            </a:pPr>
            <a:r>
              <a:rPr lang="en-US" altLang="zh-CN" sz="1600" dirty="0">
                <a:latin typeface="+mj-lt"/>
              </a:rPr>
              <a:t>[1] IEEE 802.15/22-061r0, “Sensing Continued”</a:t>
            </a:r>
          </a:p>
          <a:p>
            <a:pPr marL="0" indent="0">
              <a:lnSpc>
                <a:spcPct val="140000"/>
              </a:lnSpc>
              <a:buNone/>
            </a:pPr>
            <a:r>
              <a:rPr lang="en-US" altLang="zh-CN" sz="1600" dirty="0">
                <a:latin typeface="+mj-lt"/>
              </a:rPr>
              <a:t>[2] IEEE 802.15/22-422r0, “UWB Sensing - Scheduling”</a:t>
            </a:r>
          </a:p>
          <a:p>
            <a:pPr marL="0" indent="0">
              <a:lnSpc>
                <a:spcPct val="140000"/>
              </a:lnSpc>
              <a:buNone/>
            </a:pPr>
            <a:r>
              <a:rPr lang="en-US" altLang="zh-CN" sz="1600" dirty="0">
                <a:latin typeface="+mj-lt"/>
              </a:rPr>
              <a:t>[3] IEEE 802.15/23-178r0, “Frequency Stitching Considerations”</a:t>
            </a:r>
          </a:p>
          <a:p>
            <a:pPr marL="0" indent="0">
              <a:lnSpc>
                <a:spcPct val="140000"/>
              </a:lnSpc>
              <a:buNone/>
            </a:pPr>
            <a:r>
              <a:rPr lang="en-US" altLang="zh-CN" sz="1600" dirty="0">
                <a:latin typeface="+mj-lt"/>
              </a:rPr>
              <a:t>[4] IEEE 802.15/23-284r0, “Latest Consensus on UWB Sensing PHY and MAC”</a:t>
            </a: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498867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Recap: Frequency Stitching</a:t>
            </a:r>
            <a:endParaRPr lang="zh-CN" altLang="en-US" sz="2600" dirty="0"/>
          </a:p>
        </p:txBody>
      </p:sp>
      <p:sp>
        <p:nvSpPr>
          <p:cNvPr id="8" name="内容占位符 2"/>
          <p:cNvSpPr>
            <a:spLocks noGrp="1"/>
          </p:cNvSpPr>
          <p:nvPr>
            <p:ph idx="1"/>
          </p:nvPr>
        </p:nvSpPr>
        <p:spPr>
          <a:xfrm>
            <a:off x="719336" y="1557207"/>
            <a:ext cx="7772400" cy="4320065"/>
          </a:xfrm>
        </p:spPr>
        <p:txBody>
          <a:bodyPr/>
          <a:lstStyle/>
          <a:p>
            <a:pPr algn="just">
              <a:lnSpc>
                <a:spcPct val="180000"/>
              </a:lnSpc>
              <a:buFont typeface="Wingdings" panose="05000000000000000000" pitchFamily="2" charset="2"/>
              <a:buChar char="n"/>
            </a:pPr>
            <a:r>
              <a:rPr lang="en-US" altLang="zh-CN" sz="1800" dirty="0">
                <a:latin typeface="+mj-lt"/>
              </a:rPr>
              <a:t>The frequency stitching is discussed in [1-3] to improve the effective bandwidth of sensing by aggregating multiple frequency segments together.</a:t>
            </a:r>
          </a:p>
          <a:p>
            <a:pPr algn="just">
              <a:lnSpc>
                <a:spcPct val="180000"/>
              </a:lnSpc>
              <a:buFont typeface="Wingdings" panose="05000000000000000000" pitchFamily="2" charset="2"/>
              <a:buChar char="n"/>
            </a:pPr>
            <a:r>
              <a:rPr lang="en-US" altLang="zh-CN" sz="1800" dirty="0">
                <a:latin typeface="+mj-lt"/>
              </a:rPr>
              <a:t>Two factors are considered further in the frequency stitching</a:t>
            </a:r>
          </a:p>
          <a:p>
            <a:pPr lvl="1" algn="just">
              <a:lnSpc>
                <a:spcPct val="180000"/>
              </a:lnSpc>
              <a:buFont typeface="Wingdings" panose="05000000000000000000" pitchFamily="2" charset="2"/>
              <a:buChar char="Ø"/>
            </a:pPr>
            <a:r>
              <a:rPr lang="en-US" altLang="zh-CN" sz="1600" dirty="0">
                <a:latin typeface="+mj-lt"/>
              </a:rPr>
              <a:t>Time scale. The time to obtain each measurement of frequency stitching should be less than the coherent time of the channel. Short total time span per measurement is good.</a:t>
            </a:r>
          </a:p>
          <a:p>
            <a:pPr lvl="1" algn="just">
              <a:lnSpc>
                <a:spcPct val="180000"/>
              </a:lnSpc>
              <a:buFont typeface="Wingdings" panose="05000000000000000000" pitchFamily="2" charset="2"/>
              <a:buChar char="Ø"/>
            </a:pPr>
            <a:r>
              <a:rPr lang="en-US" altLang="zh-CN" sz="1600" dirty="0">
                <a:latin typeface="+mj-lt"/>
              </a:rPr>
              <a:t>Transmission power loss. Overlap between adjacent used channels may lead to mean EIRP accumulation when minimizing the total time span, which may result in transmission power loss. Small transmission power loss is good.</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142367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Recap: Channel Order in Frequency Stitching</a:t>
            </a:r>
            <a:endParaRPr lang="zh-CN" altLang="en-US" sz="2600" dirty="0"/>
          </a:p>
        </p:txBody>
      </p:sp>
      <p:sp>
        <p:nvSpPr>
          <p:cNvPr id="8" name="内容占位符 2"/>
          <p:cNvSpPr>
            <a:spLocks noGrp="1"/>
          </p:cNvSpPr>
          <p:nvPr>
            <p:ph idx="1"/>
          </p:nvPr>
        </p:nvSpPr>
        <p:spPr>
          <a:xfrm>
            <a:off x="719336" y="1484784"/>
            <a:ext cx="7772400" cy="4824121"/>
          </a:xfrm>
        </p:spPr>
        <p:txBody>
          <a:bodyPr/>
          <a:lstStyle/>
          <a:p>
            <a:pPr algn="just">
              <a:lnSpc>
                <a:spcPct val="140000"/>
              </a:lnSpc>
              <a:buFont typeface="Wingdings" panose="05000000000000000000" pitchFamily="2" charset="2"/>
              <a:buChar char="n"/>
            </a:pPr>
            <a:r>
              <a:rPr lang="en-US" altLang="zh-CN" sz="1800" dirty="0">
                <a:latin typeface="+mj-lt"/>
              </a:rPr>
              <a:t>Two types of channel order in frequency stitching</a:t>
            </a:r>
          </a:p>
          <a:p>
            <a:pPr lvl="1" algn="just">
              <a:lnSpc>
                <a:spcPct val="140000"/>
              </a:lnSpc>
              <a:buFont typeface="Wingdings" panose="05000000000000000000" pitchFamily="2" charset="2"/>
              <a:buChar char="Ø"/>
            </a:pPr>
            <a:r>
              <a:rPr lang="en-US" altLang="zh-CN" sz="1600" dirty="0">
                <a:latin typeface="+mj-lt"/>
              </a:rPr>
              <a:t>In-sequence channel order: shorter total time span, possible transmission power loss</a:t>
            </a:r>
          </a:p>
          <a:p>
            <a:pPr lvl="1" algn="just">
              <a:lnSpc>
                <a:spcPct val="140000"/>
              </a:lnSpc>
              <a:buFont typeface="Wingdings" panose="05000000000000000000" pitchFamily="2" charset="2"/>
              <a:buChar char="Ø"/>
            </a:pPr>
            <a:r>
              <a:rPr lang="en-US" altLang="zh-CN" sz="1600" dirty="0">
                <a:latin typeface="+mj-lt"/>
              </a:rPr>
              <a:t>Out-of-sequence channel order [3]: longer total time span, no transmission power loss</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pic>
        <p:nvPicPr>
          <p:cNvPr id="9" name="图片 8"/>
          <p:cNvPicPr>
            <a:picLocks noChangeAspect="1"/>
          </p:cNvPicPr>
          <p:nvPr/>
        </p:nvPicPr>
        <p:blipFill>
          <a:blip r:embed="rId2"/>
          <a:stretch>
            <a:fillRect/>
          </a:stretch>
        </p:blipFill>
        <p:spPr>
          <a:xfrm>
            <a:off x="107504" y="3386576"/>
            <a:ext cx="4284219" cy="2664296"/>
          </a:xfrm>
          <a:prstGeom prst="rect">
            <a:avLst/>
          </a:prstGeom>
        </p:spPr>
      </p:pic>
      <p:sp>
        <p:nvSpPr>
          <p:cNvPr id="3" name="文本框 2"/>
          <p:cNvSpPr txBox="1"/>
          <p:nvPr/>
        </p:nvSpPr>
        <p:spPr>
          <a:xfrm>
            <a:off x="1133489" y="6104329"/>
            <a:ext cx="2232248" cy="276999"/>
          </a:xfrm>
          <a:prstGeom prst="rect">
            <a:avLst/>
          </a:prstGeom>
          <a:noFill/>
        </p:spPr>
        <p:txBody>
          <a:bodyPr wrap="square" rtlCol="0">
            <a:spAutoFit/>
          </a:bodyPr>
          <a:lstStyle/>
          <a:p>
            <a:r>
              <a:rPr lang="en-US" altLang="zh-CN" dirty="0"/>
              <a:t>In-sequence channel order</a:t>
            </a:r>
            <a:endParaRPr lang="zh-CN" altLang="en-US" dirty="0"/>
          </a:p>
        </p:txBody>
      </p:sp>
      <p:sp>
        <p:nvSpPr>
          <p:cNvPr id="10" name="文本框 9"/>
          <p:cNvSpPr txBox="1"/>
          <p:nvPr/>
        </p:nvSpPr>
        <p:spPr>
          <a:xfrm>
            <a:off x="5760326" y="6032321"/>
            <a:ext cx="2232248" cy="276999"/>
          </a:xfrm>
          <a:prstGeom prst="rect">
            <a:avLst/>
          </a:prstGeom>
          <a:noFill/>
        </p:spPr>
        <p:txBody>
          <a:bodyPr wrap="square" rtlCol="0">
            <a:spAutoFit/>
          </a:bodyPr>
          <a:lstStyle/>
          <a:p>
            <a:r>
              <a:rPr lang="en-US" altLang="zh-CN" dirty="0"/>
              <a:t>Out-of-sequence channel order</a:t>
            </a:r>
            <a:endParaRPr lang="zh-CN" altLang="en-US" dirty="0"/>
          </a:p>
        </p:txBody>
      </p:sp>
      <p:pic>
        <p:nvPicPr>
          <p:cNvPr id="11" name="图片 10"/>
          <p:cNvPicPr>
            <a:picLocks noChangeAspect="1"/>
          </p:cNvPicPr>
          <p:nvPr/>
        </p:nvPicPr>
        <p:blipFill>
          <a:blip r:embed="rId3"/>
          <a:stretch>
            <a:fillRect/>
          </a:stretch>
        </p:blipFill>
        <p:spPr>
          <a:xfrm>
            <a:off x="4434482" y="3356992"/>
            <a:ext cx="4530403" cy="2700508"/>
          </a:xfrm>
          <a:prstGeom prst="rect">
            <a:avLst/>
          </a:prstGeom>
        </p:spPr>
      </p:pic>
    </p:spTree>
    <p:extLst>
      <p:ext uri="{BB962C8B-B14F-4D97-AF65-F5344CB8AC3E}">
        <p14:creationId xmlns:p14="http://schemas.microsoft.com/office/powerpoint/2010/main" val="1087430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PSD Accumulation</a:t>
            </a:r>
            <a:endParaRPr lang="zh-CN" altLang="en-US" sz="2600" dirty="0"/>
          </a:p>
        </p:txBody>
      </p:sp>
      <p:sp>
        <p:nvSpPr>
          <p:cNvPr id="8" name="内容占位符 2"/>
          <p:cNvSpPr>
            <a:spLocks noGrp="1"/>
          </p:cNvSpPr>
          <p:nvPr>
            <p:ph idx="1"/>
          </p:nvPr>
        </p:nvSpPr>
        <p:spPr>
          <a:xfrm>
            <a:off x="719336" y="1484784"/>
            <a:ext cx="7772400" cy="2016898"/>
          </a:xfrm>
        </p:spPr>
        <p:txBody>
          <a:bodyPr/>
          <a:lstStyle/>
          <a:p>
            <a:pPr algn="just">
              <a:lnSpc>
                <a:spcPct val="160000"/>
              </a:lnSpc>
              <a:buFont typeface="Wingdings" panose="05000000000000000000" pitchFamily="2" charset="2"/>
              <a:buChar char="n"/>
            </a:pPr>
            <a:r>
              <a:rPr lang="en-US" altLang="zh-CN" sz="1800" dirty="0">
                <a:latin typeface="+mj-lt"/>
              </a:rPr>
              <a:t>The channel overlapping in frequency stitching could be 124.8 MHz (25% overlap), 249.6 MHz (50% overlap), and 374.4 MHz (75% overlap).</a:t>
            </a:r>
          </a:p>
          <a:p>
            <a:pPr algn="just">
              <a:lnSpc>
                <a:spcPct val="160000"/>
              </a:lnSpc>
              <a:buFont typeface="Wingdings" panose="05000000000000000000" pitchFamily="2" charset="2"/>
              <a:buChar char="n"/>
            </a:pPr>
            <a:r>
              <a:rPr lang="en-US" altLang="zh-CN" sz="1800" dirty="0">
                <a:latin typeface="+mj-lt"/>
              </a:rPr>
              <a:t>Different overlaps leads to different PSD accumulation result</a:t>
            </a:r>
          </a:p>
          <a:p>
            <a:pPr lvl="1" algn="just">
              <a:lnSpc>
                <a:spcPct val="160000"/>
              </a:lnSpc>
              <a:buFont typeface="Wingdings" panose="05000000000000000000" pitchFamily="2" charset="2"/>
              <a:buChar char="Ø"/>
            </a:pPr>
            <a:r>
              <a:rPr lang="en-US" altLang="zh-CN" sz="1400" dirty="0">
                <a:latin typeface="+mj-lt"/>
              </a:rPr>
              <a:t>Sensing pulse shape: the time-bounded Kaiser with 3 chips [4]</a:t>
            </a:r>
          </a:p>
        </p:txBody>
      </p:sp>
      <p:pic>
        <p:nvPicPr>
          <p:cNvPr id="3" name="图片 2"/>
          <p:cNvPicPr>
            <a:picLocks noChangeAspect="1"/>
          </p:cNvPicPr>
          <p:nvPr/>
        </p:nvPicPr>
        <p:blipFill>
          <a:blip r:embed="rId2"/>
          <a:stretch>
            <a:fillRect/>
          </a:stretch>
        </p:blipFill>
        <p:spPr>
          <a:xfrm>
            <a:off x="59897" y="3508471"/>
            <a:ext cx="2852005" cy="2297769"/>
          </a:xfrm>
          <a:prstGeom prst="rect">
            <a:avLst/>
          </a:prstGeom>
        </p:spPr>
      </p:pic>
      <p:pic>
        <p:nvPicPr>
          <p:cNvPr id="9" name="图片 8"/>
          <p:cNvPicPr>
            <a:picLocks noChangeAspect="1"/>
          </p:cNvPicPr>
          <p:nvPr/>
        </p:nvPicPr>
        <p:blipFill>
          <a:blip r:embed="rId3"/>
          <a:stretch>
            <a:fillRect/>
          </a:stretch>
        </p:blipFill>
        <p:spPr>
          <a:xfrm>
            <a:off x="2987720" y="3510810"/>
            <a:ext cx="2880424" cy="2318390"/>
          </a:xfrm>
          <a:prstGeom prst="rect">
            <a:avLst/>
          </a:prstGeom>
        </p:spPr>
      </p:pic>
      <p:pic>
        <p:nvPicPr>
          <p:cNvPr id="10" name="图片 9"/>
          <p:cNvPicPr>
            <a:picLocks noChangeAspect="1"/>
          </p:cNvPicPr>
          <p:nvPr/>
        </p:nvPicPr>
        <p:blipFill>
          <a:blip r:embed="rId4"/>
          <a:stretch>
            <a:fillRect/>
          </a:stretch>
        </p:blipFill>
        <p:spPr>
          <a:xfrm>
            <a:off x="6012160" y="3508471"/>
            <a:ext cx="2933274" cy="2375120"/>
          </a:xfrm>
          <a:prstGeom prst="rect">
            <a:avLst/>
          </a:prstGeom>
        </p:spPr>
      </p:pic>
      <p:sp>
        <p:nvSpPr>
          <p:cNvPr id="11" name="文本框 10"/>
          <p:cNvSpPr txBox="1"/>
          <p:nvPr/>
        </p:nvSpPr>
        <p:spPr>
          <a:xfrm>
            <a:off x="1115616" y="5949280"/>
            <a:ext cx="1314400" cy="276999"/>
          </a:xfrm>
          <a:prstGeom prst="rect">
            <a:avLst/>
          </a:prstGeom>
          <a:noFill/>
        </p:spPr>
        <p:txBody>
          <a:bodyPr wrap="square" rtlCol="0">
            <a:spAutoFit/>
          </a:bodyPr>
          <a:lstStyle/>
          <a:p>
            <a:r>
              <a:rPr lang="en-US" altLang="zh-CN" dirty="0"/>
              <a:t>25% overlap</a:t>
            </a:r>
            <a:endParaRPr lang="zh-CN" altLang="en-US" dirty="0"/>
          </a:p>
        </p:txBody>
      </p:sp>
      <p:sp>
        <p:nvSpPr>
          <p:cNvPr id="14" name="文本框 13"/>
          <p:cNvSpPr txBox="1"/>
          <p:nvPr/>
        </p:nvSpPr>
        <p:spPr>
          <a:xfrm>
            <a:off x="4067944" y="5949279"/>
            <a:ext cx="1314400" cy="276999"/>
          </a:xfrm>
          <a:prstGeom prst="rect">
            <a:avLst/>
          </a:prstGeom>
          <a:noFill/>
        </p:spPr>
        <p:txBody>
          <a:bodyPr wrap="square" rtlCol="0">
            <a:spAutoFit/>
          </a:bodyPr>
          <a:lstStyle/>
          <a:p>
            <a:r>
              <a:rPr lang="en-US" altLang="zh-CN" dirty="0"/>
              <a:t>50% overlap</a:t>
            </a:r>
            <a:endParaRPr lang="zh-CN" altLang="en-US" dirty="0"/>
          </a:p>
        </p:txBody>
      </p:sp>
      <p:sp>
        <p:nvSpPr>
          <p:cNvPr id="15" name="文本框 14"/>
          <p:cNvSpPr txBox="1"/>
          <p:nvPr/>
        </p:nvSpPr>
        <p:spPr>
          <a:xfrm>
            <a:off x="7029427" y="5949279"/>
            <a:ext cx="1314400" cy="276999"/>
          </a:xfrm>
          <a:prstGeom prst="rect">
            <a:avLst/>
          </a:prstGeom>
          <a:noFill/>
        </p:spPr>
        <p:txBody>
          <a:bodyPr wrap="square" rtlCol="0">
            <a:spAutoFit/>
          </a:bodyPr>
          <a:lstStyle/>
          <a:p>
            <a:r>
              <a:rPr lang="en-US" altLang="zh-CN" dirty="0"/>
              <a:t>75% overlap</a:t>
            </a:r>
            <a:endParaRPr lang="zh-CN" altLang="en-US" dirty="0"/>
          </a:p>
        </p:txBody>
      </p:sp>
    </p:spTree>
    <p:extLst>
      <p:ext uri="{BB962C8B-B14F-4D97-AF65-F5344CB8AC3E}">
        <p14:creationId xmlns:p14="http://schemas.microsoft.com/office/powerpoint/2010/main" val="408766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PSD Accumulation (Cont.)</a:t>
            </a:r>
            <a:endParaRPr lang="zh-CN" altLang="en-US" sz="2600" dirty="0"/>
          </a:p>
        </p:txBody>
      </p:sp>
      <p:sp>
        <p:nvSpPr>
          <p:cNvPr id="8" name="内容占位符 2"/>
          <p:cNvSpPr>
            <a:spLocks noGrp="1"/>
          </p:cNvSpPr>
          <p:nvPr>
            <p:ph idx="1"/>
          </p:nvPr>
        </p:nvSpPr>
        <p:spPr>
          <a:xfrm>
            <a:off x="719336" y="1484784"/>
            <a:ext cx="7772400" cy="4248472"/>
          </a:xfrm>
        </p:spPr>
        <p:txBody>
          <a:bodyPr/>
          <a:lstStyle/>
          <a:p>
            <a:pPr algn="just">
              <a:lnSpc>
                <a:spcPct val="180000"/>
              </a:lnSpc>
              <a:buFont typeface="Wingdings" panose="05000000000000000000" pitchFamily="2" charset="2"/>
              <a:buChar char="n"/>
            </a:pPr>
            <a:r>
              <a:rPr lang="en-US" altLang="zh-CN" sz="1800" dirty="0">
                <a:latin typeface="+mj-lt"/>
              </a:rPr>
              <a:t>For 25% overlap, the PSD accumulation will not exceed 0 </a:t>
            </a:r>
            <a:r>
              <a:rPr lang="en-US" altLang="zh-CN" sz="1800" dirty="0" err="1">
                <a:latin typeface="+mj-lt"/>
              </a:rPr>
              <a:t>dBr</a:t>
            </a:r>
            <a:r>
              <a:rPr lang="en-US" altLang="zh-CN" sz="1800" dirty="0">
                <a:latin typeface="+mj-lt"/>
              </a:rPr>
              <a:t>. In-sequence channel order will achieve short total time span and no transmission power loss simultaneously</a:t>
            </a:r>
          </a:p>
          <a:p>
            <a:pPr algn="just">
              <a:lnSpc>
                <a:spcPct val="180000"/>
              </a:lnSpc>
              <a:buFont typeface="Wingdings" panose="05000000000000000000" pitchFamily="2" charset="2"/>
              <a:buChar char="n"/>
            </a:pPr>
            <a:r>
              <a:rPr lang="en-US" altLang="zh-CN" sz="1800" dirty="0">
                <a:latin typeface="+mj-lt"/>
              </a:rPr>
              <a:t>For 50% overlap, the maximum value of PSD accumulation is about 1 </a:t>
            </a:r>
            <a:r>
              <a:rPr lang="en-US" altLang="zh-CN" sz="1800" dirty="0" err="1">
                <a:latin typeface="+mj-lt"/>
              </a:rPr>
              <a:t>dBr</a:t>
            </a:r>
            <a:r>
              <a:rPr lang="en-US" altLang="zh-CN" sz="1800" dirty="0">
                <a:latin typeface="+mj-lt"/>
              </a:rPr>
              <a:t>. In this case, in-sequence channel order may have 20% transmission power loss</a:t>
            </a:r>
          </a:p>
          <a:p>
            <a:pPr algn="just">
              <a:lnSpc>
                <a:spcPct val="180000"/>
              </a:lnSpc>
              <a:buFont typeface="Wingdings" panose="05000000000000000000" pitchFamily="2" charset="2"/>
              <a:buChar char="n"/>
            </a:pPr>
            <a:r>
              <a:rPr lang="en-US" altLang="zh-CN" sz="1800" dirty="0">
                <a:latin typeface="+mj-lt"/>
              </a:rPr>
              <a:t>For 75% overlap, the maximum value of PSD accumulation is about 3 </a:t>
            </a:r>
            <a:r>
              <a:rPr lang="en-US" altLang="zh-CN" sz="1800" dirty="0" err="1">
                <a:latin typeface="+mj-lt"/>
              </a:rPr>
              <a:t>dBr</a:t>
            </a:r>
            <a:r>
              <a:rPr lang="en-US" altLang="zh-CN" sz="1800" dirty="0">
                <a:latin typeface="+mj-lt"/>
              </a:rPr>
              <a:t>. In this case, in-sequence channel order may have 50% transmission power loss</a:t>
            </a:r>
          </a:p>
          <a:p>
            <a:pPr algn="just">
              <a:lnSpc>
                <a:spcPct val="16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154408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Possible Solution</a:t>
            </a:r>
            <a:endParaRPr lang="zh-CN" altLang="en-US" sz="2600" dirty="0"/>
          </a:p>
        </p:txBody>
      </p:sp>
      <p:sp>
        <p:nvSpPr>
          <p:cNvPr id="8" name="内容占位符 2"/>
          <p:cNvSpPr>
            <a:spLocks noGrp="1"/>
          </p:cNvSpPr>
          <p:nvPr>
            <p:ph idx="1"/>
          </p:nvPr>
        </p:nvSpPr>
        <p:spPr>
          <a:xfrm>
            <a:off x="719336" y="1484783"/>
            <a:ext cx="7772400" cy="4990629"/>
          </a:xfrm>
        </p:spPr>
        <p:txBody>
          <a:bodyPr/>
          <a:lstStyle/>
          <a:p>
            <a:pPr algn="just">
              <a:lnSpc>
                <a:spcPct val="140000"/>
              </a:lnSpc>
              <a:buFont typeface="Wingdings" panose="05000000000000000000" pitchFamily="2" charset="2"/>
              <a:buChar char="n"/>
            </a:pPr>
            <a:r>
              <a:rPr lang="en-US" altLang="zh-CN" sz="1800" dirty="0">
                <a:latin typeface="+mj-lt"/>
              </a:rPr>
              <a:t>In [3], there is an one-to-one mapping between the overlap factor (OF) and overlap rate as follow</a:t>
            </a:r>
          </a:p>
          <a:p>
            <a:pPr lvl="1" algn="just">
              <a:lnSpc>
                <a:spcPct val="140000"/>
              </a:lnSpc>
              <a:buFont typeface="Wingdings" panose="05000000000000000000" pitchFamily="2" charset="2"/>
              <a:buChar char="Ø"/>
            </a:pPr>
            <a:r>
              <a:rPr lang="en-US" altLang="zh-CN" sz="1400" dirty="0">
                <a:latin typeface="+mj-lt"/>
              </a:rPr>
              <a:t>(No overlap, 0), (25% overlap, 1), (50% overlap, 2), (75% overlap, 3)</a:t>
            </a:r>
          </a:p>
          <a:p>
            <a:pPr algn="just">
              <a:lnSpc>
                <a:spcPct val="140000"/>
              </a:lnSpc>
              <a:buFont typeface="Wingdings" panose="05000000000000000000" pitchFamily="2" charset="2"/>
              <a:buChar char="n"/>
            </a:pPr>
            <a:r>
              <a:rPr lang="en-US" altLang="zh-CN" sz="1800" dirty="0">
                <a:latin typeface="+mj-lt"/>
              </a:rPr>
              <a:t>The out-of-sequence channel order could be computed according to</a:t>
            </a:r>
          </a:p>
          <a:p>
            <a:pPr marL="0" indent="0">
              <a:lnSpc>
                <a:spcPct val="140000"/>
              </a:lnSpc>
              <a:buNone/>
            </a:pPr>
            <a:r>
              <a:rPr lang="en-US" altLang="zh-CN" sz="1800" dirty="0">
                <a:latin typeface="+mj-lt"/>
              </a:rPr>
              <a:t>CH((p*(OF+1) MOD (N)) + (p*(OF+1) DIV (N))),</a:t>
            </a:r>
            <a:br>
              <a:rPr lang="en-US" altLang="zh-CN" sz="1800" dirty="0">
                <a:latin typeface="+mj-lt"/>
              </a:rPr>
            </a:br>
            <a:r>
              <a:rPr lang="en-US" altLang="zh-CN" sz="1800" dirty="0">
                <a:latin typeface="+mj-lt"/>
              </a:rPr>
              <a:t>where p = 0 ... (N-1) and DIV denotes integer division</a:t>
            </a:r>
          </a:p>
          <a:p>
            <a:pPr algn="just">
              <a:lnSpc>
                <a:spcPct val="140000"/>
              </a:lnSpc>
              <a:buFont typeface="Wingdings" panose="05000000000000000000" pitchFamily="2" charset="2"/>
              <a:buChar char="n"/>
            </a:pPr>
            <a:r>
              <a:rPr lang="en-US" altLang="zh-CN" sz="1800" dirty="0">
                <a:latin typeface="+mj-lt"/>
              </a:rPr>
              <a:t>When the out-of-sequence channel order is used, we propose to change the value of overlap factor as follows</a:t>
            </a:r>
          </a:p>
          <a:p>
            <a:pPr marL="0" indent="0" algn="just">
              <a:lnSpc>
                <a:spcPct val="180000"/>
              </a:lnSpc>
              <a:buNone/>
            </a:pPr>
            <a:endParaRPr lang="en-US" altLang="zh-CN" sz="1800" dirty="0">
              <a:latin typeface="+mj-lt"/>
            </a:endParaRPr>
          </a:p>
          <a:p>
            <a:pPr algn="just">
              <a:lnSpc>
                <a:spcPct val="160000"/>
              </a:lnSpc>
              <a:buFont typeface="Wingdings" panose="05000000000000000000" pitchFamily="2" charset="2"/>
              <a:buChar char="n"/>
            </a:pPr>
            <a:endParaRPr lang="en-US" altLang="zh-CN" sz="1800" dirty="0">
              <a:latin typeface="+mj-lt"/>
            </a:endParaRPr>
          </a:p>
        </p:txBody>
      </p:sp>
      <p:graphicFrame>
        <p:nvGraphicFramePr>
          <p:cNvPr id="9" name="表格 8"/>
          <p:cNvGraphicFramePr>
            <a:graphicFrameLocks noGrp="1"/>
          </p:cNvGraphicFramePr>
          <p:nvPr>
            <p:extLst>
              <p:ext uri="{D42A27DB-BD31-4B8C-83A1-F6EECF244321}">
                <p14:modId xmlns:p14="http://schemas.microsoft.com/office/powerpoint/2010/main" val="3575065916"/>
              </p:ext>
            </p:extLst>
          </p:nvPr>
        </p:nvGraphicFramePr>
        <p:xfrm>
          <a:off x="1482262" y="4725144"/>
          <a:ext cx="6096000" cy="1643144"/>
        </p:xfrm>
        <a:graphic>
          <a:graphicData uri="http://schemas.openxmlformats.org/drawingml/2006/table">
            <a:tbl>
              <a:tblPr firstRow="1" bandRow="1">
                <a:tableStyleId>{F5AB1C69-6EDB-4FF4-983F-18BD219EF322}</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296901">
                <a:tc>
                  <a:txBody>
                    <a:bodyPr/>
                    <a:lstStyle/>
                    <a:p>
                      <a:pPr algn="ctr"/>
                      <a:r>
                        <a:rPr lang="en-US" altLang="zh-CN" sz="1400" b="0" dirty="0">
                          <a:solidFill>
                            <a:schemeClr val="tx1"/>
                          </a:solidFill>
                          <a:latin typeface="+mj-lt"/>
                        </a:rPr>
                        <a:t>Overlap Factor (OF) Value</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a:solidFill>
                            <a:schemeClr val="tx1"/>
                          </a:solidFill>
                          <a:latin typeface="+mj-lt"/>
                        </a:rPr>
                        <a:t>Description</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4586">
                <a:tc>
                  <a:txBody>
                    <a:bodyPr/>
                    <a:lstStyle/>
                    <a:p>
                      <a:pPr algn="ctr"/>
                      <a:r>
                        <a:rPr lang="en-US" altLang="zh-CN" sz="1400" dirty="0">
                          <a:latin typeface="+mj-lt"/>
                        </a:rPr>
                        <a:t>0</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Non-overlapping, 25%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34586">
                <a:tc>
                  <a:txBody>
                    <a:bodyPr/>
                    <a:lstStyle/>
                    <a:p>
                      <a:pPr algn="ctr"/>
                      <a:r>
                        <a:rPr lang="en-US" altLang="zh-CN" sz="1400" dirty="0">
                          <a:latin typeface="+mj-lt"/>
                        </a:rPr>
                        <a:t>1</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Reserved</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34586">
                <a:tc>
                  <a:txBody>
                    <a:bodyPr/>
                    <a:lstStyle/>
                    <a:p>
                      <a:pPr algn="ctr"/>
                      <a:r>
                        <a:rPr lang="en-US" altLang="zh-CN" sz="1400" dirty="0">
                          <a:latin typeface="+mj-lt"/>
                        </a:rPr>
                        <a:t>2</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50%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34586">
                <a:tc>
                  <a:txBody>
                    <a:bodyPr/>
                    <a:lstStyle/>
                    <a:p>
                      <a:pPr algn="ctr"/>
                      <a:r>
                        <a:rPr lang="en-US" altLang="zh-CN" sz="1400" dirty="0">
                          <a:latin typeface="+mj-lt"/>
                        </a:rPr>
                        <a:t>3</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75% overlap</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2235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July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Summary</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60000"/>
              </a:lnSpc>
              <a:buFont typeface="Wingdings" panose="05000000000000000000" pitchFamily="2" charset="2"/>
              <a:buChar char="n"/>
            </a:pPr>
            <a:r>
              <a:rPr lang="en-US" altLang="zh-CN" sz="1800" dirty="0">
                <a:latin typeface="+mj-lt"/>
              </a:rPr>
              <a:t>Based on the observations of the PSD accumulation, the out-of-sequence channel order does not bring any benefit under 25% overlap</a:t>
            </a:r>
          </a:p>
          <a:p>
            <a:pPr algn="just">
              <a:lnSpc>
                <a:spcPct val="160000"/>
              </a:lnSpc>
              <a:buFont typeface="Wingdings" panose="05000000000000000000" pitchFamily="2" charset="2"/>
              <a:buChar char="n"/>
            </a:pPr>
            <a:r>
              <a:rPr lang="en-US" altLang="zh-CN" sz="1800" dirty="0">
                <a:latin typeface="+mj-lt"/>
              </a:rPr>
              <a:t>We suggest that the in-sequence channel order shall be used for frequency stitching under 25% overlap</a:t>
            </a:r>
          </a:p>
          <a:p>
            <a:pPr algn="just">
              <a:lnSpc>
                <a:spcPct val="160000"/>
              </a:lnSpc>
              <a:buFont typeface="Wingdings" panose="05000000000000000000" pitchFamily="2" charset="2"/>
              <a:buChar char="n"/>
            </a:pPr>
            <a:r>
              <a:rPr lang="en-US" altLang="zh-CN" sz="1800" dirty="0">
                <a:latin typeface="+mj-lt"/>
              </a:rPr>
              <a:t>Whether the in-sequence channel order or the out-of-sequence channel order is used for frequency stitching depends on the tradeoff between the time span per measurement and the transmission power loss under 50% overlap and 75% overlap</a:t>
            </a:r>
          </a:p>
        </p:txBody>
      </p:sp>
    </p:spTree>
    <p:extLst>
      <p:ext uri="{BB962C8B-B14F-4D97-AF65-F5344CB8AC3E}">
        <p14:creationId xmlns:p14="http://schemas.microsoft.com/office/powerpoint/2010/main" val="423104862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1165</Words>
  <Application>Microsoft Office PowerPoint</Application>
  <PresentationFormat>全屏显示(4:3)</PresentationFormat>
  <Paragraphs>138</Paragraphs>
  <Slides>12</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Arial Unicode MS</vt:lpstr>
      <vt:lpstr>MS PGothic</vt:lpstr>
      <vt:lpstr>Arial</vt:lpstr>
      <vt:lpstr>Calibri</vt:lpstr>
      <vt:lpstr>Times New Roman</vt:lpstr>
      <vt:lpstr>Wingdings</vt:lpstr>
      <vt:lpstr>IEEE-P802_15</vt:lpstr>
      <vt:lpstr>PowerPoint 演示文稿</vt:lpstr>
      <vt:lpstr>PowerPoint 演示文稿</vt:lpstr>
      <vt:lpstr>Reference</vt:lpstr>
      <vt:lpstr>Recap: Frequency Stitching</vt:lpstr>
      <vt:lpstr>Recap: Channel Order in Frequency Stitching</vt:lpstr>
      <vt:lpstr>PSD Accumulation</vt:lpstr>
      <vt:lpstr>PSD Accumulation (Cont.)</vt:lpstr>
      <vt:lpstr>Possible Solution</vt:lpstr>
      <vt:lpstr>Summary</vt:lpstr>
      <vt:lpstr>Suggested Text for Sensing TFD</vt:lpstr>
      <vt:lpstr>Suggested Text for Sensing TFD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2023-07-13T07:47:26Z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(3)bgNuv8ohcF/0MDziXA/jt4ZxdDLGhKVHJbsmbzZxr2X0wyT3IvF6Iu8oJEoYFxN7i9uNiBLH
lW/SWaJJmEtc6x6u42HjGMFCJ3dPz1ndIEc3ae8dSFG+jaAvAcCM1+XoAwkC4V5Utl3RvZTz
GryATHmN82/BKUDNUIc7EXu8A6mYvxobunzZjRVpUARRqQz7CKPtuY/jutevsRMacCv8lS/Q
xxri/ItLHB6/vpBsxE</vt:lpwstr>
  </property>
  <property fmtid="{D5CDD505-2E9C-101B-9397-08002B2CF9AE}" pid="3" name="_2015_ms_pID_7253431">
    <vt:lpwstr>t7AGGfYTqfX9Md9yo8bWXBGAknNByVLspu+jOn9k3v06imHqN+MSwm
rjTz8ZsRDbG8huxpLeDIZlNcCu1ex7q0BAgChPeTU4eIfUhaJ6KRYXty4FZa664eRfkQvQ7L
XW4xacFD8r0RUSqCVIDCOI0hdaEmdFrMoN61ysFnMIrTVFLtRe4vYetmc0nvYx9R3uE1RFfq
QkSkpRfOmEfQ9HYXAIZQscELdMEiYmtMOv2K</vt:lpwstr>
  </property>
  <property fmtid="{D5CDD505-2E9C-101B-9397-08002B2CF9AE}" pid="4" name="_2015_ms_pID_7253432">
    <vt:lpwstr>bIhiFQEpoXP+9hXM6GIcvuo=</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