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60" r:id="rId3"/>
    <p:sldId id="261" r:id="rId4"/>
    <p:sldId id="268" r:id="rId5"/>
    <p:sldId id="266" r:id="rId6"/>
    <p:sldId id="267" r:id="rId7"/>
    <p:sldId id="270" r:id="rId8"/>
    <p:sldId id="271" r:id="rId9"/>
    <p:sldId id="265" r:id="rId10"/>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86" autoAdjust="0"/>
  </p:normalViewPr>
  <p:slideViewPr>
    <p:cSldViewPr snapToGrid="0">
      <p:cViewPr varScale="1">
        <p:scale>
          <a:sx n="57" d="100"/>
          <a:sy n="57" d="100"/>
        </p:scale>
        <p:origin x="1482" y="39"/>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802.15-23-0348-02-0thz-July</a:t>
            </a:r>
            <a:r>
              <a:rPr lang="en-US" sz="1400" b="1" baseline="0" dirty="0" smtClean="0"/>
              <a:t> </a:t>
            </a:r>
            <a:r>
              <a:rPr lang="en-US" sz="1400" b="1" baseline="0" dirty="0" smtClean="0"/>
              <a:t>2023</a:t>
            </a:r>
            <a:r>
              <a:rPr lang="en-US" sz="1400" b="1" dirty="0" smtClean="0"/>
              <a:t>_Closing_Plenary_Slides</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July 2023</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smtClean="0">
                <a:solidFill>
                  <a:schemeClr val="tx2"/>
                </a:solidFill>
                <a:effectLst>
                  <a:outerShdw blurRad="38100" dist="38100" dir="2700000" algn="tl">
                    <a:srgbClr val="C0C0C0"/>
                  </a:outerShdw>
                </a:effectLst>
              </a:rPr>
              <a:t>Speciality</a:t>
            </a:r>
            <a:r>
              <a:rPr lang="en-US" sz="1800" b="1" u="sng" dirty="0" smtClean="0">
                <a:solidFill>
                  <a:schemeClr val="tx2"/>
                </a:solidFill>
                <a:effectLst>
                  <a:outerShdw blurRad="38100" dist="38100" dir="2700000" algn="tl">
                    <a:srgbClr val="C0C0C0"/>
                  </a:outerShdw>
                </a:effectLst>
              </a:rPr>
              <a:t> Networks </a:t>
            </a:r>
            <a:r>
              <a:rPr lang="en-US" sz="1800" b="1" u="sng" dirty="0">
                <a:solidFill>
                  <a:schemeClr val="tx2"/>
                </a:solidFill>
                <a:effectLst>
                  <a:outerShdw blurRad="38100" dist="38100" dir="2700000" algn="tl">
                    <a:srgbClr val="C0C0C0"/>
                  </a:outerShdw>
                </a:effectLst>
              </a:rPr>
              <a:t>(</a:t>
            </a:r>
            <a:r>
              <a:rPr lang="en-US" sz="1800" b="1" u="sng" dirty="0" smtClean="0">
                <a:solidFill>
                  <a:schemeClr val="tx2"/>
                </a:solidFill>
                <a:effectLst>
                  <a:outerShdw blurRad="38100" dist="38100" dir="2700000" algn="tl">
                    <a:srgbClr val="C0C0C0"/>
                  </a:outerShdw>
                </a:effectLst>
              </a:rPr>
              <a:t>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SC THz July 2023 </a:t>
            </a:r>
            <a:r>
              <a:rPr lang="en-US" sz="1600" dirty="0" smtClean="0"/>
              <a:t>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11 July 2023</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smtClean="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SC THz July 2023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SC </a:t>
            </a:r>
            <a:r>
              <a:rPr lang="de-DE" dirty="0" err="1" smtClean="0"/>
              <a:t>THz</a:t>
            </a:r>
            <a:r>
              <a:rPr lang="de-DE" dirty="0" smtClean="0"/>
              <a:t> </a:t>
            </a:r>
            <a:r>
              <a:rPr lang="de-DE" dirty="0" err="1" smtClean="0"/>
              <a:t>July</a:t>
            </a:r>
            <a:r>
              <a:rPr lang="de-DE" dirty="0" smtClean="0"/>
              <a:t> 2023</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July 2023</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2000" dirty="0" smtClean="0"/>
              <a:t>2  </a:t>
            </a:r>
            <a:r>
              <a:rPr lang="de-DE" sz="2000" dirty="0" err="1" smtClean="0"/>
              <a:t>meetings</a:t>
            </a:r>
            <a:r>
              <a:rPr lang="de-DE" sz="2000" dirty="0" smtClean="0"/>
              <a:t> on Mon PM2, Tue PM1 </a:t>
            </a:r>
          </a:p>
          <a:p>
            <a:pPr>
              <a:spcAft>
                <a:spcPts val="0"/>
              </a:spcAft>
            </a:pPr>
            <a:r>
              <a:rPr lang="en-US" sz="2000" dirty="0">
                <a:solidFill>
                  <a:srgbClr val="000000"/>
                </a:solidFill>
                <a:latin typeface="Times New Roman" panose="02020603050405020304" pitchFamily="18" charset="0"/>
                <a:ea typeface="MS PGothic" panose="020B0600070205080204" pitchFamily="34" charset="-128"/>
              </a:rPr>
              <a:t>Listening contributions</a:t>
            </a:r>
            <a:r>
              <a:rPr lang="en-US" sz="2000" dirty="0" smtClean="0">
                <a:solidFill>
                  <a:srgbClr val="000000"/>
                </a:solidFill>
                <a:latin typeface="Times New Roman" panose="02020603050405020304" pitchFamily="18" charset="0"/>
                <a:ea typeface="MS PGothic" panose="020B0600070205080204" pitchFamily="34" charset="-128"/>
              </a:rPr>
              <a:t>:</a:t>
            </a:r>
            <a:endParaRPr lang="de-DE" sz="2000" dirty="0">
              <a:latin typeface="Times New Roman" panose="02020603050405020304" pitchFamily="18" charset="0"/>
              <a:ea typeface="MS PGothic" panose="020B0600070205080204" pitchFamily="34" charset="-128"/>
            </a:endParaRPr>
          </a:p>
          <a:p>
            <a:pPr lvl="1">
              <a:spcAft>
                <a:spcPts val="0"/>
              </a:spcAft>
            </a:pPr>
            <a:r>
              <a:rPr lang="en-US" sz="2000" dirty="0" smtClean="0">
                <a:solidFill>
                  <a:srgbClr val="000000"/>
                </a:solidFill>
                <a:latin typeface="Times New Roman" panose="02020603050405020304" pitchFamily="18" charset="0"/>
                <a:ea typeface="MS PGothic" panose="020B0600070205080204" pitchFamily="34" charset="-128"/>
              </a:rPr>
              <a:t>Thomas </a:t>
            </a:r>
            <a:r>
              <a:rPr lang="en-US" sz="2000" dirty="0">
                <a:solidFill>
                  <a:srgbClr val="000000"/>
                </a:solidFill>
                <a:latin typeface="Times New Roman" panose="02020603050405020304" pitchFamily="18" charset="0"/>
                <a:ea typeface="MS PGothic" panose="020B0600070205080204" pitchFamily="34" charset="-128"/>
              </a:rPr>
              <a:t>Kürner (TU Braunschweig, Germany): Presentation of ETSI ISG THz (</a:t>
            </a:r>
            <a:r>
              <a:rPr lang="en-US" sz="2000" dirty="0" smtClean="0">
                <a:solidFill>
                  <a:srgbClr val="000000"/>
                </a:solidFill>
                <a:latin typeface="Times New Roman" panose="02020603050405020304" pitchFamily="18" charset="0"/>
                <a:ea typeface="MS PGothic" panose="020B0600070205080204" pitchFamily="34" charset="-128"/>
              </a:rPr>
              <a:t>23/0354</a:t>
            </a:r>
          </a:p>
          <a:p>
            <a:pPr lvl="1">
              <a:spcAft>
                <a:spcPts val="0"/>
              </a:spcAft>
            </a:pPr>
            <a:r>
              <a:rPr lang="en-US" sz="2000" dirty="0" smtClean="0">
                <a:solidFill>
                  <a:srgbClr val="000000"/>
                </a:solidFill>
                <a:latin typeface="Times New Roman" panose="02020603050405020304" pitchFamily="18" charset="0"/>
                <a:ea typeface="MS PGothic" panose="020B0600070205080204" pitchFamily="34" charset="-128"/>
              </a:rPr>
              <a:t>H. Ogawa (NCT, Japan) Proposal </a:t>
            </a:r>
            <a:r>
              <a:rPr lang="en-US" sz="2000" dirty="0">
                <a:solidFill>
                  <a:srgbClr val="000000"/>
                </a:solidFill>
                <a:latin typeface="Times New Roman" panose="02020603050405020304" pitchFamily="18" charset="0"/>
                <a:ea typeface="MS PGothic" panose="020B0600070205080204" pitchFamily="34" charset="-128"/>
              </a:rPr>
              <a:t>to send information to APG23-6 </a:t>
            </a:r>
            <a:r>
              <a:rPr lang="en-US" sz="2000" dirty="0" smtClean="0">
                <a:solidFill>
                  <a:srgbClr val="000000"/>
                </a:solidFill>
                <a:latin typeface="Times New Roman" panose="02020603050405020304" pitchFamily="18" charset="0"/>
                <a:ea typeface="MS PGothic" panose="020B0600070205080204" pitchFamily="34" charset="-128"/>
              </a:rPr>
              <a:t>meeting (23/0312)</a:t>
            </a:r>
          </a:p>
          <a:p>
            <a:pPr lvl="1">
              <a:spcAft>
                <a:spcPts val="0"/>
              </a:spcAft>
            </a:pPr>
            <a:r>
              <a:rPr lang="en-US" sz="2000" dirty="0">
                <a:solidFill>
                  <a:srgbClr val="000000"/>
                </a:solidFill>
                <a:latin typeface="Times New Roman" panose="02020603050405020304" pitchFamily="18" charset="0"/>
                <a:ea typeface="MS PGothic" panose="020B0600070205080204" pitchFamily="34" charset="-128"/>
              </a:rPr>
              <a:t>Thomas Kürner (TU Braunschweig, Germany): Simulation Scenarios for the Assessment of Reflective Intelligent Surfaces in THz Backhaul Applications (23/0342</a:t>
            </a:r>
            <a:r>
              <a:rPr lang="en-US" sz="2000" dirty="0" smtClean="0">
                <a:solidFill>
                  <a:srgbClr val="000000"/>
                </a:solidFill>
                <a:latin typeface="Times New Roman" panose="02020603050405020304" pitchFamily="18" charset="0"/>
                <a:ea typeface="MS PGothic" panose="020B0600070205080204" pitchFamily="34" charset="-128"/>
              </a:rPr>
              <a:t>)</a:t>
            </a: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r>
              <a:rPr lang="en-US" sz="2000" dirty="0" smtClean="0">
                <a:solidFill>
                  <a:srgbClr val="000000"/>
                </a:solidFill>
                <a:latin typeface="Times New Roman" panose="02020603050405020304" pitchFamily="18" charset="0"/>
                <a:ea typeface="MS PGothic" panose="020B0600070205080204" pitchFamily="34" charset="-128"/>
              </a:rPr>
              <a:t>Shigenobu </a:t>
            </a:r>
            <a:r>
              <a:rPr lang="en-US" sz="2000" dirty="0">
                <a:solidFill>
                  <a:srgbClr val="000000"/>
                </a:solidFill>
                <a:latin typeface="Times New Roman" panose="02020603050405020304" pitchFamily="18" charset="0"/>
                <a:ea typeface="MS PGothic" panose="020B0600070205080204" pitchFamily="34" charset="-128"/>
              </a:rPr>
              <a:t>Sasaki </a:t>
            </a:r>
            <a:r>
              <a:rPr lang="en-US" sz="2000" dirty="0" smtClean="0">
                <a:solidFill>
                  <a:srgbClr val="000000"/>
                </a:solidFill>
                <a:latin typeface="Times New Roman" panose="02020603050405020304" pitchFamily="18" charset="0"/>
                <a:ea typeface="MS PGothic" panose="020B0600070205080204" pitchFamily="34" charset="-128"/>
              </a:rPr>
              <a:t>(Niigata University, Japan): </a:t>
            </a:r>
            <a:r>
              <a:rPr lang="en-US" sz="2000" dirty="0">
                <a:solidFill>
                  <a:srgbClr val="000000"/>
                </a:solidFill>
                <a:latin typeface="Times New Roman" panose="02020603050405020304" pitchFamily="18" charset="0"/>
                <a:ea typeface="MS PGothic" panose="020B0600070205080204" pitchFamily="34" charset="-128"/>
              </a:rPr>
              <a:t>Measurement and Characterization of 300 GHz Channel in a Corridor Environment </a:t>
            </a:r>
            <a:r>
              <a:rPr lang="en-US" sz="2000" dirty="0" smtClean="0">
                <a:solidFill>
                  <a:srgbClr val="000000"/>
                </a:solidFill>
                <a:latin typeface="Times New Roman" panose="02020603050405020304" pitchFamily="18" charset="0"/>
                <a:ea typeface="MS PGothic" panose="020B0600070205080204" pitchFamily="34" charset="-128"/>
              </a:rPr>
              <a:t> </a:t>
            </a:r>
            <a:r>
              <a:rPr lang="en-US" sz="2000" dirty="0">
                <a:solidFill>
                  <a:srgbClr val="000000"/>
                </a:solidFill>
                <a:latin typeface="Times New Roman" panose="02020603050405020304" pitchFamily="18" charset="0"/>
                <a:ea typeface="MS PGothic" panose="020B0600070205080204" pitchFamily="34" charset="-128"/>
              </a:rPr>
              <a:t>(</a:t>
            </a:r>
            <a:r>
              <a:rPr lang="en-US" sz="2000" dirty="0" smtClean="0">
                <a:solidFill>
                  <a:srgbClr val="000000"/>
                </a:solidFill>
                <a:latin typeface="Times New Roman" panose="02020603050405020304" pitchFamily="18" charset="0"/>
                <a:ea typeface="MS PGothic" panose="020B0600070205080204" pitchFamily="34" charset="-128"/>
              </a:rPr>
              <a:t>23/0328)</a:t>
            </a: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r>
              <a:rPr lang="en-US" sz="2000" dirty="0" err="1" smtClean="0">
                <a:solidFill>
                  <a:srgbClr val="000000"/>
                </a:solidFill>
                <a:latin typeface="Times New Roman" panose="02020603050405020304" pitchFamily="18" charset="0"/>
                <a:ea typeface="MS PGothic" panose="020B0600070205080204" pitchFamily="34" charset="-128"/>
              </a:rPr>
              <a:t>Seung</a:t>
            </a:r>
            <a:r>
              <a:rPr lang="en-US" sz="2000" dirty="0" smtClean="0">
                <a:solidFill>
                  <a:srgbClr val="000000"/>
                </a:solidFill>
                <a:latin typeface="Times New Roman" panose="02020603050405020304" pitchFamily="18" charset="0"/>
                <a:ea typeface="MS PGothic" panose="020B0600070205080204" pitchFamily="34" charset="-128"/>
              </a:rPr>
              <a:t>-Hyun Cho (ETRI, Korea): </a:t>
            </a:r>
            <a:r>
              <a:rPr lang="en-US" sz="2000" dirty="0">
                <a:solidFill>
                  <a:srgbClr val="000000"/>
                </a:solidFill>
                <a:latin typeface="Times New Roman" panose="02020603050405020304" pitchFamily="18" charset="0"/>
                <a:ea typeface="MS PGothic" panose="020B0600070205080204" pitchFamily="34" charset="-128"/>
              </a:rPr>
              <a:t>THz-band indoor network based on photonics technology (</a:t>
            </a:r>
            <a:r>
              <a:rPr lang="en-US" sz="2000" dirty="0" smtClean="0">
                <a:solidFill>
                  <a:srgbClr val="000000"/>
                </a:solidFill>
                <a:latin typeface="Times New Roman" panose="02020603050405020304" pitchFamily="18" charset="0"/>
                <a:ea typeface="MS PGothic" panose="020B0600070205080204" pitchFamily="34" charset="-128"/>
              </a:rPr>
              <a:t>23/0346)</a:t>
            </a: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endParaRPr lang="en-US" sz="2000" dirty="0" smtClean="0">
              <a:solidFill>
                <a:srgbClr val="000000"/>
              </a:solidFill>
              <a:latin typeface="Times New Roman" panose="02020603050405020304" pitchFamily="18" charset="0"/>
              <a:ea typeface="MS PGothic" panose="020B0600070205080204" pitchFamily="34" charset="-128"/>
            </a:endParaRPr>
          </a:p>
          <a:p>
            <a:pPr lvl="1">
              <a:spcAft>
                <a:spcPts val="0"/>
              </a:spcAft>
            </a:pPr>
            <a:r>
              <a:rPr lang="en-US" sz="2000" dirty="0">
                <a:solidFill>
                  <a:srgbClr val="000000"/>
                </a:solidFill>
                <a:latin typeface="Times New Roman" panose="02020603050405020304" pitchFamily="18" charset="0"/>
                <a:ea typeface="MS PGothic" panose="020B0600070205080204" pitchFamily="34" charset="-128"/>
              </a:rPr>
              <a:t>Thomas Kürner (TU Braunschweig, Germany): xxx (23/0xxx)</a:t>
            </a:r>
          </a:p>
          <a:p>
            <a:pPr lvl="1">
              <a:spcAft>
                <a:spcPts val="0"/>
              </a:spcAft>
            </a:pPr>
            <a:endParaRPr lang="en-US" sz="2000" dirty="0" smtClean="0">
              <a:solidFill>
                <a:srgbClr val="000000"/>
              </a:solidFill>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p:txBody>
      </p:sp>
      <p:sp>
        <p:nvSpPr>
          <p:cNvPr id="2" name="Datumsplatzhalter 1"/>
          <p:cNvSpPr>
            <a:spLocks noGrp="1"/>
          </p:cNvSpPr>
          <p:nvPr>
            <p:ph type="dt" sz="half" idx="10"/>
          </p:nvPr>
        </p:nvSpPr>
        <p:spPr/>
        <p:txBody>
          <a:bodyPr/>
          <a:lstStyle/>
          <a:p>
            <a:r>
              <a:rPr lang="en-US" dirty="0" smtClean="0"/>
              <a:t>July 2023</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Drafting</a:t>
            </a:r>
            <a:r>
              <a:rPr lang="de-DE" dirty="0" smtClean="0"/>
              <a:t> Liaison Statements</a:t>
            </a:r>
            <a:endParaRPr lang="de-DE" dirty="0"/>
          </a:p>
        </p:txBody>
      </p:sp>
      <p:sp>
        <p:nvSpPr>
          <p:cNvPr id="3" name="Inhaltsplatzhalter 2"/>
          <p:cNvSpPr>
            <a:spLocks noGrp="1"/>
          </p:cNvSpPr>
          <p:nvPr>
            <p:ph idx="1"/>
          </p:nvPr>
        </p:nvSpPr>
        <p:spPr/>
        <p:txBody>
          <a:bodyPr/>
          <a:lstStyle/>
          <a:p>
            <a:r>
              <a:rPr lang="en-US" sz="2000" dirty="0"/>
              <a:t>Discussing the Liaison Statement from ETSI ISG THz (</a:t>
            </a:r>
            <a:r>
              <a:rPr lang="en-US" sz="2000" dirty="0" smtClean="0"/>
              <a:t>18-23-0343) </a:t>
            </a:r>
          </a:p>
          <a:p>
            <a:r>
              <a:rPr lang="en-US" sz="2000" dirty="0" smtClean="0"/>
              <a:t>Formulating the </a:t>
            </a:r>
            <a:r>
              <a:rPr lang="en-US" sz="2000" dirty="0"/>
              <a:t>response to the liaison statement </a:t>
            </a:r>
            <a:r>
              <a:rPr lang="en-US" sz="2000" dirty="0" smtClean="0"/>
              <a:t>form ETSI (15-23-344r2)</a:t>
            </a:r>
          </a:p>
          <a:p>
            <a:r>
              <a:rPr lang="en-US" sz="2000" dirty="0" smtClean="0"/>
              <a:t>Formulating a Liaison Statement to APG (15-23-345r2)</a:t>
            </a:r>
            <a:endParaRPr lang="de-DE" sz="2000" dirty="0"/>
          </a:p>
          <a:p>
            <a:endParaRPr lang="de-DE" sz="2000" dirty="0"/>
          </a:p>
        </p:txBody>
      </p:sp>
      <p:sp>
        <p:nvSpPr>
          <p:cNvPr id="4" name="Datumsplatzhalter 3"/>
          <p:cNvSpPr>
            <a:spLocks noGrp="1"/>
          </p:cNvSpPr>
          <p:nvPr>
            <p:ph type="dt" sz="half" idx="10"/>
          </p:nvPr>
        </p:nvSpPr>
        <p:spPr/>
        <p:txBody>
          <a:bodyPr/>
          <a:lstStyle/>
          <a:p>
            <a:r>
              <a:rPr lang="en-US" dirty="0" smtClean="0"/>
              <a:t>July 2023</a:t>
            </a:r>
          </a:p>
        </p:txBody>
      </p:sp>
      <p:sp>
        <p:nvSpPr>
          <p:cNvPr id="5" name="Fußzeilenplatzhalter 4"/>
          <p:cNvSpPr>
            <a:spLocks noGrp="1"/>
          </p:cNvSpPr>
          <p:nvPr>
            <p:ph type="ftr" sz="quarter" idx="11"/>
          </p:nvPr>
        </p:nvSpPr>
        <p:spPr>
          <a:xfrm>
            <a:off x="5486400" y="6475413"/>
            <a:ext cx="3124200" cy="369332"/>
          </a:xfrm>
        </p:spPr>
        <p:txBody>
          <a:bodyPr/>
          <a:lstStyle/>
          <a:p>
            <a:r>
              <a:rPr lang="en-US" dirty="0" smtClean="0"/>
              <a:t>Thomas </a:t>
            </a:r>
            <a:r>
              <a:rPr lang="en-US" dirty="0"/>
              <a:t>Kürner, TU Braunschweig</a:t>
            </a:r>
          </a:p>
          <a:p>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4</a:t>
            </a:fld>
            <a:endParaRPr lang="en-US"/>
          </a:p>
        </p:txBody>
      </p:sp>
    </p:spTree>
    <p:extLst>
      <p:ext uri="{BB962C8B-B14F-4D97-AF65-F5344CB8AC3E}">
        <p14:creationId xmlns:p14="http://schemas.microsoft.com/office/powerpoint/2010/main" val="2889749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SC Motion</a:t>
            </a:r>
            <a:endParaRPr lang="de-DE" dirty="0"/>
          </a:p>
        </p:txBody>
      </p:sp>
      <p:sp>
        <p:nvSpPr>
          <p:cNvPr id="3" name="Inhaltsplatzhalter 2"/>
          <p:cNvSpPr>
            <a:spLocks noGrp="1"/>
          </p:cNvSpPr>
          <p:nvPr>
            <p:ph idx="1"/>
          </p:nvPr>
        </p:nvSpPr>
        <p:spPr/>
        <p:txBody>
          <a:bodyPr/>
          <a:lstStyle/>
          <a:p>
            <a:r>
              <a:rPr lang="en-US" sz="2800" dirty="0"/>
              <a:t>Move that </a:t>
            </a:r>
            <a:r>
              <a:rPr lang="en-US" sz="2800" dirty="0" smtClean="0"/>
              <a:t>SC THz </a:t>
            </a:r>
            <a:r>
              <a:rPr lang="en-US" sz="2800" dirty="0"/>
              <a:t>formally request that the 802.15 WG </a:t>
            </a:r>
            <a:r>
              <a:rPr lang="en-US" sz="2800" dirty="0" smtClean="0"/>
              <a:t>reviews and approve the response to the liaison from ETSI ISG THz in doc. IEEE 802.15-23-0344-02 and forward it to 802.18 TAG for submission to 802 EC.</a:t>
            </a:r>
          </a:p>
          <a:p>
            <a:r>
              <a:rPr lang="en-US" sz="2800" dirty="0" smtClean="0"/>
              <a:t>Mover: Iwao Hosako</a:t>
            </a:r>
          </a:p>
          <a:p>
            <a:r>
              <a:rPr lang="en-US" sz="2800" dirty="0" smtClean="0"/>
              <a:t>Seconder: Shigenobu Sasaki</a:t>
            </a:r>
            <a:endParaRPr lang="en-US" sz="2800" dirty="0"/>
          </a:p>
          <a:p>
            <a:pPr marL="0" indent="0">
              <a:buNone/>
            </a:pPr>
            <a:r>
              <a:rPr lang="en-US" sz="2800" dirty="0"/>
              <a:t> </a:t>
            </a:r>
            <a:r>
              <a:rPr lang="en-US" sz="2800" dirty="0" smtClean="0"/>
              <a:t>  4/0/0 Abstain</a:t>
            </a:r>
            <a:endParaRPr lang="de-DE" sz="2800" dirty="0"/>
          </a:p>
          <a:p>
            <a:endParaRPr lang="de-DE" sz="2800" dirty="0"/>
          </a:p>
        </p:txBody>
      </p:sp>
      <p:sp>
        <p:nvSpPr>
          <p:cNvPr id="4" name="Datumsplatzhalter 3"/>
          <p:cNvSpPr>
            <a:spLocks noGrp="1"/>
          </p:cNvSpPr>
          <p:nvPr>
            <p:ph type="dt" sz="half" idx="10"/>
          </p:nvPr>
        </p:nvSpPr>
        <p:spPr/>
        <p:txBody>
          <a:bodyPr/>
          <a:lstStyle/>
          <a:p>
            <a:r>
              <a:rPr lang="en-US" dirty="0" smtClean="0"/>
              <a:t>July 2013</a:t>
            </a:r>
          </a:p>
        </p:txBody>
      </p:sp>
      <p:sp>
        <p:nvSpPr>
          <p:cNvPr id="5" name="Fußzeilenplatzhalter 4"/>
          <p:cNvSpPr>
            <a:spLocks noGrp="1"/>
          </p:cNvSpPr>
          <p:nvPr>
            <p:ph type="ftr" sz="quarter" idx="11"/>
          </p:nvPr>
        </p:nvSpPr>
        <p:spPr>
          <a:xfrm>
            <a:off x="5486400" y="6475413"/>
            <a:ext cx="3124200" cy="369332"/>
          </a:xfrm>
        </p:spPr>
        <p:txBody>
          <a:bodyPr/>
          <a:lstStyle/>
          <a:p>
            <a:r>
              <a:rPr lang="en-US" dirty="0"/>
              <a:t>Thomas Kürner, TU Braunschweig</a:t>
            </a:r>
          </a:p>
          <a:p>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5</a:t>
            </a:fld>
            <a:endParaRPr lang="en-US"/>
          </a:p>
        </p:txBody>
      </p:sp>
    </p:spTree>
    <p:extLst>
      <p:ext uri="{BB962C8B-B14F-4D97-AF65-F5344CB8AC3E}">
        <p14:creationId xmlns:p14="http://schemas.microsoft.com/office/powerpoint/2010/main" val="4073089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WG Motion</a:t>
            </a:r>
            <a:endParaRPr lang="de-DE" dirty="0"/>
          </a:p>
        </p:txBody>
      </p:sp>
      <p:sp>
        <p:nvSpPr>
          <p:cNvPr id="3" name="Inhaltsplatzhalter 2"/>
          <p:cNvSpPr>
            <a:spLocks noGrp="1"/>
          </p:cNvSpPr>
          <p:nvPr>
            <p:ph idx="1"/>
          </p:nvPr>
        </p:nvSpPr>
        <p:spPr/>
        <p:txBody>
          <a:bodyPr/>
          <a:lstStyle/>
          <a:p>
            <a:r>
              <a:rPr lang="en-US" sz="2800" dirty="0"/>
              <a:t>Move that </a:t>
            </a:r>
            <a:r>
              <a:rPr lang="en-US" sz="2800" dirty="0" smtClean="0"/>
              <a:t>802.15 </a:t>
            </a:r>
            <a:r>
              <a:rPr lang="en-US" sz="2800" dirty="0"/>
              <a:t>WG </a:t>
            </a:r>
            <a:r>
              <a:rPr lang="en-US" sz="2800" dirty="0" smtClean="0"/>
              <a:t>reviews and approves the response to the liaison from ETSI ISG THz in doc. IEEE 802.15-23-0344-02 and forward it to 802.18 TAG for submission to 802 EC.</a:t>
            </a:r>
          </a:p>
          <a:p>
            <a:r>
              <a:rPr lang="en-US" sz="2800" dirty="0"/>
              <a:t>Mover: Thomas Kürner</a:t>
            </a:r>
          </a:p>
          <a:p>
            <a:r>
              <a:rPr lang="en-US" sz="2800" dirty="0"/>
              <a:t>Seconder: Phil Beecher</a:t>
            </a:r>
            <a:endParaRPr lang="de-DE" sz="2800" dirty="0"/>
          </a:p>
          <a:p>
            <a:endParaRPr lang="de-DE" sz="2800" dirty="0"/>
          </a:p>
        </p:txBody>
      </p:sp>
      <p:sp>
        <p:nvSpPr>
          <p:cNvPr id="4" name="Datumsplatzhalter 3"/>
          <p:cNvSpPr>
            <a:spLocks noGrp="1"/>
          </p:cNvSpPr>
          <p:nvPr>
            <p:ph type="dt" sz="half" idx="10"/>
          </p:nvPr>
        </p:nvSpPr>
        <p:spPr/>
        <p:txBody>
          <a:bodyPr/>
          <a:lstStyle/>
          <a:p>
            <a:r>
              <a:rPr lang="en-US" dirty="0" smtClean="0"/>
              <a:t>July 2023</a:t>
            </a:r>
          </a:p>
        </p:txBody>
      </p:sp>
      <p:sp>
        <p:nvSpPr>
          <p:cNvPr id="5" name="Fußzeilenplatzhalter 4"/>
          <p:cNvSpPr>
            <a:spLocks noGrp="1"/>
          </p:cNvSpPr>
          <p:nvPr>
            <p:ph type="ftr" sz="quarter" idx="11"/>
          </p:nvPr>
        </p:nvSpPr>
        <p:spPr>
          <a:xfrm>
            <a:off x="5486400" y="6475413"/>
            <a:ext cx="3124200" cy="369332"/>
          </a:xfrm>
        </p:spPr>
        <p:txBody>
          <a:bodyPr/>
          <a:lstStyle/>
          <a:p>
            <a:r>
              <a:rPr lang="en-US" dirty="0"/>
              <a:t>Thomas Kürner, TU Braunschweig</a:t>
            </a:r>
          </a:p>
          <a:p>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6</a:t>
            </a:fld>
            <a:endParaRPr lang="en-US"/>
          </a:p>
        </p:txBody>
      </p:sp>
    </p:spTree>
    <p:extLst>
      <p:ext uri="{BB962C8B-B14F-4D97-AF65-F5344CB8AC3E}">
        <p14:creationId xmlns:p14="http://schemas.microsoft.com/office/powerpoint/2010/main" val="3642756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SC Motion</a:t>
            </a:r>
            <a:endParaRPr lang="de-DE" dirty="0"/>
          </a:p>
        </p:txBody>
      </p:sp>
      <p:sp>
        <p:nvSpPr>
          <p:cNvPr id="3" name="Inhaltsplatzhalter 2"/>
          <p:cNvSpPr>
            <a:spLocks noGrp="1"/>
          </p:cNvSpPr>
          <p:nvPr>
            <p:ph idx="1"/>
          </p:nvPr>
        </p:nvSpPr>
        <p:spPr/>
        <p:txBody>
          <a:bodyPr/>
          <a:lstStyle/>
          <a:p>
            <a:r>
              <a:rPr lang="en-US" sz="2800" dirty="0"/>
              <a:t>Move that </a:t>
            </a:r>
            <a:r>
              <a:rPr lang="en-US" sz="2800" dirty="0" smtClean="0"/>
              <a:t>SC THz </a:t>
            </a:r>
            <a:r>
              <a:rPr lang="en-US" sz="2800" dirty="0"/>
              <a:t>formally request that the 802.15 WG </a:t>
            </a:r>
            <a:r>
              <a:rPr lang="en-US" sz="2800" dirty="0" smtClean="0"/>
              <a:t>reviews and approve the liaison to APG in doc. IEEE 802.15-23-0345-02 and forward it to 802.18 TAG for submission to 802 EC.</a:t>
            </a:r>
          </a:p>
          <a:p>
            <a:r>
              <a:rPr lang="en-US" sz="2800" dirty="0"/>
              <a:t>Mover: Iwao Hosako</a:t>
            </a:r>
          </a:p>
          <a:p>
            <a:r>
              <a:rPr lang="en-US" sz="2800" dirty="0"/>
              <a:t>Seconder: Shigenobu Sasaki</a:t>
            </a:r>
          </a:p>
          <a:p>
            <a:pPr marL="0" indent="0">
              <a:buNone/>
            </a:pPr>
            <a:r>
              <a:rPr lang="en-US" sz="2800" dirty="0"/>
              <a:t>   </a:t>
            </a:r>
            <a:r>
              <a:rPr lang="en-US" sz="2800" dirty="0" smtClean="0"/>
              <a:t>5/0/0 </a:t>
            </a:r>
            <a:r>
              <a:rPr lang="en-US" sz="2800" dirty="0"/>
              <a:t>Abstain</a:t>
            </a:r>
            <a:endParaRPr lang="de-DE" sz="2800" dirty="0"/>
          </a:p>
          <a:p>
            <a:endParaRPr lang="de-DE" sz="2800" dirty="0"/>
          </a:p>
        </p:txBody>
      </p:sp>
      <p:sp>
        <p:nvSpPr>
          <p:cNvPr id="4" name="Datumsplatzhalter 3"/>
          <p:cNvSpPr>
            <a:spLocks noGrp="1"/>
          </p:cNvSpPr>
          <p:nvPr>
            <p:ph type="dt" sz="half" idx="10"/>
          </p:nvPr>
        </p:nvSpPr>
        <p:spPr/>
        <p:txBody>
          <a:bodyPr/>
          <a:lstStyle/>
          <a:p>
            <a:r>
              <a:rPr lang="en-US" dirty="0" smtClean="0"/>
              <a:t>July 2013</a:t>
            </a:r>
          </a:p>
        </p:txBody>
      </p:sp>
      <p:sp>
        <p:nvSpPr>
          <p:cNvPr id="5" name="Fußzeilenplatzhalter 4"/>
          <p:cNvSpPr>
            <a:spLocks noGrp="1"/>
          </p:cNvSpPr>
          <p:nvPr>
            <p:ph type="ftr" sz="quarter" idx="11"/>
          </p:nvPr>
        </p:nvSpPr>
        <p:spPr>
          <a:xfrm>
            <a:off x="5486400" y="6475413"/>
            <a:ext cx="3124200" cy="369332"/>
          </a:xfrm>
        </p:spPr>
        <p:txBody>
          <a:bodyPr/>
          <a:lstStyle/>
          <a:p>
            <a:r>
              <a:rPr lang="en-US" dirty="0"/>
              <a:t>Thomas Kürner, TU Braunschweig</a:t>
            </a:r>
          </a:p>
          <a:p>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7</a:t>
            </a:fld>
            <a:endParaRPr lang="en-US"/>
          </a:p>
        </p:txBody>
      </p:sp>
    </p:spTree>
    <p:extLst>
      <p:ext uri="{BB962C8B-B14F-4D97-AF65-F5344CB8AC3E}">
        <p14:creationId xmlns:p14="http://schemas.microsoft.com/office/powerpoint/2010/main" val="30651340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WG Motion</a:t>
            </a:r>
            <a:endParaRPr lang="de-DE" dirty="0"/>
          </a:p>
        </p:txBody>
      </p:sp>
      <p:sp>
        <p:nvSpPr>
          <p:cNvPr id="3" name="Inhaltsplatzhalter 2"/>
          <p:cNvSpPr>
            <a:spLocks noGrp="1"/>
          </p:cNvSpPr>
          <p:nvPr>
            <p:ph idx="1"/>
          </p:nvPr>
        </p:nvSpPr>
        <p:spPr/>
        <p:txBody>
          <a:bodyPr/>
          <a:lstStyle/>
          <a:p>
            <a:r>
              <a:rPr lang="en-US" sz="2800" dirty="0"/>
              <a:t>Move that </a:t>
            </a:r>
            <a:r>
              <a:rPr lang="en-US" sz="2800" dirty="0" smtClean="0"/>
              <a:t>802.15 </a:t>
            </a:r>
            <a:r>
              <a:rPr lang="en-US" sz="2800" dirty="0"/>
              <a:t>WG </a:t>
            </a:r>
            <a:r>
              <a:rPr lang="en-US" sz="2800" dirty="0" smtClean="0"/>
              <a:t>reviews and approves the response to the liaison to APG in doc. IEEE 802.15-23-0345-02 and forward it to 802.18 TAG for submission to 802 EC.</a:t>
            </a:r>
          </a:p>
          <a:p>
            <a:r>
              <a:rPr lang="en-US" sz="2800" dirty="0" smtClean="0"/>
              <a:t>Mover: Thomas Kürner</a:t>
            </a:r>
          </a:p>
          <a:p>
            <a:r>
              <a:rPr lang="en-US" sz="2800" dirty="0" smtClean="0"/>
              <a:t>Seconder: Phil Beecher</a:t>
            </a:r>
            <a:endParaRPr lang="de-DE" sz="2800" dirty="0"/>
          </a:p>
          <a:p>
            <a:endParaRPr lang="de-DE" sz="2800" dirty="0"/>
          </a:p>
        </p:txBody>
      </p:sp>
      <p:sp>
        <p:nvSpPr>
          <p:cNvPr id="4" name="Datumsplatzhalter 3"/>
          <p:cNvSpPr>
            <a:spLocks noGrp="1"/>
          </p:cNvSpPr>
          <p:nvPr>
            <p:ph type="dt" sz="half" idx="10"/>
          </p:nvPr>
        </p:nvSpPr>
        <p:spPr/>
        <p:txBody>
          <a:bodyPr/>
          <a:lstStyle/>
          <a:p>
            <a:r>
              <a:rPr lang="en-US" dirty="0" smtClean="0"/>
              <a:t>July 2023</a:t>
            </a:r>
          </a:p>
        </p:txBody>
      </p:sp>
      <p:sp>
        <p:nvSpPr>
          <p:cNvPr id="5" name="Fußzeilenplatzhalter 4"/>
          <p:cNvSpPr>
            <a:spLocks noGrp="1"/>
          </p:cNvSpPr>
          <p:nvPr>
            <p:ph type="ftr" sz="quarter" idx="11"/>
          </p:nvPr>
        </p:nvSpPr>
        <p:spPr>
          <a:xfrm>
            <a:off x="5486400" y="6475413"/>
            <a:ext cx="3124200" cy="369332"/>
          </a:xfrm>
        </p:spPr>
        <p:txBody>
          <a:bodyPr/>
          <a:lstStyle/>
          <a:p>
            <a:r>
              <a:rPr lang="en-US" dirty="0"/>
              <a:t>Thomas Kürner, TU Braunschweig</a:t>
            </a:r>
          </a:p>
          <a:p>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8</a:t>
            </a:fld>
            <a:endParaRPr lang="en-US"/>
          </a:p>
        </p:txBody>
      </p:sp>
    </p:spTree>
    <p:extLst>
      <p:ext uri="{BB962C8B-B14F-4D97-AF65-F5344CB8AC3E}">
        <p14:creationId xmlns:p14="http://schemas.microsoft.com/office/powerpoint/2010/main" val="35783923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smtClean="0"/>
              <a:t>Next 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smtClean="0">
              <a:ea typeface="Times New Roman"/>
            </a:endParaRPr>
          </a:p>
          <a:p>
            <a:pPr marL="698500" lvl="2" indent="-266700">
              <a:spcAft>
                <a:spcPts val="0"/>
              </a:spcAft>
              <a:buFont typeface="Arial" pitchFamily="34" charset="0"/>
              <a:buChar char="•"/>
            </a:pPr>
            <a:endParaRPr lang="en-US" sz="1800" dirty="0"/>
          </a:p>
          <a:p>
            <a:pPr marL="355600" lvl="1" indent="-266700">
              <a:spcAft>
                <a:spcPts val="0"/>
              </a:spcAft>
              <a:buFont typeface="Arial" pitchFamily="34" charset="0"/>
              <a:buChar char="•"/>
            </a:pPr>
            <a:r>
              <a:rPr lang="en-US" sz="1800" dirty="0" smtClean="0"/>
              <a:t>Requested September meetings slots  for SC THz:</a:t>
            </a:r>
          </a:p>
          <a:p>
            <a:pPr marL="698500" lvl="2" indent="-266700">
              <a:spcAft>
                <a:spcPts val="0"/>
              </a:spcAft>
              <a:buFont typeface="Arial" pitchFamily="34" charset="0"/>
              <a:buChar char="•"/>
            </a:pPr>
            <a:endParaRPr lang="en-US" sz="1400" dirty="0"/>
          </a:p>
          <a:p>
            <a:pPr marL="698500" lvl="2" indent="-266700">
              <a:spcAft>
                <a:spcPts val="0"/>
              </a:spcAft>
              <a:buFont typeface="Arial" pitchFamily="34" charset="0"/>
              <a:buChar char="•"/>
            </a:pPr>
            <a:r>
              <a:rPr lang="de-DE" sz="1800" dirty="0" smtClean="0"/>
              <a:t>None</a:t>
            </a:r>
          </a:p>
          <a:p>
            <a:pPr marL="698500" lvl="2" indent="-266700">
              <a:spcAft>
                <a:spcPts val="0"/>
              </a:spcAft>
              <a:buFont typeface="Arial" pitchFamily="34" charset="0"/>
              <a:buChar char="•"/>
            </a:pPr>
            <a:r>
              <a:rPr lang="de-DE" sz="1800" dirty="0" err="1" smtClean="0"/>
              <a:t>There</a:t>
            </a:r>
            <a:r>
              <a:rPr lang="de-DE" sz="1800" dirty="0" smtClean="0"/>
              <a:t> will </a:t>
            </a:r>
            <a:r>
              <a:rPr lang="de-DE" sz="1800" dirty="0" err="1" smtClean="0"/>
              <a:t>be</a:t>
            </a:r>
            <a:r>
              <a:rPr lang="de-DE" sz="1800" dirty="0" smtClean="0"/>
              <a:t> </a:t>
            </a:r>
            <a:r>
              <a:rPr lang="de-DE" sz="1800" dirty="0" err="1" smtClean="0"/>
              <a:t>alos</a:t>
            </a:r>
            <a:r>
              <a:rPr lang="de-DE" sz="1800" dirty="0" smtClean="0"/>
              <a:t> </a:t>
            </a:r>
            <a:r>
              <a:rPr lang="de-DE" sz="1800" dirty="0" err="1" smtClean="0"/>
              <a:t>no</a:t>
            </a:r>
            <a:r>
              <a:rPr lang="de-DE" sz="1800" dirty="0" smtClean="0"/>
              <a:t> </a:t>
            </a:r>
            <a:r>
              <a:rPr lang="de-DE" sz="1800" dirty="0" err="1" smtClean="0"/>
              <a:t>meeting</a:t>
            </a:r>
            <a:r>
              <a:rPr lang="de-DE" sz="1800" dirty="0" smtClean="0"/>
              <a:t> </a:t>
            </a:r>
            <a:r>
              <a:rPr lang="de-DE" sz="1800" smtClean="0"/>
              <a:t>in November</a:t>
            </a:r>
            <a:endParaRPr lang="de-DE" sz="1800" dirty="0" smtClean="0"/>
          </a:p>
          <a:p>
            <a:pPr marL="698500" lvl="2" indent="-266700">
              <a:spcAft>
                <a:spcPts val="0"/>
              </a:spcAft>
              <a:buFont typeface="Arial" pitchFamily="34" charset="0"/>
              <a:buChar char="•"/>
            </a:pPr>
            <a:r>
              <a:rPr lang="de-DE" sz="1800" dirty="0" smtClean="0"/>
              <a:t>Next SC </a:t>
            </a:r>
            <a:r>
              <a:rPr lang="de-DE" sz="1800" dirty="0" err="1" smtClean="0"/>
              <a:t>THz</a:t>
            </a:r>
            <a:r>
              <a:rPr lang="de-DE" sz="1800" dirty="0" smtClean="0"/>
              <a:t> </a:t>
            </a:r>
            <a:r>
              <a:rPr lang="de-DE" sz="1800" dirty="0" err="1" smtClean="0"/>
              <a:t>meeting</a:t>
            </a:r>
            <a:r>
              <a:rPr lang="de-DE" sz="1800" dirty="0" smtClean="0"/>
              <a:t> </a:t>
            </a:r>
            <a:r>
              <a:rPr lang="de-DE" sz="1800" dirty="0" err="1" smtClean="0"/>
              <a:t>is</a:t>
            </a:r>
            <a:r>
              <a:rPr lang="de-DE" sz="1800" dirty="0" smtClean="0"/>
              <a:t> </a:t>
            </a:r>
            <a:r>
              <a:rPr lang="de-DE" sz="1800" dirty="0" err="1" smtClean="0"/>
              <a:t>planned</a:t>
            </a:r>
            <a:r>
              <a:rPr lang="de-DE" sz="1800" dirty="0" smtClean="0"/>
              <a:t> </a:t>
            </a:r>
            <a:r>
              <a:rPr lang="de-DE" sz="1800" dirty="0" err="1" smtClean="0"/>
              <a:t>for</a:t>
            </a:r>
            <a:r>
              <a:rPr lang="de-DE" sz="1800" dirty="0" smtClean="0"/>
              <a:t> </a:t>
            </a:r>
            <a:r>
              <a:rPr lang="de-DE" sz="1800" dirty="0" err="1" smtClean="0"/>
              <a:t>January</a:t>
            </a:r>
            <a:r>
              <a:rPr lang="de-DE" sz="1800" dirty="0" smtClean="0"/>
              <a:t> at </a:t>
            </a:r>
            <a:r>
              <a:rPr lang="de-DE" sz="1800" dirty="0" err="1" smtClean="0"/>
              <a:t>the</a:t>
            </a:r>
            <a:r>
              <a:rPr lang="de-DE" sz="1800" dirty="0" smtClean="0"/>
              <a:t> Panama City Interim</a:t>
            </a:r>
          </a:p>
          <a:p>
            <a:pPr marL="1041400" lvl="3" indent="-266700">
              <a:spcAft>
                <a:spcPts val="0"/>
              </a:spcAft>
              <a:buFont typeface="Arial" pitchFamily="34" charset="0"/>
              <a:buChar char="•"/>
            </a:pPr>
            <a:r>
              <a:rPr lang="de-DE" sz="1400" dirty="0" smtClean="0"/>
              <a:t>Workshop on </a:t>
            </a:r>
            <a:r>
              <a:rPr lang="de-DE" sz="1400" dirty="0" err="1" smtClean="0"/>
              <a:t>future</a:t>
            </a:r>
            <a:r>
              <a:rPr lang="de-DE" sz="1400" dirty="0" smtClean="0"/>
              <a:t> SC </a:t>
            </a:r>
            <a:r>
              <a:rPr lang="de-DE" sz="1400" dirty="0" err="1" smtClean="0"/>
              <a:t>THz</a:t>
            </a:r>
            <a:r>
              <a:rPr lang="de-DE" sz="1400" dirty="0" smtClean="0"/>
              <a:t> </a:t>
            </a:r>
            <a:r>
              <a:rPr lang="de-DE" sz="1400" dirty="0" err="1" smtClean="0"/>
              <a:t>activities</a:t>
            </a:r>
            <a:endParaRPr lang="de-DE" sz="14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July 2023</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9</a:t>
            </a:fld>
            <a:endParaRPr lang="en-US"/>
          </a:p>
        </p:txBody>
      </p:sp>
    </p:spTree>
    <p:extLst>
      <p:ext uri="{BB962C8B-B14F-4D97-AF65-F5344CB8AC3E}">
        <p14:creationId xmlns:p14="http://schemas.microsoft.com/office/powerpoint/2010/main" val="28557083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485</Words>
  <Application>Microsoft Office PowerPoint</Application>
  <PresentationFormat>Bildschirmpräsentation (4:3)</PresentationFormat>
  <Paragraphs>84</Paragraphs>
  <Slides>9</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9</vt:i4>
      </vt:variant>
    </vt:vector>
  </HeadingPairs>
  <TitlesOfParts>
    <vt:vector size="13" baseType="lpstr">
      <vt:lpstr>MS PGothic</vt:lpstr>
      <vt:lpstr>Arial</vt:lpstr>
      <vt:lpstr>Times New Roman</vt:lpstr>
      <vt:lpstr>IEEE-P802_15</vt:lpstr>
      <vt:lpstr>PowerPoint-Präsentation</vt:lpstr>
      <vt:lpstr>SC THz July 2023 Closing Report</vt:lpstr>
      <vt:lpstr>Meetings/Contributions</vt:lpstr>
      <vt:lpstr>Drafting Liaison Statements</vt:lpstr>
      <vt:lpstr>SC Motion</vt:lpstr>
      <vt:lpstr>WG Motion</vt:lpstr>
      <vt:lpstr>SC Motion</vt:lpstr>
      <vt:lpstr>WG Motion</vt:lpstr>
      <vt:lpstr>Next Meetings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216</cp:revision>
  <cp:lastPrinted>1998-02-10T13:28:06Z</cp:lastPrinted>
  <dcterms:created xsi:type="dcterms:W3CDTF">2012-11-14T22:04:21Z</dcterms:created>
  <dcterms:modified xsi:type="dcterms:W3CDTF">2023-07-12T09:31:52Z</dcterms:modified>
</cp:coreProperties>
</file>