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3" r:id="rId17"/>
    <p:sldId id="1050"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03" d="100"/>
          <a:sy n="103" d="100"/>
        </p:scale>
        <p:origin x="589"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doc.:IEEE802.15-23-0358r2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102500040%7F0" TargetMode="External"/><Relationship Id="rId7" Type="http://schemas.openxmlformats.org/officeDocument/2006/relationships/hyperlink" Target="https://mentor.ieee.org/802.15/revise-document?t=9102100040%7F0" TargetMode="External"/><Relationship Id="rId2" Type="http://schemas.openxmlformats.org/officeDocument/2006/relationships/hyperlink" Target="https://mentor.ieee.org/802.15/dcn/23/15-23-0385-00-016t-d0-92-for-vishal-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2-00-016t-dpp-relative-changes.pptx" TargetMode="External"/><Relationship Id="rId5" Type="http://schemas.openxmlformats.org/officeDocument/2006/relationships/hyperlink" Target="https://mentor.ieee.org/802.15/revise-document?t=8836100040%7F21" TargetMode="External"/><Relationship Id="rId4" Type="http://schemas.openxmlformats.org/officeDocument/2006/relationships/hyperlink" Target="https://mentor.ieee.org/802.15/dcn/22/15-22-0643-21-016t-direct-peer-to-peer.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revise-document?t=9107800040%7F0" TargetMode="External"/><Relationship Id="rId7" Type="http://schemas.openxmlformats.org/officeDocument/2006/relationships/hyperlink" Target="https://mentor.ieee.org/802.15/revise-document?t=9102500040%7F2" TargetMode="External"/><Relationship Id="rId2" Type="http://schemas.openxmlformats.org/officeDocument/2006/relationships/hyperlink" Target="https://mentor.ieee.org/802.15/dcn/23/15-23-0398-00-016t-dpp-pairing-and-authentication-ppt.ppt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5-02-016t-d0-92-for-vishal-comments.docx" TargetMode="External"/><Relationship Id="rId5" Type="http://schemas.openxmlformats.org/officeDocument/2006/relationships/hyperlink" Target="https://mentor.ieee.org/802.15/revise-document?t=8836100040%7F22" TargetMode="External"/><Relationship Id="rId4" Type="http://schemas.openxmlformats.org/officeDocument/2006/relationships/hyperlink" Target="https://mentor.ieee.org/802.15/dcn/22/15-22-0643-22-016t-direct-peer-to-peer.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2023-07-09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Discussions at 30 May teleconference on developing next draft</a:t>
            </a:r>
          </a:p>
          <a:p>
            <a:r>
              <a:rPr lang="en-US" dirty="0"/>
              <a:t>Draft 0.92 for comment collection not completed since then</a:t>
            </a:r>
          </a:p>
          <a:p>
            <a:r>
              <a:rPr lang="en-US" dirty="0"/>
              <a:t>Several updates to document 643 on DPP have been uploaded. </a:t>
            </a:r>
          </a:p>
          <a:p>
            <a:r>
              <a:rPr lang="en-US" dirty="0"/>
              <a:t>Draft updating underway as of 28 June</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graphicFrame>
        <p:nvGraphicFramePr>
          <p:cNvPr id="7" name="Table 6">
            <a:extLst>
              <a:ext uri="{FF2B5EF4-FFF2-40B4-BE49-F238E27FC236}">
                <a16:creationId xmlns:a16="http://schemas.microsoft.com/office/drawing/2014/main" id="{12450728-E00D-8091-7408-0482F8FBEC9C}"/>
              </a:ext>
            </a:extLst>
          </p:cNvPr>
          <p:cNvGraphicFramePr>
            <a:graphicFrameLocks noGrp="1"/>
          </p:cNvGraphicFramePr>
          <p:nvPr>
            <p:extLst>
              <p:ext uri="{D42A27DB-BD31-4B8C-83A1-F6EECF244321}">
                <p14:modId xmlns:p14="http://schemas.microsoft.com/office/powerpoint/2010/main" val="2238909326"/>
              </p:ext>
            </p:extLst>
          </p:nvPr>
        </p:nvGraphicFramePr>
        <p:xfrm>
          <a:off x="304797" y="1295400"/>
          <a:ext cx="11049003" cy="3879375"/>
        </p:xfrm>
        <a:graphic>
          <a:graphicData uri="http://schemas.openxmlformats.org/drawingml/2006/table">
            <a:tbl>
              <a:tblPr/>
              <a:tblGrid>
                <a:gridCol w="1227667">
                  <a:extLst>
                    <a:ext uri="{9D8B030D-6E8A-4147-A177-3AD203B41FA5}">
                      <a16:colId xmlns:a16="http://schemas.microsoft.com/office/drawing/2014/main" val="3621563525"/>
                    </a:ext>
                  </a:extLst>
                </a:gridCol>
                <a:gridCol w="1227667">
                  <a:extLst>
                    <a:ext uri="{9D8B030D-6E8A-4147-A177-3AD203B41FA5}">
                      <a16:colId xmlns:a16="http://schemas.microsoft.com/office/drawing/2014/main" val="3083134946"/>
                    </a:ext>
                  </a:extLst>
                </a:gridCol>
                <a:gridCol w="1227667">
                  <a:extLst>
                    <a:ext uri="{9D8B030D-6E8A-4147-A177-3AD203B41FA5}">
                      <a16:colId xmlns:a16="http://schemas.microsoft.com/office/drawing/2014/main" val="1621152782"/>
                    </a:ext>
                  </a:extLst>
                </a:gridCol>
                <a:gridCol w="1227667">
                  <a:extLst>
                    <a:ext uri="{9D8B030D-6E8A-4147-A177-3AD203B41FA5}">
                      <a16:colId xmlns:a16="http://schemas.microsoft.com/office/drawing/2014/main" val="1260291759"/>
                    </a:ext>
                  </a:extLst>
                </a:gridCol>
                <a:gridCol w="1227667">
                  <a:extLst>
                    <a:ext uri="{9D8B030D-6E8A-4147-A177-3AD203B41FA5}">
                      <a16:colId xmlns:a16="http://schemas.microsoft.com/office/drawing/2014/main" val="3615972925"/>
                    </a:ext>
                  </a:extLst>
                </a:gridCol>
                <a:gridCol w="1227667">
                  <a:extLst>
                    <a:ext uri="{9D8B030D-6E8A-4147-A177-3AD203B41FA5}">
                      <a16:colId xmlns:a16="http://schemas.microsoft.com/office/drawing/2014/main" val="815782234"/>
                    </a:ext>
                  </a:extLst>
                </a:gridCol>
                <a:gridCol w="1227667">
                  <a:extLst>
                    <a:ext uri="{9D8B030D-6E8A-4147-A177-3AD203B41FA5}">
                      <a16:colId xmlns:a16="http://schemas.microsoft.com/office/drawing/2014/main" val="3456015629"/>
                    </a:ext>
                  </a:extLst>
                </a:gridCol>
                <a:gridCol w="1227667">
                  <a:extLst>
                    <a:ext uri="{9D8B030D-6E8A-4147-A177-3AD203B41FA5}">
                      <a16:colId xmlns:a16="http://schemas.microsoft.com/office/drawing/2014/main" val="1479531055"/>
                    </a:ext>
                  </a:extLst>
                </a:gridCol>
                <a:gridCol w="1227667">
                  <a:extLst>
                    <a:ext uri="{9D8B030D-6E8A-4147-A177-3AD203B41FA5}">
                      <a16:colId xmlns:a16="http://schemas.microsoft.com/office/drawing/2014/main" val="2390912687"/>
                    </a:ext>
                  </a:extLst>
                </a:gridCol>
              </a:tblGrid>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11-Jul-2023 05:26:33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386752189"/>
                  </a:ext>
                </a:extLst>
              </a:tr>
              <a:tr h="1293125">
                <a:tc>
                  <a:txBody>
                    <a:bodyPr/>
                    <a:lstStyle/>
                    <a:p>
                      <a:r>
                        <a:rPr lang="en-US"/>
                        <a:t>11-Jul-2023 ET</a:t>
                      </a:r>
                    </a:p>
                  </a:txBody>
                  <a:tcPr anchor="ctr">
                    <a:lnL>
                      <a:noFill/>
                    </a:lnL>
                    <a:lnR>
                      <a:noFill/>
                    </a:lnR>
                    <a:lnT>
                      <a:noFill/>
                    </a:lnT>
                    <a:lnB>
                      <a:noFill/>
                    </a:lnB>
                  </a:tcPr>
                </a:tc>
                <a:tc>
                  <a:txBody>
                    <a:bodyPr/>
                    <a:lstStyle/>
                    <a:p>
                      <a:r>
                        <a:rPr lang="en-US" dirty="0"/>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05:16:15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581184320"/>
                  </a:ext>
                </a:extLst>
              </a:tr>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DPP Relative Changes</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05:16:54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247562028"/>
                  </a:ext>
                </a:extLst>
              </a:tr>
            </a:tbl>
          </a:graphicData>
        </a:graphic>
      </p:graphicFrame>
      <p:sp>
        <p:nvSpPr>
          <p:cNvPr id="3" name="TextBox 2">
            <a:extLst>
              <a:ext uri="{FF2B5EF4-FFF2-40B4-BE49-F238E27FC236}">
                <a16:creationId xmlns:a16="http://schemas.microsoft.com/office/drawing/2014/main" id="{FBCC9F94-93AF-2291-D976-0FDE6F551068}"/>
              </a:ext>
            </a:extLst>
          </p:cNvPr>
          <p:cNvSpPr txBox="1"/>
          <p:nvPr/>
        </p:nvSpPr>
        <p:spPr>
          <a:xfrm>
            <a:off x="0" y="1313893"/>
            <a:ext cx="941925" cy="369332"/>
          </a:xfrm>
          <a:prstGeom prst="rect">
            <a:avLst/>
          </a:prstGeom>
          <a:noFill/>
        </p:spPr>
        <p:txBody>
          <a:bodyPr wrap="none" rtlCol="0">
            <a:spAutoFit/>
          </a:bodyPr>
          <a:lstStyle/>
          <a:p>
            <a:r>
              <a:rPr lang="en-US" dirty="0"/>
              <a:t>Tuesday</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sp>
        <p:nvSpPr>
          <p:cNvPr id="4" name="TextBox 3">
            <a:extLst>
              <a:ext uri="{FF2B5EF4-FFF2-40B4-BE49-F238E27FC236}">
                <a16:creationId xmlns:a16="http://schemas.microsoft.com/office/drawing/2014/main" id="{BBD9C28C-5993-B42E-5B9C-7A3722813198}"/>
              </a:ext>
            </a:extLst>
          </p:cNvPr>
          <p:cNvSpPr txBox="1"/>
          <p:nvPr/>
        </p:nvSpPr>
        <p:spPr>
          <a:xfrm>
            <a:off x="30892" y="1611868"/>
            <a:ext cx="1277979" cy="369332"/>
          </a:xfrm>
          <a:prstGeom prst="rect">
            <a:avLst/>
          </a:prstGeom>
          <a:noFill/>
        </p:spPr>
        <p:txBody>
          <a:bodyPr wrap="none" rtlCol="0">
            <a:spAutoFit/>
          </a:bodyPr>
          <a:lstStyle/>
          <a:p>
            <a:r>
              <a:rPr lang="en-US" dirty="0"/>
              <a:t>Wednesday</a:t>
            </a:r>
          </a:p>
        </p:txBody>
      </p:sp>
      <p:graphicFrame>
        <p:nvGraphicFramePr>
          <p:cNvPr id="6" name="Table 5">
            <a:extLst>
              <a:ext uri="{FF2B5EF4-FFF2-40B4-BE49-F238E27FC236}">
                <a16:creationId xmlns:a16="http://schemas.microsoft.com/office/drawing/2014/main" id="{E311E5EE-3187-5FFC-40A9-661D2CC6B7A8}"/>
              </a:ext>
            </a:extLst>
          </p:cNvPr>
          <p:cNvGraphicFramePr>
            <a:graphicFrameLocks noGrp="1"/>
          </p:cNvGraphicFramePr>
          <p:nvPr/>
        </p:nvGraphicFramePr>
        <p:xfrm>
          <a:off x="838200" y="2081054"/>
          <a:ext cx="10515600" cy="3840480"/>
        </p:xfrm>
        <a:graphic>
          <a:graphicData uri="http://schemas.openxmlformats.org/drawingml/2006/table">
            <a:tbl>
              <a:tblPr/>
              <a:tblGrid>
                <a:gridCol w="1168400">
                  <a:extLst>
                    <a:ext uri="{9D8B030D-6E8A-4147-A177-3AD203B41FA5}">
                      <a16:colId xmlns:a16="http://schemas.microsoft.com/office/drawing/2014/main" val="3274413057"/>
                    </a:ext>
                  </a:extLst>
                </a:gridCol>
                <a:gridCol w="1168400">
                  <a:extLst>
                    <a:ext uri="{9D8B030D-6E8A-4147-A177-3AD203B41FA5}">
                      <a16:colId xmlns:a16="http://schemas.microsoft.com/office/drawing/2014/main" val="2418715433"/>
                    </a:ext>
                  </a:extLst>
                </a:gridCol>
                <a:gridCol w="1168400">
                  <a:extLst>
                    <a:ext uri="{9D8B030D-6E8A-4147-A177-3AD203B41FA5}">
                      <a16:colId xmlns:a16="http://schemas.microsoft.com/office/drawing/2014/main" val="3929994479"/>
                    </a:ext>
                  </a:extLst>
                </a:gridCol>
                <a:gridCol w="1168400">
                  <a:extLst>
                    <a:ext uri="{9D8B030D-6E8A-4147-A177-3AD203B41FA5}">
                      <a16:colId xmlns:a16="http://schemas.microsoft.com/office/drawing/2014/main" val="2952715972"/>
                    </a:ext>
                  </a:extLst>
                </a:gridCol>
                <a:gridCol w="1168400">
                  <a:extLst>
                    <a:ext uri="{9D8B030D-6E8A-4147-A177-3AD203B41FA5}">
                      <a16:colId xmlns:a16="http://schemas.microsoft.com/office/drawing/2014/main" val="1739709347"/>
                    </a:ext>
                  </a:extLst>
                </a:gridCol>
                <a:gridCol w="1168400">
                  <a:extLst>
                    <a:ext uri="{9D8B030D-6E8A-4147-A177-3AD203B41FA5}">
                      <a16:colId xmlns:a16="http://schemas.microsoft.com/office/drawing/2014/main" val="3774757981"/>
                    </a:ext>
                  </a:extLst>
                </a:gridCol>
                <a:gridCol w="1168400">
                  <a:extLst>
                    <a:ext uri="{9D8B030D-6E8A-4147-A177-3AD203B41FA5}">
                      <a16:colId xmlns:a16="http://schemas.microsoft.com/office/drawing/2014/main" val="3583531823"/>
                    </a:ext>
                  </a:extLst>
                </a:gridCol>
                <a:gridCol w="1168400">
                  <a:extLst>
                    <a:ext uri="{9D8B030D-6E8A-4147-A177-3AD203B41FA5}">
                      <a16:colId xmlns:a16="http://schemas.microsoft.com/office/drawing/2014/main" val="3994924591"/>
                    </a:ext>
                  </a:extLst>
                </a:gridCol>
                <a:gridCol w="1168400">
                  <a:extLst>
                    <a:ext uri="{9D8B030D-6E8A-4147-A177-3AD203B41FA5}">
                      <a16:colId xmlns:a16="http://schemas.microsoft.com/office/drawing/2014/main" val="2677492481"/>
                    </a:ext>
                  </a:extLst>
                </a:gridCol>
              </a:tblGrid>
              <a:tr h="775365">
                <a:tc>
                  <a:txBody>
                    <a:bodyPr/>
                    <a:lstStyle/>
                    <a:p>
                      <a:r>
                        <a:rPr lang="en-US"/>
                        <a:t>12-Jul-2023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398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DPP Pairing and Authentication PPT</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12-Jul-2023 07:13:09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970072526"/>
                  </a:ext>
                </a:extLst>
              </a:tr>
              <a:tr h="629984">
                <a:tc>
                  <a:txBody>
                    <a:bodyPr/>
                    <a:lstStyle/>
                    <a:p>
                      <a:r>
                        <a:rPr lang="en-US"/>
                        <a:t>12-Jul-2023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12-Jul-2023 04:30:40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663817290"/>
                  </a:ext>
                </a:extLst>
              </a:tr>
              <a:tr h="629984">
                <a:tc>
                  <a:txBody>
                    <a:bodyPr/>
                    <a:lstStyle/>
                    <a:p>
                      <a:r>
                        <a:rPr lang="en-US"/>
                        <a:t>12-Jul-2023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12-Jul-2023 02:11:43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451757098"/>
                  </a:ext>
                </a:extLst>
              </a:tr>
            </a:tbl>
          </a:graphicData>
        </a:graphic>
      </p:graphicFrame>
    </p:spTree>
    <p:extLst>
      <p:ext uri="{BB962C8B-B14F-4D97-AF65-F5344CB8AC3E}">
        <p14:creationId xmlns:p14="http://schemas.microsoft.com/office/powerpoint/2010/main" val="126359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Plan for July Plenary</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p:txBody>
          <a:bodyPr>
            <a:normAutofit fontScale="77500" lnSpcReduction="20000"/>
          </a:bodyPr>
          <a:lstStyle/>
          <a:p>
            <a:endParaRPr lang="en-US" dirty="0"/>
          </a:p>
          <a:p>
            <a:r>
              <a:rPr lang="en-US" dirty="0"/>
              <a:t>Review draft P802.16t_ D0.92_forVishal.pdf (Dated 6/27)</a:t>
            </a:r>
          </a:p>
          <a:p>
            <a:r>
              <a:rPr lang="en-US" dirty="0"/>
              <a:t>Review notes in “15-23-0385-01-016t-d0-92-for-vishal-comments  (Review Notes)”</a:t>
            </a:r>
          </a:p>
          <a:p>
            <a:pPr lvl="1"/>
            <a:r>
              <a:rPr lang="en-US" dirty="0"/>
              <a:t>Upload to Mentor with review comments up to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8.6.7.5 TX signal filtering</a:t>
            </a:r>
          </a:p>
          <a:p>
            <a:pPr lvl="1"/>
            <a:endParaRPr lang="en-US" dirty="0"/>
          </a:p>
          <a:p>
            <a:r>
              <a:rPr lang="en-US" dirty="0"/>
              <a:t>Wednesday</a:t>
            </a:r>
          </a:p>
          <a:p>
            <a:pPr lvl="1"/>
            <a:r>
              <a:rPr lang="en-US" dirty="0"/>
              <a:t>Presentation of “: DPP Pairing and Authentication Presentation”  398r0.  </a:t>
            </a:r>
          </a:p>
          <a:p>
            <a:pPr lvl="1"/>
            <a:r>
              <a:rPr lang="en-US" dirty="0"/>
              <a:t>Further work on TLS details and mode for AES will be applied to additional update to DPP document 643 next revision. </a:t>
            </a:r>
          </a:p>
          <a:p>
            <a:pPr lvl="1"/>
            <a:endParaRPr lang="en-US" dirty="0"/>
          </a:p>
          <a:p>
            <a:pPr lvl="1"/>
            <a:r>
              <a:rPr lang="en-US" dirty="0"/>
              <a:t>Upload notes in “15-23-0385-03-016t-d0-92-for-vishal-comments  (Review Notes)”</a:t>
            </a:r>
          </a:p>
          <a:p>
            <a:pPr lvl="2"/>
            <a:r>
              <a:rPr lang="en-US" dirty="0"/>
              <a:t>Actions for Yael and Vishal</a:t>
            </a:r>
          </a:p>
          <a:p>
            <a:pPr lvl="1"/>
            <a:endParaRPr lang="en-US" dirty="0"/>
          </a:p>
          <a:p>
            <a:pPr lvl="1"/>
            <a:r>
              <a:rPr lang="en-US" dirty="0"/>
              <a:t>Adjust 15-22-0643 to follow draft format and structure.  Align Word clauses to draft structure. </a:t>
            </a:r>
          </a:p>
          <a:p>
            <a:pPr lvl="1"/>
            <a:r>
              <a:rPr lang="en-US" dirty="0"/>
              <a:t>Vishal will update 643r22 and convert to </a:t>
            </a:r>
            <a:r>
              <a:rPr lang="en-US" dirty="0" err="1"/>
              <a:t>framemaker</a:t>
            </a:r>
            <a:r>
              <a:rPr lang="en-US" dirty="0"/>
              <a:t>, and use it as master going forward. </a:t>
            </a:r>
          </a:p>
          <a:p>
            <a:pPr lvl="1"/>
            <a:endParaRPr lang="en-US" dirty="0"/>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36260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102658526"/>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fontScale="92500" lnSpcReduction="10000"/>
          </a:bodyPr>
          <a:lstStyle/>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Juha</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36943</TotalTime>
  <Words>2089</Words>
  <Application>Microsoft Office PowerPoint</Application>
  <PresentationFormat>Widescreen</PresentationFormat>
  <Paragraphs>283</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Contributions for July 2023 Plenary</vt:lpstr>
      <vt:lpstr>Contributions for July 2023 Plenary</vt:lpstr>
      <vt:lpstr>Plan for July Plenary</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713</cp:revision>
  <cp:lastPrinted>1998-02-10T13:28:06Z</cp:lastPrinted>
  <dcterms:created xsi:type="dcterms:W3CDTF">2020-01-06T16:34:14Z</dcterms:created>
  <dcterms:modified xsi:type="dcterms:W3CDTF">2023-07-12T13:22:36Z</dcterms:modified>
</cp:coreProperties>
</file>