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59" r:id="rId2"/>
    <p:sldId id="256" r:id="rId3"/>
    <p:sldId id="258" r:id="rId4"/>
    <p:sldId id="300" r:id="rId5"/>
    <p:sldId id="309" r:id="rId6"/>
    <p:sldId id="305" r:id="rId7"/>
    <p:sldId id="306" r:id="rId8"/>
    <p:sldId id="304" r:id="rId9"/>
    <p:sldId id="310" r:id="rId10"/>
    <p:sldId id="296" r:id="rId11"/>
    <p:sldId id="31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E501975-972A-E2D2-2AEF-2089B6B975AC}" name="Boris Danev" initials="BD" userId="5478a335d745ed7a"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B36BE2"/>
    <a:srgbClr val="FF00FF"/>
    <a:srgbClr val="000000"/>
    <a:srgbClr val="0432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111E91-D62C-46C0-BBF2-C6C03A6EE742}" v="4704" dt="2023-07-13T07:53:33.73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40" autoAdjust="0"/>
    <p:restoredTop sz="90269" autoAdjust="0"/>
  </p:normalViewPr>
  <p:slideViewPr>
    <p:cSldViewPr>
      <p:cViewPr varScale="1">
        <p:scale>
          <a:sx n="88" d="100"/>
          <a:sy n="88" d="100"/>
        </p:scale>
        <p:origin x="2400"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notesViewPr>
    <p:cSldViewPr>
      <p:cViewPr varScale="1">
        <p:scale>
          <a:sx n="85" d="100"/>
          <a:sy n="85" d="100"/>
        </p:scale>
        <p:origin x="391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5922C2AB-4AC9-824D-A45B-50EB04AF2BC9}"/>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802.15-&lt;15-23-0XXX-00-04ab&gt;</a:t>
            </a:r>
          </a:p>
        </p:txBody>
      </p:sp>
      <p:sp>
        <p:nvSpPr>
          <p:cNvPr id="3075" name="Rectangle 3">
            <a:extLst>
              <a:ext uri="{FF2B5EF4-FFF2-40B4-BE49-F238E27FC236}">
                <a16:creationId xmlns:a16="http://schemas.microsoft.com/office/drawing/2014/main" id="{E08EBB9C-95DF-F84D-9225-25CB813E3976}"/>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BA81207C-BBAC-7248-BAD7-A9502CDC7126}"/>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83E08450-A247-494D-BD1B-24D45AD06C2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78AFD5B0-E215-4D4A-A87D-809E0C7B938D}" type="slidenum">
              <a:rPr lang="en-US" altLang="en-US"/>
              <a:pPr/>
              <a:t>‹#›</a:t>
            </a:fld>
            <a:endParaRPr lang="en-US" altLang="en-US"/>
          </a:p>
        </p:txBody>
      </p:sp>
      <p:sp>
        <p:nvSpPr>
          <p:cNvPr id="3078" name="Line 6">
            <a:extLst>
              <a:ext uri="{FF2B5EF4-FFF2-40B4-BE49-F238E27FC236}">
                <a16:creationId xmlns:a16="http://schemas.microsoft.com/office/drawing/2014/main" id="{7EF95304-BDC6-DD48-B8C8-71ECA11D1225}"/>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113A101C-71D7-D94E-9C10-0023E4426900}"/>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dirty="0"/>
              <a:t>Submission</a:t>
            </a:r>
          </a:p>
        </p:txBody>
      </p:sp>
      <p:sp>
        <p:nvSpPr>
          <p:cNvPr id="3080" name="Line 8">
            <a:extLst>
              <a:ext uri="{FF2B5EF4-FFF2-40B4-BE49-F238E27FC236}">
                <a16:creationId xmlns:a16="http://schemas.microsoft.com/office/drawing/2014/main" id="{40BAF072-79A2-824A-B60F-440BF9B8D257}"/>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ED5E113B-6111-7C4F-9622-9CB2DCB8F143}"/>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802.15-&lt;15-23-0XXX-00-04ab&gt;</a:t>
            </a:r>
          </a:p>
        </p:txBody>
      </p:sp>
      <p:sp>
        <p:nvSpPr>
          <p:cNvPr id="2051" name="Rectangle 3">
            <a:extLst>
              <a:ext uri="{FF2B5EF4-FFF2-40B4-BE49-F238E27FC236}">
                <a16:creationId xmlns:a16="http://schemas.microsoft.com/office/drawing/2014/main" id="{C53E6873-DBEE-E34D-A628-6D34CDA6E565}"/>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7E893918-BD46-E948-B9D2-0EFF065E884F}"/>
              </a:ext>
            </a:extLst>
          </p:cNvPr>
          <p:cNvSpPr>
            <a:spLocks noGrp="1" noRot="1" noChangeAspect="1" noChangeArrowheads="1" noTextEdit="1"/>
          </p:cNvSpPr>
          <p:nvPr>
            <p:ph type="sldImg" idx="2"/>
          </p:nvPr>
        </p:nvSpPr>
        <p:spPr bwMode="auto">
          <a:xfrm>
            <a:off x="1154113" y="701675"/>
            <a:ext cx="4625975"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35D405D2-C9DB-D844-B07C-E487783517E8}"/>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DD30C3BD-59AF-5B4B-8845-3507468E069F}"/>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036C5AB3-73CE-3E40-B9C2-8700AA83B79F}"/>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7F27CDF5-B92C-6C40-A902-5EE8CAB1D457}" type="slidenum">
              <a:rPr lang="en-US" altLang="en-US"/>
              <a:pPr/>
              <a:t>‹#›</a:t>
            </a:fld>
            <a:endParaRPr lang="en-US" altLang="en-US"/>
          </a:p>
        </p:txBody>
      </p:sp>
      <p:sp>
        <p:nvSpPr>
          <p:cNvPr id="2056" name="Rectangle 8">
            <a:extLst>
              <a:ext uri="{FF2B5EF4-FFF2-40B4-BE49-F238E27FC236}">
                <a16:creationId xmlns:a16="http://schemas.microsoft.com/office/drawing/2014/main" id="{FBE34519-D350-FC4B-B6BA-F7B6A8C0E84D}"/>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D49E69D7-E1AD-A549-BFAF-A2BE7733B977}"/>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AEDB70-C875-3841-B5AC-241C61D2498C}"/>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sldNum="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affiliation</a:t>
            </a:r>
          </a:p>
        </p:txBody>
      </p:sp>
      <p:sp>
        <p:nvSpPr>
          <p:cNvPr id="4" name="Header Placeholder 3"/>
          <p:cNvSpPr>
            <a:spLocks noGrp="1"/>
          </p:cNvSpPr>
          <p:nvPr>
            <p:ph type="hdr" sz="quarter"/>
          </p:nvPr>
        </p:nvSpPr>
        <p:spPr/>
        <p:txBody>
          <a:bodyPr/>
          <a:lstStyle/>
          <a:p>
            <a:r>
              <a:rPr lang="en-US" altLang="en-US"/>
              <a:t>doc.: IEEE 802.15-&lt;15-23-0XXX-00-04ab&gt;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6150250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802.15-&lt;15-23-0XXX-00-04ab&gt;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21888510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p:nvPr>
        </p:nvSpPr>
        <p:spPr/>
        <p:txBody>
          <a:bodyPr/>
          <a:lstStyle/>
          <a:p>
            <a:r>
              <a:rPr lang="en-US" altLang="en-US"/>
              <a:t>doc.: IEEE 802.15-&lt;15-23-0XXX-00-04ab&gt;</a:t>
            </a:r>
          </a:p>
        </p:txBody>
      </p:sp>
      <p:sp>
        <p:nvSpPr>
          <p:cNvPr id="5" name="Date Placeholder 4"/>
          <p:cNvSpPr>
            <a:spLocks noGrp="1"/>
          </p:cNvSpPr>
          <p:nvPr>
            <p:ph type="dt" idx="1"/>
          </p:nvPr>
        </p:nvSpPr>
        <p:spPr/>
        <p:txBody>
          <a:bodyPr/>
          <a:lstStyle/>
          <a:p>
            <a:r>
              <a:rPr lang="en-US" altLang="en-US"/>
              <a:t>&lt;month year&gt;</a:t>
            </a:r>
          </a:p>
        </p:txBody>
      </p:sp>
      <p:sp>
        <p:nvSpPr>
          <p:cNvPr id="6" name="Footer Placeholder 5"/>
          <p:cNvSpPr>
            <a:spLocks noGrp="1"/>
          </p:cNvSpPr>
          <p:nvPr>
            <p:ph type="ftr" sz="quarter" idx="4"/>
          </p:nvPr>
        </p:nvSpPr>
        <p:spPr/>
        <p:txBody>
          <a:bodyPr/>
          <a:lstStyle/>
          <a:p>
            <a:pPr lvl="4"/>
            <a:r>
              <a:rPr lang="en-US" altLang="en-US"/>
              <a:t>&lt;author&gt;, &lt;company&gt;</a:t>
            </a:r>
          </a:p>
        </p:txBody>
      </p:sp>
    </p:spTree>
    <p:extLst>
      <p:ext uri="{BB962C8B-B14F-4D97-AF65-F5344CB8AC3E}">
        <p14:creationId xmlns:p14="http://schemas.microsoft.com/office/powerpoint/2010/main" val="3761055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26B557-C64A-AC45-B486-97CB45B7EC67}"/>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DB8B72A-8C94-3342-B36B-ADC54A58E0F7}"/>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5D8A7A-5251-7345-B20D-9908F6391B89}"/>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52EA886B-BDBA-D942-8C51-972D4E926460}"/>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ACD05388-353A-D441-BD7C-668C2B19D81B}"/>
              </a:ext>
            </a:extLst>
          </p:cNvPr>
          <p:cNvSpPr>
            <a:spLocks noGrp="1"/>
          </p:cNvSpPr>
          <p:nvPr>
            <p:ph type="sldNum" sz="quarter" idx="12"/>
          </p:nvPr>
        </p:nvSpPr>
        <p:spPr/>
        <p:txBody>
          <a:bodyPr/>
          <a:lstStyle>
            <a:lvl1pPr>
              <a:defRPr/>
            </a:lvl1pPr>
          </a:lstStyle>
          <a:p>
            <a:r>
              <a:rPr lang="en-US" altLang="en-US"/>
              <a:t>Slide </a:t>
            </a:r>
            <a:fld id="{96EDDC46-E58E-0248-8CAF-96DF08F8D1CD}" type="slidenum">
              <a:rPr lang="en-US" altLang="en-US"/>
              <a:pPr/>
              <a:t>‹#›</a:t>
            </a:fld>
            <a:endParaRPr lang="en-US" altLang="en-US"/>
          </a:p>
        </p:txBody>
      </p:sp>
    </p:spTree>
    <p:extLst>
      <p:ext uri="{BB962C8B-B14F-4D97-AF65-F5344CB8AC3E}">
        <p14:creationId xmlns:p14="http://schemas.microsoft.com/office/powerpoint/2010/main" val="38150498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5D3146-BDE0-DE46-8065-5931B8D6B5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60C85D-B9B5-2241-B12E-D33CE336632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6BB63-BC75-CD4F-B133-44784E43CF60}"/>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7C1C4B96-1877-6945-9A23-23412CE20695}"/>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83871C01-01BA-1342-B01E-C5EFE63E18FF}"/>
              </a:ext>
            </a:extLst>
          </p:cNvPr>
          <p:cNvSpPr>
            <a:spLocks noGrp="1"/>
          </p:cNvSpPr>
          <p:nvPr>
            <p:ph type="sldNum" sz="quarter" idx="12"/>
          </p:nvPr>
        </p:nvSpPr>
        <p:spPr/>
        <p:txBody>
          <a:bodyPr/>
          <a:lstStyle>
            <a:lvl1pPr>
              <a:defRPr/>
            </a:lvl1pPr>
          </a:lstStyle>
          <a:p>
            <a:r>
              <a:rPr lang="en-US" altLang="en-US"/>
              <a:t>Slide </a:t>
            </a:r>
            <a:fld id="{A622640C-26C0-B64B-992C-7F0921EFB056}" type="slidenum">
              <a:rPr lang="en-US" altLang="en-US"/>
              <a:pPr/>
              <a:t>‹#›</a:t>
            </a:fld>
            <a:endParaRPr lang="en-US" altLang="en-US"/>
          </a:p>
        </p:txBody>
      </p:sp>
    </p:spTree>
    <p:extLst>
      <p:ext uri="{BB962C8B-B14F-4D97-AF65-F5344CB8AC3E}">
        <p14:creationId xmlns:p14="http://schemas.microsoft.com/office/powerpoint/2010/main" val="3442175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a:extLst>
              <a:ext uri="{FF2B5EF4-FFF2-40B4-BE49-F238E27FC236}">
                <a16:creationId xmlns:a16="http://schemas.microsoft.com/office/drawing/2014/main" id="{ADE19C8E-11B3-6445-B2FB-59E8421A9081}"/>
              </a:ext>
            </a:extLst>
          </p:cNvPr>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4731E10-477C-5448-817A-FAD1B61C0C4F}"/>
              </a:ext>
            </a:extLst>
          </p:cNvPr>
          <p:cNvSpPr>
            <a:spLocks noGrp="1"/>
          </p:cNvSpPr>
          <p:nvPr>
            <p:ph type="dt" sz="half" idx="10"/>
          </p:nvPr>
        </p:nvSpPr>
        <p:spPr>
          <a:xfrm>
            <a:off x="685800" y="378281"/>
            <a:ext cx="1600200" cy="215444"/>
          </a:xfrm>
        </p:spPr>
        <p:txBody>
          <a:bodyPr/>
          <a:lstStyle>
            <a:lvl1pPr>
              <a:defRPr/>
            </a:lvl1p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DE13F5C4-62D8-1F48-929D-8089C19311B1}"/>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5DECEF57-5D92-8745-AD87-76A6E0758B45}"/>
              </a:ext>
            </a:extLst>
          </p:cNvPr>
          <p:cNvSpPr>
            <a:spLocks noGrp="1"/>
          </p:cNvSpPr>
          <p:nvPr>
            <p:ph type="sldNum" sz="quarter" idx="12"/>
          </p:nvPr>
        </p:nvSpPr>
        <p:spPr/>
        <p:txBody>
          <a:bodyPr/>
          <a:lstStyle>
            <a:lvl1pPr>
              <a:defRPr/>
            </a:lvl1pPr>
          </a:lstStyle>
          <a:p>
            <a:r>
              <a:rPr lang="en-US" altLang="en-US"/>
              <a:t>Slide </a:t>
            </a:r>
            <a:fld id="{6CB914C0-33B1-C140-8CAF-EF8A52E689BE}" type="slidenum">
              <a:rPr lang="en-US" altLang="en-US"/>
              <a:pPr/>
              <a:t>‹#›</a:t>
            </a:fld>
            <a:endParaRPr lang="en-US" altLang="en-US"/>
          </a:p>
        </p:txBody>
      </p:sp>
    </p:spTree>
    <p:extLst>
      <p:ext uri="{BB962C8B-B14F-4D97-AF65-F5344CB8AC3E}">
        <p14:creationId xmlns:p14="http://schemas.microsoft.com/office/powerpoint/2010/main" val="11556441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p:spTree>
      <p:nvGrpSpPr>
        <p:cNvPr id="1" name=""/>
        <p:cNvGrpSpPr/>
        <p:nvPr/>
      </p:nvGrpSpPr>
      <p:grpSpPr>
        <a:xfrm>
          <a:off x="0" y="0"/>
          <a:ext cx="0" cy="0"/>
          <a:chOff x="0" y="0"/>
          <a:chExt cx="0" cy="0"/>
        </a:xfrm>
      </p:grpSpPr>
      <p:sp>
        <p:nvSpPr>
          <p:cNvPr id="11" name="Author and Date"/>
          <p:cNvSpPr txBox="1">
            <a:spLocks noGrp="1"/>
          </p:cNvSpPr>
          <p:nvPr>
            <p:ph type="body" sz="quarter" idx="21" hasCustomPrompt="1"/>
          </p:nvPr>
        </p:nvSpPr>
        <p:spPr>
          <a:xfrm>
            <a:off x="450503" y="5929931"/>
            <a:ext cx="8239126" cy="318490"/>
          </a:xfrm>
          <a:prstGeom prst="rect">
            <a:avLst/>
          </a:prstGeom>
        </p:spPr>
        <p:txBody>
          <a:bodyPr lIns="45719" tIns="45719" rIns="45719" bIns="45719"/>
          <a:lstStyle>
            <a:lvl1pPr marL="0" indent="0" defTabSz="309563">
              <a:lnSpc>
                <a:spcPct val="100000"/>
              </a:lnSpc>
              <a:spcBef>
                <a:spcPts val="0"/>
              </a:spcBef>
              <a:buSzTx/>
              <a:buNone/>
              <a:defRPr sz="1350" b="1"/>
            </a:lvl1pPr>
          </a:lstStyle>
          <a:p>
            <a:r>
              <a:t>Author and Date</a:t>
            </a:r>
          </a:p>
        </p:txBody>
      </p:sp>
      <p:sp>
        <p:nvSpPr>
          <p:cNvPr id="12" name="Presentation Title"/>
          <p:cNvSpPr txBox="1">
            <a:spLocks noGrp="1"/>
          </p:cNvSpPr>
          <p:nvPr>
            <p:ph type="title" hasCustomPrompt="1"/>
          </p:nvPr>
        </p:nvSpPr>
        <p:spPr>
          <a:xfrm>
            <a:off x="452437" y="1287497"/>
            <a:ext cx="8239127" cy="2324101"/>
          </a:xfrm>
          <a:prstGeom prst="rect">
            <a:avLst/>
          </a:prstGeom>
        </p:spPr>
        <p:txBody>
          <a:bodyPr anchor="b"/>
          <a:lstStyle>
            <a:lvl1pPr>
              <a:defRPr sz="4350" spc="-87"/>
            </a:lvl1pPr>
          </a:lstStyle>
          <a:p>
            <a:r>
              <a:t>Presentation Title</a:t>
            </a:r>
          </a:p>
        </p:txBody>
      </p:sp>
      <p:sp>
        <p:nvSpPr>
          <p:cNvPr id="13" name="Body Level One…"/>
          <p:cNvSpPr txBox="1">
            <a:spLocks noGrp="1"/>
          </p:cNvSpPr>
          <p:nvPr>
            <p:ph type="body" sz="quarter" idx="1" hasCustomPrompt="1"/>
          </p:nvPr>
        </p:nvSpPr>
        <p:spPr>
          <a:xfrm>
            <a:off x="450505" y="3611596"/>
            <a:ext cx="8239125" cy="952501"/>
          </a:xfrm>
          <a:prstGeom prst="rect">
            <a:avLst/>
          </a:prstGeom>
        </p:spPr>
        <p:txBody>
          <a:bodyPr/>
          <a:lstStyle>
            <a:lvl1pPr marL="0" indent="0" defTabSz="309563">
              <a:lnSpc>
                <a:spcPct val="100000"/>
              </a:lnSpc>
              <a:spcBef>
                <a:spcPts val="0"/>
              </a:spcBef>
              <a:buSzTx/>
              <a:buNone/>
              <a:defRPr sz="2063" b="1"/>
            </a:lvl1pPr>
            <a:lvl2pPr marL="0" indent="171450" defTabSz="309563">
              <a:lnSpc>
                <a:spcPct val="100000"/>
              </a:lnSpc>
              <a:spcBef>
                <a:spcPts val="0"/>
              </a:spcBef>
              <a:buSzTx/>
              <a:buNone/>
              <a:defRPr sz="2063" b="1"/>
            </a:lvl2pPr>
            <a:lvl3pPr marL="0" indent="342900" defTabSz="309563">
              <a:lnSpc>
                <a:spcPct val="100000"/>
              </a:lnSpc>
              <a:spcBef>
                <a:spcPts val="0"/>
              </a:spcBef>
              <a:buSzTx/>
              <a:buNone/>
              <a:defRPr sz="2063" b="1"/>
            </a:lvl3pPr>
            <a:lvl4pPr marL="0" indent="514350" defTabSz="309563">
              <a:lnSpc>
                <a:spcPct val="100000"/>
              </a:lnSpc>
              <a:spcBef>
                <a:spcPts val="0"/>
              </a:spcBef>
              <a:buSzTx/>
              <a:buNone/>
              <a:defRPr sz="2063" b="1"/>
            </a:lvl4pPr>
            <a:lvl5pPr marL="0" indent="685800" defTabSz="309563">
              <a:lnSpc>
                <a:spcPct val="100000"/>
              </a:lnSpc>
              <a:spcBef>
                <a:spcPts val="0"/>
              </a:spcBef>
              <a:buSzTx/>
              <a:buNone/>
              <a:defRPr sz="2063" b="1"/>
            </a:lvl5pPr>
          </a:lstStyle>
          <a:p>
            <a:r>
              <a:t>Presentation Subtitle</a:t>
            </a:r>
          </a:p>
          <a:p>
            <a:pPr lvl="1"/>
            <a:endParaRPr/>
          </a:p>
          <a:p>
            <a:pPr lvl="2"/>
            <a:endParaRPr/>
          </a:p>
          <a:p>
            <a:pPr lvl="3"/>
            <a:endParaRPr/>
          </a:p>
          <a:p>
            <a:pPr lvl="4"/>
            <a:endParaRPr/>
          </a:p>
        </p:txBody>
      </p:sp>
      <p:sp>
        <p:nvSpPr>
          <p:cNvPr id="14" name="Slide Number"/>
          <p:cNvSpPr txBox="1">
            <a:spLocks noGrp="1"/>
          </p:cNvSpPr>
          <p:nvPr>
            <p:ph type="sldNum" sz="quarter" idx="2"/>
          </p:nvPr>
        </p:nvSpPr>
        <p:spPr>
          <a:xfrm>
            <a:off x="4520332" y="6475413"/>
            <a:ext cx="179536" cy="184666"/>
          </a:xfrm>
          <a:prstGeom prst="rect">
            <a:avLst/>
          </a:prstGeom>
        </p:spPr>
        <p:txBody>
          <a:bodyPr/>
          <a:lstStyle/>
          <a:p>
            <a:fld id="{86CB4B4D-7CA3-9044-876B-883B54F8677D}" type="slidenum">
              <a:t>‹#›</a:t>
            </a:fld>
            <a:endParaRPr/>
          </a:p>
        </p:txBody>
      </p:sp>
      <p:sp>
        <p:nvSpPr>
          <p:cNvPr id="6" name="Date Placeholder 3">
            <a:extLst>
              <a:ext uri="{FF2B5EF4-FFF2-40B4-BE49-F238E27FC236}">
                <a16:creationId xmlns:a16="http://schemas.microsoft.com/office/drawing/2014/main" id="{384F01B1-A85E-044C-5CD2-85C15DE36FB9}"/>
              </a:ext>
            </a:extLst>
          </p:cNvPr>
          <p:cNvSpPr>
            <a:spLocks noGrp="1"/>
          </p:cNvSpPr>
          <p:nvPr>
            <p:ph type="dt" sz="half" idx="10"/>
          </p:nvPr>
        </p:nvSpPr>
        <p:spPr>
          <a:xfrm>
            <a:off x="685800" y="378281"/>
            <a:ext cx="1600200" cy="215444"/>
          </a:xfrm>
        </p:spPr>
        <p:txBody>
          <a:bodyPr/>
          <a:lstStyle>
            <a:lvl1pPr>
              <a:defRPr/>
            </a:lvl1pPr>
          </a:lstStyle>
          <a:p>
            <a:r>
              <a:rPr lang="en-US" altLang="en-US"/>
              <a:t>July 2023</a:t>
            </a:r>
            <a:endParaRPr lang="en-US" altLang="en-US" dirty="0"/>
          </a:p>
        </p:txBody>
      </p:sp>
      <p:sp>
        <p:nvSpPr>
          <p:cNvPr id="7" name="Footer Placeholder 4">
            <a:extLst>
              <a:ext uri="{FF2B5EF4-FFF2-40B4-BE49-F238E27FC236}">
                <a16:creationId xmlns:a16="http://schemas.microsoft.com/office/drawing/2014/main" id="{81E5E251-6C7A-F125-C788-FB11120DF6EF}"/>
              </a:ext>
            </a:extLst>
          </p:cNvPr>
          <p:cNvSpPr>
            <a:spLocks noGrp="1"/>
          </p:cNvSpPr>
          <p:nvPr>
            <p:ph type="ftr" sz="quarter" idx="11"/>
          </p:nvPr>
        </p:nvSpPr>
        <p:spPr>
          <a:xfrm>
            <a:off x="5486400" y="6475413"/>
            <a:ext cx="3124200" cy="184666"/>
          </a:xfrm>
        </p:spPr>
        <p:txBody>
          <a:bodyPr/>
          <a:lstStyle>
            <a:lvl1pPr>
              <a:defRPr/>
            </a:lvl1pPr>
          </a:lstStyle>
          <a:p>
            <a:r>
              <a:rPr lang="en-US" altLang="en-US"/>
              <a:t>C. Anliker, B. Danev, D. Barras</a:t>
            </a:r>
            <a:endParaRPr lang="en-US" altLang="en-US" dirty="0"/>
          </a:p>
        </p:txBody>
      </p:sp>
    </p:spTree>
    <p:extLst>
      <p:ext uri="{BB962C8B-B14F-4D97-AF65-F5344CB8AC3E}">
        <p14:creationId xmlns:p14="http://schemas.microsoft.com/office/powerpoint/2010/main" val="3592141214"/>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36465-152E-3B42-9625-7BAAFDCAF856}"/>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A1A23240-305A-7D44-BD72-8AC798B36E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04BF1C-A555-2B4A-9490-EEEF5706705D}"/>
              </a:ext>
            </a:extLst>
          </p:cNvPr>
          <p:cNvSpPr>
            <a:spLocks noGrp="1"/>
          </p:cNvSpPr>
          <p:nvPr>
            <p:ph type="dt" sz="half" idx="10"/>
          </p:nvPr>
        </p:nvSpPr>
        <p:spPr>
          <a:xfrm>
            <a:off x="685800" y="378281"/>
            <a:ext cx="1600200" cy="215444"/>
          </a:xfrm>
        </p:spPr>
        <p:txBody>
          <a:bodyPr/>
          <a:lstStyle>
            <a:lvl1pPr>
              <a:defRPr/>
            </a:lvl1p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E68673D0-ABED-4649-AEBC-82D582925FB0}"/>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A6151E9C-D999-5F4A-9A45-F327ED1A46AA}"/>
              </a:ext>
            </a:extLst>
          </p:cNvPr>
          <p:cNvSpPr>
            <a:spLocks noGrp="1"/>
          </p:cNvSpPr>
          <p:nvPr>
            <p:ph type="sldNum" sz="quarter" idx="12"/>
          </p:nvPr>
        </p:nvSpPr>
        <p:spPr/>
        <p:txBody>
          <a:bodyPr/>
          <a:lstStyle>
            <a:lvl1pPr>
              <a:defRPr/>
            </a:lvl1pPr>
          </a:lstStyle>
          <a:p>
            <a:r>
              <a:rPr lang="en-US" altLang="en-US"/>
              <a:t>Slide </a:t>
            </a:r>
            <a:fld id="{402C19D2-AFCD-5441-8B74-E6F734CFFA69}" type="slidenum">
              <a:rPr lang="en-US" altLang="en-US"/>
              <a:pPr/>
              <a:t>‹#›</a:t>
            </a:fld>
            <a:endParaRPr lang="en-US" altLang="en-US"/>
          </a:p>
        </p:txBody>
      </p:sp>
    </p:spTree>
    <p:extLst>
      <p:ext uri="{BB962C8B-B14F-4D97-AF65-F5344CB8AC3E}">
        <p14:creationId xmlns:p14="http://schemas.microsoft.com/office/powerpoint/2010/main" val="20643554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78CC6E-600A-4E48-9E57-2640962CA6EF}"/>
              </a:ext>
            </a:extLst>
          </p:cNvPr>
          <p:cNvSpPr>
            <a:spLocks noGrp="1"/>
          </p:cNvSpPr>
          <p:nvPr>
            <p:ph type="title"/>
          </p:nvPr>
        </p:nvSpPr>
        <p:spPr>
          <a:xfrm>
            <a:off x="623888" y="1709739"/>
            <a:ext cx="7886700" cy="2852737"/>
          </a:xfrm>
        </p:spPr>
        <p:txBody>
          <a:bodyPr anchor="b"/>
          <a:lstStyle>
            <a:lvl1pPr>
              <a:defRPr sz="6000"/>
            </a:lvl1pPr>
          </a:lstStyle>
          <a:p>
            <a:r>
              <a:rPr lang="en-US" dirty="0"/>
              <a:t>Click to edit Master title style</a:t>
            </a:r>
          </a:p>
        </p:txBody>
      </p:sp>
      <p:sp>
        <p:nvSpPr>
          <p:cNvPr id="3" name="Text Placeholder 2">
            <a:extLst>
              <a:ext uri="{FF2B5EF4-FFF2-40B4-BE49-F238E27FC236}">
                <a16:creationId xmlns:a16="http://schemas.microsoft.com/office/drawing/2014/main" id="{9959538D-B2E5-A945-9929-87B8B2464BF8}"/>
              </a:ext>
            </a:extLst>
          </p:cNvPr>
          <p:cNvSpPr>
            <a:spLocks noGrp="1"/>
          </p:cNvSpPr>
          <p:nvPr>
            <p:ph type="body" idx="1"/>
          </p:nvPr>
        </p:nvSpPr>
        <p:spPr>
          <a:xfrm>
            <a:off x="623888" y="4589464"/>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dirty="0"/>
              <a:t>Click to edit Master text styles</a:t>
            </a:r>
          </a:p>
        </p:txBody>
      </p:sp>
      <p:sp>
        <p:nvSpPr>
          <p:cNvPr id="4" name="Date Placeholder 3">
            <a:extLst>
              <a:ext uri="{FF2B5EF4-FFF2-40B4-BE49-F238E27FC236}">
                <a16:creationId xmlns:a16="http://schemas.microsoft.com/office/drawing/2014/main" id="{66138FFA-EC09-224A-9E3B-105E7E9700D7}"/>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0CDAE072-0686-F34F-854D-7B3C2B69CA6B}"/>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55603578-424E-1240-93F9-4A97F119DD76}"/>
              </a:ext>
            </a:extLst>
          </p:cNvPr>
          <p:cNvSpPr>
            <a:spLocks noGrp="1"/>
          </p:cNvSpPr>
          <p:nvPr>
            <p:ph type="sldNum" sz="quarter" idx="12"/>
          </p:nvPr>
        </p:nvSpPr>
        <p:spPr/>
        <p:txBody>
          <a:bodyPr/>
          <a:lstStyle>
            <a:lvl1pPr>
              <a:defRPr/>
            </a:lvl1pPr>
          </a:lstStyle>
          <a:p>
            <a:r>
              <a:rPr lang="en-US" altLang="en-US"/>
              <a:t>Slide </a:t>
            </a:r>
            <a:fld id="{803D2693-486B-CF43-97CA-1505E804D4FA}" type="slidenum">
              <a:rPr lang="en-US" altLang="en-US"/>
              <a:pPr/>
              <a:t>‹#›</a:t>
            </a:fld>
            <a:endParaRPr lang="en-US" altLang="en-US"/>
          </a:p>
        </p:txBody>
      </p:sp>
    </p:spTree>
    <p:extLst>
      <p:ext uri="{BB962C8B-B14F-4D97-AF65-F5344CB8AC3E}">
        <p14:creationId xmlns:p14="http://schemas.microsoft.com/office/powerpoint/2010/main" val="49714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F9443-9002-6744-95D2-B5F378C5D7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098D729-564B-654F-B78A-B2CBC028157D}"/>
              </a:ext>
            </a:extLst>
          </p:cNvPr>
          <p:cNvSpPr>
            <a:spLocks noGrp="1"/>
          </p:cNvSpPr>
          <p:nvPr>
            <p:ph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73D398D-D8E5-F54E-8BC7-8852D9382E8B}"/>
              </a:ext>
            </a:extLst>
          </p:cNvPr>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34DF80B-DF85-7841-B6C7-C6BE77BFA959}"/>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6" name="Footer Placeholder 5">
            <a:extLst>
              <a:ext uri="{FF2B5EF4-FFF2-40B4-BE49-F238E27FC236}">
                <a16:creationId xmlns:a16="http://schemas.microsoft.com/office/drawing/2014/main" id="{5940BA05-107D-5546-8A3E-780586C626BA}"/>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7" name="Slide Number Placeholder 6">
            <a:extLst>
              <a:ext uri="{FF2B5EF4-FFF2-40B4-BE49-F238E27FC236}">
                <a16:creationId xmlns:a16="http://schemas.microsoft.com/office/drawing/2014/main" id="{177B82C8-FA2C-E647-BDAF-82BEF8F6F770}"/>
              </a:ext>
            </a:extLst>
          </p:cNvPr>
          <p:cNvSpPr>
            <a:spLocks noGrp="1"/>
          </p:cNvSpPr>
          <p:nvPr>
            <p:ph type="sldNum" sz="quarter" idx="12"/>
          </p:nvPr>
        </p:nvSpPr>
        <p:spPr/>
        <p:txBody>
          <a:bodyPr/>
          <a:lstStyle>
            <a:lvl1pPr>
              <a:defRPr/>
            </a:lvl1pPr>
          </a:lstStyle>
          <a:p>
            <a:r>
              <a:rPr lang="en-US" altLang="en-US"/>
              <a:t>Slide </a:t>
            </a:r>
            <a:fld id="{22E37F2C-6518-F842-93CC-1FF16BEFAC3A}" type="slidenum">
              <a:rPr lang="en-US" altLang="en-US"/>
              <a:pPr/>
              <a:t>‹#›</a:t>
            </a:fld>
            <a:endParaRPr lang="en-US" altLang="en-US"/>
          </a:p>
        </p:txBody>
      </p:sp>
    </p:spTree>
    <p:extLst>
      <p:ext uri="{BB962C8B-B14F-4D97-AF65-F5344CB8AC3E}">
        <p14:creationId xmlns:p14="http://schemas.microsoft.com/office/powerpoint/2010/main" val="1167754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75803-D7BB-A54E-9D35-0CE1B6C557D4}"/>
              </a:ext>
            </a:extLst>
          </p:cNvPr>
          <p:cNvSpPr>
            <a:spLocks noGrp="1"/>
          </p:cNvSpPr>
          <p:nvPr>
            <p:ph type="title"/>
          </p:nvPr>
        </p:nvSpPr>
        <p:spPr>
          <a:xfrm>
            <a:off x="630238" y="365126"/>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DCAE0F-59A0-9341-9AE6-9779756C8BB7}"/>
              </a:ext>
            </a:extLst>
          </p:cNvPr>
          <p:cNvSpPr>
            <a:spLocks noGrp="1"/>
          </p:cNvSpPr>
          <p:nvPr>
            <p:ph type="body" idx="1"/>
          </p:nvPr>
        </p:nvSpPr>
        <p:spPr>
          <a:xfrm>
            <a:off x="630239"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0982DD08-DB7A-D442-B18D-D6E28EE5B0B6}"/>
              </a:ext>
            </a:extLst>
          </p:cNvPr>
          <p:cNvSpPr>
            <a:spLocks noGrp="1"/>
          </p:cNvSpPr>
          <p:nvPr>
            <p:ph sz="half" idx="2"/>
          </p:nvPr>
        </p:nvSpPr>
        <p:spPr>
          <a:xfrm>
            <a:off x="630239"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1109ECD-8DAE-4D40-ACE1-5978A57D5987}"/>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B92EDDC-5878-524C-94E9-B39186CBA2E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916B5B3-29CD-1E42-93DD-A81032CE0F03}"/>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8" name="Footer Placeholder 7">
            <a:extLst>
              <a:ext uri="{FF2B5EF4-FFF2-40B4-BE49-F238E27FC236}">
                <a16:creationId xmlns:a16="http://schemas.microsoft.com/office/drawing/2014/main" id="{F8D657B8-E9B5-2646-84B6-245CC2FA6FC2}"/>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9" name="Slide Number Placeholder 8">
            <a:extLst>
              <a:ext uri="{FF2B5EF4-FFF2-40B4-BE49-F238E27FC236}">
                <a16:creationId xmlns:a16="http://schemas.microsoft.com/office/drawing/2014/main" id="{D34A3290-28C5-B744-AA90-2A455266C17D}"/>
              </a:ext>
            </a:extLst>
          </p:cNvPr>
          <p:cNvSpPr>
            <a:spLocks noGrp="1"/>
          </p:cNvSpPr>
          <p:nvPr>
            <p:ph type="sldNum" sz="quarter" idx="12"/>
          </p:nvPr>
        </p:nvSpPr>
        <p:spPr/>
        <p:txBody>
          <a:bodyPr/>
          <a:lstStyle>
            <a:lvl1pPr>
              <a:defRPr/>
            </a:lvl1pPr>
          </a:lstStyle>
          <a:p>
            <a:r>
              <a:rPr lang="en-US" altLang="en-US"/>
              <a:t>Slide </a:t>
            </a:r>
            <a:fld id="{B864E71C-C555-EE49-9306-E8E95BC0B58A}" type="slidenum">
              <a:rPr lang="en-US" altLang="en-US"/>
              <a:pPr/>
              <a:t>‹#›</a:t>
            </a:fld>
            <a:endParaRPr lang="en-US" altLang="en-US"/>
          </a:p>
        </p:txBody>
      </p:sp>
    </p:spTree>
    <p:extLst>
      <p:ext uri="{BB962C8B-B14F-4D97-AF65-F5344CB8AC3E}">
        <p14:creationId xmlns:p14="http://schemas.microsoft.com/office/powerpoint/2010/main" val="2895133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19D99-0C75-2447-8257-A2E7DA17AA6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C955439-0F68-F347-87D7-F0502F239B4C}"/>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4" name="Footer Placeholder 3">
            <a:extLst>
              <a:ext uri="{FF2B5EF4-FFF2-40B4-BE49-F238E27FC236}">
                <a16:creationId xmlns:a16="http://schemas.microsoft.com/office/drawing/2014/main" id="{BDDE28B6-16BE-5F49-8C55-36B506BD9C20}"/>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5" name="Slide Number Placeholder 4">
            <a:extLst>
              <a:ext uri="{FF2B5EF4-FFF2-40B4-BE49-F238E27FC236}">
                <a16:creationId xmlns:a16="http://schemas.microsoft.com/office/drawing/2014/main" id="{1ED6F899-D479-5248-B650-CA8E8EC3F7D9}"/>
              </a:ext>
            </a:extLst>
          </p:cNvPr>
          <p:cNvSpPr>
            <a:spLocks noGrp="1"/>
          </p:cNvSpPr>
          <p:nvPr>
            <p:ph type="sldNum" sz="quarter" idx="12"/>
          </p:nvPr>
        </p:nvSpPr>
        <p:spPr/>
        <p:txBody>
          <a:bodyPr/>
          <a:lstStyle>
            <a:lvl1pPr>
              <a:defRPr/>
            </a:lvl1pPr>
          </a:lstStyle>
          <a:p>
            <a:r>
              <a:rPr lang="en-US" altLang="en-US"/>
              <a:t>Slide </a:t>
            </a:r>
            <a:fld id="{455243F7-3A58-5D46-A4D6-1FD576FC16FA}" type="slidenum">
              <a:rPr lang="en-US" altLang="en-US"/>
              <a:pPr/>
              <a:t>‹#›</a:t>
            </a:fld>
            <a:endParaRPr lang="en-US" altLang="en-US"/>
          </a:p>
        </p:txBody>
      </p:sp>
    </p:spTree>
    <p:extLst>
      <p:ext uri="{BB962C8B-B14F-4D97-AF65-F5344CB8AC3E}">
        <p14:creationId xmlns:p14="http://schemas.microsoft.com/office/powerpoint/2010/main" val="31917558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B9A7050-4F49-2E4E-8786-A8C03B6C0772}"/>
              </a:ext>
            </a:extLst>
          </p:cNvPr>
          <p:cNvSpPr>
            <a:spLocks noGrp="1"/>
          </p:cNvSpPr>
          <p:nvPr>
            <p:ph type="dt" sz="half" idx="10"/>
          </p:nvPr>
        </p:nvSpPr>
        <p:spPr>
          <a:xfrm>
            <a:off x="685800" y="378281"/>
            <a:ext cx="1600200" cy="215444"/>
          </a:xfrm>
        </p:spPr>
        <p:txBody>
          <a:bodyPr/>
          <a:lstStyle>
            <a:lvl1pPr>
              <a:defRPr/>
            </a:lvl1pPr>
          </a:lstStyle>
          <a:p>
            <a:r>
              <a:rPr lang="en-US" altLang="en-US"/>
              <a:t>July 2023</a:t>
            </a:r>
            <a:endParaRPr lang="en-US" altLang="en-US" dirty="0"/>
          </a:p>
        </p:txBody>
      </p:sp>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293293549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E4D2F-20EB-504E-AB02-D87E8600A9D1}"/>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AF63EE9-DE99-684D-8327-BC9FC9B63230}"/>
              </a:ext>
            </a:extLst>
          </p:cNvPr>
          <p:cNvSpPr>
            <a:spLocks noGrp="1"/>
          </p:cNvSpPr>
          <p:nvPr>
            <p:ph idx="1"/>
          </p:nvPr>
        </p:nvSpPr>
        <p:spPr>
          <a:xfrm>
            <a:off x="3887788"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1F727C-F542-0743-A000-B193F0090C57}"/>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6154122-F278-564A-962E-652394D50AAC}"/>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6" name="Footer Placeholder 5">
            <a:extLst>
              <a:ext uri="{FF2B5EF4-FFF2-40B4-BE49-F238E27FC236}">
                <a16:creationId xmlns:a16="http://schemas.microsoft.com/office/drawing/2014/main" id="{BBDF74D7-1698-DD45-8B54-423EF7E328A4}"/>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7" name="Slide Number Placeholder 6">
            <a:extLst>
              <a:ext uri="{FF2B5EF4-FFF2-40B4-BE49-F238E27FC236}">
                <a16:creationId xmlns:a16="http://schemas.microsoft.com/office/drawing/2014/main" id="{A32FAAD5-E278-7745-B9D4-F0F330A8632F}"/>
              </a:ext>
            </a:extLst>
          </p:cNvPr>
          <p:cNvSpPr>
            <a:spLocks noGrp="1"/>
          </p:cNvSpPr>
          <p:nvPr>
            <p:ph type="sldNum" sz="quarter" idx="12"/>
          </p:nvPr>
        </p:nvSpPr>
        <p:spPr/>
        <p:txBody>
          <a:bodyPr/>
          <a:lstStyle>
            <a:lvl1pPr>
              <a:defRPr/>
            </a:lvl1pPr>
          </a:lstStyle>
          <a:p>
            <a:r>
              <a:rPr lang="en-US" altLang="en-US"/>
              <a:t>Slide </a:t>
            </a:r>
            <a:fld id="{3EC79C22-0088-EA43-A45F-2C554AA23403}" type="slidenum">
              <a:rPr lang="en-US" altLang="en-US"/>
              <a:pPr/>
              <a:t>‹#›</a:t>
            </a:fld>
            <a:endParaRPr lang="en-US" altLang="en-US"/>
          </a:p>
        </p:txBody>
      </p:sp>
    </p:spTree>
    <p:extLst>
      <p:ext uri="{BB962C8B-B14F-4D97-AF65-F5344CB8AC3E}">
        <p14:creationId xmlns:p14="http://schemas.microsoft.com/office/powerpoint/2010/main" val="41469072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D1C0AF-3A20-8A4D-BEEB-CCF72E591B5A}"/>
              </a:ext>
            </a:extLst>
          </p:cNvPr>
          <p:cNvSpPr>
            <a:spLocks noGrp="1"/>
          </p:cNvSpPr>
          <p:nvPr>
            <p:ph type="title"/>
          </p:nvPr>
        </p:nvSpPr>
        <p:spPr>
          <a:xfrm>
            <a:off x="630239"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B0EB4E2-8B4F-864D-9861-129A90201D24}"/>
              </a:ext>
            </a:extLst>
          </p:cNvPr>
          <p:cNvSpPr>
            <a:spLocks noGrp="1"/>
          </p:cNvSpPr>
          <p:nvPr>
            <p:ph type="pic" idx="1"/>
          </p:nvPr>
        </p:nvSpPr>
        <p:spPr>
          <a:xfrm>
            <a:off x="3887788" y="987426"/>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13ED83C0-5DA3-8544-AE4D-CA9825DAC1F1}"/>
              </a:ext>
            </a:extLst>
          </p:cNvPr>
          <p:cNvSpPr>
            <a:spLocks noGrp="1"/>
          </p:cNvSpPr>
          <p:nvPr>
            <p:ph type="body" sz="half" idx="2"/>
          </p:nvPr>
        </p:nvSpPr>
        <p:spPr>
          <a:xfrm>
            <a:off x="630239"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57E84A7-0E2D-C64E-8406-BD4384DA8A0A}"/>
              </a:ext>
            </a:extLst>
          </p:cNvPr>
          <p:cNvSpPr>
            <a:spLocks noGrp="1"/>
          </p:cNvSpPr>
          <p:nvPr>
            <p:ph type="dt" sz="half" idx="10"/>
          </p:nvPr>
        </p:nvSpPr>
        <p:spPr/>
        <p:txBody>
          <a:bodyPr/>
          <a:lstStyle>
            <a:lvl1pPr>
              <a:defRPr/>
            </a:lvl1pPr>
          </a:lstStyle>
          <a:p>
            <a:r>
              <a:rPr lang="en-US" altLang="en-US"/>
              <a:t>July 2023</a:t>
            </a:r>
            <a:endParaRPr lang="en-US" altLang="en-US" dirty="0"/>
          </a:p>
        </p:txBody>
      </p:sp>
      <p:sp>
        <p:nvSpPr>
          <p:cNvPr id="6" name="Footer Placeholder 5">
            <a:extLst>
              <a:ext uri="{FF2B5EF4-FFF2-40B4-BE49-F238E27FC236}">
                <a16:creationId xmlns:a16="http://schemas.microsoft.com/office/drawing/2014/main" id="{05830EEC-2DF2-E443-9291-D75738763C32}"/>
              </a:ext>
            </a:extLst>
          </p:cNvPr>
          <p:cNvSpPr>
            <a:spLocks noGrp="1"/>
          </p:cNvSpPr>
          <p:nvPr>
            <p:ph type="ftr" sz="quarter" idx="11"/>
          </p:nvPr>
        </p:nvSpPr>
        <p:spPr/>
        <p:txBody>
          <a:bodyPr/>
          <a:lstStyle>
            <a:lvl1pPr>
              <a:defRPr/>
            </a:lvl1pPr>
          </a:lstStyle>
          <a:p>
            <a:r>
              <a:rPr lang="en-US" altLang="en-US"/>
              <a:t>C. Anliker, B. Danev, D. Barras</a:t>
            </a:r>
            <a:endParaRPr lang="en-US" altLang="en-US" dirty="0"/>
          </a:p>
        </p:txBody>
      </p:sp>
      <p:sp>
        <p:nvSpPr>
          <p:cNvPr id="7" name="Slide Number Placeholder 6">
            <a:extLst>
              <a:ext uri="{FF2B5EF4-FFF2-40B4-BE49-F238E27FC236}">
                <a16:creationId xmlns:a16="http://schemas.microsoft.com/office/drawing/2014/main" id="{D2605D79-88DB-5B43-AB97-97F91BA43E45}"/>
              </a:ext>
            </a:extLst>
          </p:cNvPr>
          <p:cNvSpPr>
            <a:spLocks noGrp="1"/>
          </p:cNvSpPr>
          <p:nvPr>
            <p:ph type="sldNum" sz="quarter" idx="12"/>
          </p:nvPr>
        </p:nvSpPr>
        <p:spPr/>
        <p:txBody>
          <a:bodyPr/>
          <a:lstStyle>
            <a:lvl1pPr>
              <a:defRPr/>
            </a:lvl1pPr>
          </a:lstStyle>
          <a:p>
            <a:r>
              <a:rPr lang="en-US" altLang="en-US"/>
              <a:t>Slide </a:t>
            </a:r>
            <a:fld id="{5507784F-50EC-3549-9BB3-3620C88A949B}" type="slidenum">
              <a:rPr lang="en-US" altLang="en-US"/>
              <a:pPr/>
              <a:t>‹#›</a:t>
            </a:fld>
            <a:endParaRPr lang="en-US" altLang="en-US"/>
          </a:p>
        </p:txBody>
      </p:sp>
    </p:spTree>
    <p:extLst>
      <p:ext uri="{BB962C8B-B14F-4D97-AF65-F5344CB8AC3E}">
        <p14:creationId xmlns:p14="http://schemas.microsoft.com/office/powerpoint/2010/main" val="4129100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69793AFB-F610-664D-A54E-5CEFD5497847}"/>
              </a:ext>
            </a:extLst>
          </p:cNvPr>
          <p:cNvSpPr>
            <a:spLocks noGrp="1" noChangeArrowheads="1"/>
          </p:cNvSpPr>
          <p:nvPr>
            <p:ph type="title"/>
          </p:nvPr>
        </p:nvSpPr>
        <p:spPr bwMode="auto">
          <a:xfrm>
            <a:off x="279217" y="685800"/>
            <a:ext cx="8585566" cy="6857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a:extLst>
              <a:ext uri="{FF2B5EF4-FFF2-40B4-BE49-F238E27FC236}">
                <a16:creationId xmlns:a16="http://schemas.microsoft.com/office/drawing/2014/main" id="{0D882F62-0B77-6E4E-98C7-42660C9FC8F3}"/>
              </a:ext>
            </a:extLst>
          </p:cNvPr>
          <p:cNvSpPr>
            <a:spLocks noGrp="1" noChangeArrowheads="1"/>
          </p:cNvSpPr>
          <p:nvPr>
            <p:ph type="body" idx="1"/>
          </p:nvPr>
        </p:nvSpPr>
        <p:spPr bwMode="auto">
          <a:xfrm>
            <a:off x="487565" y="1447797"/>
            <a:ext cx="8168870" cy="46482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4">
            <a:extLst>
              <a:ext uri="{FF2B5EF4-FFF2-40B4-BE49-F238E27FC236}">
                <a16:creationId xmlns:a16="http://schemas.microsoft.com/office/drawing/2014/main" id="{E9DA607F-E2E6-5D4F-B8AE-B2CFDA0569A7}"/>
              </a:ext>
            </a:extLst>
          </p:cNvPr>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en-US"/>
              <a:t>July 2023</a:t>
            </a:r>
            <a:endParaRPr lang="en-US" altLang="en-US" dirty="0"/>
          </a:p>
        </p:txBody>
      </p:sp>
      <p:sp>
        <p:nvSpPr>
          <p:cNvPr id="1029" name="Rectangle 5">
            <a:extLst>
              <a:ext uri="{FF2B5EF4-FFF2-40B4-BE49-F238E27FC236}">
                <a16:creationId xmlns:a16="http://schemas.microsoft.com/office/drawing/2014/main" id="{BEF03822-BD5E-4F45-929E-743E4C7FA5D2}"/>
              </a:ext>
            </a:extLst>
          </p:cNvPr>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a:t>C. Anliker, B. Danev, D. Barras</a:t>
            </a:r>
            <a:endParaRPr lang="en-US" altLang="en-US" dirty="0"/>
          </a:p>
        </p:txBody>
      </p:sp>
      <p:sp>
        <p:nvSpPr>
          <p:cNvPr id="1030" name="Rectangle 6">
            <a:extLst>
              <a:ext uri="{FF2B5EF4-FFF2-40B4-BE49-F238E27FC236}">
                <a16:creationId xmlns:a16="http://schemas.microsoft.com/office/drawing/2014/main" id="{7C5D5A5E-EED1-7244-9E37-FC71B45FE356}"/>
              </a:ext>
            </a:extLst>
          </p:cNvPr>
          <p:cNvSpPr>
            <a:spLocks noGrp="1" noChangeArrowheads="1"/>
          </p:cNvSpPr>
          <p:nvPr>
            <p:ph type="sldNum" sz="quarter" idx="4"/>
          </p:nvPr>
        </p:nvSpPr>
        <p:spPr bwMode="auto">
          <a:xfrm>
            <a:off x="4343201" y="6475413"/>
            <a:ext cx="5338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124E2FAF-A846-F04A-BBEF-9BB2A7C87EEF}" type="slidenum">
              <a:rPr lang="en-US" altLang="en-US"/>
              <a:pPr/>
              <a:t>‹#›</a:t>
            </a:fld>
            <a:endParaRPr lang="en-US" altLang="en-US"/>
          </a:p>
        </p:txBody>
      </p:sp>
      <p:sp>
        <p:nvSpPr>
          <p:cNvPr id="1032" name="Line 8">
            <a:extLst>
              <a:ext uri="{FF2B5EF4-FFF2-40B4-BE49-F238E27FC236}">
                <a16:creationId xmlns:a16="http://schemas.microsoft.com/office/drawing/2014/main" id="{EE537263-CB36-E544-95A0-5F9C502B4379}"/>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dirty="0"/>
          </a:p>
        </p:txBody>
      </p:sp>
      <p:sp>
        <p:nvSpPr>
          <p:cNvPr id="1033" name="Rectangle 9">
            <a:extLst>
              <a:ext uri="{FF2B5EF4-FFF2-40B4-BE49-F238E27FC236}">
                <a16:creationId xmlns:a16="http://schemas.microsoft.com/office/drawing/2014/main" id="{F0D0F26C-6B68-D64B-ABFD-559C7369AAFF}"/>
              </a:ext>
            </a:extLst>
          </p:cNvPr>
          <p:cNvSpPr>
            <a:spLocks noChangeArrowheads="1"/>
          </p:cNvSpPr>
          <p:nvPr userDrawn="1"/>
        </p:nvSpPr>
        <p:spPr bwMode="auto">
          <a:xfrm>
            <a:off x="685800" y="6475413"/>
            <a:ext cx="28194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en-US" sz="1200" dirty="0"/>
              <a:t>Submission</a:t>
            </a:r>
            <a:endParaRPr lang="en-US" altLang="en-US" sz="1400" dirty="0"/>
          </a:p>
        </p:txBody>
      </p:sp>
      <p:sp>
        <p:nvSpPr>
          <p:cNvPr id="1034" name="Line 10">
            <a:extLst>
              <a:ext uri="{FF2B5EF4-FFF2-40B4-BE49-F238E27FC236}">
                <a16:creationId xmlns:a16="http://schemas.microsoft.com/office/drawing/2014/main" id="{D91B9B40-9D91-234E-AC82-7BC564C1F1F7}"/>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2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ts val="3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ts val="3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ts val="3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ts val="3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ts val="3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hyperlink" Target="mailto:j_hammerschmidt@yahoo.com"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en-US"/>
              <a:t>July 2023</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a:t>C. Anliker, B. Danev, D. Barras</a:t>
            </a:r>
          </a:p>
        </p:txBody>
      </p:sp>
      <p:sp>
        <p:nvSpPr>
          <p:cNvPr id="6" name="Slide Number Placeholder 3"/>
          <p:cNvSpPr>
            <a:spLocks noGrp="1"/>
          </p:cNvSpPr>
          <p:nvPr>
            <p:ph type="sldNum" sz="quarter" idx="12"/>
          </p:nvPr>
        </p:nvSpPr>
        <p:spPr>
          <a:xfrm>
            <a:off x="4393694" y="6475413"/>
            <a:ext cx="432811" cy="184666"/>
          </a:xfrm>
        </p:spPr>
        <p:txBody>
          <a:bodyPr/>
          <a:lstStyle/>
          <a:p>
            <a:r>
              <a:rPr lang="en-US" altLang="en-US" dirty="0"/>
              <a:t>Slide </a:t>
            </a:r>
            <a:fld id="{402C19D2-AFCD-5441-8B74-E6F734CFFA69}" type="slidenum">
              <a:rPr lang="en-US" altLang="en-US" smtClean="0"/>
              <a:pPr/>
              <a:t>1</a:t>
            </a:fld>
            <a:endParaRPr lang="en-US" altLang="en-US" dirty="0"/>
          </a:p>
        </p:txBody>
      </p:sp>
      <p:sp>
        <p:nvSpPr>
          <p:cNvPr id="27651" name="Rectangle 3"/>
          <p:cNvSpPr>
            <a:spLocks noChangeArrowheads="1"/>
          </p:cNvSpPr>
          <p:nvPr/>
        </p:nvSpPr>
        <p:spPr bwMode="auto">
          <a:xfrm>
            <a:off x="609600" y="685801"/>
            <a:ext cx="79248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r>
              <a:rPr lang="en-US" altLang="en-US" sz="1600" b="1" dirty="0"/>
              <a:t>Submission Title:</a:t>
            </a:r>
            <a:r>
              <a:rPr lang="en-US" altLang="en-US" sz="1600" dirty="0"/>
              <a:t> Optional </a:t>
            </a:r>
            <a:r>
              <a:rPr lang="en-US" sz="1600" dirty="0"/>
              <a:t>Spreading Factor L=16 for Ranging Integrity Fragments (RIF)</a:t>
            </a:r>
            <a:endParaRPr lang="en-US" altLang="en-US" sz="1600" dirty="0"/>
          </a:p>
          <a:p>
            <a:r>
              <a:rPr lang="en-US" altLang="en-US" sz="1600" b="1" dirty="0"/>
              <a:t>Date Submitted:</a:t>
            </a:r>
            <a:r>
              <a:rPr lang="en-US" altLang="en-US" sz="1600" dirty="0">
                <a:solidFill>
                  <a:srgbClr val="FF0000"/>
                </a:solidFill>
              </a:rPr>
              <a:t> </a:t>
            </a:r>
            <a:r>
              <a:rPr lang="en-US" altLang="en-US" sz="1600" dirty="0"/>
              <a:t>13 July 2023	</a:t>
            </a:r>
          </a:p>
          <a:p>
            <a:r>
              <a:rPr lang="en-US" altLang="en-US" sz="1600" b="1" dirty="0"/>
              <a:t>Source:</a:t>
            </a:r>
            <a:r>
              <a:rPr lang="en-US" altLang="en-US" sz="1600" dirty="0"/>
              <a:t> Claudio Anliker (ETH Zurich), David Barras, Boris Danev (3db Access)</a:t>
            </a:r>
          </a:p>
          <a:p>
            <a:r>
              <a:rPr lang="en-US" altLang="en-US" sz="1600" b="1" dirty="0">
                <a:solidFill>
                  <a:schemeClr val="tx2"/>
                </a:solidFill>
              </a:rPr>
              <a:t>Address</a:t>
            </a:r>
            <a:r>
              <a:rPr lang="en-US" altLang="en-US" sz="1600" dirty="0">
                <a:solidFill>
                  <a:schemeClr val="tx2"/>
                </a:solidFill>
              </a:rPr>
              <a:t>: ETH Zürich, </a:t>
            </a:r>
            <a:r>
              <a:rPr lang="en-US" altLang="en-US" sz="1600" dirty="0" err="1">
                <a:solidFill>
                  <a:schemeClr val="tx2"/>
                </a:solidFill>
              </a:rPr>
              <a:t>Universitätstrasse</a:t>
            </a:r>
            <a:r>
              <a:rPr lang="en-US" altLang="en-US" sz="1600" dirty="0">
                <a:solidFill>
                  <a:schemeClr val="tx2"/>
                </a:solidFill>
              </a:rPr>
              <a:t> 6, 8092 Zürich, Switzerland</a:t>
            </a:r>
          </a:p>
          <a:p>
            <a:r>
              <a:rPr lang="en-US" altLang="en-US" sz="1600" b="1" dirty="0">
                <a:solidFill>
                  <a:schemeClr val="tx2"/>
                </a:solidFill>
              </a:rPr>
              <a:t>E-Mail</a:t>
            </a:r>
            <a:r>
              <a:rPr lang="en-US" altLang="en-US" sz="1600" dirty="0">
                <a:solidFill>
                  <a:schemeClr val="tx2"/>
                </a:solidFill>
              </a:rPr>
              <a:t>:</a:t>
            </a:r>
            <a:r>
              <a:rPr lang="en-US" altLang="en-US" sz="1600" dirty="0">
                <a:solidFill>
                  <a:schemeClr val="tx2"/>
                </a:solidFill>
                <a:hlinkClick r:id="rId2"/>
              </a:rPr>
              <a:t> </a:t>
            </a:r>
            <a:r>
              <a:rPr lang="en-US" altLang="en-US" sz="1600" dirty="0">
                <a:solidFill>
                  <a:schemeClr val="tx2"/>
                </a:solidFill>
              </a:rPr>
              <a:t>claudio.anliker@inf.ethz.ch, david.barras@3db-access.com, boris.danev@3db-access.com</a:t>
            </a:r>
          </a:p>
          <a:p>
            <a:pPr>
              <a:spcBef>
                <a:spcPts val="600"/>
              </a:spcBef>
              <a:spcAft>
                <a:spcPts val="600"/>
              </a:spcAft>
            </a:pPr>
            <a:r>
              <a:rPr lang="en-US" altLang="en-US" sz="1600" b="1" dirty="0"/>
              <a:t>Purpose: </a:t>
            </a:r>
            <a:r>
              <a:rPr lang="en-US" altLang="en-US" sz="1600" dirty="0">
                <a:solidFill>
                  <a:schemeClr val="tx2"/>
                </a:solidFill>
              </a:rPr>
              <a:t>Recap of the benefits of an additional spreading factor for 4ab RIFs</a:t>
            </a:r>
            <a:endParaRPr lang="en-US" altLang="en-US" sz="1600" dirty="0"/>
          </a:p>
          <a:p>
            <a:r>
              <a:rPr lang="en-US" altLang="en-US" sz="1600" b="1" dirty="0"/>
              <a:t>Notice:</a:t>
            </a:r>
            <a:r>
              <a:rPr lang="en-US" altLang="en-US"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sz="1600" b="1" dirty="0"/>
              <a:t>Release:</a:t>
            </a:r>
            <a:r>
              <a:rPr lang="en-US" altLang="en-US" sz="1600" dirty="0"/>
              <a:t>	The contributor acknowledges and accepts that this contribution becomes the property of IEEE and may be made publicly available by P802.15.	</a:t>
            </a:r>
          </a:p>
        </p:txBody>
      </p:sp>
      <p:sp>
        <p:nvSpPr>
          <p:cNvPr id="7" name="Rectangle 7">
            <a:extLst>
              <a:ext uri="{FF2B5EF4-FFF2-40B4-BE49-F238E27FC236}">
                <a16:creationId xmlns:a16="http://schemas.microsoft.com/office/drawing/2014/main" id="{E8E688F6-CF36-1B6A-C221-0E4A35EDA851}"/>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219D9090-5F08-D917-4A49-F3DB78DAB87B}"/>
              </a:ext>
            </a:extLst>
          </p:cNvPr>
          <p:cNvSpPr>
            <a:spLocks noGrp="1"/>
          </p:cNvSpPr>
          <p:nvPr>
            <p:ph type="title"/>
          </p:nvPr>
        </p:nvSpPr>
        <p:spPr/>
        <p:txBody>
          <a:bodyPr/>
          <a:lstStyle/>
          <a:p>
            <a:r>
              <a:rPr lang="en-US" sz="3600" dirty="0"/>
              <a:t>IEEE References</a:t>
            </a:r>
            <a:endParaRPr lang="en-US" dirty="0"/>
          </a:p>
        </p:txBody>
      </p:sp>
      <p:sp>
        <p:nvSpPr>
          <p:cNvPr id="7" name="Content Placeholder 6">
            <a:extLst>
              <a:ext uri="{FF2B5EF4-FFF2-40B4-BE49-F238E27FC236}">
                <a16:creationId xmlns:a16="http://schemas.microsoft.com/office/drawing/2014/main" id="{A3EF8197-0C11-B927-C726-22EE3BD30ED0}"/>
              </a:ext>
            </a:extLst>
          </p:cNvPr>
          <p:cNvSpPr>
            <a:spLocks noGrp="1"/>
          </p:cNvSpPr>
          <p:nvPr>
            <p:ph idx="1"/>
          </p:nvPr>
        </p:nvSpPr>
        <p:spPr/>
        <p:txBody>
          <a:bodyPr/>
          <a:lstStyle/>
          <a:p>
            <a:pPr marL="0" indent="0">
              <a:buNone/>
            </a:pPr>
            <a:r>
              <a:rPr lang="it-IT" sz="1400" b="1" dirty="0"/>
              <a:t>Way </a:t>
            </a:r>
            <a:r>
              <a:rPr lang="it-IT" sz="1400" b="1" dirty="0" err="1"/>
              <a:t>forward</a:t>
            </a:r>
            <a:r>
              <a:rPr lang="it-IT" sz="1400" b="1" dirty="0"/>
              <a:t> on RIF </a:t>
            </a:r>
            <a:r>
              <a:rPr lang="it-IT" sz="1400" b="1" dirty="0" err="1"/>
              <a:t>waveform</a:t>
            </a:r>
            <a:r>
              <a:rPr lang="it-IT" sz="1400" b="1" dirty="0"/>
              <a:t>: </a:t>
            </a:r>
            <a:r>
              <a:rPr lang="it-IT" sz="1400" dirty="0"/>
              <a:t>https://mentor.ieee.org/802.15/dcn/23/15-23-0327-00-04ab-way-forward-on-rif-waveform.pptx</a:t>
            </a:r>
          </a:p>
          <a:p>
            <a:pPr marL="0" indent="0">
              <a:buNone/>
            </a:pPr>
            <a:endParaRPr lang="en-US" sz="1400" b="1" dirty="0"/>
          </a:p>
          <a:p>
            <a:pPr marL="0" indent="0">
              <a:buNone/>
            </a:pPr>
            <a:r>
              <a:rPr lang="en-US" sz="1400" b="1" dirty="0"/>
              <a:t>More on clock-related attacks against UWB ranging:</a:t>
            </a:r>
            <a:r>
              <a:rPr lang="en-US" sz="1400" dirty="0"/>
              <a:t> https://mentor.ieee.org/802.15/dcn/23/15-23-0274-00-04ab-more-on-clock-related-attacks-against-uwb-ranging.pptx</a:t>
            </a:r>
          </a:p>
          <a:p>
            <a:pPr marL="0" indent="0">
              <a:buNone/>
            </a:pPr>
            <a:endParaRPr lang="en-US" sz="1400" b="1" dirty="0"/>
          </a:p>
          <a:p>
            <a:pPr marL="0" indent="0">
              <a:buNone/>
            </a:pPr>
            <a:r>
              <a:rPr lang="en-US" sz="1400" b="1" dirty="0"/>
              <a:t>Performance analysis of ranging integrity fragment (RIF) with distance commitment: </a:t>
            </a:r>
            <a:r>
              <a:rPr lang="en-US" sz="1400" dirty="0"/>
              <a:t>https://mentor.ieee.org/802.15/dcn/22/15-22-0413-00-04ab-performance-analysis-of-ranging-integrity-fragment-rif-with-distance-commitment.pptx</a:t>
            </a:r>
            <a:endParaRPr lang="it-IT" sz="1400" b="1" dirty="0"/>
          </a:p>
          <a:p>
            <a:pPr marL="0" indent="0">
              <a:buNone/>
            </a:pPr>
            <a:endParaRPr lang="it-IT" sz="1400" b="1" dirty="0"/>
          </a:p>
          <a:p>
            <a:pPr marL="0" indent="0">
              <a:buNone/>
            </a:pPr>
            <a:r>
              <a:rPr lang="it-IT" sz="1400" b="1" dirty="0"/>
              <a:t>Optional RIF </a:t>
            </a:r>
            <a:r>
              <a:rPr lang="it-IT" sz="1400" b="1" dirty="0" err="1"/>
              <a:t>waveform</a:t>
            </a:r>
            <a:r>
              <a:rPr lang="it-IT" sz="1400" b="1" dirty="0"/>
              <a:t> (for TFD draft): </a:t>
            </a:r>
            <a:r>
              <a:rPr lang="it-IT" sz="1400" dirty="0"/>
              <a:t>https://mentor.ieee.org/802.15/dcn/23/15-23-0166-00-04ab-optional-rif-waveform-for-tfd-draft.docx</a:t>
            </a:r>
          </a:p>
          <a:p>
            <a:pPr marL="0" indent="0">
              <a:buNone/>
            </a:pPr>
            <a:endParaRPr lang="en-US" sz="1400" b="1" dirty="0"/>
          </a:p>
          <a:p>
            <a:pPr marL="0" indent="0">
              <a:buNone/>
            </a:pPr>
            <a:r>
              <a:rPr lang="en-US" sz="1400" b="1" dirty="0"/>
              <a:t>Recap and New Considerations on NBA MMS Ranging Integrity Fragments: </a:t>
            </a:r>
            <a:r>
              <a:rPr lang="en-US" sz="1400" dirty="0"/>
              <a:t>https://mentor.ieee.org/802.15/dcn/22/15-22-0651-00-04ab-recap-and-new-considerations-on-nba-mms-ranging-integrity-fragments.pptx)</a:t>
            </a:r>
            <a:endParaRPr lang="it-IT" sz="1400" dirty="0"/>
          </a:p>
          <a:p>
            <a:pPr marL="0" indent="0">
              <a:buNone/>
            </a:pPr>
            <a:endParaRPr lang="en-US" sz="1400" b="1" dirty="0"/>
          </a:p>
          <a:p>
            <a:pPr marL="0" indent="0">
              <a:buNone/>
            </a:pPr>
            <a:r>
              <a:rPr lang="en-US" sz="1400" b="1" dirty="0"/>
              <a:t>Considerations of the STS in 802.15.4z HRP: </a:t>
            </a:r>
            <a:r>
              <a:rPr lang="en-US" sz="1400" dirty="0"/>
              <a:t>https://mentor.ieee.org/802.15/dcn/22/15-22-0544-00-04ab-considerations-of-the-sts-in-802-15-4z-hrp.pptx</a:t>
            </a:r>
          </a:p>
          <a:p>
            <a:endParaRPr lang="en-US" sz="1400" dirty="0"/>
          </a:p>
          <a:p>
            <a:endParaRPr lang="en-US" sz="1400" dirty="0"/>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p:txBody>
          <a:bodyPr/>
          <a:lstStyle/>
          <a:p>
            <a:r>
              <a:rPr lang="en-US" altLang="en-US"/>
              <a:t>July 2023</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p:txBody>
          <a:bodyPr/>
          <a:lstStyle/>
          <a:p>
            <a:r>
              <a:rPr lang="en-US" altLang="en-US"/>
              <a:t>C. Anliker, B. Danev, D. Barras</a:t>
            </a:r>
            <a:endParaRPr lang="en-US" altLang="en-US" dirty="0"/>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12"/>
          </p:nvPr>
        </p:nvSpPr>
        <p:spPr/>
        <p:txBody>
          <a:bodyPr/>
          <a:lstStyle/>
          <a:p>
            <a:fld id="{86CB4B4D-7CA3-9044-876B-883B54F8677D}" type="slidenum">
              <a:rPr lang="en-US" smtClean="0"/>
              <a:t>10</a:t>
            </a:fld>
            <a:endParaRPr lang="en-US"/>
          </a:p>
        </p:txBody>
      </p:sp>
      <p:sp>
        <p:nvSpPr>
          <p:cNvPr id="3" name="Rectangle 7">
            <a:extLst>
              <a:ext uri="{FF2B5EF4-FFF2-40B4-BE49-F238E27FC236}">
                <a16:creationId xmlns:a16="http://schemas.microsoft.com/office/drawing/2014/main" id="{999C806F-C0E3-F736-5377-CE071D0D5347}"/>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extLst>
      <p:ext uri="{BB962C8B-B14F-4D97-AF65-F5344CB8AC3E}">
        <p14:creationId xmlns:p14="http://schemas.microsoft.com/office/powerpoint/2010/main" val="3741739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48E14-8E2B-FBB7-0E7E-6EA28F067F5B}"/>
              </a:ext>
            </a:extLst>
          </p:cNvPr>
          <p:cNvSpPr>
            <a:spLocks noGrp="1"/>
          </p:cNvSpPr>
          <p:nvPr>
            <p:ph type="title"/>
          </p:nvPr>
        </p:nvSpPr>
        <p:spPr/>
        <p:txBody>
          <a:bodyPr/>
          <a:lstStyle/>
          <a:p>
            <a:r>
              <a:rPr lang="de-CH" dirty="0"/>
              <a:t>Academic References</a:t>
            </a:r>
            <a:endParaRPr lang="en-US" dirty="0"/>
          </a:p>
        </p:txBody>
      </p:sp>
      <p:sp>
        <p:nvSpPr>
          <p:cNvPr id="3" name="Content Placeholder 2">
            <a:extLst>
              <a:ext uri="{FF2B5EF4-FFF2-40B4-BE49-F238E27FC236}">
                <a16:creationId xmlns:a16="http://schemas.microsoft.com/office/drawing/2014/main" id="{8995F66D-AD4D-CA79-3EDE-5EB9DD35B5C4}"/>
              </a:ext>
            </a:extLst>
          </p:cNvPr>
          <p:cNvSpPr>
            <a:spLocks noGrp="1"/>
          </p:cNvSpPr>
          <p:nvPr>
            <p:ph idx="1"/>
          </p:nvPr>
        </p:nvSpPr>
        <p:spPr/>
        <p:txBody>
          <a:bodyPr/>
          <a:lstStyle/>
          <a:p>
            <a:pPr marL="0" indent="0">
              <a:buNone/>
            </a:pPr>
            <a:r>
              <a:rPr lang="en-US" sz="1400" b="1" kern="100" dirty="0">
                <a:effectLst/>
                <a:ea typeface="Yu Gothic" panose="020B0400000000000000" pitchFamily="34" charset="-128"/>
                <a:cs typeface="Arial" panose="020B0604020202020204" pitchFamily="34" charset="0"/>
              </a:rPr>
              <a:t>[1] UWB with Pulse Reordering: Securing Ranging against Relay and Physical-Layer Attacks</a:t>
            </a:r>
            <a:r>
              <a:rPr lang="en-US" sz="1400" kern="100" dirty="0">
                <a:effectLst/>
                <a:ea typeface="Yu Gothic" panose="020B0400000000000000" pitchFamily="34" charset="-128"/>
                <a:cs typeface="Arial" panose="020B0604020202020204" pitchFamily="34" charset="0"/>
              </a:rPr>
              <a:t>: https://eprint.iacr.org/2017/1240.pdf</a:t>
            </a:r>
          </a:p>
          <a:p>
            <a:pPr marL="0" indent="0">
              <a:buNone/>
            </a:pPr>
            <a:endParaRPr lang="en-US" sz="1400" dirty="0"/>
          </a:p>
          <a:p>
            <a:pPr marL="0" indent="0">
              <a:buNone/>
            </a:pPr>
            <a:r>
              <a:rPr lang="en-US" sz="1400" b="1" dirty="0"/>
              <a:t>[2] Distance Bounding with IEEE 802.15.4a: Attacks and Countermeasures: </a:t>
            </a:r>
            <a:r>
              <a:rPr lang="en-US" sz="1400" dirty="0"/>
              <a:t>https://ieeexplore.ieee.org/stamp/stamp.jsp?tp=&amp;arnumber=5714149</a:t>
            </a:r>
          </a:p>
          <a:p>
            <a:pPr marL="0" indent="0">
              <a:buNone/>
            </a:pPr>
            <a:endParaRPr lang="en-US" sz="1400" b="1" dirty="0"/>
          </a:p>
          <a:p>
            <a:pPr marL="0" indent="0">
              <a:buNone/>
            </a:pPr>
            <a:r>
              <a:rPr lang="en-US" sz="1400" b="1" dirty="0"/>
              <a:t>[3] Time for Change: How Clocks Break UWB Secure Ranging: </a:t>
            </a:r>
            <a:r>
              <a:rPr lang="en-US" sz="1400" kern="100" dirty="0">
                <a:effectLst/>
                <a:ea typeface="Yu Gothic" panose="020B0400000000000000" pitchFamily="34" charset="-128"/>
                <a:cs typeface="Arial" panose="020B0604020202020204" pitchFamily="34" charset="0"/>
              </a:rPr>
              <a:t>https://arxiv.org/abs/2305.09433</a:t>
            </a:r>
          </a:p>
          <a:p>
            <a:pPr marL="0" indent="0">
              <a:buNone/>
            </a:pPr>
            <a:endParaRPr lang="en-US" sz="1400" kern="100" dirty="0">
              <a:ea typeface="Yu Gothic" panose="020B0400000000000000" pitchFamily="34" charset="-128"/>
              <a:cs typeface="Arial" panose="020B0604020202020204" pitchFamily="34" charset="0"/>
            </a:endParaRPr>
          </a:p>
          <a:p>
            <a:pPr marL="0" indent="0">
              <a:buNone/>
            </a:pPr>
            <a:r>
              <a:rPr lang="en-US" sz="1400" b="1" kern="100" dirty="0">
                <a:effectLst/>
                <a:ea typeface="Yu Gothic" panose="020B0400000000000000" pitchFamily="34" charset="-128"/>
                <a:cs typeface="Arial" panose="020B0604020202020204" pitchFamily="34" charset="0"/>
              </a:rPr>
              <a:t>[4] Distance-Bounding Protocols: </a:t>
            </a:r>
            <a:r>
              <a:rPr lang="en-US" sz="1400" kern="100" dirty="0">
                <a:effectLst/>
                <a:ea typeface="Yu Gothic" panose="020B0400000000000000" pitchFamily="34" charset="-128"/>
                <a:cs typeface="Arial" panose="020B0604020202020204" pitchFamily="34" charset="0"/>
              </a:rPr>
              <a:t>https://link.springer.com/chapter/10.1007/3-540-48285-7_30</a:t>
            </a:r>
          </a:p>
          <a:p>
            <a:pPr marL="0" indent="0">
              <a:buNone/>
            </a:pPr>
            <a:endParaRPr lang="en-US" sz="1400" kern="100" dirty="0">
              <a:ea typeface="Yu Gothic" panose="020B0400000000000000" pitchFamily="34" charset="-128"/>
              <a:cs typeface="Arial" panose="020B0604020202020204" pitchFamily="34" charset="0"/>
            </a:endParaRPr>
          </a:p>
          <a:p>
            <a:pPr marL="0" indent="0">
              <a:buNone/>
            </a:pPr>
            <a:r>
              <a:rPr lang="en-US" sz="1400" b="1" kern="100" dirty="0">
                <a:effectLst/>
                <a:ea typeface="Yu Gothic" panose="020B0400000000000000" pitchFamily="34" charset="-128"/>
                <a:cs typeface="Arial" panose="020B0604020202020204" pitchFamily="34" charset="0"/>
              </a:rPr>
              <a:t>[5] So Near and Yet So Far: Distance-Bounding Attacks in Wireless Networks: </a:t>
            </a:r>
            <a:r>
              <a:rPr lang="en-US" sz="1400" kern="100" dirty="0">
                <a:effectLst/>
                <a:ea typeface="Yu Gothic" panose="020B0400000000000000" pitchFamily="34" charset="-128"/>
                <a:cs typeface="Arial" panose="020B0604020202020204" pitchFamily="34" charset="0"/>
              </a:rPr>
              <a:t>https://www.cl.cam.ac.uk/~mgk25/esas2006-distance.pdf</a:t>
            </a:r>
          </a:p>
          <a:p>
            <a:pPr marL="0" indent="0">
              <a:buNone/>
            </a:pPr>
            <a:endParaRPr lang="en-US" sz="1400" kern="100" dirty="0">
              <a:ea typeface="Yu Gothic" panose="020B0400000000000000" pitchFamily="34" charset="-128"/>
              <a:cs typeface="Arial" panose="020B0604020202020204" pitchFamily="34" charset="0"/>
            </a:endParaRPr>
          </a:p>
          <a:p>
            <a:pPr marL="0" indent="0">
              <a:buNone/>
            </a:pPr>
            <a:endParaRPr lang="en-US" sz="1400" kern="100" dirty="0">
              <a:effectLst/>
              <a:ea typeface="Yu Gothic" panose="020B0400000000000000" pitchFamily="34" charset="-128"/>
              <a:cs typeface="Arial" panose="020B0604020202020204" pitchFamily="34" charset="0"/>
            </a:endParaRPr>
          </a:p>
          <a:p>
            <a:endParaRPr lang="en-US" dirty="0"/>
          </a:p>
        </p:txBody>
      </p:sp>
      <p:sp>
        <p:nvSpPr>
          <p:cNvPr id="4" name="Date Placeholder 3">
            <a:extLst>
              <a:ext uri="{FF2B5EF4-FFF2-40B4-BE49-F238E27FC236}">
                <a16:creationId xmlns:a16="http://schemas.microsoft.com/office/drawing/2014/main" id="{5C9F7208-33C6-ADA8-EC3B-495E0EC4FB43}"/>
              </a:ext>
            </a:extLst>
          </p:cNvPr>
          <p:cNvSpPr>
            <a:spLocks noGrp="1"/>
          </p:cNvSpPr>
          <p:nvPr>
            <p:ph type="dt" sz="half" idx="10"/>
          </p:nvPr>
        </p:nvSpPr>
        <p:spPr/>
        <p:txBody>
          <a:body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B135CF8D-FE8B-1F66-66B9-48D4097D1CAF}"/>
              </a:ext>
            </a:extLst>
          </p:cNvPr>
          <p:cNvSpPr>
            <a:spLocks noGrp="1"/>
          </p:cNvSpPr>
          <p:nvPr>
            <p:ph type="ftr" sz="quarter" idx="11"/>
          </p:nvPr>
        </p:nvSpPr>
        <p:spPr/>
        <p:txBody>
          <a:body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BA0D397A-B0C5-643A-9805-A4CE5A365049}"/>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11</a:t>
            </a:fld>
            <a:endParaRPr lang="en-US" altLang="en-US"/>
          </a:p>
        </p:txBody>
      </p:sp>
    </p:spTree>
    <p:extLst>
      <p:ext uri="{BB962C8B-B14F-4D97-AF65-F5344CB8AC3E}">
        <p14:creationId xmlns:p14="http://schemas.microsoft.com/office/powerpoint/2010/main" val="24876896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Golay Sequences"/>
          <p:cNvSpPr txBox="1">
            <a:spLocks noGrp="1"/>
          </p:cNvSpPr>
          <p:nvPr>
            <p:ph type="ctrTitle"/>
          </p:nvPr>
        </p:nvSpPr>
        <p:spPr>
          <a:xfrm>
            <a:off x="-38100" y="2133600"/>
            <a:ext cx="9220200" cy="1600200"/>
          </a:xfrm>
          <a:prstGeom prst="rect">
            <a:avLst/>
          </a:prstGeom>
        </p:spPr>
        <p:txBody>
          <a:bodyPr>
            <a:normAutofit/>
          </a:bodyPr>
          <a:lstStyle/>
          <a:p>
            <a:r>
              <a:rPr lang="en-US" sz="3600" dirty="0">
                <a:latin typeface="+mn-lt"/>
              </a:rPr>
              <a:t>Optional Spreading Factor L=16 for</a:t>
            </a:r>
            <a:br>
              <a:rPr lang="en-US" sz="3600" dirty="0">
                <a:latin typeface="+mn-lt"/>
              </a:rPr>
            </a:br>
            <a:r>
              <a:rPr lang="en-US" sz="3600" dirty="0">
                <a:latin typeface="+mn-lt"/>
              </a:rPr>
              <a:t>Ranging Integrity Fragments (RIF)</a:t>
            </a:r>
            <a:endParaRPr sz="3600" dirty="0">
              <a:latin typeface="+mn-lt"/>
            </a:endParaRPr>
          </a:p>
        </p:txBody>
      </p:sp>
      <p:sp>
        <p:nvSpPr>
          <p:cNvPr id="2" name="Slide Number Placeholder 1">
            <a:extLst>
              <a:ext uri="{FF2B5EF4-FFF2-40B4-BE49-F238E27FC236}">
                <a16:creationId xmlns:a16="http://schemas.microsoft.com/office/drawing/2014/main" id="{4E64B14A-262C-3961-FF6E-C60ACB7EC95A}"/>
              </a:ext>
            </a:extLst>
          </p:cNvPr>
          <p:cNvSpPr>
            <a:spLocks noGrp="1"/>
          </p:cNvSpPr>
          <p:nvPr>
            <p:ph type="sldNum" sz="quarter" idx="2"/>
          </p:nvPr>
        </p:nvSpPr>
        <p:spPr>
          <a:xfrm>
            <a:off x="4393694" y="6475413"/>
            <a:ext cx="432811" cy="184666"/>
          </a:xfrm>
        </p:spPr>
        <p:txBody>
          <a:bodyPr/>
          <a:lstStyle/>
          <a:p>
            <a:r>
              <a:rPr lang="en-US" altLang="en-US" dirty="0"/>
              <a:t>Slide </a:t>
            </a:r>
            <a:fld id="{402C19D2-AFCD-5441-8B74-E6F734CFFA69}" type="slidenum">
              <a:rPr lang="en-US" altLang="en-US" smtClean="0"/>
              <a:pPr/>
              <a:t>2</a:t>
            </a:fld>
            <a:endParaRPr lang="en-US" altLang="en-US" dirty="0"/>
          </a:p>
        </p:txBody>
      </p:sp>
      <p:sp>
        <p:nvSpPr>
          <p:cNvPr id="5" name="Date Placeholder 1">
            <a:extLst>
              <a:ext uri="{FF2B5EF4-FFF2-40B4-BE49-F238E27FC236}">
                <a16:creationId xmlns:a16="http://schemas.microsoft.com/office/drawing/2014/main" id="{AD34A83C-09F5-7E40-200F-0771724F919D}"/>
              </a:ext>
            </a:extLst>
          </p:cNvPr>
          <p:cNvSpPr>
            <a:spLocks noGrp="1"/>
          </p:cNvSpPr>
          <p:nvPr>
            <p:ph type="dt" sz="half" idx="10"/>
          </p:nvPr>
        </p:nvSpPr>
        <p:spPr>
          <a:xfrm>
            <a:off x="685800" y="378281"/>
            <a:ext cx="1600200" cy="215444"/>
          </a:xfrm>
        </p:spPr>
        <p:txBody>
          <a:bodyPr/>
          <a:lstStyle/>
          <a:p>
            <a:r>
              <a:rPr lang="en-US" altLang="en-US"/>
              <a:t>July 2023</a:t>
            </a:r>
            <a:endParaRPr lang="en-US" altLang="en-US" dirty="0"/>
          </a:p>
        </p:txBody>
      </p:sp>
      <p:sp>
        <p:nvSpPr>
          <p:cNvPr id="6" name="Footer Placeholder 2">
            <a:extLst>
              <a:ext uri="{FF2B5EF4-FFF2-40B4-BE49-F238E27FC236}">
                <a16:creationId xmlns:a16="http://schemas.microsoft.com/office/drawing/2014/main" id="{B6463748-E123-9317-F9CC-7815B050CDFB}"/>
              </a:ext>
            </a:extLst>
          </p:cNvPr>
          <p:cNvSpPr>
            <a:spLocks noGrp="1"/>
          </p:cNvSpPr>
          <p:nvPr>
            <p:ph type="ftr" sz="quarter" idx="11"/>
          </p:nvPr>
        </p:nvSpPr>
        <p:spPr>
          <a:xfrm>
            <a:off x="5004048" y="6475413"/>
            <a:ext cx="3606552" cy="184666"/>
          </a:xfrm>
        </p:spPr>
        <p:txBody>
          <a:bodyPr/>
          <a:lstStyle/>
          <a:p>
            <a:r>
              <a:rPr lang="en-US" altLang="en-US"/>
              <a:t>C. Anliker, B. Danev, D. Barras</a:t>
            </a:r>
            <a:endParaRPr lang="en-US" altLang="en-US" dirty="0"/>
          </a:p>
        </p:txBody>
      </p:sp>
      <p:sp>
        <p:nvSpPr>
          <p:cNvPr id="8" name="Rectangle 7">
            <a:extLst>
              <a:ext uri="{FF2B5EF4-FFF2-40B4-BE49-F238E27FC236}">
                <a16:creationId xmlns:a16="http://schemas.microsoft.com/office/drawing/2014/main" id="{B253EBC0-9D95-DFC6-4C5A-8178ACB3CEA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4" y="6475413"/>
            <a:ext cx="432811" cy="184666"/>
          </a:xfrm>
        </p:spPr>
        <p:txBody>
          <a:bodyPr/>
          <a:lstStyle/>
          <a:p>
            <a:r>
              <a:rPr lang="en-US" altLang="en-US" dirty="0"/>
              <a:t>Slide </a:t>
            </a:r>
            <a:fld id="{402C19D2-AFCD-5441-8B74-E6F734CFFA69}" type="slidenum">
              <a:rPr lang="en-US" altLang="en-US" smtClean="0"/>
              <a:pPr/>
              <a:t>3</a:t>
            </a:fld>
            <a:endParaRPr lang="en-US" altLang="en-US" dirty="0"/>
          </a:p>
        </p:txBody>
      </p:sp>
      <p:graphicFrame>
        <p:nvGraphicFramePr>
          <p:cNvPr id="7" name="Table 6">
            <a:extLst>
              <a:ext uri="{FF2B5EF4-FFF2-40B4-BE49-F238E27FC236}">
                <a16:creationId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888204969"/>
              </p:ext>
            </p:extLst>
          </p:nvPr>
        </p:nvGraphicFramePr>
        <p:xfrm>
          <a:off x="685800" y="908721"/>
          <a:ext cx="7774632" cy="4462488"/>
        </p:xfrm>
        <a:graphic>
          <a:graphicData uri="http://schemas.openxmlformats.org/drawingml/2006/table">
            <a:tbl>
              <a:tblPr firstRow="1" bandRow="1">
                <a:tableStyleId>{5940675A-B579-460E-94D1-54222C63F5DA}</a:tableStyleId>
              </a:tblPr>
              <a:tblGrid>
                <a:gridCol w="4572000">
                  <a:extLst>
                    <a:ext uri="{9D8B030D-6E8A-4147-A177-3AD203B41FA5}">
                      <a16:colId xmlns:a16="http://schemas.microsoft.com/office/drawing/2014/main" val="1745747388"/>
                    </a:ext>
                  </a:extLst>
                </a:gridCol>
                <a:gridCol w="3202632">
                  <a:extLst>
                    <a:ext uri="{9D8B030D-6E8A-4147-A177-3AD203B41FA5}">
                      <a16:colId xmlns:a16="http://schemas.microsoft.com/office/drawing/2014/main" val="1336621721"/>
                    </a:ext>
                  </a:extLst>
                </a:gridCol>
              </a:tblGrid>
              <a:tr h="126268">
                <a:tc>
                  <a:txBody>
                    <a:bodyPr/>
                    <a:lstStyle/>
                    <a:p>
                      <a:pPr>
                        <a:lnSpc>
                          <a:spcPct val="107000"/>
                        </a:lnSpc>
                        <a:spcAft>
                          <a:spcPts val="800"/>
                        </a:spcAft>
                      </a:pPr>
                      <a:r>
                        <a:rPr lang="en-US" sz="1200" b="1" dirty="0">
                          <a:effectLst/>
                        </a:rPr>
                        <a:t>PAR Objective</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r>
                        <a:rPr lang="en-US" sz="1200" b="1" dirty="0">
                          <a:effectLst/>
                        </a:rPr>
                        <a:t>Proposed Solution (how addressed)</a:t>
                      </a:r>
                      <a:endParaRPr lang="en-US"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16017004"/>
                  </a:ext>
                </a:extLst>
              </a:tr>
              <a:tr h="290088">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336347152"/>
                  </a:ext>
                </a:extLst>
              </a:tr>
              <a:tr h="191744">
                <a:tc>
                  <a:txBody>
                    <a:bodyPr/>
                    <a:lstStyle/>
                    <a:p>
                      <a:pPr>
                        <a:lnSpc>
                          <a:spcPct val="107000"/>
                        </a:lnSpc>
                        <a:spcAft>
                          <a:spcPts val="800"/>
                        </a:spcAft>
                      </a:pPr>
                      <a:r>
                        <a:rPr lang="en-US" sz="1200" dirty="0">
                          <a:effectLst/>
                        </a:rPr>
                        <a:t>Interference mitigation techniques to support higher density and higher traffic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12880846"/>
                  </a:ext>
                </a:extLst>
              </a:tr>
              <a:tr h="126268">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550120941"/>
                  </a:ext>
                </a:extLst>
              </a:tr>
              <a:tr h="191744">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229274704"/>
                  </a:ext>
                </a:extLst>
              </a:tr>
              <a:tr h="239863">
                <a:tc>
                  <a:txBody>
                    <a:bodyPr/>
                    <a:lstStyle/>
                    <a:p>
                      <a:pPr>
                        <a:lnSpc>
                          <a:spcPct val="107000"/>
                        </a:lnSpc>
                        <a:spcAft>
                          <a:spcPts val="800"/>
                        </a:spcAft>
                      </a:pPr>
                      <a:r>
                        <a:rPr lang="en-US" sz="1200">
                          <a:effectLst/>
                        </a:rPr>
                        <a:t>Improved link budget and/or reduced air-time</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402719402"/>
                  </a:ext>
                </a:extLst>
              </a:tr>
              <a:tr h="126268">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770140464"/>
                  </a:ext>
                </a:extLst>
              </a:tr>
              <a:tr h="191744">
                <a:tc>
                  <a:txBody>
                    <a:bodyPr/>
                    <a:lstStyle/>
                    <a:p>
                      <a:pPr>
                        <a:lnSpc>
                          <a:spcPct val="107000"/>
                        </a:lnSpc>
                        <a:spcAft>
                          <a:spcPts val="800"/>
                        </a:spcAft>
                      </a:pPr>
                      <a:r>
                        <a:rPr lang="en-US" sz="1200" dirty="0">
                          <a:effectLst/>
                        </a:rPr>
                        <a:t>Improvements to accuracy / precision / reliability and interoperability for high-integrity ranging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Improvement of UWB ranging security</a:t>
                      </a:r>
                    </a:p>
                  </a:txBody>
                  <a:tcPr marL="62197" marR="62197" marT="0" marB="0"/>
                </a:tc>
                <a:extLst>
                  <a:ext uri="{0D108BD9-81ED-4DB2-BD59-A6C34878D82A}">
                    <a16:rowId xmlns:a16="http://schemas.microsoft.com/office/drawing/2014/main" val="313926360"/>
                  </a:ext>
                </a:extLst>
              </a:tr>
              <a:tr h="239863">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de-CH" sz="1200" kern="1200" dirty="0" err="1">
                          <a:solidFill>
                            <a:schemeClr val="tx1"/>
                          </a:solidFill>
                          <a:effectLst/>
                          <a:latin typeface="+mn-lt"/>
                          <a:ea typeface="Calibri" panose="020F0502020204030204" pitchFamily="34" charset="0"/>
                          <a:cs typeface="Times New Roman" panose="02020603050405020304" pitchFamily="18" charset="0"/>
                        </a:rPr>
                        <a:t>Simplication</a:t>
                      </a:r>
                      <a:r>
                        <a:rPr lang="de-CH" sz="1200" kern="1200" dirty="0">
                          <a:solidFill>
                            <a:schemeClr val="tx1"/>
                          </a:solidFill>
                          <a:effectLst/>
                          <a:latin typeface="+mn-lt"/>
                          <a:ea typeface="Calibri" panose="020F0502020204030204" pitchFamily="34" charset="0"/>
                          <a:cs typeface="Times New Roman" panose="02020603050405020304" pitchFamily="18" charset="0"/>
                        </a:rPr>
                        <a:t> </a:t>
                      </a:r>
                      <a:r>
                        <a:rPr lang="de-CH" sz="1200" kern="1200" dirty="0" err="1">
                          <a:solidFill>
                            <a:schemeClr val="tx1"/>
                          </a:solidFill>
                          <a:effectLst/>
                          <a:latin typeface="+mn-lt"/>
                          <a:ea typeface="Calibri" panose="020F0502020204030204" pitchFamily="34" charset="0"/>
                          <a:cs typeface="Times New Roman" panose="02020603050405020304" pitchFamily="18" charset="0"/>
                        </a:rPr>
                        <a:t>of</a:t>
                      </a:r>
                      <a:r>
                        <a:rPr lang="de-CH" sz="1200" kern="1200" dirty="0">
                          <a:solidFill>
                            <a:schemeClr val="tx1"/>
                          </a:solidFill>
                          <a:effectLst/>
                          <a:latin typeface="+mn-lt"/>
                          <a:ea typeface="Calibri" panose="020F0502020204030204" pitchFamily="34" charset="0"/>
                          <a:cs typeface="Times New Roman" panose="02020603050405020304" pitchFamily="18" charset="0"/>
                        </a:rPr>
                        <a:t> RIF </a:t>
                      </a:r>
                      <a:r>
                        <a:rPr lang="de-CH" sz="1200" kern="1200" dirty="0" err="1">
                          <a:solidFill>
                            <a:schemeClr val="tx1"/>
                          </a:solidFill>
                          <a:effectLst/>
                          <a:latin typeface="+mn-lt"/>
                          <a:ea typeface="Calibri" panose="020F0502020204030204" pitchFamily="34" charset="0"/>
                          <a:cs typeface="Times New Roman" panose="02020603050405020304" pitchFamily="18" charset="0"/>
                        </a:rPr>
                        <a:t>verification</a:t>
                      </a:r>
                      <a:endParaRPr lang="en-US" sz="1200" kern="1200" dirty="0">
                        <a:solidFill>
                          <a:schemeClr val="tx1"/>
                        </a:solidFill>
                        <a:effectLst/>
                        <a:latin typeface="+mn-lt"/>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006555623"/>
                  </a:ext>
                </a:extLst>
              </a:tr>
              <a:tr h="157920">
                <a:tc>
                  <a:txBody>
                    <a:bodyPr/>
                    <a:lstStyle/>
                    <a:p>
                      <a:pPr>
                        <a:lnSpc>
                          <a:spcPct val="107000"/>
                        </a:lnSpc>
                        <a:spcAft>
                          <a:spcPts val="800"/>
                        </a:spcAft>
                      </a:pPr>
                      <a:r>
                        <a:rPr lang="en-US" sz="1200">
                          <a:effectLst/>
                        </a:rPr>
                        <a:t>Hybrid operation with narrowband signaling to assist UWB</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sz="1200" dirty="0">
                          <a:effectLst/>
                          <a:latin typeface="+mn-lt"/>
                          <a:ea typeface="Calibri" panose="020F0502020204030204" pitchFamily="34" charset="0"/>
                          <a:cs typeface="Times New Roman" panose="02020603050405020304" pitchFamily="18" charset="0"/>
                        </a:rPr>
                        <a:t>Applicable to NBA-MMS-UWB</a:t>
                      </a:r>
                    </a:p>
                  </a:txBody>
                  <a:tcPr marL="62197" marR="62197" marT="0" marB="0"/>
                </a:tc>
                <a:extLst>
                  <a:ext uri="{0D108BD9-81ED-4DB2-BD59-A6C34878D82A}">
                    <a16:rowId xmlns:a16="http://schemas.microsoft.com/office/drawing/2014/main" val="1409934918"/>
                  </a:ext>
                </a:extLst>
              </a:tr>
              <a:tr h="191744">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165867"/>
                  </a:ext>
                </a:extLst>
              </a:tr>
              <a:tr h="191744">
                <a:tc>
                  <a:txBody>
                    <a:bodyPr/>
                    <a:lstStyle/>
                    <a:p>
                      <a:pPr>
                        <a:lnSpc>
                          <a:spcPct val="107000"/>
                        </a:lnSpc>
                        <a:spcAft>
                          <a:spcPts val="800"/>
                        </a:spcAft>
                      </a:pPr>
                      <a:r>
                        <a:rPr lang="en-US" sz="1200" dirty="0">
                          <a:effectLst/>
                        </a:rPr>
                        <a:t>Sensing capabilities to support presence detection and environment mapping</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8912419"/>
                  </a:ext>
                </a:extLst>
              </a:tr>
              <a:tr h="126268">
                <a:tc>
                  <a:txBody>
                    <a:bodyPr/>
                    <a:lstStyle/>
                    <a:p>
                      <a:pPr>
                        <a:lnSpc>
                          <a:spcPct val="107000"/>
                        </a:lnSpc>
                        <a:spcAft>
                          <a:spcPts val="800"/>
                        </a:spcAft>
                      </a:pPr>
                      <a:r>
                        <a:rPr lang="en-US" sz="1200" dirty="0">
                          <a:effectLst/>
                        </a:rPr>
                        <a:t>Low-power low-latency streaming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76344013"/>
                  </a:ext>
                </a:extLst>
              </a:tr>
              <a:tr h="191744">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863466228"/>
                  </a:ext>
                </a:extLst>
              </a:tr>
              <a:tr h="191744">
                <a:tc>
                  <a:txBody>
                    <a:bodyPr/>
                    <a:lstStyle/>
                    <a:p>
                      <a:pPr>
                        <a:lnSpc>
                          <a:spcPct val="107000"/>
                        </a:lnSpc>
                        <a:spcAft>
                          <a:spcPts val="800"/>
                        </a:spcAft>
                      </a:pPr>
                      <a:r>
                        <a:rPr lang="en-US" sz="1200" dirty="0">
                          <a:effectLst/>
                        </a:rPr>
                        <a:t>Support for peer-to-peer, peer-to-multi-peer, and station-to-infrastructure protocols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3794586688"/>
                  </a:ext>
                </a:extLst>
              </a:tr>
              <a:tr h="126268">
                <a:tc>
                  <a:txBody>
                    <a:bodyPr/>
                    <a:lstStyle/>
                    <a:p>
                      <a:pPr>
                        <a:lnSpc>
                          <a:spcPct val="107000"/>
                        </a:lnSpc>
                        <a:spcAft>
                          <a:spcPts val="800"/>
                        </a:spcAft>
                      </a:pPr>
                      <a:r>
                        <a:rPr lang="en-US" sz="1200" dirty="0">
                          <a:effectLst/>
                        </a:rPr>
                        <a:t>Infrastructure synchronization mechanisms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2197" marR="62197" marT="0" marB="0"/>
                </a:tc>
                <a:extLst>
                  <a:ext uri="{0D108BD9-81ED-4DB2-BD59-A6C34878D82A}">
                    <a16:rowId xmlns:a16="http://schemas.microsoft.com/office/drawing/2014/main" val="1541787244"/>
                  </a:ext>
                </a:extLst>
              </a:tr>
            </a:tbl>
          </a:graphicData>
        </a:graphic>
      </p:graphicFrame>
      <p:sp>
        <p:nvSpPr>
          <p:cNvPr id="8" name="Date Placeholder 1">
            <a:extLst>
              <a:ext uri="{FF2B5EF4-FFF2-40B4-BE49-F238E27FC236}">
                <a16:creationId xmlns:a16="http://schemas.microsoft.com/office/drawing/2014/main" id="{1C94D04B-E88A-415C-8763-F22FD1B0F2F5}"/>
              </a:ext>
            </a:extLst>
          </p:cNvPr>
          <p:cNvSpPr>
            <a:spLocks noGrp="1"/>
          </p:cNvSpPr>
          <p:nvPr>
            <p:ph type="dt" sz="half" idx="10"/>
          </p:nvPr>
        </p:nvSpPr>
        <p:spPr>
          <a:xfrm>
            <a:off x="685800" y="378281"/>
            <a:ext cx="1600200" cy="215444"/>
          </a:xfrm>
        </p:spPr>
        <p:txBody>
          <a:bodyPr/>
          <a:lstStyle/>
          <a:p>
            <a:r>
              <a:rPr lang="en-US" altLang="en-US"/>
              <a:t>July 2023</a:t>
            </a:r>
            <a:endParaRPr lang="en-US" altLang="en-US" dirty="0"/>
          </a:p>
        </p:txBody>
      </p:sp>
      <p:sp>
        <p:nvSpPr>
          <p:cNvPr id="10" name="Footer Placeholder 2">
            <a:extLst>
              <a:ext uri="{FF2B5EF4-FFF2-40B4-BE49-F238E27FC236}">
                <a16:creationId xmlns:a16="http://schemas.microsoft.com/office/drawing/2014/main" id="{DC61EFDA-026D-4A94-A1C9-610A590D87DF}"/>
              </a:ext>
            </a:extLst>
          </p:cNvPr>
          <p:cNvSpPr>
            <a:spLocks noGrp="1"/>
          </p:cNvSpPr>
          <p:nvPr>
            <p:ph type="ftr" sz="quarter" idx="11"/>
          </p:nvPr>
        </p:nvSpPr>
        <p:spPr>
          <a:xfrm>
            <a:off x="5004048" y="6475413"/>
            <a:ext cx="3606552" cy="184666"/>
          </a:xfrm>
        </p:spPr>
        <p:txBody>
          <a:bodyPr/>
          <a:lstStyle/>
          <a:p>
            <a:r>
              <a:rPr lang="en-US" altLang="en-US"/>
              <a:t>C. Anliker, B. Danev, D. Barras</a:t>
            </a:r>
            <a:endParaRPr lang="en-US" altLang="en-US" dirty="0"/>
          </a:p>
        </p:txBody>
      </p:sp>
      <p:sp>
        <p:nvSpPr>
          <p:cNvPr id="9" name="Rectangle 7">
            <a:extLst>
              <a:ext uri="{FF2B5EF4-FFF2-40B4-BE49-F238E27FC236}">
                <a16:creationId xmlns:a16="http://schemas.microsoft.com/office/drawing/2014/main" id="{975C7F9B-444C-69EB-F6AF-F52AE31181E0}"/>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115FDA-77BC-EAC8-A9EE-DA41331B48F2}"/>
              </a:ext>
            </a:extLst>
          </p:cNvPr>
          <p:cNvSpPr>
            <a:spLocks noGrp="1"/>
          </p:cNvSpPr>
          <p:nvPr>
            <p:ph type="title"/>
          </p:nvPr>
        </p:nvSpPr>
        <p:spPr/>
        <p:txBody>
          <a:bodyPr/>
          <a:lstStyle/>
          <a:p>
            <a:r>
              <a:rPr lang="de-CH" dirty="0" err="1"/>
              <a:t>Why</a:t>
            </a:r>
            <a:r>
              <a:rPr lang="de-CH" dirty="0"/>
              <a:t> L=16?</a:t>
            </a:r>
            <a:endParaRPr lang="en-US" dirty="0"/>
          </a:p>
        </p:txBody>
      </p:sp>
      <p:sp>
        <p:nvSpPr>
          <p:cNvPr id="3" name="Content Placeholder 2">
            <a:extLst>
              <a:ext uri="{FF2B5EF4-FFF2-40B4-BE49-F238E27FC236}">
                <a16:creationId xmlns:a16="http://schemas.microsoft.com/office/drawing/2014/main" id="{AB302B33-2E4C-0F98-1B18-35781CBAB1DF}"/>
              </a:ext>
            </a:extLst>
          </p:cNvPr>
          <p:cNvSpPr>
            <a:spLocks noGrp="1"/>
          </p:cNvSpPr>
          <p:nvPr>
            <p:ph idx="1"/>
          </p:nvPr>
        </p:nvSpPr>
        <p:spPr/>
        <p:txBody>
          <a:bodyPr/>
          <a:lstStyle/>
          <a:p>
            <a:pPr marL="0" indent="0">
              <a:buNone/>
            </a:pPr>
            <a:r>
              <a:rPr lang="de-CH" sz="1800" b="1" dirty="0" err="1"/>
              <a:t>Objective</a:t>
            </a:r>
            <a:r>
              <a:rPr lang="de-CH" sz="1800" b="1" dirty="0"/>
              <a:t>: </a:t>
            </a:r>
            <a:r>
              <a:rPr lang="de-CH" sz="1800" dirty="0"/>
              <a:t>A Ranging Integrity Fragment (RIF) </a:t>
            </a:r>
            <a:r>
              <a:rPr lang="de-CH" sz="1800" dirty="0" err="1"/>
              <a:t>that</a:t>
            </a:r>
            <a:r>
              <a:rPr lang="de-CH" sz="1800" dirty="0"/>
              <a:t> </a:t>
            </a:r>
          </a:p>
          <a:p>
            <a:r>
              <a:rPr lang="de-CH" sz="1800" dirty="0" err="1"/>
              <a:t>enables</a:t>
            </a:r>
            <a:r>
              <a:rPr lang="de-CH" sz="1800" dirty="0"/>
              <a:t> robust, bit-</a:t>
            </a:r>
            <a:r>
              <a:rPr lang="de-CH" sz="1800" dirty="0" err="1"/>
              <a:t>wise</a:t>
            </a:r>
            <a:r>
              <a:rPr lang="de-CH" sz="1800" dirty="0"/>
              <a:t> </a:t>
            </a:r>
            <a:r>
              <a:rPr lang="de-CH" sz="1800" dirty="0" err="1"/>
              <a:t>verification</a:t>
            </a:r>
            <a:r>
              <a:rPr lang="de-CH" sz="1800" dirty="0"/>
              <a:t> </a:t>
            </a:r>
            <a:r>
              <a:rPr lang="de-CH" sz="1800" dirty="0" err="1"/>
              <a:t>under</a:t>
            </a:r>
            <a:r>
              <a:rPr lang="de-CH" sz="1800" dirty="0"/>
              <a:t> </a:t>
            </a:r>
            <a:r>
              <a:rPr lang="de-CH" sz="1800" dirty="0" err="1"/>
              <a:t>dense</a:t>
            </a:r>
            <a:r>
              <a:rPr lang="de-CH" sz="1800" dirty="0"/>
              <a:t> </a:t>
            </a:r>
            <a:r>
              <a:rPr lang="de-CH" sz="1800" dirty="0" err="1"/>
              <a:t>multipath</a:t>
            </a:r>
            <a:r>
              <a:rPr lang="de-CH" sz="1800" dirty="0"/>
              <a:t> [15-22-0413]</a:t>
            </a:r>
          </a:p>
          <a:p>
            <a:r>
              <a:rPr lang="de-CH" sz="1800" dirty="0" err="1"/>
              <a:t>requires</a:t>
            </a:r>
            <a:r>
              <a:rPr lang="de-CH" sz="1800" dirty="0"/>
              <a:t> </a:t>
            </a:r>
            <a:r>
              <a:rPr lang="de-CH" sz="1800" dirty="0" err="1"/>
              <a:t>only</a:t>
            </a:r>
            <a:r>
              <a:rPr lang="de-CH" sz="1800" dirty="0"/>
              <a:t> minimal </a:t>
            </a:r>
            <a:r>
              <a:rPr lang="de-CH" sz="1800" dirty="0" err="1"/>
              <a:t>changes</a:t>
            </a:r>
            <a:r>
              <a:rPr lang="de-CH" sz="1800" dirty="0"/>
              <a:t> </a:t>
            </a:r>
            <a:r>
              <a:rPr lang="de-CH" sz="1800" dirty="0" err="1"/>
              <a:t>to</a:t>
            </a:r>
            <a:r>
              <a:rPr lang="de-CH" sz="1800" dirty="0"/>
              <a:t> </a:t>
            </a:r>
            <a:r>
              <a:rPr lang="de-CH" sz="1800" dirty="0" err="1"/>
              <a:t>the</a:t>
            </a:r>
            <a:r>
              <a:rPr lang="de-CH" sz="1800" dirty="0"/>
              <a:t> </a:t>
            </a:r>
            <a:r>
              <a:rPr lang="de-CH" sz="1800" dirty="0" err="1"/>
              <a:t>proposed</a:t>
            </a:r>
            <a:r>
              <a:rPr lang="de-CH" sz="1800" dirty="0"/>
              <a:t> 4ab RIF </a:t>
            </a:r>
            <a:r>
              <a:rPr lang="de-CH" sz="1800" dirty="0" err="1"/>
              <a:t>waveform</a:t>
            </a:r>
            <a:r>
              <a:rPr lang="de-CH" sz="1800" dirty="0"/>
              <a:t> [</a:t>
            </a:r>
            <a:r>
              <a:rPr lang="it-IT" sz="1800" dirty="0"/>
              <a:t>15-23-0327</a:t>
            </a:r>
            <a:r>
              <a:rPr lang="de-CH" sz="1800" dirty="0"/>
              <a:t>].</a:t>
            </a:r>
          </a:p>
          <a:p>
            <a:pPr marL="0" indent="0">
              <a:buNone/>
            </a:pPr>
            <a:endParaRPr lang="de-CH" sz="1800" dirty="0"/>
          </a:p>
          <a:p>
            <a:pPr marL="0" indent="0">
              <a:buNone/>
            </a:pPr>
            <a:r>
              <a:rPr lang="de-CH" sz="1800" b="1" dirty="0"/>
              <a:t>Motivation:</a:t>
            </a:r>
          </a:p>
          <a:p>
            <a:r>
              <a:rPr lang="de-CH" sz="1800" dirty="0"/>
              <a:t>Security: a </a:t>
            </a:r>
            <a:r>
              <a:rPr lang="de-CH" sz="1800" dirty="0" err="1"/>
              <a:t>reference</a:t>
            </a:r>
            <a:r>
              <a:rPr lang="de-CH" sz="1800" dirty="0"/>
              <a:t> </a:t>
            </a:r>
            <a:r>
              <a:rPr lang="de-CH" sz="1800" dirty="0" err="1"/>
              <a:t>approach</a:t>
            </a:r>
            <a:r>
              <a:rPr lang="de-CH" sz="1800" dirty="0"/>
              <a:t> </a:t>
            </a:r>
            <a:r>
              <a:rPr lang="de-CH" sz="1800" dirty="0" err="1"/>
              <a:t>supported</a:t>
            </a:r>
            <a:r>
              <a:rPr lang="de-CH" sz="1800" dirty="0"/>
              <a:t> </a:t>
            </a:r>
            <a:r>
              <a:rPr lang="de-CH" sz="1800" dirty="0" err="1"/>
              <a:t>by</a:t>
            </a:r>
            <a:r>
              <a:rPr lang="de-CH" sz="1800" dirty="0"/>
              <a:t> </a:t>
            </a:r>
            <a:r>
              <a:rPr lang="de-CH" sz="1800" dirty="0" err="1"/>
              <a:t>academic</a:t>
            </a:r>
            <a:r>
              <a:rPr lang="de-CH" sz="1800" dirty="0"/>
              <a:t> </a:t>
            </a:r>
            <a:r>
              <a:rPr lang="de-CH" sz="1800" dirty="0" err="1"/>
              <a:t>research</a:t>
            </a:r>
            <a:endParaRPr lang="de-CH" sz="1800" dirty="0"/>
          </a:p>
          <a:p>
            <a:r>
              <a:rPr lang="de-CH" sz="1800" dirty="0"/>
              <a:t>Implementation: </a:t>
            </a:r>
            <a:r>
              <a:rPr lang="de-CH" sz="1800" dirty="0" err="1"/>
              <a:t>reuse</a:t>
            </a:r>
            <a:r>
              <a:rPr lang="de-CH" sz="1800" dirty="0"/>
              <a:t> 4z </a:t>
            </a:r>
            <a:r>
              <a:rPr lang="de-CH" sz="1800" dirty="0" err="1"/>
              <a:t>hardware</a:t>
            </a:r>
            <a:r>
              <a:rPr lang="de-CH" sz="1800" dirty="0"/>
              <a:t> </a:t>
            </a:r>
            <a:r>
              <a:rPr lang="de-CH" sz="1800" dirty="0" err="1"/>
              <a:t>features</a:t>
            </a:r>
            <a:endParaRPr lang="de-CH" sz="1800" dirty="0"/>
          </a:p>
          <a:p>
            <a:pPr marL="0" indent="0">
              <a:buNone/>
            </a:pPr>
            <a:endParaRPr lang="de-CH" sz="1800" dirty="0"/>
          </a:p>
          <a:p>
            <a:pPr marL="0" indent="0">
              <a:buNone/>
            </a:pPr>
            <a:r>
              <a:rPr lang="de-CH" sz="1800" b="1" dirty="0" err="1"/>
              <a:t>Proposal</a:t>
            </a:r>
            <a:r>
              <a:rPr lang="de-CH" sz="1800" b="1" dirty="0"/>
              <a:t>: </a:t>
            </a:r>
            <a:r>
              <a:rPr lang="de-CH" sz="1800" dirty="0"/>
              <a:t>An </a:t>
            </a:r>
            <a:r>
              <a:rPr lang="de-CH" sz="1800" i="1" dirty="0"/>
              <a:t>optional</a:t>
            </a:r>
            <a:r>
              <a:rPr lang="de-CH" sz="1800" dirty="0"/>
              <a:t> </a:t>
            </a:r>
            <a:r>
              <a:rPr lang="de-CH" sz="1800" dirty="0" err="1"/>
              <a:t>spreading</a:t>
            </a:r>
            <a:r>
              <a:rPr lang="de-CH" sz="1800" dirty="0"/>
              <a:t> </a:t>
            </a:r>
            <a:r>
              <a:rPr lang="de-CH" sz="1800" dirty="0" err="1"/>
              <a:t>factor</a:t>
            </a:r>
            <a:r>
              <a:rPr lang="de-CH" sz="1800" dirty="0"/>
              <a:t> </a:t>
            </a:r>
            <a:r>
              <a:rPr lang="de-CH" sz="1800" dirty="0" err="1"/>
              <a:t>of</a:t>
            </a:r>
            <a:r>
              <a:rPr lang="de-CH" sz="1800" dirty="0"/>
              <a:t> L=16 </a:t>
            </a:r>
            <a:r>
              <a:rPr lang="de-CH" sz="1800" dirty="0" err="1"/>
              <a:t>for</a:t>
            </a:r>
            <a:r>
              <a:rPr lang="de-CH" sz="1800" dirty="0"/>
              <a:t> RIFs.</a:t>
            </a:r>
          </a:p>
        </p:txBody>
      </p:sp>
      <p:sp>
        <p:nvSpPr>
          <p:cNvPr id="4" name="Date Placeholder 3">
            <a:extLst>
              <a:ext uri="{FF2B5EF4-FFF2-40B4-BE49-F238E27FC236}">
                <a16:creationId xmlns:a16="http://schemas.microsoft.com/office/drawing/2014/main" id="{A1FDC41D-1FF8-89BD-E259-6CBF615BBF34}"/>
              </a:ext>
            </a:extLst>
          </p:cNvPr>
          <p:cNvSpPr>
            <a:spLocks noGrp="1"/>
          </p:cNvSpPr>
          <p:nvPr>
            <p:ph type="dt" sz="half" idx="10"/>
          </p:nvPr>
        </p:nvSpPr>
        <p:spPr/>
        <p:txBody>
          <a:body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0C37042D-E94E-786A-F177-056FD2F391A0}"/>
              </a:ext>
            </a:extLst>
          </p:cNvPr>
          <p:cNvSpPr>
            <a:spLocks noGrp="1"/>
          </p:cNvSpPr>
          <p:nvPr>
            <p:ph type="ftr" sz="quarter" idx="11"/>
          </p:nvPr>
        </p:nvSpPr>
        <p:spPr/>
        <p:txBody>
          <a:body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57DC8224-8B14-B74D-85D8-D2D58DADA8EC}"/>
              </a:ext>
            </a:extLst>
          </p:cNvPr>
          <p:cNvSpPr>
            <a:spLocks noGrp="1"/>
          </p:cNvSpPr>
          <p:nvPr>
            <p:ph type="sldNum" sz="quarter" idx="12"/>
          </p:nvPr>
        </p:nvSpPr>
        <p:spPr/>
        <p:txBody>
          <a:bodyPr/>
          <a:lstStyle/>
          <a:p>
            <a:r>
              <a:rPr lang="en-US" altLang="en-US" dirty="0"/>
              <a:t>Slide </a:t>
            </a:r>
            <a:fld id="{402C19D2-AFCD-5441-8B74-E6F734CFFA69}" type="slidenum">
              <a:rPr lang="en-US" altLang="en-US" smtClean="0"/>
              <a:pPr/>
              <a:t>4</a:t>
            </a:fld>
            <a:endParaRPr lang="en-US" altLang="en-US" dirty="0"/>
          </a:p>
        </p:txBody>
      </p:sp>
      <p:sp>
        <p:nvSpPr>
          <p:cNvPr id="9" name="Rectangle 7">
            <a:extLst>
              <a:ext uri="{FF2B5EF4-FFF2-40B4-BE49-F238E27FC236}">
                <a16:creationId xmlns:a16="http://schemas.microsoft.com/office/drawing/2014/main" id="{9789BAA7-D747-6A86-FBD9-6E993459803C}"/>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extLst>
      <p:ext uri="{BB962C8B-B14F-4D97-AF65-F5344CB8AC3E}">
        <p14:creationId xmlns:p14="http://schemas.microsoft.com/office/powerpoint/2010/main" val="142449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500"/>
                                        <p:tgtEl>
                                          <p:spTgt spid="3">
                                            <p:txEl>
                                              <p:pRg st="4" end="4"/>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5" end="5"/>
                                            </p:txEl>
                                          </p:spTgt>
                                        </p:tgtEl>
                                        <p:attrNameLst>
                                          <p:attrName>style.visibility</p:attrName>
                                        </p:attrNameLst>
                                      </p:cBhvr>
                                      <p:to>
                                        <p:strVal val="visible"/>
                                      </p:to>
                                    </p:set>
                                    <p:animEffect transition="in" filter="fade">
                                      <p:cBhvr>
                                        <p:cTn id="10" dur="500"/>
                                        <p:tgtEl>
                                          <p:spTgt spid="3">
                                            <p:txEl>
                                              <p:pRg st="5" end="5"/>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3">
                                            <p:txEl>
                                              <p:pRg st="6" end="6"/>
                                            </p:txEl>
                                          </p:spTgt>
                                        </p:tgtEl>
                                        <p:attrNameLst>
                                          <p:attrName>style.visibility</p:attrName>
                                        </p:attrNameLst>
                                      </p:cBhvr>
                                      <p:to>
                                        <p:strVal val="visible"/>
                                      </p:to>
                                    </p:set>
                                    <p:animEffect transition="in" filter="fade">
                                      <p:cBhvr>
                                        <p:cTn id="13" dur="500"/>
                                        <p:tgtEl>
                                          <p:spTgt spid="3">
                                            <p:txEl>
                                              <p:pRg st="6" end="6"/>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3">
                                            <p:txEl>
                                              <p:pRg st="8" end="8"/>
                                            </p:txEl>
                                          </p:spTgt>
                                        </p:tgtEl>
                                        <p:attrNameLst>
                                          <p:attrName>style.visibility</p:attrName>
                                        </p:attrNameLst>
                                      </p:cBhvr>
                                      <p:to>
                                        <p:strVal val="visible"/>
                                      </p:to>
                                    </p:set>
                                    <p:animEffect transition="in" filter="fade">
                                      <p:cBhvr>
                                        <p:cTn id="18"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EA42F-6753-9FC8-D423-CAEC11D02DF4}"/>
              </a:ext>
            </a:extLst>
          </p:cNvPr>
          <p:cNvSpPr>
            <a:spLocks noGrp="1"/>
          </p:cNvSpPr>
          <p:nvPr>
            <p:ph type="title"/>
          </p:nvPr>
        </p:nvSpPr>
        <p:spPr/>
        <p:txBody>
          <a:bodyPr/>
          <a:lstStyle/>
          <a:p>
            <a:r>
              <a:rPr lang="de-CH" dirty="0"/>
              <a:t>Security-</a:t>
            </a:r>
            <a:r>
              <a:rPr lang="de-CH" dirty="0" err="1"/>
              <a:t>related</a:t>
            </a:r>
            <a:r>
              <a:rPr lang="de-CH" dirty="0"/>
              <a:t> </a:t>
            </a:r>
            <a:r>
              <a:rPr lang="de-CH" dirty="0" err="1"/>
              <a:t>parameters</a:t>
            </a:r>
            <a:endParaRPr lang="en-US" dirty="0"/>
          </a:p>
        </p:txBody>
      </p:sp>
      <p:sp>
        <p:nvSpPr>
          <p:cNvPr id="3" name="Content Placeholder 2">
            <a:extLst>
              <a:ext uri="{FF2B5EF4-FFF2-40B4-BE49-F238E27FC236}">
                <a16:creationId xmlns:a16="http://schemas.microsoft.com/office/drawing/2014/main" id="{CCD21080-7CF0-7C29-1952-62858F63ED43}"/>
              </a:ext>
            </a:extLst>
          </p:cNvPr>
          <p:cNvSpPr>
            <a:spLocks noGrp="1"/>
          </p:cNvSpPr>
          <p:nvPr>
            <p:ph idx="1"/>
          </p:nvPr>
        </p:nvSpPr>
        <p:spPr>
          <a:xfrm>
            <a:off x="487565" y="1447798"/>
            <a:ext cx="8168870" cy="1535966"/>
          </a:xfrm>
        </p:spPr>
        <p:txBody>
          <a:bodyPr/>
          <a:lstStyle/>
          <a:p>
            <a:pPr marL="0" indent="0">
              <a:buNone/>
            </a:pPr>
            <a:r>
              <a:rPr lang="de-CH" sz="1800" dirty="0"/>
              <a:t>The </a:t>
            </a:r>
            <a:r>
              <a:rPr lang="de-CH" sz="1800" dirty="0" err="1"/>
              <a:t>security</a:t>
            </a:r>
            <a:r>
              <a:rPr lang="de-CH" sz="1800" dirty="0"/>
              <a:t> </a:t>
            </a:r>
            <a:r>
              <a:rPr lang="de-CH" sz="1800" dirty="0" err="1"/>
              <a:t>of</a:t>
            </a:r>
            <a:r>
              <a:rPr lang="de-CH" sz="1800" dirty="0"/>
              <a:t> bit-</a:t>
            </a:r>
            <a:r>
              <a:rPr lang="de-CH" sz="1800" dirty="0" err="1"/>
              <a:t>wise</a:t>
            </a:r>
            <a:r>
              <a:rPr lang="de-CH" sz="1800" dirty="0"/>
              <a:t> RIF </a:t>
            </a:r>
            <a:r>
              <a:rPr lang="de-CH" sz="1800" dirty="0" err="1"/>
              <a:t>verification</a:t>
            </a:r>
            <a:r>
              <a:rPr lang="de-CH" sz="1800" dirty="0"/>
              <a:t> </a:t>
            </a:r>
            <a:r>
              <a:rPr lang="de-CH" sz="1800" dirty="0" err="1"/>
              <a:t>depends</a:t>
            </a:r>
            <a:r>
              <a:rPr lang="de-CH" sz="1800" dirty="0"/>
              <a:t> on </a:t>
            </a:r>
            <a:r>
              <a:rPr lang="de-CH" sz="1800" dirty="0" err="1"/>
              <a:t>three</a:t>
            </a:r>
            <a:r>
              <a:rPr lang="de-CH" sz="1800" dirty="0"/>
              <a:t> </a:t>
            </a:r>
            <a:r>
              <a:rPr lang="de-CH" sz="1800" dirty="0" err="1"/>
              <a:t>parameters</a:t>
            </a:r>
            <a:r>
              <a:rPr lang="de-CH" sz="1800" dirty="0"/>
              <a:t> (</a:t>
            </a:r>
            <a:r>
              <a:rPr lang="de-CH" sz="1800" dirty="0" err="1"/>
              <a:t>assuming</a:t>
            </a:r>
            <a:r>
              <a:rPr lang="de-CH" sz="1800" dirty="0"/>
              <a:t> ideal </a:t>
            </a:r>
            <a:r>
              <a:rPr lang="de-CH" sz="1800" dirty="0" err="1"/>
              <a:t>device</a:t>
            </a:r>
            <a:r>
              <a:rPr lang="de-CH" sz="1800" dirty="0"/>
              <a:t> </a:t>
            </a:r>
            <a:r>
              <a:rPr lang="de-CH" sz="1800" dirty="0" err="1"/>
              <a:t>clocks</a:t>
            </a:r>
            <a:r>
              <a:rPr lang="de-CH" sz="1800" dirty="0"/>
              <a:t> [</a:t>
            </a:r>
            <a:r>
              <a:rPr lang="en-US" sz="1800" dirty="0"/>
              <a:t>15-23-0274</a:t>
            </a:r>
            <a:r>
              <a:rPr lang="de-CH" sz="1800" dirty="0"/>
              <a:t>, 3]):</a:t>
            </a:r>
          </a:p>
          <a:p>
            <a:r>
              <a:rPr lang="de-CH" sz="1800" dirty="0" err="1"/>
              <a:t>Number</a:t>
            </a:r>
            <a:r>
              <a:rPr lang="de-CH" sz="1800" dirty="0"/>
              <a:t> </a:t>
            </a:r>
            <a:r>
              <a:rPr lang="de-CH" sz="1800" dirty="0" err="1"/>
              <a:t>of</a:t>
            </a:r>
            <a:r>
              <a:rPr lang="de-CH" sz="1800" dirty="0"/>
              <a:t> pseudo-</a:t>
            </a:r>
            <a:r>
              <a:rPr lang="de-CH" sz="1800" dirty="0" err="1"/>
              <a:t>random</a:t>
            </a:r>
            <a:r>
              <a:rPr lang="de-CH" sz="1800" dirty="0"/>
              <a:t> </a:t>
            </a:r>
            <a:r>
              <a:rPr lang="de-CH" sz="1800" dirty="0" err="1"/>
              <a:t>bits</a:t>
            </a:r>
            <a:endParaRPr lang="de-CH" sz="1800" dirty="0"/>
          </a:p>
          <a:p>
            <a:r>
              <a:rPr lang="de-CH" sz="1800" dirty="0" err="1"/>
              <a:t>Number</a:t>
            </a:r>
            <a:r>
              <a:rPr lang="de-CH" sz="1800" dirty="0"/>
              <a:t> </a:t>
            </a:r>
            <a:r>
              <a:rPr lang="de-CH" sz="1800" dirty="0" err="1"/>
              <a:t>of</a:t>
            </a:r>
            <a:r>
              <a:rPr lang="de-CH" sz="1800" dirty="0"/>
              <a:t> </a:t>
            </a:r>
            <a:r>
              <a:rPr lang="de-CH" sz="1800" dirty="0" err="1"/>
              <a:t>bits</a:t>
            </a:r>
            <a:r>
              <a:rPr lang="de-CH" sz="1800" dirty="0"/>
              <a:t> </a:t>
            </a:r>
            <a:r>
              <a:rPr lang="de-CH" sz="1800" dirty="0" err="1"/>
              <a:t>that</a:t>
            </a:r>
            <a:r>
              <a:rPr lang="de-CH" sz="1800" dirty="0"/>
              <a:t> </a:t>
            </a:r>
            <a:r>
              <a:rPr lang="de-CH" sz="1800" dirty="0" err="1"/>
              <a:t>have</a:t>
            </a:r>
            <a:r>
              <a:rPr lang="de-CH" sz="1800" dirty="0"/>
              <a:t> </a:t>
            </a:r>
            <a:r>
              <a:rPr lang="de-CH" sz="1800" dirty="0" err="1"/>
              <a:t>to</a:t>
            </a:r>
            <a:r>
              <a:rPr lang="de-CH" sz="1800" dirty="0"/>
              <a:t> </a:t>
            </a:r>
            <a:r>
              <a:rPr lang="de-CH" sz="1800" dirty="0" err="1"/>
              <a:t>be</a:t>
            </a:r>
            <a:r>
              <a:rPr lang="de-CH" sz="1800" dirty="0"/>
              <a:t> </a:t>
            </a:r>
            <a:r>
              <a:rPr lang="de-CH" sz="1800" dirty="0" err="1"/>
              <a:t>correct</a:t>
            </a:r>
            <a:endParaRPr lang="de-CH" sz="1800" dirty="0"/>
          </a:p>
          <a:p>
            <a:r>
              <a:rPr lang="de-CH" sz="1800" dirty="0" err="1"/>
              <a:t>Aperture</a:t>
            </a:r>
            <a:r>
              <a:rPr lang="de-CH" sz="1800" dirty="0"/>
              <a:t> time (</a:t>
            </a:r>
            <a:r>
              <a:rPr lang="de-CH" sz="1800" dirty="0" err="1"/>
              <a:t>length</a:t>
            </a:r>
            <a:r>
              <a:rPr lang="de-CH" sz="1800" dirty="0"/>
              <a:t> </a:t>
            </a:r>
            <a:r>
              <a:rPr lang="de-CH" sz="1800" dirty="0" err="1"/>
              <a:t>of</a:t>
            </a:r>
            <a:r>
              <a:rPr lang="de-CH" sz="1800" dirty="0"/>
              <a:t> </a:t>
            </a:r>
            <a:r>
              <a:rPr lang="de-CH" sz="1800" dirty="0" err="1"/>
              <a:t>the</a:t>
            </a:r>
            <a:r>
              <a:rPr lang="de-CH" sz="1800" dirty="0"/>
              <a:t> </a:t>
            </a:r>
            <a:r>
              <a:rPr lang="de-CH" sz="1800" dirty="0" err="1"/>
              <a:t>bit</a:t>
            </a:r>
            <a:r>
              <a:rPr lang="de-CH" sz="1800" dirty="0"/>
              <a:t> </a:t>
            </a:r>
            <a:r>
              <a:rPr lang="de-CH" sz="1800" dirty="0" err="1"/>
              <a:t>energy</a:t>
            </a:r>
            <a:r>
              <a:rPr lang="de-CH" sz="1800" dirty="0"/>
              <a:t> </a:t>
            </a:r>
            <a:r>
              <a:rPr lang="de-CH" sz="1800" dirty="0" err="1"/>
              <a:t>integration</a:t>
            </a:r>
            <a:r>
              <a:rPr lang="de-CH" sz="1800" dirty="0"/>
              <a:t> </a:t>
            </a:r>
            <a:r>
              <a:rPr lang="de-CH" sz="1800" dirty="0" err="1"/>
              <a:t>window</a:t>
            </a:r>
            <a:r>
              <a:rPr lang="de-CH" sz="1800" dirty="0"/>
              <a:t>)</a:t>
            </a:r>
          </a:p>
          <a:p>
            <a:pPr marL="0" indent="0">
              <a:buNone/>
            </a:pPr>
            <a:endParaRPr lang="de-CH" sz="1800" dirty="0"/>
          </a:p>
          <a:p>
            <a:endParaRPr lang="en-US" sz="1800" dirty="0"/>
          </a:p>
        </p:txBody>
      </p:sp>
      <p:sp>
        <p:nvSpPr>
          <p:cNvPr id="4" name="Date Placeholder 3">
            <a:extLst>
              <a:ext uri="{FF2B5EF4-FFF2-40B4-BE49-F238E27FC236}">
                <a16:creationId xmlns:a16="http://schemas.microsoft.com/office/drawing/2014/main" id="{B8F23D01-1671-88B0-E852-009ADDFEE948}"/>
              </a:ext>
            </a:extLst>
          </p:cNvPr>
          <p:cNvSpPr>
            <a:spLocks noGrp="1"/>
          </p:cNvSpPr>
          <p:nvPr>
            <p:ph type="dt" sz="half" idx="10"/>
          </p:nvPr>
        </p:nvSpPr>
        <p:spPr/>
        <p:txBody>
          <a:body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5C8E56FC-F40D-B101-7E0A-D3C7D1BCE406}"/>
              </a:ext>
            </a:extLst>
          </p:cNvPr>
          <p:cNvSpPr>
            <a:spLocks noGrp="1"/>
          </p:cNvSpPr>
          <p:nvPr>
            <p:ph type="ftr" sz="quarter" idx="11"/>
          </p:nvPr>
        </p:nvSpPr>
        <p:spPr/>
        <p:txBody>
          <a:body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0D5D69B2-A92B-8042-CB87-B1F5E3D66BF2}"/>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5</a:t>
            </a:fld>
            <a:endParaRPr lang="en-US" altLang="en-US"/>
          </a:p>
        </p:txBody>
      </p:sp>
      <p:pic>
        <p:nvPicPr>
          <p:cNvPr id="7" name="Picture 6" descr="Chart, line chart&#10;&#10;Description automatically generated">
            <a:extLst>
              <a:ext uri="{FF2B5EF4-FFF2-40B4-BE49-F238E27FC236}">
                <a16:creationId xmlns:a16="http://schemas.microsoft.com/office/drawing/2014/main" id="{17EBDD32-BC4D-96F8-F809-150510D72F88}"/>
              </a:ext>
            </a:extLst>
          </p:cNvPr>
          <p:cNvPicPr>
            <a:picLocks noChangeAspect="1"/>
          </p:cNvPicPr>
          <p:nvPr/>
        </p:nvPicPr>
        <p:blipFill>
          <a:blip r:embed="rId2">
            <a:extLst>
              <a:ext uri="{28A0092B-C50C-407E-A947-70E740481C1C}">
                <a14:useLocalDpi xmlns:a14="http://schemas.microsoft.com/office/drawing/2010/main" val="0"/>
              </a:ext>
            </a:extLst>
          </a:blip>
          <a:srcRect t="55550" r="6808"/>
          <a:stretch>
            <a:fillRect/>
          </a:stretch>
        </p:blipFill>
        <p:spPr bwMode="auto">
          <a:xfrm>
            <a:off x="1295400" y="3924779"/>
            <a:ext cx="5665765" cy="2026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Box 6">
            <a:extLst>
              <a:ext uri="{FF2B5EF4-FFF2-40B4-BE49-F238E27FC236}">
                <a16:creationId xmlns:a16="http://schemas.microsoft.com/office/drawing/2014/main" id="{829CC512-9C0B-153C-2F09-CB413EA33A1E}"/>
              </a:ext>
            </a:extLst>
          </p:cNvPr>
          <p:cNvSpPr txBox="1"/>
          <p:nvPr/>
        </p:nvSpPr>
        <p:spPr>
          <a:xfrm>
            <a:off x="2375915" y="5788223"/>
            <a:ext cx="4397294" cy="338554"/>
          </a:xfrm>
          <a:prstGeom prst="rect">
            <a:avLst/>
          </a:prstGeom>
          <a:noFill/>
        </p:spPr>
        <p:txBody>
          <a:bodyPr wrap="none">
            <a:spAutoFit/>
          </a:bodyPr>
          <a:lstStyle>
            <a:defPPr>
              <a:defRPr lang="en-GB"/>
            </a:defPPr>
            <a:lvl1pPr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a:lstStyle>
          <a:p>
            <a:pPr>
              <a:defRPr/>
            </a:pPr>
            <a:r>
              <a:rPr lang="en-US" sz="1400" b="1" i="1" dirty="0">
                <a:solidFill>
                  <a:schemeClr val="tx1"/>
                </a:solidFill>
              </a:rPr>
              <a:t>paths found during UWB RSF fragment                      </a:t>
            </a:r>
            <a:r>
              <a:rPr lang="en-US" sz="1600" b="1" dirty="0">
                <a:solidFill>
                  <a:schemeClr val="tx1"/>
                </a:solidFill>
              </a:rPr>
              <a:t>[3]</a:t>
            </a:r>
          </a:p>
        </p:txBody>
      </p:sp>
      <p:cxnSp>
        <p:nvCxnSpPr>
          <p:cNvPr id="9" name="Straight Arrow Connector 8">
            <a:extLst>
              <a:ext uri="{FF2B5EF4-FFF2-40B4-BE49-F238E27FC236}">
                <a16:creationId xmlns:a16="http://schemas.microsoft.com/office/drawing/2014/main" id="{9D7781DC-5A87-CF3F-844D-8415D1C15F3F}"/>
              </a:ext>
            </a:extLst>
          </p:cNvPr>
          <p:cNvCxnSpPr>
            <a:cxnSpLocks/>
          </p:cNvCxnSpPr>
          <p:nvPr/>
        </p:nvCxnSpPr>
        <p:spPr>
          <a:xfrm flipH="1" flipV="1">
            <a:off x="3165114" y="4744912"/>
            <a:ext cx="269875" cy="10300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0" name="Straight Arrow Connector 9">
            <a:extLst>
              <a:ext uri="{FF2B5EF4-FFF2-40B4-BE49-F238E27FC236}">
                <a16:creationId xmlns:a16="http://schemas.microsoft.com/office/drawing/2014/main" id="{ED4659EF-C7FE-EBC0-6AED-29F2D87F5839}"/>
              </a:ext>
            </a:extLst>
          </p:cNvPr>
          <p:cNvCxnSpPr>
            <a:cxnSpLocks/>
          </p:cNvCxnSpPr>
          <p:nvPr/>
        </p:nvCxnSpPr>
        <p:spPr>
          <a:xfrm flipH="1" flipV="1">
            <a:off x="2982488" y="4732499"/>
            <a:ext cx="298450" cy="1030003"/>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1" name="TextBox 14">
            <a:extLst>
              <a:ext uri="{FF2B5EF4-FFF2-40B4-BE49-F238E27FC236}">
                <a16:creationId xmlns:a16="http://schemas.microsoft.com/office/drawing/2014/main" id="{9C986988-8F81-334B-A138-68647AF4473D}"/>
              </a:ext>
            </a:extLst>
          </p:cNvPr>
          <p:cNvSpPr txBox="1"/>
          <p:nvPr/>
        </p:nvSpPr>
        <p:spPr>
          <a:xfrm>
            <a:off x="1537482" y="3578902"/>
            <a:ext cx="1323952" cy="307777"/>
          </a:xfrm>
          <a:prstGeom prst="rect">
            <a:avLst/>
          </a:prstGeom>
          <a:noFill/>
        </p:spPr>
        <p:txBody>
          <a:bodyPr wrap="none">
            <a:spAutoFit/>
          </a:bodyPr>
          <a:lstStyle>
            <a:defPPr>
              <a:defRPr lang="en-GB"/>
            </a:defPPr>
            <a:lvl1pPr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a:lstStyle>
          <a:p>
            <a:pPr>
              <a:defRPr/>
            </a:pPr>
            <a:r>
              <a:rPr lang="en-US" sz="1400" b="1" i="1" dirty="0">
                <a:solidFill>
                  <a:schemeClr val="tx1"/>
                </a:solidFill>
              </a:rPr>
              <a:t>first path (ToA)</a:t>
            </a:r>
          </a:p>
        </p:txBody>
      </p:sp>
      <p:sp>
        <p:nvSpPr>
          <p:cNvPr id="12" name="TextBox 19">
            <a:extLst>
              <a:ext uri="{FF2B5EF4-FFF2-40B4-BE49-F238E27FC236}">
                <a16:creationId xmlns:a16="http://schemas.microsoft.com/office/drawing/2014/main" id="{8AD7AC87-5826-DA4E-111B-A67B6ECC903B}"/>
              </a:ext>
            </a:extLst>
          </p:cNvPr>
          <p:cNvSpPr txBox="1"/>
          <p:nvPr/>
        </p:nvSpPr>
        <p:spPr>
          <a:xfrm>
            <a:off x="3843624" y="3455174"/>
            <a:ext cx="3637458" cy="523220"/>
          </a:xfrm>
          <a:prstGeom prst="rect">
            <a:avLst/>
          </a:prstGeom>
          <a:noFill/>
        </p:spPr>
        <p:txBody>
          <a:bodyPr wrap="square">
            <a:spAutoFit/>
          </a:bodyPr>
          <a:lstStyle>
            <a:defPPr>
              <a:defRPr lang="en-GB"/>
            </a:defPPr>
            <a:lvl1pPr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1pPr>
            <a:lvl2pPr marL="742950" indent="-28575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2pPr>
            <a:lvl3pPr marL="11430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3pPr>
            <a:lvl4pPr marL="16002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4pPr>
            <a:lvl5pPr marL="2057400" indent="-228600" algn="l" defTabSz="457200" rtl="0" eaLnBrk="0" fontAlgn="base" hangingPunct="0">
              <a:spcBef>
                <a:spcPct val="0"/>
              </a:spcBef>
              <a:spcAft>
                <a:spcPct val="0"/>
              </a:spcAft>
              <a:defRPr sz="2400" kern="1200">
                <a:solidFill>
                  <a:schemeClr val="bg1"/>
                </a:solidFill>
                <a:latin typeface="Times New Roman" pitchFamily="18" charset="0"/>
                <a:ea typeface="WenQuanYi Zen Hei" charset="0"/>
                <a:cs typeface="WenQuanYi Zen Hei" charset="0"/>
              </a:defRPr>
            </a:lvl5pPr>
            <a:lvl6pPr marL="2286000" algn="l" defTabSz="914400" rtl="0" eaLnBrk="1" latinLnBrk="0" hangingPunct="1">
              <a:defRPr sz="2400" kern="1200">
                <a:solidFill>
                  <a:schemeClr val="bg1"/>
                </a:solidFill>
                <a:latin typeface="Times New Roman" pitchFamily="18" charset="0"/>
                <a:ea typeface="WenQuanYi Zen Hei" charset="0"/>
                <a:cs typeface="WenQuanYi Zen Hei" charset="0"/>
              </a:defRPr>
            </a:lvl6pPr>
            <a:lvl7pPr marL="2743200" algn="l" defTabSz="914400" rtl="0" eaLnBrk="1" latinLnBrk="0" hangingPunct="1">
              <a:defRPr sz="2400" kern="1200">
                <a:solidFill>
                  <a:schemeClr val="bg1"/>
                </a:solidFill>
                <a:latin typeface="Times New Roman" pitchFamily="18" charset="0"/>
                <a:ea typeface="WenQuanYi Zen Hei" charset="0"/>
                <a:cs typeface="WenQuanYi Zen Hei" charset="0"/>
              </a:defRPr>
            </a:lvl7pPr>
            <a:lvl8pPr marL="3200400" algn="l" defTabSz="914400" rtl="0" eaLnBrk="1" latinLnBrk="0" hangingPunct="1">
              <a:defRPr sz="2400" kern="1200">
                <a:solidFill>
                  <a:schemeClr val="bg1"/>
                </a:solidFill>
                <a:latin typeface="Times New Roman" pitchFamily="18" charset="0"/>
                <a:ea typeface="WenQuanYi Zen Hei" charset="0"/>
                <a:cs typeface="WenQuanYi Zen Hei" charset="0"/>
              </a:defRPr>
            </a:lvl8pPr>
            <a:lvl9pPr marL="3657600" algn="l" defTabSz="914400" rtl="0" eaLnBrk="1" latinLnBrk="0" hangingPunct="1">
              <a:defRPr sz="2400" kern="1200">
                <a:solidFill>
                  <a:schemeClr val="bg1"/>
                </a:solidFill>
                <a:latin typeface="Times New Roman" pitchFamily="18" charset="0"/>
                <a:ea typeface="WenQuanYi Zen Hei" charset="0"/>
                <a:cs typeface="WenQuanYi Zen Hei" charset="0"/>
              </a:defRPr>
            </a:lvl9pPr>
          </a:lstStyle>
          <a:p>
            <a:pPr>
              <a:defRPr/>
            </a:pPr>
            <a:r>
              <a:rPr lang="en-US" sz="1400" b="1" i="1" dirty="0">
                <a:solidFill>
                  <a:schemeClr val="tx1"/>
                </a:solidFill>
              </a:rPr>
              <a:t>aperture time for late paths </a:t>
            </a:r>
            <a:br>
              <a:rPr lang="en-US" sz="1400" b="1" i="1" dirty="0">
                <a:solidFill>
                  <a:schemeClr val="tx1"/>
                </a:solidFill>
              </a:rPr>
            </a:br>
            <a:r>
              <a:rPr lang="en-US" sz="1400" b="1" i="1" dirty="0">
                <a:solidFill>
                  <a:schemeClr val="tx1"/>
                </a:solidFill>
              </a:rPr>
              <a:t>(here </a:t>
            </a:r>
            <a:r>
              <a:rPr lang="en-US" sz="1400" b="1" i="1" dirty="0" err="1">
                <a:solidFill>
                  <a:schemeClr val="tx1"/>
                </a:solidFill>
              </a:rPr>
              <a:t>T</a:t>
            </a:r>
            <a:r>
              <a:rPr lang="en-US" sz="1400" b="1" i="1" baseline="-25000" dirty="0" err="1">
                <a:solidFill>
                  <a:schemeClr val="tx1"/>
                </a:solidFill>
              </a:rPr>
              <a:t>int,RF</a:t>
            </a:r>
            <a:r>
              <a:rPr lang="en-US" sz="1400" b="1" i="1" dirty="0">
                <a:solidFill>
                  <a:schemeClr val="tx1"/>
                </a:solidFill>
              </a:rPr>
              <a:t>=10ns, starting from 1</a:t>
            </a:r>
            <a:r>
              <a:rPr lang="en-US" sz="1400" b="1" i="1" baseline="30000" dirty="0">
                <a:solidFill>
                  <a:schemeClr val="tx1"/>
                </a:solidFill>
              </a:rPr>
              <a:t>st</a:t>
            </a:r>
            <a:r>
              <a:rPr lang="en-US" sz="1400" b="1" i="1" dirty="0">
                <a:solidFill>
                  <a:schemeClr val="tx1"/>
                </a:solidFill>
              </a:rPr>
              <a:t> path)</a:t>
            </a:r>
          </a:p>
        </p:txBody>
      </p:sp>
      <p:cxnSp>
        <p:nvCxnSpPr>
          <p:cNvPr id="13" name="Straight Arrow Connector 12">
            <a:extLst>
              <a:ext uri="{FF2B5EF4-FFF2-40B4-BE49-F238E27FC236}">
                <a16:creationId xmlns:a16="http://schemas.microsoft.com/office/drawing/2014/main" id="{539C091E-D4CB-9A45-3CEE-BC4174FBDACB}"/>
              </a:ext>
            </a:extLst>
          </p:cNvPr>
          <p:cNvCxnSpPr>
            <a:cxnSpLocks/>
          </p:cNvCxnSpPr>
          <p:nvPr/>
        </p:nvCxnSpPr>
        <p:spPr>
          <a:xfrm flipH="1">
            <a:off x="3608282" y="3868083"/>
            <a:ext cx="290513" cy="30797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4" name="Straight Arrow Connector 13">
            <a:extLst>
              <a:ext uri="{FF2B5EF4-FFF2-40B4-BE49-F238E27FC236}">
                <a16:creationId xmlns:a16="http://schemas.microsoft.com/office/drawing/2014/main" id="{37BBA0B9-2D12-68BD-5058-A87918AD9616}"/>
              </a:ext>
            </a:extLst>
          </p:cNvPr>
          <p:cNvCxnSpPr>
            <a:cxnSpLocks/>
          </p:cNvCxnSpPr>
          <p:nvPr/>
        </p:nvCxnSpPr>
        <p:spPr>
          <a:xfrm>
            <a:off x="2248266" y="3868083"/>
            <a:ext cx="377825" cy="808037"/>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cxnSp>
        <p:nvCxnSpPr>
          <p:cNvPr id="15" name="Straight Arrow Connector 14">
            <a:extLst>
              <a:ext uri="{FF2B5EF4-FFF2-40B4-BE49-F238E27FC236}">
                <a16:creationId xmlns:a16="http://schemas.microsoft.com/office/drawing/2014/main" id="{E86DB7F8-CC8B-5A6B-A951-D1FE76BD6A61}"/>
              </a:ext>
            </a:extLst>
          </p:cNvPr>
          <p:cNvCxnSpPr>
            <a:cxnSpLocks/>
          </p:cNvCxnSpPr>
          <p:nvPr/>
        </p:nvCxnSpPr>
        <p:spPr>
          <a:xfrm flipH="1" flipV="1">
            <a:off x="3493936" y="4744912"/>
            <a:ext cx="123679" cy="99930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16" name="Rectangle 7">
            <a:extLst>
              <a:ext uri="{FF2B5EF4-FFF2-40B4-BE49-F238E27FC236}">
                <a16:creationId xmlns:a16="http://schemas.microsoft.com/office/drawing/2014/main" id="{9BC566C1-688E-39D2-05F3-E3DE0685FB05}"/>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extLst>
      <p:ext uri="{BB962C8B-B14F-4D97-AF65-F5344CB8AC3E}">
        <p14:creationId xmlns:p14="http://schemas.microsoft.com/office/powerpoint/2010/main" val="2720498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fade">
                                      <p:cBhvr>
                                        <p:cTn id="13" dur="500"/>
                                        <p:tgtEl>
                                          <p:spTgt spid="9"/>
                                        </p:tgtEl>
                                      </p:cBhvr>
                                    </p:animEffect>
                                  </p:childTnLst>
                                </p:cTn>
                              </p:par>
                              <p:par>
                                <p:cTn id="14" presetID="10" presetClass="entr" presetSubtype="0" fill="hold" nodeType="withEffect">
                                  <p:stCondLst>
                                    <p:cond delay="0"/>
                                  </p:stCondLst>
                                  <p:childTnLst>
                                    <p:set>
                                      <p:cBhvr>
                                        <p:cTn id="15" dur="1" fill="hold">
                                          <p:stCondLst>
                                            <p:cond delay="0"/>
                                          </p:stCondLst>
                                        </p:cTn>
                                        <p:tgtEl>
                                          <p:spTgt spid="10"/>
                                        </p:tgtEl>
                                        <p:attrNameLst>
                                          <p:attrName>style.visibility</p:attrName>
                                        </p:attrNameLst>
                                      </p:cBhvr>
                                      <p:to>
                                        <p:strVal val="visible"/>
                                      </p:to>
                                    </p:set>
                                    <p:animEffect transition="in" filter="fade">
                                      <p:cBhvr>
                                        <p:cTn id="16" dur="500"/>
                                        <p:tgtEl>
                                          <p:spTgt spid="1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fade">
                                      <p:cBhvr>
                                        <p:cTn id="22" dur="500"/>
                                        <p:tgtEl>
                                          <p:spTgt spid="12"/>
                                        </p:tgtEl>
                                      </p:cBhvr>
                                    </p:animEffect>
                                  </p:childTnLst>
                                </p:cTn>
                              </p:par>
                              <p:par>
                                <p:cTn id="23" presetID="10" presetClass="entr" presetSubtype="0" fill="hold" nodeType="with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500"/>
                                        <p:tgtEl>
                                          <p:spTgt spid="13"/>
                                        </p:tgtEl>
                                      </p:cBhvr>
                                    </p:animEffect>
                                  </p:childTnLst>
                                </p:cTn>
                              </p:par>
                              <p:par>
                                <p:cTn id="26" presetID="10" presetClass="entr" presetSubtype="0" fill="hold" nodeType="withEffect">
                                  <p:stCondLst>
                                    <p:cond delay="0"/>
                                  </p:stCondLst>
                                  <p:childTnLst>
                                    <p:set>
                                      <p:cBhvr>
                                        <p:cTn id="27" dur="1" fill="hold">
                                          <p:stCondLst>
                                            <p:cond delay="0"/>
                                          </p:stCondLst>
                                        </p:cTn>
                                        <p:tgtEl>
                                          <p:spTgt spid="14"/>
                                        </p:tgtEl>
                                        <p:attrNameLst>
                                          <p:attrName>style.visibility</p:attrName>
                                        </p:attrNameLst>
                                      </p:cBhvr>
                                      <p:to>
                                        <p:strVal val="visible"/>
                                      </p:to>
                                    </p:set>
                                    <p:animEffect transition="in" filter="fade">
                                      <p:cBhvr>
                                        <p:cTn id="28" dur="500"/>
                                        <p:tgtEl>
                                          <p:spTgt spid="14"/>
                                        </p:tgtEl>
                                      </p:cBhvr>
                                    </p:animEffect>
                                  </p:childTnLst>
                                </p:cTn>
                              </p:par>
                              <p:par>
                                <p:cTn id="29" presetID="10" presetClass="entr" presetSubtype="0" fill="hold" nodeType="withEffect">
                                  <p:stCondLst>
                                    <p:cond delay="0"/>
                                  </p:stCondLst>
                                  <p:childTnLst>
                                    <p:set>
                                      <p:cBhvr>
                                        <p:cTn id="30" dur="1" fill="hold">
                                          <p:stCondLst>
                                            <p:cond delay="0"/>
                                          </p:stCondLst>
                                        </p:cTn>
                                        <p:tgtEl>
                                          <p:spTgt spid="15"/>
                                        </p:tgtEl>
                                        <p:attrNameLst>
                                          <p:attrName>style.visibility</p:attrName>
                                        </p:attrNameLst>
                                      </p:cBhvr>
                                      <p:to>
                                        <p:strVal val="visible"/>
                                      </p:to>
                                    </p:set>
                                    <p:animEffect transition="in" filter="fade">
                                      <p:cBhvr>
                                        <p:cTn id="31"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1" grpId="0"/>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A0705-C3D8-5F18-7F14-F41700682743}"/>
              </a:ext>
            </a:extLst>
          </p:cNvPr>
          <p:cNvSpPr>
            <a:spLocks noGrp="1"/>
          </p:cNvSpPr>
          <p:nvPr>
            <p:ph type="title"/>
          </p:nvPr>
        </p:nvSpPr>
        <p:spPr/>
        <p:txBody>
          <a:bodyPr/>
          <a:lstStyle/>
          <a:p>
            <a:r>
              <a:rPr lang="de-CH" dirty="0" err="1"/>
              <a:t>Aperture</a:t>
            </a:r>
            <a:r>
              <a:rPr lang="de-CH" dirty="0"/>
              <a:t> time – </a:t>
            </a:r>
            <a:r>
              <a:rPr lang="de-CH" dirty="0" err="1"/>
              <a:t>security</a:t>
            </a:r>
            <a:r>
              <a:rPr lang="de-CH" dirty="0"/>
              <a:t> </a:t>
            </a:r>
            <a:r>
              <a:rPr lang="de-CH" dirty="0" err="1"/>
              <a:t>implications</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BD5AFB03-1A1C-40A1-1ED7-F6076515351A}"/>
                  </a:ext>
                </a:extLst>
              </p:cNvPr>
              <p:cNvSpPr>
                <a:spLocks noGrp="1"/>
              </p:cNvSpPr>
              <p:nvPr>
                <p:ph idx="1"/>
              </p:nvPr>
            </p:nvSpPr>
            <p:spPr/>
            <p:txBody>
              <a:bodyPr/>
              <a:lstStyle/>
              <a:p>
                <a:pPr marL="0" indent="0">
                  <a:buNone/>
                </a:pPr>
                <a:r>
                  <a:rPr lang="de-CH" sz="1800" dirty="0"/>
                  <a:t>The </a:t>
                </a:r>
                <a:r>
                  <a:rPr lang="de-CH" sz="1800" dirty="0" err="1"/>
                  <a:t>length</a:t>
                </a:r>
                <a:r>
                  <a:rPr lang="de-CH" sz="1800" dirty="0"/>
                  <a:t> </a:t>
                </a:r>
                <a:r>
                  <a:rPr lang="de-CH" sz="1800" dirty="0" err="1"/>
                  <a:t>of</a:t>
                </a:r>
                <a:r>
                  <a:rPr lang="de-CH" sz="1800" dirty="0"/>
                  <a:t> </a:t>
                </a:r>
                <a:r>
                  <a:rPr lang="de-CH" sz="1800" dirty="0" err="1"/>
                  <a:t>the</a:t>
                </a:r>
                <a:r>
                  <a:rPr lang="de-CH" sz="1800" dirty="0"/>
                  <a:t> </a:t>
                </a:r>
                <a:r>
                  <a:rPr lang="de-CH" sz="1800" dirty="0" err="1"/>
                  <a:t>aperture</a:t>
                </a:r>
                <a:r>
                  <a:rPr lang="de-CH" sz="1800" dirty="0"/>
                  <a:t> time </a:t>
                </a:r>
                <a:r>
                  <a:rPr lang="de-CH" sz="1800" dirty="0" err="1"/>
                  <a:t>is</a:t>
                </a:r>
                <a:r>
                  <a:rPr lang="de-CH" sz="1800" dirty="0"/>
                  <a:t> a </a:t>
                </a:r>
                <a:r>
                  <a:rPr lang="de-CH" sz="1800" dirty="0" err="1"/>
                  <a:t>theoretical</a:t>
                </a:r>
                <a:r>
                  <a:rPr lang="de-CH" sz="1800" dirty="0"/>
                  <a:t> </a:t>
                </a:r>
                <a:r>
                  <a:rPr lang="de-CH" sz="1800" dirty="0" err="1"/>
                  <a:t>upper</a:t>
                </a:r>
                <a:r>
                  <a:rPr lang="de-CH" sz="1800" dirty="0"/>
                  <a:t> </a:t>
                </a:r>
                <a:r>
                  <a:rPr lang="de-CH" sz="1800" dirty="0" err="1"/>
                  <a:t>bound</a:t>
                </a:r>
                <a:r>
                  <a:rPr lang="de-CH" sz="1800" dirty="0"/>
                  <a:t> </a:t>
                </a:r>
                <a:r>
                  <a:rPr lang="de-CH" sz="1800" dirty="0" err="1"/>
                  <a:t>for</a:t>
                </a:r>
                <a:r>
                  <a:rPr lang="de-CH" sz="1800" dirty="0"/>
                  <a:t> </a:t>
                </a:r>
                <a:r>
                  <a:rPr lang="de-CH" sz="1800" dirty="0" err="1"/>
                  <a:t>distance</a:t>
                </a:r>
                <a:r>
                  <a:rPr lang="de-CH" sz="1800" dirty="0"/>
                  <a:t> </a:t>
                </a:r>
                <a:r>
                  <a:rPr lang="de-CH" sz="1800" dirty="0" err="1"/>
                  <a:t>reduction</a:t>
                </a:r>
                <a:r>
                  <a:rPr lang="de-CH" sz="1800" dirty="0"/>
                  <a:t> </a:t>
                </a:r>
                <a:r>
                  <a:rPr lang="de-CH" sz="1800" dirty="0" err="1"/>
                  <a:t>attacks</a:t>
                </a:r>
                <a:r>
                  <a:rPr lang="de-CH" sz="1800" dirty="0"/>
                  <a:t> [2].</a:t>
                </a:r>
              </a:p>
              <a:p>
                <a:r>
                  <a:rPr lang="en-US" sz="1800" dirty="0"/>
                  <a:t>An attacker could try to advance the window, e.g., by sending the RSF a few ns earlier.</a:t>
                </a:r>
              </a:p>
              <a:p>
                <a:r>
                  <a:rPr lang="de-CH" sz="1800" dirty="0"/>
                  <a:t>Example: </a:t>
                </a:r>
                <a14:m>
                  <m:oMath xmlns:m="http://schemas.openxmlformats.org/officeDocument/2006/math">
                    <m:r>
                      <a:rPr lang="de-CH" sz="1800" i="1" dirty="0">
                        <a:latin typeface="Cambria Math" panose="02040503050406030204" pitchFamily="18" charset="0"/>
                      </a:rPr>
                      <m:t>6</m:t>
                    </m:r>
                    <m:r>
                      <a:rPr lang="de-CH" sz="1800" i="1" dirty="0">
                        <a:latin typeface="Cambria Math" panose="02040503050406030204" pitchFamily="18" charset="0"/>
                      </a:rPr>
                      <m:t>𝑛𝑠</m:t>
                    </m:r>
                    <m:r>
                      <a:rPr lang="de-CH" sz="1800" dirty="0">
                        <a:latin typeface="Cambria Math" panose="02040503050406030204" pitchFamily="18" charset="0"/>
                      </a:rPr>
                      <m:t> →</m:t>
                    </m:r>
                    <m:r>
                      <a:rPr lang="de-CH" sz="1800" i="1" dirty="0">
                        <a:latin typeface="Cambria Math" panose="02040503050406030204" pitchFamily="18" charset="0"/>
                      </a:rPr>
                      <m:t>2</m:t>
                    </m:r>
                    <m:r>
                      <a:rPr lang="de-CH" sz="1800" i="1" dirty="0">
                        <a:latin typeface="Cambria Math" panose="02040503050406030204" pitchFamily="18" charset="0"/>
                      </a:rPr>
                      <m:t>𝑚</m:t>
                    </m:r>
                  </m:oMath>
                </a14:m>
                <a:endParaRPr lang="en-US" sz="1800" dirty="0"/>
              </a:p>
              <a:p>
                <a:r>
                  <a:rPr lang="en-US" sz="1800" dirty="0"/>
                  <a:t>Achieving larger reductions requires guessing a pre-defined number of bits correctly.</a:t>
                </a:r>
              </a:p>
            </p:txBody>
          </p:sp>
        </mc:Choice>
        <mc:Fallback>
          <p:sp>
            <p:nvSpPr>
              <p:cNvPr id="3" name="Content Placeholder 2">
                <a:extLst>
                  <a:ext uri="{FF2B5EF4-FFF2-40B4-BE49-F238E27FC236}">
                    <a16:creationId xmlns:a16="http://schemas.microsoft.com/office/drawing/2014/main" id="{BD5AFB03-1A1C-40A1-1ED7-F6076515351A}"/>
                  </a:ext>
                </a:extLst>
              </p:cNvPr>
              <p:cNvSpPr>
                <a:spLocks noGrp="1" noRot="1" noChangeAspect="1" noMove="1" noResize="1" noEditPoints="1" noAdjustHandles="1" noChangeArrowheads="1" noChangeShapeType="1" noTextEdit="1"/>
              </p:cNvSpPr>
              <p:nvPr>
                <p:ph idx="1"/>
              </p:nvPr>
            </p:nvSpPr>
            <p:spPr>
              <a:blipFill>
                <a:blip r:embed="rId2"/>
                <a:stretch>
                  <a:fillRect l="-597" t="-655" r="-224"/>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8ECB911D-18C8-B16B-1B13-9FA8B674F613}"/>
              </a:ext>
            </a:extLst>
          </p:cNvPr>
          <p:cNvSpPr>
            <a:spLocks noGrp="1"/>
          </p:cNvSpPr>
          <p:nvPr>
            <p:ph type="dt" sz="half" idx="10"/>
          </p:nvPr>
        </p:nvSpPr>
        <p:spPr/>
        <p:txBody>
          <a:body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5EBAA5F6-D5B7-B708-3857-F5EB88260FB9}"/>
              </a:ext>
            </a:extLst>
          </p:cNvPr>
          <p:cNvSpPr>
            <a:spLocks noGrp="1"/>
          </p:cNvSpPr>
          <p:nvPr>
            <p:ph type="ftr" sz="quarter" idx="11"/>
          </p:nvPr>
        </p:nvSpPr>
        <p:spPr/>
        <p:txBody>
          <a:body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06FD36C4-8E30-8965-0BE3-F63C0B01A4C1}"/>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6</a:t>
            </a:fld>
            <a:endParaRPr lang="en-US" altLang="en-US"/>
          </a:p>
        </p:txBody>
      </p:sp>
      <p:sp>
        <p:nvSpPr>
          <p:cNvPr id="7" name="Rectangle 7">
            <a:extLst>
              <a:ext uri="{FF2B5EF4-FFF2-40B4-BE49-F238E27FC236}">
                <a16:creationId xmlns:a16="http://schemas.microsoft.com/office/drawing/2014/main" id="{BD7E9762-164B-018B-E9EA-863BEF3BB7F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extLst>
      <p:ext uri="{BB962C8B-B14F-4D97-AF65-F5344CB8AC3E}">
        <p14:creationId xmlns:p14="http://schemas.microsoft.com/office/powerpoint/2010/main" val="42918173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04834A-8DC1-E9B7-2B69-69C8B89E7AB5}"/>
              </a:ext>
            </a:extLst>
          </p:cNvPr>
          <p:cNvSpPr>
            <a:spLocks noGrp="1"/>
          </p:cNvSpPr>
          <p:nvPr>
            <p:ph type="title"/>
          </p:nvPr>
        </p:nvSpPr>
        <p:spPr/>
        <p:txBody>
          <a:bodyPr/>
          <a:lstStyle/>
          <a:p>
            <a:r>
              <a:rPr lang="de-CH" dirty="0"/>
              <a:t>Bit-</a:t>
            </a:r>
            <a:r>
              <a:rPr lang="de-CH" dirty="0" err="1"/>
              <a:t>wise</a:t>
            </a:r>
            <a:r>
              <a:rPr lang="de-CH" dirty="0"/>
              <a:t> </a:t>
            </a:r>
            <a:r>
              <a:rPr lang="de-CH" dirty="0" err="1"/>
              <a:t>Verification</a:t>
            </a:r>
            <a:endParaRPr lang="en-US" dirty="0"/>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0CCFCFBE-1603-6C7B-B279-4CCE10A3BAEE}"/>
                  </a:ext>
                </a:extLst>
              </p:cNvPr>
              <p:cNvSpPr>
                <a:spLocks noGrp="1"/>
              </p:cNvSpPr>
              <p:nvPr>
                <p:ph idx="1"/>
              </p:nvPr>
            </p:nvSpPr>
            <p:spPr>
              <a:xfrm>
                <a:off x="487564" y="1447797"/>
                <a:ext cx="8377219" cy="4648203"/>
              </a:xfrm>
            </p:spPr>
            <p:txBody>
              <a:bodyPr/>
              <a:lstStyle/>
              <a:p>
                <a:pPr marL="0" indent="0">
                  <a:buNone/>
                </a:pPr>
                <a:r>
                  <a:rPr lang="de-CH" sz="1800" dirty="0"/>
                  <a:t>M</a:t>
                </a:r>
                <a:r>
                  <a:rPr lang="de-CH" sz="1800" dirty="0" err="1"/>
                  <a:t>athematical</a:t>
                </a:r>
                <a:r>
                  <a:rPr lang="de-CH" sz="1800" dirty="0"/>
                  <a:t> </a:t>
                </a:r>
                <a:r>
                  <a:rPr lang="de-CH" sz="1800" dirty="0" err="1"/>
                  <a:t>representation</a:t>
                </a:r>
                <a:r>
                  <a:rPr lang="de-CH" sz="1800" dirty="0"/>
                  <a:t>:</a:t>
                </a:r>
              </a:p>
              <a:p>
                <a14:m>
                  <m:oMath xmlns:m="http://schemas.openxmlformats.org/officeDocument/2006/math">
                    <m:r>
                      <m:rPr>
                        <m:sty m:val="p"/>
                      </m:rPr>
                      <a:rPr lang="de-CH" sz="1800" b="0" i="0" smtClean="0">
                        <a:latin typeface="Cambria Math" panose="02040503050406030204" pitchFamily="18" charset="0"/>
                      </a:rPr>
                      <m:t>N</m:t>
                    </m:r>
                  </m:oMath>
                </a14:m>
                <a:r>
                  <a:rPr lang="de-CH" sz="1800" dirty="0"/>
                  <a:t>: </a:t>
                </a:r>
                <a:r>
                  <a:rPr lang="de-CH" sz="1800" dirty="0" err="1"/>
                  <a:t>bits</a:t>
                </a:r>
                <a:r>
                  <a:rPr lang="de-CH" sz="1800" dirty="0"/>
                  <a:t> in </a:t>
                </a:r>
                <a:r>
                  <a:rPr lang="de-CH" sz="1800" dirty="0" err="1"/>
                  <a:t>the</a:t>
                </a:r>
                <a:r>
                  <a:rPr lang="de-CH" sz="1800" dirty="0"/>
                  <a:t> RIF</a:t>
                </a:r>
              </a:p>
              <a:p>
                <a14:m>
                  <m:oMath xmlns:m="http://schemas.openxmlformats.org/officeDocument/2006/math">
                    <m:r>
                      <a:rPr lang="de-CH" sz="1800" b="0" i="1" smtClean="0">
                        <a:latin typeface="Cambria Math" panose="02040503050406030204" pitchFamily="18" charset="0"/>
                      </a:rPr>
                      <m:t>𝑋</m:t>
                    </m:r>
                    <m:r>
                      <a:rPr lang="de-CH" sz="1800" b="0" i="1" smtClean="0">
                        <a:latin typeface="Cambria Math" panose="02040503050406030204" pitchFamily="18" charset="0"/>
                        <a:ea typeface="Cambria Math" panose="02040503050406030204" pitchFamily="18" charset="0"/>
                      </a:rPr>
                      <m:t>~</m:t>
                    </m:r>
                    <m:r>
                      <a:rPr lang="de-CH" sz="1800" b="0" i="1" smtClean="0">
                        <a:latin typeface="Cambria Math" panose="02040503050406030204" pitchFamily="18" charset="0"/>
                        <a:ea typeface="Cambria Math" panose="02040503050406030204" pitchFamily="18" charset="0"/>
                      </a:rPr>
                      <m:t>ℬ</m:t>
                    </m:r>
                    <m:d>
                      <m:dPr>
                        <m:ctrlPr>
                          <a:rPr lang="de-CH" sz="1800" b="0" i="1" smtClean="0">
                            <a:latin typeface="Cambria Math" panose="02040503050406030204" pitchFamily="18" charset="0"/>
                            <a:ea typeface="Cambria Math" panose="02040503050406030204" pitchFamily="18" charset="0"/>
                          </a:rPr>
                        </m:ctrlPr>
                      </m:dPr>
                      <m:e>
                        <m:r>
                          <a:rPr lang="de-CH" sz="1800" b="0" i="1" smtClean="0">
                            <a:latin typeface="Cambria Math" panose="02040503050406030204" pitchFamily="18" charset="0"/>
                            <a:ea typeface="Cambria Math" panose="02040503050406030204" pitchFamily="18" charset="0"/>
                          </a:rPr>
                          <m:t>0.5, </m:t>
                        </m:r>
                        <m:r>
                          <m:rPr>
                            <m:sty m:val="p"/>
                          </m:rPr>
                          <a:rPr lang="de-CH" sz="1800" b="0" i="0" smtClean="0">
                            <a:latin typeface="Cambria Math" panose="02040503050406030204" pitchFamily="18" charset="0"/>
                            <a:ea typeface="Cambria Math" panose="02040503050406030204" pitchFamily="18" charset="0"/>
                          </a:rPr>
                          <m:t>N</m:t>
                        </m:r>
                      </m:e>
                    </m:d>
                  </m:oMath>
                </a14:m>
                <a:r>
                  <a:rPr lang="de-CH" sz="1800" dirty="0"/>
                  <a:t>: </a:t>
                </a:r>
                <a:r>
                  <a:rPr lang="de-CH" sz="1800" dirty="0" err="1"/>
                  <a:t>binomial</a:t>
                </a:r>
                <a:r>
                  <a:rPr lang="de-CH" sz="1800" dirty="0"/>
                  <a:t> </a:t>
                </a:r>
                <a:r>
                  <a:rPr lang="de-CH" sz="1800" dirty="0" err="1"/>
                  <a:t>random</a:t>
                </a:r>
                <a:r>
                  <a:rPr lang="de-CH" sz="1800" dirty="0"/>
                  <a:t> variable </a:t>
                </a:r>
                <a:r>
                  <a:rPr lang="de-CH" sz="1800" dirty="0" err="1"/>
                  <a:t>modelling</a:t>
                </a:r>
                <a:r>
                  <a:rPr lang="de-CH" sz="1800" dirty="0"/>
                  <a:t> </a:t>
                </a:r>
                <a:r>
                  <a:rPr lang="de-CH" sz="1800" dirty="0" err="1"/>
                  <a:t>the</a:t>
                </a:r>
                <a:r>
                  <a:rPr lang="de-CH" sz="1800" dirty="0"/>
                  <a:t> </a:t>
                </a:r>
                <a:r>
                  <a:rPr lang="de-CH" sz="1800" dirty="0" err="1"/>
                  <a:t>number</a:t>
                </a:r>
                <a:r>
                  <a:rPr lang="de-CH" sz="1800" dirty="0"/>
                  <a:t> </a:t>
                </a:r>
                <a:r>
                  <a:rPr lang="de-CH" sz="1800" dirty="0" err="1"/>
                  <a:t>of</a:t>
                </a:r>
                <a:r>
                  <a:rPr lang="de-CH" sz="1800" dirty="0"/>
                  <a:t> </a:t>
                </a:r>
                <a:r>
                  <a:rPr lang="de-CH" sz="1800" dirty="0" err="1"/>
                  <a:t>correctly</a:t>
                </a:r>
                <a:r>
                  <a:rPr lang="de-CH" sz="1800" dirty="0"/>
                  <a:t> </a:t>
                </a:r>
                <a:r>
                  <a:rPr lang="de-CH" sz="1800" dirty="0" err="1"/>
                  <a:t>guessed</a:t>
                </a:r>
                <a:r>
                  <a:rPr lang="de-CH" sz="1800" dirty="0"/>
                  <a:t> </a:t>
                </a:r>
                <a:r>
                  <a:rPr lang="de-CH" sz="1800" dirty="0" err="1"/>
                  <a:t>bits</a:t>
                </a:r>
                <a:r>
                  <a:rPr lang="de-CH" sz="1800" dirty="0"/>
                  <a:t> </a:t>
                </a:r>
                <a:r>
                  <a:rPr lang="de-CH" sz="1800" dirty="0" err="1"/>
                  <a:t>by</a:t>
                </a:r>
                <a:r>
                  <a:rPr lang="de-CH" sz="1800" dirty="0"/>
                  <a:t> </a:t>
                </a:r>
                <a:r>
                  <a:rPr lang="de-CH" sz="1800" dirty="0" err="1"/>
                  <a:t>the</a:t>
                </a:r>
                <a:r>
                  <a:rPr lang="de-CH" sz="1800" dirty="0"/>
                  <a:t> </a:t>
                </a:r>
                <a:r>
                  <a:rPr lang="de-CH" sz="1800" dirty="0" err="1"/>
                  <a:t>attacker</a:t>
                </a:r>
                <a:endParaRPr lang="de-CH" sz="1800" dirty="0"/>
              </a:p>
              <a:p>
                <a14:m>
                  <m:oMath xmlns:m="http://schemas.openxmlformats.org/officeDocument/2006/math">
                    <m:r>
                      <m:rPr>
                        <m:sty m:val="p"/>
                      </m:rPr>
                      <a:rPr lang="de-CH" sz="1800" b="0" i="0" dirty="0" smtClean="0">
                        <a:latin typeface="Cambria Math" panose="02040503050406030204" pitchFamily="18" charset="0"/>
                      </a:rPr>
                      <m:t>T</m:t>
                    </m:r>
                  </m:oMath>
                </a14:m>
                <a:r>
                  <a:rPr lang="en-US" sz="1800" dirty="0"/>
                  <a:t> is the threshold of the number of RIF bits required to be correct</a:t>
                </a:r>
              </a:p>
              <a:p>
                <a14:m>
                  <m:oMath xmlns:m="http://schemas.openxmlformats.org/officeDocument/2006/math">
                    <m:r>
                      <a:rPr lang="de-CH" sz="1800" b="0" i="1" smtClean="0">
                        <a:latin typeface="Cambria Math" panose="02040503050406030204" pitchFamily="18" charset="0"/>
                      </a:rPr>
                      <m:t>𝑃</m:t>
                    </m:r>
                    <m:d>
                      <m:dPr>
                        <m:ctrlPr>
                          <a:rPr lang="de-CH" sz="1800" b="0" i="1" smtClean="0">
                            <a:latin typeface="Cambria Math" panose="02040503050406030204" pitchFamily="18" charset="0"/>
                          </a:rPr>
                        </m:ctrlPr>
                      </m:dPr>
                      <m:e>
                        <m:r>
                          <a:rPr lang="de-CH" sz="1800" b="0" i="1" smtClean="0">
                            <a:latin typeface="Cambria Math" panose="02040503050406030204" pitchFamily="18" charset="0"/>
                          </a:rPr>
                          <m:t>𝑋</m:t>
                        </m:r>
                        <m:r>
                          <a:rPr lang="de-CH" sz="1800" b="0" i="1" smtClean="0">
                            <a:latin typeface="Cambria Math" panose="02040503050406030204" pitchFamily="18" charset="0"/>
                            <a:ea typeface="Cambria Math" panose="02040503050406030204" pitchFamily="18" charset="0"/>
                          </a:rPr>
                          <m:t>≥</m:t>
                        </m:r>
                        <m:r>
                          <m:rPr>
                            <m:sty m:val="p"/>
                          </m:rPr>
                          <a:rPr lang="de-CH" sz="1800" b="0" i="0" smtClean="0">
                            <a:latin typeface="Cambria Math" panose="02040503050406030204" pitchFamily="18" charset="0"/>
                            <a:ea typeface="Cambria Math" panose="02040503050406030204" pitchFamily="18" charset="0"/>
                          </a:rPr>
                          <m:t>T</m:t>
                        </m:r>
                      </m:e>
                    </m:d>
                    <m:r>
                      <a:rPr lang="de-CH" sz="1800" b="0" i="1" smtClean="0">
                        <a:latin typeface="Cambria Math" panose="02040503050406030204" pitchFamily="18" charset="0"/>
                      </a:rPr>
                      <m:t>=</m:t>
                    </m:r>
                    <m:r>
                      <a:rPr lang="de-CH" sz="1800" b="0" i="1" smtClean="0">
                        <a:latin typeface="Cambria Math" panose="02040503050406030204" pitchFamily="18" charset="0"/>
                      </a:rPr>
                      <m:t>1−</m:t>
                    </m:r>
                    <m:sSub>
                      <m:sSubPr>
                        <m:ctrlPr>
                          <a:rPr lang="de-CH" sz="1800" b="0" i="1" smtClean="0">
                            <a:latin typeface="Cambria Math" panose="02040503050406030204" pitchFamily="18" charset="0"/>
                          </a:rPr>
                        </m:ctrlPr>
                      </m:sSubPr>
                      <m:e>
                        <m:r>
                          <a:rPr lang="de-CH" sz="1800" b="0" i="1" smtClean="0">
                            <a:latin typeface="Cambria Math" panose="02040503050406030204" pitchFamily="18" charset="0"/>
                          </a:rPr>
                          <m:t>𝐹</m:t>
                        </m:r>
                      </m:e>
                      <m:sub>
                        <m:r>
                          <a:rPr lang="de-CH" sz="1800" b="0" i="1" smtClean="0">
                            <a:latin typeface="Cambria Math" panose="02040503050406030204" pitchFamily="18" charset="0"/>
                          </a:rPr>
                          <m:t>𝑋</m:t>
                        </m:r>
                      </m:sub>
                    </m:sSub>
                    <m:r>
                      <a:rPr lang="de-CH" sz="1800" b="0" i="1" smtClean="0">
                        <a:latin typeface="Cambria Math" panose="02040503050406030204" pitchFamily="18" charset="0"/>
                      </a:rPr>
                      <m:t>(</m:t>
                    </m:r>
                    <m:r>
                      <m:rPr>
                        <m:sty m:val="p"/>
                      </m:rPr>
                      <a:rPr lang="de-CH" sz="1800" b="0" i="0" smtClean="0">
                        <a:latin typeface="Cambria Math" panose="02040503050406030204" pitchFamily="18" charset="0"/>
                      </a:rPr>
                      <m:t>T</m:t>
                    </m:r>
                    <m:r>
                      <a:rPr lang="de-CH" sz="1800" b="0" i="1" smtClean="0">
                        <a:latin typeface="Cambria Math" panose="02040503050406030204" pitchFamily="18" charset="0"/>
                      </a:rPr>
                      <m:t>)</m:t>
                    </m:r>
                  </m:oMath>
                </a14:m>
                <a:r>
                  <a:rPr lang="en-US" sz="1800" dirty="0"/>
                  <a:t>, where </a:t>
                </a:r>
                <a14:m>
                  <m:oMath xmlns:m="http://schemas.openxmlformats.org/officeDocument/2006/math">
                    <m:sSub>
                      <m:sSubPr>
                        <m:ctrlPr>
                          <a:rPr lang="de-CH" sz="1800" i="1">
                            <a:latin typeface="Cambria Math" panose="02040503050406030204" pitchFamily="18" charset="0"/>
                          </a:rPr>
                        </m:ctrlPr>
                      </m:sSubPr>
                      <m:e>
                        <m:r>
                          <a:rPr lang="de-CH" sz="1800" i="1">
                            <a:latin typeface="Cambria Math" panose="02040503050406030204" pitchFamily="18" charset="0"/>
                          </a:rPr>
                          <m:t>𝐹</m:t>
                        </m:r>
                      </m:e>
                      <m:sub>
                        <m:r>
                          <a:rPr lang="de-CH" sz="1800" i="1">
                            <a:latin typeface="Cambria Math" panose="02040503050406030204" pitchFamily="18" charset="0"/>
                          </a:rPr>
                          <m:t>𝑋</m:t>
                        </m:r>
                      </m:sub>
                    </m:sSub>
                  </m:oMath>
                </a14:m>
                <a:r>
                  <a:rPr lang="en-US" sz="1800" dirty="0"/>
                  <a:t> is the binomial CDF of </a:t>
                </a:r>
                <a14:m>
                  <m:oMath xmlns:m="http://schemas.openxmlformats.org/officeDocument/2006/math">
                    <m:r>
                      <a:rPr lang="de-CH" sz="1800" i="1">
                        <a:latin typeface="Cambria Math" panose="02040503050406030204" pitchFamily="18" charset="0"/>
                      </a:rPr>
                      <m:t>𝑋</m:t>
                    </m:r>
                  </m:oMath>
                </a14:m>
                <a:r>
                  <a:rPr lang="en-US" sz="1800" dirty="0"/>
                  <a:t>.</a:t>
                </a:r>
              </a:p>
              <a:p>
                <a:endParaRPr lang="en-US" sz="1800" dirty="0"/>
              </a:p>
              <a:p>
                <a:pPr>
                  <a:buFont typeface="Wingdings" panose="05000000000000000000" pitchFamily="2" charset="2"/>
                  <a:buChar char="à"/>
                </a:pPr>
                <a:r>
                  <a:rPr lang="en-US" sz="1800" dirty="0">
                    <a:sym typeface="Wingdings" panose="05000000000000000000" pitchFamily="2" charset="2"/>
                  </a:rPr>
                  <a:t>Reduces need for proprietary algorithms / hardening measures.</a:t>
                </a:r>
              </a:p>
              <a:p>
                <a:pPr>
                  <a:buFont typeface="Wingdings" panose="05000000000000000000" pitchFamily="2" charset="2"/>
                  <a:buChar char="à"/>
                </a:pPr>
                <a:r>
                  <a:rPr lang="en-US" sz="1800" dirty="0">
                    <a:sym typeface="Wingdings" panose="05000000000000000000" pitchFamily="2" charset="2"/>
                  </a:rPr>
                  <a:t>However: it does </a:t>
                </a:r>
                <a:r>
                  <a:rPr lang="en-US" sz="1800" i="1" dirty="0">
                    <a:sym typeface="Wingdings" panose="05000000000000000000" pitchFamily="2" charset="2"/>
                  </a:rPr>
                  <a:t>not</a:t>
                </a:r>
                <a:r>
                  <a:rPr lang="en-US" sz="1800" dirty="0">
                    <a:sym typeface="Wingdings" panose="05000000000000000000" pitchFamily="2" charset="2"/>
                  </a:rPr>
                  <a:t> </a:t>
                </a:r>
                <a:r>
                  <a:rPr lang="en-US" sz="1800" i="1" dirty="0">
                    <a:sym typeface="Wingdings" panose="05000000000000000000" pitchFamily="2" charset="2"/>
                  </a:rPr>
                  <a:t>prohibit</a:t>
                </a:r>
                <a:r>
                  <a:rPr lang="en-US" sz="1800" dirty="0">
                    <a:sym typeface="Wingdings" panose="05000000000000000000" pitchFamily="2" charset="2"/>
                  </a:rPr>
                  <a:t> further post-processing or different approaches.</a:t>
                </a:r>
              </a:p>
              <a:p>
                <a:pPr>
                  <a:buFont typeface="Wingdings" panose="05000000000000000000" pitchFamily="2" charset="2"/>
                  <a:buChar char="à"/>
                </a:pPr>
                <a:r>
                  <a:rPr lang="en-US" sz="1800" dirty="0">
                    <a:sym typeface="Wingdings" panose="05000000000000000000" pitchFamily="2" charset="2"/>
                  </a:rPr>
                  <a:t>Baseline that facilitates an open security analysis.</a:t>
                </a:r>
              </a:p>
              <a:p>
                <a:pPr>
                  <a:buFont typeface="Wingdings" panose="05000000000000000000" pitchFamily="2" charset="2"/>
                  <a:buChar char="à"/>
                </a:pPr>
                <a:r>
                  <a:rPr lang="en-US" sz="1800" dirty="0">
                    <a:sym typeface="Wingdings" panose="05000000000000000000" pitchFamily="2" charset="2"/>
                  </a:rPr>
                  <a:t>Adjusting </a:t>
                </a:r>
                <a14:m>
                  <m:oMath xmlns:m="http://schemas.openxmlformats.org/officeDocument/2006/math">
                    <m:r>
                      <m:rPr>
                        <m:sty m:val="p"/>
                      </m:rPr>
                      <a:rPr lang="de-CH" sz="1800" b="0" i="0" smtClean="0">
                        <a:latin typeface="Cambria Math" panose="02040503050406030204" pitchFamily="18" charset="0"/>
                        <a:sym typeface="Wingdings" panose="05000000000000000000" pitchFamily="2" charset="2"/>
                      </a:rPr>
                      <m:t>T</m:t>
                    </m:r>
                  </m:oMath>
                </a14:m>
                <a:r>
                  <a:rPr lang="en-US" sz="1800" dirty="0"/>
                  <a:t> allows to define different security levels (</a:t>
                </a:r>
                <a14:m>
                  <m:oMath xmlns:m="http://schemas.openxmlformats.org/officeDocument/2006/math">
                    <m:r>
                      <a:rPr lang="de-CH" sz="1800" i="1">
                        <a:latin typeface="Cambria Math" panose="02040503050406030204" pitchFamily="18" charset="0"/>
                      </a:rPr>
                      <m:t>𝑃</m:t>
                    </m:r>
                    <m:r>
                      <a:rPr lang="de-CH" sz="1800" i="1">
                        <a:latin typeface="Cambria Math" panose="02040503050406030204" pitchFamily="18" charset="0"/>
                      </a:rPr>
                      <m:t> ∈</m:t>
                    </m:r>
                    <m:d>
                      <m:dPr>
                        <m:begChr m:val="{"/>
                        <m:endChr m:val="}"/>
                        <m:ctrlPr>
                          <a:rPr lang="de-CH" sz="1800" i="1" smtClean="0">
                            <a:latin typeface="Cambria Math" panose="02040503050406030204" pitchFamily="18" charset="0"/>
                          </a:rPr>
                        </m:ctrlPr>
                      </m:dPr>
                      <m:e>
                        <m:sSup>
                          <m:sSupPr>
                            <m:ctrlPr>
                              <a:rPr lang="en-US" sz="1800" i="1">
                                <a:latin typeface="Cambria Math" panose="02040503050406030204" pitchFamily="18" charset="0"/>
                              </a:rPr>
                            </m:ctrlPr>
                          </m:sSupPr>
                          <m:e>
                            <m:sSup>
                              <m:sSupPr>
                                <m:ctrlPr>
                                  <a:rPr lang="en-US" sz="1800" i="1">
                                    <a:latin typeface="Cambria Math" panose="02040503050406030204" pitchFamily="18" charset="0"/>
                                  </a:rPr>
                                </m:ctrlPr>
                              </m:sSupPr>
                              <m:e>
                                <m:r>
                                  <a:rPr lang="de-CH" sz="1800" i="1">
                                    <a:latin typeface="Cambria Math" panose="02040503050406030204" pitchFamily="18" charset="0"/>
                                  </a:rPr>
                                  <m:t>2</m:t>
                                </m:r>
                              </m:e>
                              <m:sup>
                                <m:r>
                                  <a:rPr lang="de-CH" sz="1800" i="1">
                                    <a:latin typeface="Cambria Math" panose="02040503050406030204" pitchFamily="18" charset="0"/>
                                  </a:rPr>
                                  <m:t>−</m:t>
                                </m:r>
                                <m:r>
                                  <a:rPr lang="de-CH" sz="1800" b="0" i="1" smtClean="0">
                                    <a:latin typeface="Cambria Math" panose="02040503050406030204" pitchFamily="18" charset="0"/>
                                  </a:rPr>
                                  <m:t>1</m:t>
                                </m:r>
                                <m:r>
                                  <a:rPr lang="de-CH" sz="1800" i="1">
                                    <a:latin typeface="Cambria Math" panose="02040503050406030204" pitchFamily="18" charset="0"/>
                                  </a:rPr>
                                  <m:t>0</m:t>
                                </m:r>
                              </m:sup>
                            </m:sSup>
                            <m:r>
                              <a:rPr lang="de-CH" sz="1800" b="0" i="1" smtClean="0">
                                <a:latin typeface="Cambria Math" panose="02040503050406030204" pitchFamily="18" charset="0"/>
                              </a:rPr>
                              <m:t>,</m:t>
                            </m:r>
                            <m:sSup>
                              <m:sSupPr>
                                <m:ctrlPr>
                                  <a:rPr lang="en-US" sz="1800" i="1">
                                    <a:latin typeface="Cambria Math" panose="02040503050406030204" pitchFamily="18" charset="0"/>
                                  </a:rPr>
                                </m:ctrlPr>
                              </m:sSupPr>
                              <m:e>
                                <m:r>
                                  <a:rPr lang="de-CH" sz="1800" i="1">
                                    <a:latin typeface="Cambria Math" panose="02040503050406030204" pitchFamily="18" charset="0"/>
                                  </a:rPr>
                                  <m:t>2</m:t>
                                </m:r>
                              </m:e>
                              <m:sup>
                                <m:r>
                                  <a:rPr lang="de-CH" sz="1800" i="1">
                                    <a:latin typeface="Cambria Math" panose="02040503050406030204" pitchFamily="18" charset="0"/>
                                  </a:rPr>
                                  <m:t>−20</m:t>
                                </m:r>
                              </m:sup>
                            </m:sSup>
                            <m:r>
                              <a:rPr lang="de-CH" sz="1800" b="0" i="1" smtClean="0">
                                <a:latin typeface="Cambria Math" panose="02040503050406030204" pitchFamily="18" charset="0"/>
                              </a:rPr>
                              <m:t>, </m:t>
                            </m:r>
                            <m:r>
                              <a:rPr lang="de-CH" sz="1800" i="1">
                                <a:latin typeface="Cambria Math" panose="02040503050406030204" pitchFamily="18" charset="0"/>
                              </a:rPr>
                              <m:t>2</m:t>
                            </m:r>
                          </m:e>
                          <m:sup>
                            <m:r>
                              <a:rPr lang="de-CH" sz="1800" i="1">
                                <a:latin typeface="Cambria Math" panose="02040503050406030204" pitchFamily="18" charset="0"/>
                              </a:rPr>
                              <m:t>−</m:t>
                            </m:r>
                            <m:r>
                              <a:rPr lang="de-CH" sz="1800" b="0" i="1" smtClean="0">
                                <a:latin typeface="Cambria Math" panose="02040503050406030204" pitchFamily="18" charset="0"/>
                              </a:rPr>
                              <m:t>4</m:t>
                            </m:r>
                            <m:r>
                              <a:rPr lang="de-CH" sz="1800" i="1">
                                <a:latin typeface="Cambria Math" panose="02040503050406030204" pitchFamily="18" charset="0"/>
                              </a:rPr>
                              <m:t>0</m:t>
                            </m:r>
                          </m:sup>
                        </m:sSup>
                      </m:e>
                    </m:d>
                  </m:oMath>
                </a14:m>
                <a:r>
                  <a:rPr lang="en-US" sz="1800" dirty="0"/>
                  <a:t>) </a:t>
                </a:r>
              </a:p>
            </p:txBody>
          </p:sp>
        </mc:Choice>
        <mc:Fallback>
          <p:sp>
            <p:nvSpPr>
              <p:cNvPr id="3" name="Content Placeholder 2">
                <a:extLst>
                  <a:ext uri="{FF2B5EF4-FFF2-40B4-BE49-F238E27FC236}">
                    <a16:creationId xmlns:a16="http://schemas.microsoft.com/office/drawing/2014/main" id="{0CCFCFBE-1603-6C7B-B279-4CCE10A3BAEE}"/>
                  </a:ext>
                </a:extLst>
              </p:cNvPr>
              <p:cNvSpPr>
                <a:spLocks noGrp="1" noRot="1" noChangeAspect="1" noMove="1" noResize="1" noEditPoints="1" noAdjustHandles="1" noChangeArrowheads="1" noChangeShapeType="1" noTextEdit="1"/>
              </p:cNvSpPr>
              <p:nvPr>
                <p:ph idx="1"/>
              </p:nvPr>
            </p:nvSpPr>
            <p:spPr>
              <a:xfrm>
                <a:off x="487564" y="1447797"/>
                <a:ext cx="8377219" cy="4648203"/>
              </a:xfrm>
              <a:blipFill>
                <a:blip r:embed="rId2"/>
                <a:stretch>
                  <a:fillRect l="-582" t="-655"/>
                </a:stretch>
              </a:blipFill>
            </p:spPr>
            <p:txBody>
              <a:bodyPr/>
              <a:lstStyle/>
              <a:p>
                <a:r>
                  <a:rPr lang="en-US">
                    <a:noFill/>
                  </a:rPr>
                  <a:t> </a:t>
                </a:r>
              </a:p>
            </p:txBody>
          </p:sp>
        </mc:Fallback>
      </mc:AlternateContent>
      <p:sp>
        <p:nvSpPr>
          <p:cNvPr id="4" name="Date Placeholder 3">
            <a:extLst>
              <a:ext uri="{FF2B5EF4-FFF2-40B4-BE49-F238E27FC236}">
                <a16:creationId xmlns:a16="http://schemas.microsoft.com/office/drawing/2014/main" id="{904D4DE0-DD15-402D-08A8-CE880B125874}"/>
              </a:ext>
            </a:extLst>
          </p:cNvPr>
          <p:cNvSpPr>
            <a:spLocks noGrp="1"/>
          </p:cNvSpPr>
          <p:nvPr>
            <p:ph type="dt" sz="half" idx="10"/>
          </p:nvPr>
        </p:nvSpPr>
        <p:spPr/>
        <p:txBody>
          <a:body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9124A68C-A703-0C2A-A5FA-F2F1A12BF24A}"/>
              </a:ext>
            </a:extLst>
          </p:cNvPr>
          <p:cNvSpPr>
            <a:spLocks noGrp="1"/>
          </p:cNvSpPr>
          <p:nvPr>
            <p:ph type="ftr" sz="quarter" idx="11"/>
          </p:nvPr>
        </p:nvSpPr>
        <p:spPr/>
        <p:txBody>
          <a:body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9C675CD3-3AC6-D5F6-8A91-FB22A8A96787}"/>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7</a:t>
            </a:fld>
            <a:endParaRPr lang="en-US" altLang="en-US"/>
          </a:p>
        </p:txBody>
      </p:sp>
      <p:sp>
        <p:nvSpPr>
          <p:cNvPr id="7" name="Rectangle 7">
            <a:extLst>
              <a:ext uri="{FF2B5EF4-FFF2-40B4-BE49-F238E27FC236}">
                <a16:creationId xmlns:a16="http://schemas.microsoft.com/office/drawing/2014/main" id="{56A4E50C-BFBF-02FF-823A-5F255CC2B9CE}"/>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extLst>
      <p:ext uri="{BB962C8B-B14F-4D97-AF65-F5344CB8AC3E}">
        <p14:creationId xmlns:p14="http://schemas.microsoft.com/office/powerpoint/2010/main" val="2157184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F1AF7-246D-18C4-20A1-0ED3571E57DB}"/>
              </a:ext>
            </a:extLst>
          </p:cNvPr>
          <p:cNvSpPr>
            <a:spLocks noGrp="1"/>
          </p:cNvSpPr>
          <p:nvPr>
            <p:ph type="title"/>
          </p:nvPr>
        </p:nvSpPr>
        <p:spPr/>
        <p:txBody>
          <a:bodyPr/>
          <a:lstStyle/>
          <a:p>
            <a:r>
              <a:rPr lang="de-CH" dirty="0"/>
              <a:t>Summary</a:t>
            </a:r>
            <a:endParaRPr lang="en-US" dirty="0"/>
          </a:p>
        </p:txBody>
      </p:sp>
      <p:sp>
        <p:nvSpPr>
          <p:cNvPr id="3" name="Content Placeholder 2">
            <a:extLst>
              <a:ext uri="{FF2B5EF4-FFF2-40B4-BE49-F238E27FC236}">
                <a16:creationId xmlns:a16="http://schemas.microsoft.com/office/drawing/2014/main" id="{2A339602-F7FA-0B9F-0C24-881933D3B9B3}"/>
              </a:ext>
            </a:extLst>
          </p:cNvPr>
          <p:cNvSpPr>
            <a:spLocks noGrp="1"/>
          </p:cNvSpPr>
          <p:nvPr>
            <p:ph idx="1"/>
          </p:nvPr>
        </p:nvSpPr>
        <p:spPr/>
        <p:txBody>
          <a:bodyPr/>
          <a:lstStyle/>
          <a:p>
            <a:r>
              <a:rPr lang="de-CH" sz="2000" dirty="0"/>
              <a:t>Low-</a:t>
            </a:r>
            <a:r>
              <a:rPr lang="de-CH" sz="2000" dirty="0" err="1"/>
              <a:t>complexity</a:t>
            </a:r>
            <a:r>
              <a:rPr lang="de-CH" sz="2000" dirty="0"/>
              <a:t> bit-</a:t>
            </a:r>
            <a:r>
              <a:rPr lang="de-CH" sz="2000" dirty="0" err="1"/>
              <a:t>wise</a:t>
            </a:r>
            <a:r>
              <a:rPr lang="de-CH" sz="2000" dirty="0"/>
              <a:t> </a:t>
            </a:r>
            <a:r>
              <a:rPr lang="de-CH" sz="2000" dirty="0" err="1"/>
              <a:t>verification</a:t>
            </a:r>
            <a:r>
              <a:rPr lang="de-CH" sz="2000" dirty="0"/>
              <a:t> </a:t>
            </a:r>
            <a:r>
              <a:rPr lang="de-CH" sz="2000" dirty="0" err="1"/>
              <a:t>scheme</a:t>
            </a:r>
            <a:endParaRPr lang="de-CH" sz="2000" dirty="0"/>
          </a:p>
          <a:p>
            <a:r>
              <a:rPr lang="de-CH" sz="2000" dirty="0" err="1"/>
              <a:t>Enables</a:t>
            </a:r>
            <a:r>
              <a:rPr lang="de-CH" sz="2000" dirty="0"/>
              <a:t> open </a:t>
            </a:r>
            <a:r>
              <a:rPr lang="de-CH" sz="2000" dirty="0" err="1"/>
              <a:t>security</a:t>
            </a:r>
            <a:r>
              <a:rPr lang="de-CH" sz="2000" dirty="0"/>
              <a:t> </a:t>
            </a:r>
            <a:r>
              <a:rPr lang="de-CH" sz="2000" dirty="0" err="1"/>
              <a:t>analysis</a:t>
            </a:r>
            <a:endParaRPr lang="de-CH" sz="2000" dirty="0"/>
          </a:p>
          <a:p>
            <a:r>
              <a:rPr lang="de-CH" sz="2000" dirty="0"/>
              <a:t>Security and </a:t>
            </a:r>
            <a:r>
              <a:rPr lang="de-CH" sz="2000" dirty="0" err="1"/>
              <a:t>implementation</a:t>
            </a:r>
            <a:r>
              <a:rPr lang="de-CH" sz="2000" dirty="0"/>
              <a:t> </a:t>
            </a:r>
            <a:r>
              <a:rPr lang="de-CH" sz="2000" dirty="0" err="1"/>
              <a:t>can</a:t>
            </a:r>
            <a:r>
              <a:rPr lang="de-CH" sz="2000" dirty="0"/>
              <a:t> </a:t>
            </a:r>
            <a:r>
              <a:rPr lang="de-CH" sz="2000" dirty="0" err="1"/>
              <a:t>be</a:t>
            </a:r>
            <a:r>
              <a:rPr lang="de-CH" sz="2000" dirty="0"/>
              <a:t> </a:t>
            </a:r>
            <a:r>
              <a:rPr lang="de-CH" sz="2000" dirty="0" err="1"/>
              <a:t>largely</a:t>
            </a:r>
            <a:r>
              <a:rPr lang="de-CH" sz="2000" dirty="0"/>
              <a:t> </a:t>
            </a:r>
            <a:r>
              <a:rPr lang="de-CH" sz="2000" dirty="0" err="1"/>
              <a:t>decoupled</a:t>
            </a:r>
            <a:endParaRPr lang="de-CH" sz="2000" dirty="0"/>
          </a:p>
          <a:p>
            <a:r>
              <a:rPr lang="de-CH" sz="2000" dirty="0" err="1"/>
              <a:t>Analyzed</a:t>
            </a:r>
            <a:r>
              <a:rPr lang="de-CH" sz="2000" dirty="0"/>
              <a:t> and </a:t>
            </a:r>
            <a:r>
              <a:rPr lang="de-CH" sz="2000" dirty="0" err="1"/>
              <a:t>backed</a:t>
            </a:r>
            <a:r>
              <a:rPr lang="de-CH" sz="2000" dirty="0"/>
              <a:t> </a:t>
            </a:r>
            <a:r>
              <a:rPr lang="de-CH" sz="2000" dirty="0" err="1"/>
              <a:t>up</a:t>
            </a:r>
            <a:r>
              <a:rPr lang="de-CH" sz="2000" dirty="0"/>
              <a:t> </a:t>
            </a:r>
            <a:r>
              <a:rPr lang="de-CH" sz="2000" dirty="0" err="1"/>
              <a:t>by</a:t>
            </a:r>
            <a:r>
              <a:rPr lang="de-CH" sz="2000" dirty="0"/>
              <a:t> </a:t>
            </a:r>
            <a:r>
              <a:rPr lang="de-CH" sz="2000" dirty="0" err="1"/>
              <a:t>academic</a:t>
            </a:r>
            <a:r>
              <a:rPr lang="de-CH" sz="2000" dirty="0"/>
              <a:t> </a:t>
            </a:r>
            <a:r>
              <a:rPr lang="de-CH" sz="2000" dirty="0" err="1"/>
              <a:t>research</a:t>
            </a:r>
            <a:r>
              <a:rPr lang="de-CH" sz="2000" dirty="0"/>
              <a:t> (</a:t>
            </a:r>
            <a:r>
              <a:rPr lang="de-CH" sz="2000" dirty="0" err="1"/>
              <a:t>slide</a:t>
            </a:r>
            <a:r>
              <a:rPr lang="de-CH" sz="2000" dirty="0"/>
              <a:t> 11)</a:t>
            </a:r>
          </a:p>
          <a:p>
            <a:pPr lvl="1"/>
            <a:endParaRPr lang="de-CH" sz="2000" dirty="0"/>
          </a:p>
          <a:p>
            <a:endParaRPr lang="de-CH" sz="2000" dirty="0"/>
          </a:p>
          <a:p>
            <a:pPr marL="0" indent="0">
              <a:buNone/>
            </a:pPr>
            <a:r>
              <a:rPr lang="de-CH" sz="2000" b="1" dirty="0" err="1"/>
              <a:t>To</a:t>
            </a:r>
            <a:r>
              <a:rPr lang="de-CH" sz="2000" b="1" dirty="0"/>
              <a:t> </a:t>
            </a:r>
            <a:r>
              <a:rPr lang="de-CH" sz="2000" b="1" dirty="0" err="1"/>
              <a:t>conclude</a:t>
            </a:r>
            <a:r>
              <a:rPr lang="de-CH" sz="2000" b="1" dirty="0"/>
              <a:t>:</a:t>
            </a:r>
          </a:p>
          <a:p>
            <a:r>
              <a:rPr lang="de-CH" sz="2000" dirty="0" err="1"/>
              <a:t>Only</a:t>
            </a:r>
            <a:r>
              <a:rPr lang="de-CH" sz="2000" dirty="0"/>
              <a:t> </a:t>
            </a:r>
            <a:r>
              <a:rPr lang="de-CH" sz="2000" dirty="0" err="1"/>
              <a:t>addition</a:t>
            </a:r>
            <a:r>
              <a:rPr lang="de-CH" sz="2000" dirty="0"/>
              <a:t> </a:t>
            </a:r>
            <a:r>
              <a:rPr lang="de-CH" sz="2000" dirty="0" err="1"/>
              <a:t>required</a:t>
            </a:r>
            <a:r>
              <a:rPr lang="de-CH" sz="2000" dirty="0"/>
              <a:t> </a:t>
            </a:r>
            <a:r>
              <a:rPr lang="de-CH" sz="2000" dirty="0" err="1"/>
              <a:t>to</a:t>
            </a:r>
            <a:r>
              <a:rPr lang="de-CH" sz="2000" dirty="0"/>
              <a:t> </a:t>
            </a:r>
            <a:r>
              <a:rPr lang="de-CH" sz="2000" dirty="0" err="1"/>
              <a:t>the</a:t>
            </a:r>
            <a:r>
              <a:rPr lang="de-CH" sz="2000" dirty="0"/>
              <a:t> </a:t>
            </a:r>
            <a:r>
              <a:rPr lang="de-CH" sz="2000" dirty="0" err="1"/>
              <a:t>standard</a:t>
            </a:r>
            <a:r>
              <a:rPr lang="de-CH" sz="2000" dirty="0"/>
              <a:t>: L=16</a:t>
            </a:r>
          </a:p>
          <a:p>
            <a:r>
              <a:rPr lang="de-CH" sz="2000" dirty="0" err="1"/>
              <a:t>It</a:t>
            </a:r>
            <a:r>
              <a:rPr lang="de-CH" sz="2000" dirty="0"/>
              <a:t> </a:t>
            </a:r>
            <a:r>
              <a:rPr lang="de-CH" sz="2000" dirty="0" err="1"/>
              <a:t>is</a:t>
            </a:r>
            <a:r>
              <a:rPr lang="de-CH" sz="2000" dirty="0"/>
              <a:t> optional</a:t>
            </a:r>
          </a:p>
        </p:txBody>
      </p:sp>
      <p:sp>
        <p:nvSpPr>
          <p:cNvPr id="4" name="Date Placeholder 3">
            <a:extLst>
              <a:ext uri="{FF2B5EF4-FFF2-40B4-BE49-F238E27FC236}">
                <a16:creationId xmlns:a16="http://schemas.microsoft.com/office/drawing/2014/main" id="{F2551E78-F5D0-361F-EAC3-8569D811C1E3}"/>
              </a:ext>
            </a:extLst>
          </p:cNvPr>
          <p:cNvSpPr>
            <a:spLocks noGrp="1"/>
          </p:cNvSpPr>
          <p:nvPr>
            <p:ph type="dt" sz="half" idx="10"/>
          </p:nvPr>
        </p:nvSpPr>
        <p:spPr/>
        <p:txBody>
          <a:body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A9FB843A-0C31-87CB-DF47-8B4C1EE79970}"/>
              </a:ext>
            </a:extLst>
          </p:cNvPr>
          <p:cNvSpPr>
            <a:spLocks noGrp="1"/>
          </p:cNvSpPr>
          <p:nvPr>
            <p:ph type="ftr" sz="quarter" idx="11"/>
          </p:nvPr>
        </p:nvSpPr>
        <p:spPr/>
        <p:txBody>
          <a:body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4EE82A36-8970-18C8-F964-8082966538F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8</a:t>
            </a:fld>
            <a:endParaRPr lang="en-US" altLang="en-US"/>
          </a:p>
        </p:txBody>
      </p:sp>
      <p:sp>
        <p:nvSpPr>
          <p:cNvPr id="7" name="Rectangle 7">
            <a:extLst>
              <a:ext uri="{FF2B5EF4-FFF2-40B4-BE49-F238E27FC236}">
                <a16:creationId xmlns:a16="http://schemas.microsoft.com/office/drawing/2014/main" id="{2E68BDEF-E1E3-8A57-FF36-5805F3E4F74D}"/>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extLst>
      <p:ext uri="{BB962C8B-B14F-4D97-AF65-F5344CB8AC3E}">
        <p14:creationId xmlns:p14="http://schemas.microsoft.com/office/powerpoint/2010/main" val="1408182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animEffect transition="in" filter="fade">
                                      <p:cBhvr>
                                        <p:cTn id="15" dur="500"/>
                                        <p:tgtEl>
                                          <p:spTgt spid="3">
                                            <p:txEl>
                                              <p:pRg st="6" end="6"/>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3">
                                            <p:txEl>
                                              <p:pRg st="7" end="7"/>
                                            </p:txEl>
                                          </p:spTgt>
                                        </p:tgtEl>
                                        <p:attrNameLst>
                                          <p:attrName>style.visibility</p:attrName>
                                        </p:attrNameLst>
                                      </p:cBhvr>
                                      <p:to>
                                        <p:strVal val="visible"/>
                                      </p:to>
                                    </p:set>
                                    <p:animEffect transition="in" filter="fade">
                                      <p:cBhvr>
                                        <p:cTn id="20" dur="500"/>
                                        <p:tgtEl>
                                          <p:spTgt spid="3">
                                            <p:txEl>
                                              <p:pRg st="7" end="7"/>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fade">
                                      <p:cBhvr>
                                        <p:cTn id="25"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99A8E-B12D-4311-B260-FA9E6C0889C2}"/>
              </a:ext>
            </a:extLst>
          </p:cNvPr>
          <p:cNvSpPr>
            <a:spLocks noGrp="1"/>
          </p:cNvSpPr>
          <p:nvPr>
            <p:ph type="title"/>
          </p:nvPr>
        </p:nvSpPr>
        <p:spPr/>
        <p:txBody>
          <a:bodyPr/>
          <a:lstStyle/>
          <a:p>
            <a:r>
              <a:rPr lang="de-CH" dirty="0"/>
              <a:t>Way </a:t>
            </a:r>
            <a:r>
              <a:rPr lang="de-CH" dirty="0" err="1"/>
              <a:t>forward</a:t>
            </a:r>
            <a:endParaRPr lang="en-US" dirty="0"/>
          </a:p>
        </p:txBody>
      </p:sp>
      <p:sp>
        <p:nvSpPr>
          <p:cNvPr id="3" name="Content Placeholder 2">
            <a:extLst>
              <a:ext uri="{FF2B5EF4-FFF2-40B4-BE49-F238E27FC236}">
                <a16:creationId xmlns:a16="http://schemas.microsoft.com/office/drawing/2014/main" id="{A164D932-4CD1-0927-4D42-C3E112CC8D51}"/>
              </a:ext>
            </a:extLst>
          </p:cNvPr>
          <p:cNvSpPr>
            <a:spLocks noGrp="1"/>
          </p:cNvSpPr>
          <p:nvPr>
            <p:ph idx="1"/>
          </p:nvPr>
        </p:nvSpPr>
        <p:spPr/>
        <p:txBody>
          <a:bodyPr/>
          <a:lstStyle/>
          <a:p>
            <a:pPr marL="0" lvl="1" indent="0">
              <a:lnSpc>
                <a:spcPct val="120000"/>
              </a:lnSpc>
              <a:spcBef>
                <a:spcPts val="0"/>
              </a:spcBef>
              <a:buNone/>
              <a:defRPr sz="2900"/>
            </a:pPr>
            <a:r>
              <a:rPr lang="en-GB" sz="1800" b="1">
                <a:solidFill>
                  <a:srgbClr val="000000"/>
                </a:solidFill>
                <a:effectLst/>
                <a:ea typeface="Times New Roman" panose="02020603050405020304" pitchFamily="18" charset="0"/>
                <a:cs typeface="Times New Roman" panose="02020603050405020304" pitchFamily="18" charset="0"/>
                <a:sym typeface="Wingdings" panose="05000000000000000000" pitchFamily="2" charset="2"/>
              </a:rPr>
              <a:t> </a:t>
            </a:r>
            <a:r>
              <a:rPr lang="en-GB" sz="1800" b="1">
                <a:solidFill>
                  <a:srgbClr val="000000"/>
                </a:solidFill>
                <a:effectLst/>
                <a:ea typeface="Times New Roman" panose="02020603050405020304" pitchFamily="18" charset="0"/>
                <a:cs typeface="Times New Roman" panose="02020603050405020304" pitchFamily="18" charset="0"/>
              </a:rPr>
              <a:t>Add </a:t>
            </a:r>
            <a:r>
              <a:rPr lang="en-GB" sz="1800" b="1" dirty="0">
                <a:solidFill>
                  <a:srgbClr val="000000"/>
                </a:solidFill>
                <a:effectLst/>
                <a:ea typeface="Times New Roman" panose="02020603050405020304" pitchFamily="18" charset="0"/>
                <a:cs typeface="Times New Roman" panose="02020603050405020304" pitchFamily="18" charset="0"/>
              </a:rPr>
              <a:t>L=16 to the TFD</a:t>
            </a:r>
          </a:p>
          <a:p>
            <a:pPr marL="0" lvl="1" indent="0">
              <a:lnSpc>
                <a:spcPct val="120000"/>
              </a:lnSpc>
              <a:spcBef>
                <a:spcPts val="0"/>
              </a:spcBef>
              <a:buNone/>
              <a:defRPr sz="2900"/>
            </a:pPr>
            <a:endParaRPr lang="en-GB" sz="1800" b="1" dirty="0">
              <a:solidFill>
                <a:srgbClr val="000000"/>
              </a:solidFill>
              <a:ea typeface="Times New Roman" panose="02020603050405020304" pitchFamily="18" charset="0"/>
              <a:cs typeface="Times New Roman" panose="02020603050405020304" pitchFamily="18" charset="0"/>
            </a:endParaRPr>
          </a:p>
          <a:p>
            <a:pPr marL="0" lvl="1" indent="0">
              <a:lnSpc>
                <a:spcPct val="120000"/>
              </a:lnSpc>
              <a:spcBef>
                <a:spcPts val="0"/>
              </a:spcBef>
              <a:buNone/>
              <a:defRPr sz="2900"/>
            </a:pPr>
            <a:r>
              <a:rPr lang="en-GB" sz="1800" b="1" dirty="0">
                <a:solidFill>
                  <a:srgbClr val="000000"/>
                </a:solidFill>
                <a:effectLst/>
                <a:ea typeface="Times New Roman" panose="02020603050405020304" pitchFamily="18" charset="0"/>
                <a:cs typeface="Times New Roman" panose="02020603050405020304" pitchFamily="18" charset="0"/>
              </a:rPr>
              <a:t>Original:</a:t>
            </a:r>
          </a:p>
          <a:p>
            <a:pPr marL="0" lvl="1" indent="0">
              <a:lnSpc>
                <a:spcPct val="120000"/>
              </a:lnSpc>
              <a:spcBef>
                <a:spcPts val="0"/>
              </a:spcBef>
              <a:buNone/>
              <a:defRPr sz="2900"/>
            </a:pP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 RIF contains one STS segment with a spreading factor L=4. Each STS segment is of the same length. The length of the STS segment is allowed from the set {32, 64, 128, 256} in the unit of 512 chips.”</a:t>
            </a:r>
            <a:endParaRPr lang="en-GB" sz="2200" i="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20000"/>
              </a:lnSpc>
              <a:spcBef>
                <a:spcPts val="0"/>
              </a:spcBef>
              <a:buNone/>
              <a:defRPr sz="2900"/>
            </a:pPr>
            <a:endParaRPr lang="en-GB" sz="18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indent="0">
              <a:lnSpc>
                <a:spcPct val="120000"/>
              </a:lnSpc>
              <a:spcBef>
                <a:spcPts val="0"/>
              </a:spcBef>
              <a:buNone/>
              <a:defRPr sz="2900"/>
            </a:pPr>
            <a:r>
              <a:rPr lang="en-GB" sz="1800" b="1" dirty="0">
                <a:solidFill>
                  <a:srgbClr val="000000"/>
                </a:solidFill>
                <a:ea typeface="Times New Roman" panose="02020603050405020304" pitchFamily="18" charset="0"/>
                <a:cs typeface="Times New Roman" panose="02020603050405020304" pitchFamily="18" charset="0"/>
              </a:rPr>
              <a:t>Updated:</a:t>
            </a:r>
          </a:p>
          <a:p>
            <a:pPr marL="0" indent="0">
              <a:lnSpc>
                <a:spcPct val="120000"/>
              </a:lnSpc>
              <a:spcBef>
                <a:spcPts val="0"/>
              </a:spcBef>
              <a:buNone/>
              <a:defRPr sz="2900"/>
            </a:pP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“Each RIF contains one STS segment with a spreading factor</a:t>
            </a:r>
            <a:r>
              <a:rPr lang="en-GB" sz="1800" i="1" dirty="0">
                <a:solidFill>
                  <a:srgbClr val="000000"/>
                </a:solidFill>
                <a:effectLst/>
                <a:highlight>
                  <a:srgbClr val="FFFF00"/>
                </a:highlight>
                <a:latin typeface="Times New Roman" panose="02020603050405020304" pitchFamily="18" charset="0"/>
                <a:ea typeface="Times New Roman" panose="02020603050405020304" pitchFamily="18" charset="0"/>
                <a:cs typeface="Times New Roman" panose="02020603050405020304" pitchFamily="18" charset="0"/>
              </a:rPr>
              <a:t> L={4, 16 (optional)}</a:t>
            </a:r>
            <a:r>
              <a:rPr lang="en-GB" sz="1800" i="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Each STS segment is of the same length. The length of the STS segment is allowed from the set {32, 64, 128, 256} in the unit of 512 chips.”</a:t>
            </a:r>
            <a:endParaRPr lang="en-US" sz="1800" b="1" i="1" dirty="0">
              <a:ea typeface="Helvetica Neue Light" panose="02000403000000020004" pitchFamily="2" charset="0"/>
              <a:cs typeface="Helvetica Neue" panose="02000503000000020004" pitchFamily="2" charset="0"/>
            </a:endParaRPr>
          </a:p>
          <a:p>
            <a:endParaRPr lang="en-US" dirty="0"/>
          </a:p>
        </p:txBody>
      </p:sp>
      <p:sp>
        <p:nvSpPr>
          <p:cNvPr id="4" name="Date Placeholder 3">
            <a:extLst>
              <a:ext uri="{FF2B5EF4-FFF2-40B4-BE49-F238E27FC236}">
                <a16:creationId xmlns:a16="http://schemas.microsoft.com/office/drawing/2014/main" id="{14A20582-60B0-5706-8AFF-1BCB8B928F22}"/>
              </a:ext>
            </a:extLst>
          </p:cNvPr>
          <p:cNvSpPr>
            <a:spLocks noGrp="1"/>
          </p:cNvSpPr>
          <p:nvPr>
            <p:ph type="dt" sz="half" idx="10"/>
          </p:nvPr>
        </p:nvSpPr>
        <p:spPr/>
        <p:txBody>
          <a:bodyPr/>
          <a:lstStyle/>
          <a:p>
            <a:r>
              <a:rPr lang="en-US" altLang="en-US"/>
              <a:t>July 2023</a:t>
            </a:r>
            <a:endParaRPr lang="en-US" altLang="en-US" dirty="0"/>
          </a:p>
        </p:txBody>
      </p:sp>
      <p:sp>
        <p:nvSpPr>
          <p:cNvPr id="5" name="Footer Placeholder 4">
            <a:extLst>
              <a:ext uri="{FF2B5EF4-FFF2-40B4-BE49-F238E27FC236}">
                <a16:creationId xmlns:a16="http://schemas.microsoft.com/office/drawing/2014/main" id="{26CF0B96-9ABF-AFA0-8A27-9266CE07E2FD}"/>
              </a:ext>
            </a:extLst>
          </p:cNvPr>
          <p:cNvSpPr>
            <a:spLocks noGrp="1"/>
          </p:cNvSpPr>
          <p:nvPr>
            <p:ph type="ftr" sz="quarter" idx="11"/>
          </p:nvPr>
        </p:nvSpPr>
        <p:spPr/>
        <p:txBody>
          <a:bodyPr/>
          <a:lstStyle/>
          <a:p>
            <a:r>
              <a:rPr lang="en-US" altLang="en-US"/>
              <a:t>C. Anliker, B. Danev, D. Barras</a:t>
            </a:r>
            <a:endParaRPr lang="en-US" altLang="en-US" dirty="0"/>
          </a:p>
        </p:txBody>
      </p:sp>
      <p:sp>
        <p:nvSpPr>
          <p:cNvPr id="6" name="Slide Number Placeholder 5">
            <a:extLst>
              <a:ext uri="{FF2B5EF4-FFF2-40B4-BE49-F238E27FC236}">
                <a16:creationId xmlns:a16="http://schemas.microsoft.com/office/drawing/2014/main" id="{1B69C23F-1AE0-4971-7A72-71EBA6E51745}"/>
              </a:ext>
            </a:extLst>
          </p:cNvPr>
          <p:cNvSpPr>
            <a:spLocks noGrp="1"/>
          </p:cNvSpPr>
          <p:nvPr>
            <p:ph type="sldNum" sz="quarter" idx="12"/>
          </p:nvPr>
        </p:nvSpPr>
        <p:spPr/>
        <p:txBody>
          <a:bodyPr/>
          <a:lstStyle/>
          <a:p>
            <a:r>
              <a:rPr lang="en-US" altLang="en-US"/>
              <a:t>Slide </a:t>
            </a:r>
            <a:fld id="{402C19D2-AFCD-5441-8B74-E6F734CFFA69}" type="slidenum">
              <a:rPr lang="en-US" altLang="en-US" smtClean="0"/>
              <a:pPr/>
              <a:t>9</a:t>
            </a:fld>
            <a:endParaRPr lang="en-US" altLang="en-US"/>
          </a:p>
        </p:txBody>
      </p:sp>
      <p:sp>
        <p:nvSpPr>
          <p:cNvPr id="7" name="Rectangle 7">
            <a:extLst>
              <a:ext uri="{FF2B5EF4-FFF2-40B4-BE49-F238E27FC236}">
                <a16:creationId xmlns:a16="http://schemas.microsoft.com/office/drawing/2014/main" id="{036C86AD-256D-6937-C0A1-9386325F531A}"/>
              </a:ext>
            </a:extLst>
          </p:cNvPr>
          <p:cNvSpPr>
            <a:spLocks noChangeArrowheads="1"/>
          </p:cNvSpPr>
          <p:nvPr/>
        </p:nvSpPr>
        <p:spPr bwMode="auto">
          <a:xfrm>
            <a:off x="3657600" y="394156"/>
            <a:ext cx="48006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doc.:15-23-0403-00-04ab</a:t>
            </a:r>
          </a:p>
        </p:txBody>
      </p:sp>
    </p:spTree>
    <p:extLst>
      <p:ext uri="{BB962C8B-B14F-4D97-AF65-F5344CB8AC3E}">
        <p14:creationId xmlns:p14="http://schemas.microsoft.com/office/powerpoint/2010/main" val="322819903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1374</Words>
  <Application>Microsoft Office PowerPoint</Application>
  <PresentationFormat>On-screen Show (4:3)</PresentationFormat>
  <Paragraphs>159</Paragraphs>
  <Slides>11</Slides>
  <Notes>3</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Cambria Math</vt:lpstr>
      <vt:lpstr>Times New Roman</vt:lpstr>
      <vt:lpstr>Wingdings</vt:lpstr>
      <vt:lpstr>Office Theme</vt:lpstr>
      <vt:lpstr>PowerPoint Presentation</vt:lpstr>
      <vt:lpstr>Optional Spreading Factor L=16 for Ranging Integrity Fragments (RIF)</vt:lpstr>
      <vt:lpstr>PowerPoint Presentation</vt:lpstr>
      <vt:lpstr>Why L=16?</vt:lpstr>
      <vt:lpstr>Security-related parameters</vt:lpstr>
      <vt:lpstr>Aperture time – security implications</vt:lpstr>
      <vt:lpstr>Bit-wise Verification</vt:lpstr>
      <vt:lpstr>Summary</vt:lpstr>
      <vt:lpstr>Way forward</vt:lpstr>
      <vt:lpstr>IEEE References</vt:lpstr>
      <vt:lpstr>Academic 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Ersen Ekrem</dc:creator>
  <cp:keywords/>
  <dc:description>&lt;doc#&gt;</dc:description>
  <cp:lastModifiedBy>Anliker  Claudio</cp:lastModifiedBy>
  <cp:revision>800</cp:revision>
  <cp:lastPrinted>1998-02-10T13:28:06Z</cp:lastPrinted>
  <dcterms:created xsi:type="dcterms:W3CDTF">2021-07-16T20:39:58Z</dcterms:created>
  <dcterms:modified xsi:type="dcterms:W3CDTF">2023-07-13T08:17:05Z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