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0" r:id="rId1"/>
  </p:sldMasterIdLst>
  <p:notesMasterIdLst>
    <p:notesMasterId r:id="rId6"/>
  </p:notesMasterIdLst>
  <p:sldIdLst>
    <p:sldId id="272" r:id="rId2"/>
    <p:sldId id="314" r:id="rId3"/>
    <p:sldId id="317" r:id="rId4"/>
    <p:sldId id="316" r:id="rId5"/>
  </p:sldIdLst>
  <p:sldSz cx="9144000" cy="6858000" type="screen4x3"/>
  <p:notesSz cx="9280525" cy="69342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C4B1156A-380E-4F78-BDF5-A606A8083BF9}" styleName="Medium Style 4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5268" autoAdjust="0"/>
  </p:normalViewPr>
  <p:slideViewPr>
    <p:cSldViewPr snapToGrid="0">
      <p:cViewPr varScale="1">
        <p:scale>
          <a:sx n="61" d="100"/>
          <a:sy n="61" d="100"/>
        </p:scale>
        <p:origin x="66" y="10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4640263" y="17463"/>
            <a:ext cx="3767137" cy="214312"/>
          </a:xfrm>
          <a:prstGeom prst="rect">
            <a:avLst/>
          </a:prstGeom>
          <a:noFill/>
          <a:ln>
            <a:noFill/>
          </a:ln>
        </p:spPr>
        <p:txBody>
          <a:bodyPr spcFirstLastPara="1" wrap="square" lIns="91425" tIns="91425" rIns="91425" bIns="91425" anchor="b" anchorCtr="0">
            <a:noAutofit/>
          </a:bodyPr>
          <a:lstStyle>
            <a:lvl1pPr marL="0" marR="0" lvl="0" indent="0" algn="r"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4" name="Google Shape;4;n"/>
          <p:cNvSpPr txBox="1">
            <a:spLocks noGrp="1"/>
          </p:cNvSpPr>
          <p:nvPr>
            <p:ph type="dt" idx="10"/>
          </p:nvPr>
        </p:nvSpPr>
        <p:spPr>
          <a:xfrm>
            <a:off x="874713" y="17463"/>
            <a:ext cx="3663950" cy="214312"/>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5" name="Google Shape;5;n"/>
          <p:cNvSpPr>
            <a:spLocks noGrp="1" noRot="1" noChangeAspect="1"/>
          </p:cNvSpPr>
          <p:nvPr>
            <p:ph type="sldImg" idx="3"/>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chemeClr val="dk1"/>
            </a:solidFill>
            <a:prstDash val="solid"/>
            <a:miter lim="8000"/>
            <a:headEnd type="none" w="sm" len="sm"/>
            <a:tailEnd type="none" w="sm" len="sm"/>
          </a:ln>
        </p:spPr>
      </p:sp>
      <p:sp>
        <p:nvSpPr>
          <p:cNvPr id="6" name="Google Shape;6;n"/>
          <p:cNvSpPr txBox="1">
            <a:spLocks noGrp="1"/>
          </p:cNvSpPr>
          <p:nvPr>
            <p:ph type="body" idx="1"/>
          </p:nvPr>
        </p:nvSpPr>
        <p:spPr>
          <a:xfrm>
            <a:off x="1236663" y="3294063"/>
            <a:ext cx="6807200" cy="3121025"/>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5048250" y="6713538"/>
            <a:ext cx="3359150" cy="184150"/>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457200" marR="0" lvl="4"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endParaRPr dirty="0"/>
          </a:p>
        </p:txBody>
      </p:sp>
      <p:sp>
        <p:nvSpPr>
          <p:cNvPr id="8" name="Google Shape;8;n"/>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Page </a:t>
            </a:r>
            <a:fld id="{00000000-1234-1234-1234-123412341234}" type="slidenum">
              <a:rPr lang="en-US" sz="1200" b="0" i="0" u="none" strike="noStrike" cap="none">
                <a:solidFill>
                  <a:schemeClr val="dk1"/>
                </a:solidFill>
                <a:latin typeface="Times New Roman"/>
                <a:ea typeface="Times New Roman"/>
                <a:cs typeface="Times New Roman"/>
                <a:sym typeface="Times New Roman"/>
              </a:rPr>
              <a:t>‹#›</a:t>
            </a:fld>
            <a:endParaRPr sz="1200" b="0" i="0" u="none" strike="noStrike" cap="none" dirty="0">
              <a:solidFill>
                <a:schemeClr val="dk1"/>
              </a:solidFill>
              <a:latin typeface="Times New Roman"/>
              <a:ea typeface="Times New Roman"/>
              <a:cs typeface="Times New Roman"/>
              <a:sym typeface="Times New Roman"/>
            </a:endParaRPr>
          </a:p>
        </p:txBody>
      </p:sp>
      <p:sp>
        <p:nvSpPr>
          <p:cNvPr id="9" name="Google Shape;9;n"/>
          <p:cNvSpPr/>
          <p:nvPr/>
        </p:nvSpPr>
        <p:spPr>
          <a:xfrm>
            <a:off x="968375" y="6713538"/>
            <a:ext cx="9525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10" name="Google Shape;10;n"/>
          <p:cNvCxnSpPr/>
          <p:nvPr/>
        </p:nvCxnSpPr>
        <p:spPr>
          <a:xfrm>
            <a:off x="968375" y="6711950"/>
            <a:ext cx="7343775" cy="0"/>
          </a:xfrm>
          <a:prstGeom prst="straightConnector1">
            <a:avLst/>
          </a:prstGeom>
          <a:noFill/>
          <a:ln w="12700" cap="flat" cmpd="sng">
            <a:solidFill>
              <a:schemeClr val="dk1"/>
            </a:solidFill>
            <a:prstDash val="solid"/>
            <a:round/>
            <a:headEnd type="none" w="sm" len="sm"/>
            <a:tailEnd type="none" w="sm" len="sm"/>
          </a:ln>
        </p:spPr>
      </p:cxnSp>
      <p:cxnSp>
        <p:nvCxnSpPr>
          <p:cNvPr id="11" name="Google Shape;11;n"/>
          <p:cNvCxnSpPr/>
          <p:nvPr/>
        </p:nvCxnSpPr>
        <p:spPr>
          <a:xfrm>
            <a:off x="866775" y="222250"/>
            <a:ext cx="7546975"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AA02A-616C-4E17-8A93-3825B53DED5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23A5485-2567-4A3C-AED1-61D1D6FF72FC}"/>
              </a:ext>
            </a:extLst>
          </p:cNvPr>
          <p:cNvSpPr>
            <a:spLocks noGrp="1"/>
          </p:cNvSpPr>
          <p:nvPr>
            <p:ph type="dt" idx="10"/>
          </p:nvPr>
        </p:nvSpPr>
        <p:spPr/>
        <p:txBody>
          <a:bodyPr/>
          <a:lstStyle/>
          <a:p>
            <a:r>
              <a:rPr lang="en-US" altLang="ja-JP" dirty="0"/>
              <a:t>January 2023</a:t>
            </a:r>
            <a:endParaRPr lang="en-US" dirty="0"/>
          </a:p>
        </p:txBody>
      </p:sp>
      <p:sp>
        <p:nvSpPr>
          <p:cNvPr id="4" name="Footer Placeholder 3">
            <a:extLst>
              <a:ext uri="{FF2B5EF4-FFF2-40B4-BE49-F238E27FC236}">
                <a16:creationId xmlns:a16="http://schemas.microsoft.com/office/drawing/2014/main" id="{7AEEA305-65EE-473A-BF72-82E3EDA22B3A}"/>
              </a:ext>
            </a:extLst>
          </p:cNvPr>
          <p:cNvSpPr>
            <a:spLocks noGrp="1"/>
          </p:cNvSpPr>
          <p:nvPr>
            <p:ph type="ftr" idx="11"/>
          </p:nvPr>
        </p:nvSpPr>
        <p:spPr/>
        <p:txBody>
          <a:bodyPr/>
          <a:lstStyle/>
          <a:p>
            <a:r>
              <a:rPr lang="en-US"/>
              <a:t>M.Kim, T.Kobayashi, M.Hernandez, R.Kohno(YNU/YRP-IAI)</a:t>
            </a:r>
            <a:endParaRPr lang="en-US" dirty="0"/>
          </a:p>
        </p:txBody>
      </p:sp>
      <p:sp>
        <p:nvSpPr>
          <p:cNvPr id="5" name="Slide Number Placeholder 4">
            <a:extLst>
              <a:ext uri="{FF2B5EF4-FFF2-40B4-BE49-F238E27FC236}">
                <a16:creationId xmlns:a16="http://schemas.microsoft.com/office/drawing/2014/main" id="{76CD15C4-BF0C-464A-A7A9-4C5E6442477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
        <p:nvSpPr>
          <p:cNvPr id="7" name="Text Placeholder 6">
            <a:extLst>
              <a:ext uri="{FF2B5EF4-FFF2-40B4-BE49-F238E27FC236}">
                <a16:creationId xmlns:a16="http://schemas.microsoft.com/office/drawing/2014/main" id="{B71F6D75-D907-4825-A915-1687F92F5EB3}"/>
              </a:ext>
            </a:extLst>
          </p:cNvPr>
          <p:cNvSpPr>
            <a:spLocks noGrp="1"/>
          </p:cNvSpPr>
          <p:nvPr>
            <p:ph type="body" sz="quarter" idx="13"/>
          </p:nvPr>
        </p:nvSpPr>
        <p:spPr>
          <a:xfrm>
            <a:off x="685800" y="1844675"/>
            <a:ext cx="7772400" cy="4459872"/>
          </a:xfrm>
        </p:spPr>
        <p:txBody>
          <a:bodyPr/>
          <a:lstStyle>
            <a:lvl1pPr marL="457200" indent="-431800">
              <a:buSzPct val="100000"/>
              <a:buFont typeface="Arial" panose="020B0604020202020204" pitchFamily="34" charset="0"/>
              <a:buChar char="•"/>
              <a:defRPr sz="2400">
                <a:latin typeface="Times New Roman" panose="02020603050405020304" pitchFamily="18" charset="0"/>
                <a:cs typeface="Times New Roman" panose="02020603050405020304" pitchFamily="18" charset="0"/>
              </a:defRPr>
            </a:lvl1pPr>
            <a:lvl2pPr marL="914400" indent="-406400">
              <a:buSzPct val="100000"/>
              <a:buFont typeface="Arial" panose="020B0604020202020204" pitchFamily="34" charset="0"/>
              <a:buChar char="–"/>
              <a:defRPr sz="2000">
                <a:latin typeface="Times New Roman" panose="02020603050405020304" pitchFamily="18" charset="0"/>
                <a:cs typeface="Times New Roman" panose="02020603050405020304" pitchFamily="18" charset="0"/>
              </a:defRPr>
            </a:lvl2pPr>
            <a:lvl3pPr>
              <a:buSzPct val="100000"/>
              <a:defRPr sz="1800">
                <a:latin typeface="Times New Roman" panose="02020603050405020304" pitchFamily="18" charset="0"/>
                <a:cs typeface="Times New Roman" panose="02020603050405020304" pitchFamily="18" charset="0"/>
              </a:defRPr>
            </a:lvl3pPr>
            <a:lvl4pPr>
              <a:buSzPct val="100000"/>
              <a:defRPr sz="1600">
                <a:latin typeface="Times New Roman" panose="02020603050405020304" pitchFamily="18" charset="0"/>
                <a:cs typeface="Times New Roman" panose="02020603050405020304" pitchFamily="18" charset="0"/>
              </a:defRPr>
            </a:lvl4pPr>
            <a:lvl5pPr>
              <a:buSzPct val="100000"/>
              <a:defRPr sz="1600">
                <a:latin typeface="Times New Roman" panose="02020603050405020304" pitchFamily="18" charset="0"/>
                <a:cs typeface="Times New Roman" panose="02020603050405020304" pitchFamily="18"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40351875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22"/>
        <p:cNvGrpSpPr/>
        <p:nvPr/>
      </p:nvGrpSpPr>
      <p:grpSpPr>
        <a:xfrm>
          <a:off x="0" y="0"/>
          <a:ext cx="0" cy="0"/>
          <a:chOff x="0" y="0"/>
          <a:chExt cx="0" cy="0"/>
        </a:xfrm>
      </p:grpSpPr>
      <p:sp>
        <p:nvSpPr>
          <p:cNvPr id="2" name="Date Placeholder 1">
            <a:extLst>
              <a:ext uri="{FF2B5EF4-FFF2-40B4-BE49-F238E27FC236}">
                <a16:creationId xmlns:a16="http://schemas.microsoft.com/office/drawing/2014/main" id="{0C19062F-3F87-4D1B-9BEE-E95BD1E31849}"/>
              </a:ext>
            </a:extLst>
          </p:cNvPr>
          <p:cNvSpPr>
            <a:spLocks noGrp="1"/>
          </p:cNvSpPr>
          <p:nvPr>
            <p:ph type="dt" idx="10"/>
          </p:nvPr>
        </p:nvSpPr>
        <p:spPr/>
        <p:txBody>
          <a:bodyPr/>
          <a:lstStyle/>
          <a:p>
            <a:r>
              <a:rPr lang="en-US" altLang="ja-JP" dirty="0"/>
              <a:t>January 2023</a:t>
            </a:r>
            <a:endParaRPr lang="en-US" dirty="0"/>
          </a:p>
        </p:txBody>
      </p:sp>
      <p:sp>
        <p:nvSpPr>
          <p:cNvPr id="3" name="Footer Placeholder 2">
            <a:extLst>
              <a:ext uri="{FF2B5EF4-FFF2-40B4-BE49-F238E27FC236}">
                <a16:creationId xmlns:a16="http://schemas.microsoft.com/office/drawing/2014/main" id="{AE8A25FF-3A67-43CD-94BE-B59BADC2FFB9}"/>
              </a:ext>
            </a:extLst>
          </p:cNvPr>
          <p:cNvSpPr>
            <a:spLocks noGrp="1"/>
          </p:cNvSpPr>
          <p:nvPr>
            <p:ph type="ftr" idx="11"/>
          </p:nvPr>
        </p:nvSpPr>
        <p:spPr/>
        <p:txBody>
          <a:bodyPr/>
          <a:lstStyle/>
          <a:p>
            <a:r>
              <a:rPr lang="en-US"/>
              <a:t>M.Kim, T.Kobayashi, M.Hernandez, R.Kohno(YNU/YRP-IAI)</a:t>
            </a:r>
            <a:endParaRPr lang="en-US" dirty="0"/>
          </a:p>
        </p:txBody>
      </p:sp>
      <p:sp>
        <p:nvSpPr>
          <p:cNvPr id="4" name="Slide Number Placeholder 3">
            <a:extLst>
              <a:ext uri="{FF2B5EF4-FFF2-40B4-BE49-F238E27FC236}">
                <a16:creationId xmlns:a16="http://schemas.microsoft.com/office/drawing/2014/main" id="{CA3FD602-C1A9-4819-A95C-543BE6BFB40D}"/>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a:t>
            </a:fld>
            <a:endParaRPr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dirty="0"/>
          </a:p>
        </p:txBody>
      </p:sp>
      <p:sp>
        <p:nvSpPr>
          <p:cNvPr id="15" name="Google Shape;15;p1"/>
          <p:cNvSpPr txBox="1">
            <a:spLocks noGrp="1"/>
          </p:cNvSpPr>
          <p:nvPr>
            <p:ph type="dt" idx="10"/>
          </p:nvPr>
        </p:nvSpPr>
        <p:spPr>
          <a:xfrm>
            <a:off x="685800" y="377825"/>
            <a:ext cx="1600200" cy="215900"/>
          </a:xfrm>
          <a:prstGeom prst="rect">
            <a:avLst/>
          </a:prstGeom>
          <a:noFill/>
          <a:ln>
            <a:noFill/>
          </a:ln>
        </p:spPr>
        <p:txBody>
          <a:bodyPr spcFirstLastPara="1" wrap="square" lIns="0" tIns="0" rIns="0" bIns="0"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dirty="0"/>
              <a:t>January 2023</a:t>
            </a:r>
            <a:endParaRPr lang="en-US" dirty="0"/>
          </a:p>
        </p:txBody>
      </p:sp>
      <p:sp>
        <p:nvSpPr>
          <p:cNvPr id="16" name="Google Shape;16;p1"/>
          <p:cNvSpPr txBox="1">
            <a:spLocks noGrp="1"/>
          </p:cNvSpPr>
          <p:nvPr>
            <p:ph type="ftr" idx="11"/>
          </p:nvPr>
        </p:nvSpPr>
        <p:spPr>
          <a:xfrm>
            <a:off x="4996543" y="6475414"/>
            <a:ext cx="3973285" cy="284604"/>
          </a:xfrm>
          <a:prstGeom prst="rect">
            <a:avLst/>
          </a:prstGeom>
          <a:noFill/>
          <a:ln>
            <a:noFill/>
          </a:ln>
        </p:spPr>
        <p:txBody>
          <a:bodyPr spcFirstLastPara="1" wrap="square" lIns="0" tIns="0" rIns="0" bIns="0"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M.Kim, T.Kobayashi, M.Hernandez, R.Kohno(YNU/YRP-IAI)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P802.15-23-0408-00-006a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72" r:id="rId1"/>
    <p:sldLayoutId id="2147483648" r:id="rId2"/>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2400" b="0" i="0" u="none" strike="noStrike" cap="none">
          <a:solidFill>
            <a:srgbClr val="000000"/>
          </a:solidFill>
          <a:latin typeface="+mj-lt"/>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687A863-C1D0-4D5E-8240-63451EDC6585}"/>
              </a:ext>
            </a:extLst>
          </p:cNvPr>
          <p:cNvSpPr>
            <a:spLocks noGrp="1"/>
          </p:cNvSpPr>
          <p:nvPr>
            <p:ph type="dt" idx="10"/>
          </p:nvPr>
        </p:nvSpPr>
        <p:spPr/>
        <p:txBody>
          <a:bodyPr/>
          <a:lstStyle/>
          <a:p>
            <a:r>
              <a:rPr lang="en-US" altLang="ja-JP" dirty="0"/>
              <a:t>July 2023</a:t>
            </a:r>
            <a:endParaRPr lang="en-US" dirty="0"/>
          </a:p>
        </p:txBody>
      </p:sp>
      <p:sp>
        <p:nvSpPr>
          <p:cNvPr id="3" name="Footer Placeholder 2">
            <a:extLst>
              <a:ext uri="{FF2B5EF4-FFF2-40B4-BE49-F238E27FC236}">
                <a16:creationId xmlns:a16="http://schemas.microsoft.com/office/drawing/2014/main" id="{BBD92B07-74CD-430E-8A24-D88DE7D0EC42}"/>
              </a:ext>
            </a:extLst>
          </p:cNvPr>
          <p:cNvSpPr>
            <a:spLocks noGrp="1"/>
          </p:cNvSpPr>
          <p:nvPr>
            <p:ph type="ftr" idx="11"/>
          </p:nvPr>
        </p:nvSpPr>
        <p:spPr/>
        <p:txBody>
          <a:bodyPr/>
          <a:lstStyle/>
          <a:p>
            <a:r>
              <a:rPr lang="en-US" dirty="0" err="1"/>
              <a:t>M.Kim</a:t>
            </a:r>
            <a:r>
              <a:rPr lang="en-US" dirty="0"/>
              <a:t>, </a:t>
            </a:r>
            <a:r>
              <a:rPr lang="en-US" dirty="0" err="1"/>
              <a:t>T.Kobayashi</a:t>
            </a:r>
            <a:r>
              <a:rPr lang="en-US" dirty="0"/>
              <a:t>, </a:t>
            </a:r>
            <a:r>
              <a:rPr lang="en-US" dirty="0" err="1"/>
              <a:t>M.Hernandez</a:t>
            </a:r>
            <a:r>
              <a:rPr lang="en-US" dirty="0"/>
              <a:t>, </a:t>
            </a:r>
            <a:r>
              <a:rPr lang="en-US" dirty="0" err="1"/>
              <a:t>R.Kohno</a:t>
            </a:r>
            <a:r>
              <a:rPr lang="en-US" dirty="0"/>
              <a:t>(YNU/YRP-IAI)</a:t>
            </a:r>
          </a:p>
        </p:txBody>
      </p:sp>
      <p:sp>
        <p:nvSpPr>
          <p:cNvPr id="4" name="Slide Number Placeholder 3">
            <a:extLst>
              <a:ext uri="{FF2B5EF4-FFF2-40B4-BE49-F238E27FC236}">
                <a16:creationId xmlns:a16="http://schemas.microsoft.com/office/drawing/2014/main" id="{ECD30CDC-8047-4662-A3BB-5DE9C7AF14F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
        <p:nvSpPr>
          <p:cNvPr id="5" name="Google Shape;177;p25">
            <a:extLst>
              <a:ext uri="{FF2B5EF4-FFF2-40B4-BE49-F238E27FC236}">
                <a16:creationId xmlns:a16="http://schemas.microsoft.com/office/drawing/2014/main" id="{08CF6D6E-6CB7-4572-B0F1-9A75DE8DED19}"/>
              </a:ext>
            </a:extLst>
          </p:cNvPr>
          <p:cNvSpPr/>
          <p:nvPr/>
        </p:nvSpPr>
        <p:spPr>
          <a:xfrm>
            <a:off x="152400" y="713064"/>
            <a:ext cx="8991600" cy="5645790"/>
          </a:xfrm>
          <a:prstGeom prst="rect">
            <a:avLst/>
          </a:prstGeom>
          <a:noFill/>
          <a:ln>
            <a:noFill/>
          </a:ln>
        </p:spPr>
        <p:txBody>
          <a:bodyPr spcFirstLastPara="1" wrap="square" lIns="91425" tIns="45700" rIns="91425" bIns="45700" anchor="t" anchorCtr="0">
            <a:noAutofit/>
          </a:bodyPr>
          <a:lstStyle/>
          <a:p>
            <a:pPr marL="0" marR="0" lvl="0" indent="0" algn="ctr" rtl="0">
              <a:spcBef>
                <a:spcPts val="0"/>
              </a:spcBef>
              <a:spcAft>
                <a:spcPts val="0"/>
              </a:spcAft>
              <a:buClr>
                <a:schemeClr val="dk2"/>
              </a:buClr>
              <a:buFont typeface="Times New Roman"/>
              <a:buNone/>
            </a:pPr>
            <a:r>
              <a:rPr lang="en-US" sz="1800" b="1" i="0" u="sng" strike="noStrike" cap="none" dirty="0">
                <a:solidFill>
                  <a:schemeClr val="dk2"/>
                </a:solidFill>
                <a:latin typeface="Times New Roman"/>
                <a:ea typeface="Times New Roman"/>
                <a:cs typeface="Times New Roman"/>
                <a:sym typeface="Times New Roman"/>
              </a:rPr>
              <a:t>Project: IEEE P802.15 Working Group for W</a:t>
            </a:r>
            <a:r>
              <a:rPr lang="en-US" sz="1800" b="1" u="sng" dirty="0">
                <a:solidFill>
                  <a:schemeClr val="dk2"/>
                </a:solidFill>
                <a:latin typeface="Times New Roman"/>
                <a:ea typeface="Times New Roman"/>
                <a:cs typeface="Times New Roman"/>
                <a:sym typeface="Times New Roman"/>
              </a:rPr>
              <a:t>ireless Specialty Networks</a:t>
            </a:r>
            <a:endParaRPr sz="1600" b="1" i="0" u="none" strike="noStrike" cap="none" dirty="0">
              <a:solidFill>
                <a:schemeClr val="dk2"/>
              </a:solidFill>
              <a:latin typeface="Times New Roman"/>
              <a:ea typeface="Times New Roman"/>
              <a:cs typeface="Times New Roman"/>
              <a:sym typeface="Times New Roman"/>
            </a:endParaRPr>
          </a:p>
          <a:p>
            <a:pPr marL="0" marR="0" lvl="0" indent="0" algn="l" rtl="0">
              <a:spcBef>
                <a:spcPts val="0"/>
              </a:spcBef>
              <a:spcAft>
                <a:spcPts val="0"/>
              </a:spcAft>
              <a:buClr>
                <a:schemeClr val="dk1"/>
              </a:buClr>
              <a:buFont typeface="Arial"/>
              <a:buNone/>
            </a:pPr>
            <a:endParaRPr sz="16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Submission Title:</a:t>
            </a:r>
            <a:r>
              <a:rPr lang="en-US" sz="1600" b="0" i="0" u="none" strike="noStrike" cap="none" dirty="0">
                <a:solidFill>
                  <a:schemeClr val="dk2"/>
                </a:solidFill>
                <a:latin typeface="Times New Roman"/>
                <a:ea typeface="Times New Roman"/>
                <a:cs typeface="Times New Roman"/>
                <a:sym typeface="Times New Roman"/>
              </a:rPr>
              <a:t> Overview and convergence of MAC proposals for 15.6ma</a:t>
            </a:r>
            <a:endParaRPr dirty="0">
              <a:solidFill>
                <a:schemeClr val="dk2"/>
              </a:solidFill>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Date Submitted:</a:t>
            </a:r>
            <a:r>
              <a:rPr lang="en-US" sz="1600" b="1" dirty="0">
                <a:solidFill>
                  <a:schemeClr val="dk2"/>
                </a:solidFill>
                <a:latin typeface="Times New Roman"/>
                <a:ea typeface="Times New Roman"/>
                <a:cs typeface="Times New Roman"/>
                <a:sym typeface="Times New Roman"/>
              </a:rPr>
              <a:t> </a:t>
            </a:r>
            <a:r>
              <a:rPr lang="en-US" sz="1600" i="0" u="none" strike="noStrike" cap="none" dirty="0">
                <a:solidFill>
                  <a:schemeClr val="dk2"/>
                </a:solidFill>
                <a:latin typeface="Times New Roman"/>
                <a:ea typeface="Times New Roman"/>
                <a:cs typeface="Times New Roman"/>
                <a:sym typeface="Times New Roman"/>
              </a:rPr>
              <a:t> </a:t>
            </a:r>
            <a:r>
              <a:rPr lang="en-US" sz="1600" dirty="0">
                <a:solidFill>
                  <a:schemeClr val="dk2"/>
                </a:solidFill>
                <a:latin typeface="Times New Roman"/>
                <a:ea typeface="Times New Roman"/>
                <a:cs typeface="Times New Roman"/>
                <a:sym typeface="Times New Roman"/>
              </a:rPr>
              <a:t>July 13th</a:t>
            </a:r>
            <a:r>
              <a:rPr lang="en-US" sz="1600" b="0" i="0" u="none" strike="noStrike" cap="none" dirty="0">
                <a:solidFill>
                  <a:schemeClr val="dk2"/>
                </a:solidFill>
                <a:latin typeface="Times New Roman"/>
                <a:ea typeface="Times New Roman"/>
                <a:cs typeface="Times New Roman"/>
                <a:sym typeface="Times New Roman"/>
              </a:rPr>
              <a:t>, 2023</a:t>
            </a:r>
            <a:endParaRPr dirty="0">
              <a:solidFill>
                <a:schemeClr val="dk2"/>
              </a:solidFill>
            </a:endParaRPr>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Source:</a:t>
            </a:r>
            <a:r>
              <a:rPr lang="en-US" sz="1600" b="0" i="0" u="none" strike="noStrike" cap="none" dirty="0">
                <a:solidFill>
                  <a:schemeClr val="dk2"/>
                </a:solidFill>
                <a:latin typeface="Times New Roman"/>
                <a:ea typeface="Times New Roman"/>
                <a:cs typeface="Times New Roman"/>
                <a:sym typeface="Times New Roman"/>
              </a:rPr>
              <a:t> Minsoo Kim, </a:t>
            </a:r>
            <a:r>
              <a:rPr lang="en-US" sz="1600" b="0" i="0" u="none" strike="noStrike" cap="none" dirty="0" err="1">
                <a:solidFill>
                  <a:schemeClr val="dk2"/>
                </a:solidFill>
                <a:latin typeface="Times New Roman"/>
                <a:ea typeface="Times New Roman"/>
                <a:cs typeface="Times New Roman"/>
                <a:sym typeface="Times New Roman"/>
              </a:rPr>
              <a:t>Seong</a:t>
            </a:r>
            <a:r>
              <a:rPr lang="en-US" sz="1600" b="0" i="0" u="none" strike="noStrike" cap="none" dirty="0">
                <a:solidFill>
                  <a:schemeClr val="dk2"/>
                </a:solidFill>
                <a:latin typeface="Times New Roman"/>
                <a:ea typeface="Times New Roman"/>
                <a:cs typeface="Times New Roman"/>
                <a:sym typeface="Times New Roman"/>
              </a:rPr>
              <a:t>-Soon Joo, Takumi Kobayashi, </a:t>
            </a:r>
            <a:r>
              <a:rPr lang="en-US" sz="1600" b="0" i="0" u="none" strike="noStrike" cap="none" dirty="0" err="1">
                <a:solidFill>
                  <a:schemeClr val="dk2"/>
                </a:solidFill>
                <a:latin typeface="Times New Roman"/>
                <a:ea typeface="Times New Roman"/>
                <a:cs typeface="Times New Roman"/>
                <a:sym typeface="Times New Roman"/>
              </a:rPr>
              <a:t>Anzai</a:t>
            </a:r>
            <a:r>
              <a:rPr lang="en-US" sz="1600" b="0" i="0" u="none" strike="noStrike" cap="none" dirty="0">
                <a:solidFill>
                  <a:schemeClr val="dk2"/>
                </a:solidFill>
                <a:latin typeface="Times New Roman"/>
                <a:ea typeface="Times New Roman"/>
                <a:cs typeface="Times New Roman"/>
                <a:sym typeface="Times New Roman"/>
              </a:rPr>
              <a:t> Daisuke, Marco Hernandez, Ryuji Kohno</a:t>
            </a:r>
            <a:endParaRPr dirty="0"/>
          </a:p>
          <a:p>
            <a:pPr marL="0" marR="0" lvl="0" indent="0" algn="l" rtl="0">
              <a:spcBef>
                <a:spcPts val="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Company:</a:t>
            </a:r>
            <a:r>
              <a:rPr lang="en-US" sz="1600" b="0" i="0" u="none" strike="noStrike" cap="none" dirty="0">
                <a:solidFill>
                  <a:schemeClr val="dk2"/>
                </a:solidFill>
                <a:latin typeface="Times New Roman"/>
                <a:ea typeface="Times New Roman"/>
                <a:cs typeface="Times New Roman"/>
                <a:sym typeface="Times New Roman"/>
              </a:rPr>
              <a:t> YRP-IAI, KPST, CWC Oulu Univ, NIT, YNU</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Address: </a:t>
            </a:r>
            <a:r>
              <a:rPr lang="en-US" sz="1600" dirty="0">
                <a:solidFill>
                  <a:schemeClr val="dk1"/>
                </a:solidFill>
                <a:latin typeface="Times New Roman"/>
                <a:ea typeface="Times New Roman"/>
                <a:cs typeface="Times New Roman"/>
                <a:sym typeface="Times New Roman"/>
              </a:rPr>
              <a:t>(1)79-5 Tokiwadai, Hodogaya-ku, Yokohama, 240-8501 Japan,</a:t>
            </a:r>
          </a:p>
          <a:p>
            <a:pPr lvl="0">
              <a:buClr>
                <a:schemeClr val="dk2"/>
              </a:buClr>
            </a:pPr>
            <a:r>
              <a:rPr lang="en-US" sz="1600" dirty="0">
                <a:solidFill>
                  <a:schemeClr val="dk1"/>
                </a:solidFill>
                <a:latin typeface="Times New Roman"/>
                <a:cs typeface="Times New Roman"/>
                <a:sym typeface="Times New Roman"/>
              </a:rPr>
              <a:t>(2) </a:t>
            </a:r>
            <a:r>
              <a:rPr lang="pl-PL" sz="1600" dirty="0">
                <a:solidFill>
                  <a:schemeClr val="dk1"/>
                </a:solidFill>
                <a:latin typeface="Times New Roman"/>
                <a:cs typeface="Times New Roman"/>
                <a:sym typeface="Times New Roman"/>
              </a:rPr>
              <a:t>YRP1 Blg., 3-4 HikarinoOka, Yokosuka-City, Kanagawa, 239-0847</a:t>
            </a:r>
            <a:r>
              <a:rPr lang="en-US" sz="1600" dirty="0">
                <a:solidFill>
                  <a:schemeClr val="dk1"/>
                </a:solidFill>
                <a:latin typeface="Times New Roman"/>
                <a:cs typeface="Times New Roman"/>
                <a:sym typeface="Times New Roman"/>
              </a:rPr>
              <a:t> Japan</a:t>
            </a:r>
            <a:endParaRPr lang="en-US"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Voice</a:t>
            </a:r>
            <a:r>
              <a:rPr lang="en-US" sz="1600" b="1" i="0" u="none" strike="noStrike" cap="none" dirty="0">
                <a:solidFill>
                  <a:schemeClr val="dk1"/>
                </a:solidFill>
                <a:latin typeface="Times New Roman"/>
                <a:ea typeface="Times New Roman"/>
                <a:cs typeface="Times New Roman"/>
                <a:sym typeface="Times New Roman"/>
              </a:rPr>
              <a:t>:</a:t>
            </a:r>
            <a:r>
              <a:rPr lang="en-US" sz="1600" dirty="0">
                <a:solidFill>
                  <a:schemeClr val="dk1"/>
                </a:solidFill>
                <a:latin typeface="Times New Roman"/>
                <a:ea typeface="Times New Roman"/>
                <a:cs typeface="Times New Roman"/>
                <a:sym typeface="Times New Roman"/>
              </a:rPr>
              <a:t>[+81-90-5408-0611</a:t>
            </a:r>
            <a:r>
              <a:rPr lang="en-US" sz="1600" b="0" i="0" u="none" strike="noStrike" cap="none" dirty="0">
                <a:solidFill>
                  <a:schemeClr val="dk2"/>
                </a:solidFill>
                <a:latin typeface="Times New Roman"/>
                <a:ea typeface="Times New Roman"/>
                <a:cs typeface="Times New Roman"/>
                <a:sym typeface="Times New Roman"/>
              </a:rPr>
              <a:t>] </a:t>
            </a:r>
            <a:r>
              <a:rPr lang="en-US" sz="1600" b="1" i="0" u="none" strike="noStrike" cap="none" dirty="0">
                <a:solidFill>
                  <a:schemeClr val="dk2"/>
                </a:solidFill>
                <a:latin typeface="Times New Roman"/>
                <a:ea typeface="Times New Roman"/>
                <a:cs typeface="Times New Roman"/>
                <a:sym typeface="Times New Roman"/>
              </a:rPr>
              <a:t>E-Mail:</a:t>
            </a:r>
            <a:r>
              <a:rPr lang="en-US" sz="1600" b="0" i="0" u="none" strike="noStrike" cap="none" dirty="0">
                <a:solidFill>
                  <a:schemeClr val="dk2"/>
                </a:solidFill>
                <a:latin typeface="Times New Roman"/>
                <a:ea typeface="Times New Roman"/>
                <a:cs typeface="Times New Roman"/>
                <a:sym typeface="Times New Roman"/>
              </a:rPr>
              <a:t>[minsoo@minsookim.com, kobayashi-takumi-ch@ynu.ac.jp, marco.hernandez@ieee.org, kohno@ynu.ac.jp, ssjoo@etri.sci.kr]</a:t>
            </a:r>
            <a:endParaRPr dirty="0"/>
          </a:p>
          <a:p>
            <a:pPr marL="0" marR="0" lvl="0" indent="0" algn="l" rtl="0">
              <a:spcBef>
                <a:spcPts val="6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Re: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In response to call for proposal</a:t>
            </a:r>
            <a:endParaRPr sz="1200" b="0" i="0" u="none" strike="noStrike" cap="none" dirty="0">
              <a:solidFill>
                <a:schemeClr val="dk2"/>
              </a:solidFill>
              <a:latin typeface="Times New Roman"/>
              <a:ea typeface="Times New Roman"/>
              <a:cs typeface="Times New Roman"/>
              <a:sym typeface="Times New Roman"/>
            </a:endParaRPr>
          </a:p>
          <a:p>
            <a:pPr>
              <a:buClr>
                <a:schemeClr val="dk2"/>
              </a:buClr>
            </a:pPr>
            <a:r>
              <a:rPr lang="en-US" sz="1600" b="1" i="0" u="none" strike="noStrike" cap="none" dirty="0">
                <a:solidFill>
                  <a:schemeClr val="dk2"/>
                </a:solidFill>
                <a:latin typeface="Times New Roman"/>
                <a:ea typeface="Times New Roman"/>
                <a:cs typeface="Times New Roman"/>
                <a:sym typeface="Times New Roman"/>
              </a:rPr>
              <a:t>Abstract:</a:t>
            </a:r>
            <a:r>
              <a:rPr lang="en-US" sz="1600" b="0" i="0" u="none" strike="noStrike" cap="none" dirty="0">
                <a:solidFill>
                  <a:schemeClr val="dk2"/>
                </a:solidFill>
                <a:latin typeface="Times New Roman"/>
                <a:ea typeface="Times New Roman"/>
                <a:cs typeface="Times New Roman"/>
                <a:sym typeface="Times New Roman"/>
              </a:rPr>
              <a:t>	 Overview and convergence of MAC proposals for 15.6ma</a:t>
            </a:r>
            <a:endParaRPr lang="en-US" sz="1600" dirty="0">
              <a:solidFill>
                <a:schemeClr val="dk2"/>
              </a:solidFill>
            </a:endParaRPr>
          </a:p>
          <a:p>
            <a:pPr marL="0" marR="0" lvl="0" indent="0" algn="l" rtl="0">
              <a:spcBef>
                <a:spcPts val="1200"/>
              </a:spcBef>
              <a:spcAft>
                <a:spcPts val="0"/>
              </a:spcAft>
              <a:buClr>
                <a:schemeClr val="dk2"/>
              </a:buClr>
              <a:buFont typeface="Times New Roman"/>
              <a:buNone/>
            </a:pPr>
            <a:r>
              <a:rPr lang="en-US" sz="1600" b="1" i="0" u="none" strike="noStrike" cap="none" dirty="0">
                <a:solidFill>
                  <a:schemeClr val="dk2"/>
                </a:solidFill>
                <a:latin typeface="Times New Roman"/>
                <a:ea typeface="Times New Roman"/>
                <a:cs typeface="Times New Roman"/>
                <a:sym typeface="Times New Roman"/>
              </a:rPr>
              <a:t>Purpose:</a:t>
            </a:r>
            <a:r>
              <a:rPr lang="en-US" sz="1600" b="0" i="0" u="none" strike="noStrike" cap="none" dirty="0">
                <a:solidFill>
                  <a:schemeClr val="dk2"/>
                </a:solidFill>
                <a:latin typeface="Times New Roman"/>
                <a:ea typeface="Times New Roman"/>
                <a:cs typeface="Times New Roman"/>
                <a:sym typeface="Times New Roman"/>
              </a:rPr>
              <a:t>	</a:t>
            </a:r>
            <a:r>
              <a:rPr lang="en-US" sz="1600" b="0" i="0" u="none" strike="noStrike" cap="none" dirty="0">
                <a:solidFill>
                  <a:schemeClr val="dk1"/>
                </a:solidFill>
                <a:latin typeface="Times New Roman"/>
                <a:ea typeface="Times New Roman"/>
                <a:cs typeface="Times New Roman"/>
                <a:sym typeface="Times New Roman"/>
              </a:rPr>
              <a:t>Material for discussion in P802.15.6ma </a:t>
            </a:r>
            <a:r>
              <a:rPr lang="en-US" sz="1600" dirty="0">
                <a:solidFill>
                  <a:schemeClr val="dk1"/>
                </a:solidFill>
                <a:latin typeface="Times New Roman"/>
                <a:ea typeface="Times New Roman"/>
                <a:cs typeface="Times New Roman"/>
                <a:sym typeface="Times New Roman"/>
              </a:rPr>
              <a:t>T</a:t>
            </a:r>
            <a:r>
              <a:rPr lang="en-US" sz="1600" b="0" i="0" u="none" strike="noStrike" cap="none" dirty="0">
                <a:solidFill>
                  <a:schemeClr val="dk1"/>
                </a:solidFill>
                <a:latin typeface="Times New Roman"/>
                <a:ea typeface="Times New Roman"/>
                <a:cs typeface="Times New Roman"/>
                <a:sym typeface="Times New Roman"/>
              </a:rPr>
              <a:t>G</a:t>
            </a:r>
            <a:endParaRPr lang="en-US" dirty="0"/>
          </a:p>
          <a:p>
            <a:pPr lvl="0">
              <a:spcBef>
                <a:spcPts val="600"/>
              </a:spcBef>
              <a:buClr>
                <a:schemeClr val="dk2"/>
              </a:buClr>
            </a:pPr>
            <a:r>
              <a:rPr lang="en-US" sz="1600" b="1" i="0" u="none" strike="noStrike" cap="none" dirty="0">
                <a:solidFill>
                  <a:schemeClr val="dk2"/>
                </a:solidFill>
                <a:latin typeface="Times New Roman"/>
                <a:ea typeface="Times New Roman"/>
                <a:cs typeface="Times New Roman"/>
                <a:sym typeface="Times New Roman"/>
              </a:rPr>
              <a:t>Notice:</a:t>
            </a:r>
            <a:r>
              <a:rPr lang="en-US" sz="1600" b="0" i="0" u="none" strike="noStrike" cap="none" dirty="0">
                <a:solidFill>
                  <a:schemeClr val="dk2"/>
                </a:solidFill>
                <a:latin typeface="Times New Roman"/>
                <a:ea typeface="Times New Roman"/>
                <a:cs typeface="Times New Roman"/>
                <a:sym typeface="Times New Roman"/>
              </a:rPr>
              <a:t>	This document has been prepared to assist the </a:t>
            </a:r>
            <a:r>
              <a:rPr lang="en-US" altLang="en-US" sz="1600" dirty="0">
                <a:latin typeface="Times New Roman" panose="02020603050405020304" pitchFamily="18" charset="0"/>
              </a:rPr>
              <a:t>IEEE P802.15</a:t>
            </a:r>
            <a:r>
              <a:rPr lang="en-US" sz="1600" b="0" i="0" u="none" strike="noStrike" cap="none" dirty="0">
                <a:solidFill>
                  <a:schemeClr val="dk2"/>
                </a:solidFill>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dirty="0"/>
          </a:p>
          <a:p>
            <a:pPr lvl="0">
              <a:buClr>
                <a:schemeClr val="dk2"/>
              </a:buClr>
            </a:pPr>
            <a:r>
              <a:rPr lang="en-US" sz="1600" b="1" i="0" u="none" strike="noStrike" cap="none" dirty="0">
                <a:solidFill>
                  <a:schemeClr val="dk2"/>
                </a:solidFill>
                <a:latin typeface="Times New Roman"/>
                <a:ea typeface="Times New Roman"/>
                <a:cs typeface="Times New Roman"/>
                <a:sym typeface="Times New Roman"/>
              </a:rPr>
              <a:t>Release:</a:t>
            </a:r>
            <a:r>
              <a:rPr lang="en-US" sz="1600" b="0" i="0" u="none" strike="noStrike" cap="none" dirty="0">
                <a:solidFill>
                  <a:schemeClr val="dk2"/>
                </a:solidFill>
                <a:latin typeface="Times New Roman"/>
                <a:ea typeface="Times New Roman"/>
                <a:cs typeface="Times New Roman"/>
                <a:sym typeface="Times New Roman"/>
              </a:rPr>
              <a:t>	The contributor acknowledges and accepts that this contribution becomes the property of IEEE and may be made publicly available by </a:t>
            </a:r>
            <a:r>
              <a:rPr lang="en-US" altLang="en-US" sz="1600" dirty="0">
                <a:latin typeface="Times New Roman" panose="02020603050405020304" pitchFamily="18" charset="0"/>
              </a:rPr>
              <a:t>P802.15</a:t>
            </a:r>
            <a:r>
              <a:rPr lang="en-US" sz="1600" b="0" i="0" u="none" strike="noStrike" cap="none" dirty="0">
                <a:solidFill>
                  <a:schemeClr val="dk2"/>
                </a:solidFill>
                <a:latin typeface="Times New Roman"/>
                <a:ea typeface="Times New Roman"/>
                <a:cs typeface="Times New Roman"/>
                <a:sym typeface="Times New Roman"/>
              </a:rPr>
              <a:t>.	</a:t>
            </a:r>
            <a:endParaRPr dirty="0"/>
          </a:p>
        </p:txBody>
      </p:sp>
    </p:spTree>
    <p:extLst>
      <p:ext uri="{BB962C8B-B14F-4D97-AF65-F5344CB8AC3E}">
        <p14:creationId xmlns:p14="http://schemas.microsoft.com/office/powerpoint/2010/main" val="113281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p:txBody>
          <a:bodyPr/>
          <a:lstStyle/>
          <a:p>
            <a:r>
              <a:rPr lang="en-US" sz="2200" dirty="0"/>
              <a:t>MAC Protocol Proposal for Multiple BAN </a:t>
            </a:r>
            <a:r>
              <a:rPr lang="en-US" sz="2200" dirty="0" err="1"/>
              <a:t>Environmnet</a:t>
            </a:r>
            <a:r>
              <a:rPr lang="en-US" sz="2200" dirty="0"/>
              <a:t> (Class 1),</a:t>
            </a:r>
            <a:br>
              <a:rPr lang="en-US" sz="2200" dirty="0"/>
            </a:br>
            <a:r>
              <a:rPr lang="en-US" sz="2200" dirty="0"/>
              <a:t>Proposal of control and data channels unification for 6ma MAC</a:t>
            </a:r>
            <a:br>
              <a:rPr lang="en-US" sz="2200" dirty="0"/>
            </a:br>
            <a:r>
              <a:rPr lang="en-US" sz="2200" dirty="0"/>
              <a:t># 15-22-0639, #15-23-0387</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July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4232748"/>
            <a:ext cx="7772400" cy="2112166"/>
          </a:xfrm>
          <a:prstGeom prst="rect">
            <a:avLst/>
          </a:prstGeom>
        </p:spPr>
        <p:txBody>
          <a:bodyPr/>
          <a:lstStyle/>
          <a:p>
            <a:pPr>
              <a:buFont typeface="+mj-lt"/>
              <a:buAutoNum type="arabicPeriod"/>
            </a:pPr>
            <a:r>
              <a:rPr lang="en-US" sz="1800" dirty="0"/>
              <a:t>Unifying control and data channels into a single channel, instead of utilizing Control Channel, is proposed.</a:t>
            </a:r>
          </a:p>
          <a:p>
            <a:pPr>
              <a:buFont typeface="+mj-lt"/>
              <a:buAutoNum type="arabicPeriod"/>
            </a:pPr>
            <a:r>
              <a:rPr lang="en-US" sz="1800" dirty="0"/>
              <a:t>Frames for Coordinator to Coordinator link, previously carried by control channel, is carried by newly defined time period in the single channel.</a:t>
            </a:r>
          </a:p>
          <a:p>
            <a:pPr>
              <a:buFont typeface="+mj-lt"/>
              <a:buAutoNum type="arabicPeriod"/>
            </a:pPr>
            <a:r>
              <a:rPr lang="en-US" sz="1800" dirty="0"/>
              <a:t>For networks require higher dependability, feature of simultaneously utilizing multiple channel may still remain as optional.</a:t>
            </a:r>
            <a:endParaRPr lang="en-US" sz="1400" dirty="0"/>
          </a:p>
        </p:txBody>
      </p:sp>
      <p:grpSp>
        <p:nvGrpSpPr>
          <p:cNvPr id="29" name="Group 28">
            <a:extLst>
              <a:ext uri="{FF2B5EF4-FFF2-40B4-BE49-F238E27FC236}">
                <a16:creationId xmlns:a16="http://schemas.microsoft.com/office/drawing/2014/main" id="{E09B587B-0279-2251-229B-A4C6C7A26C7D}"/>
              </a:ext>
            </a:extLst>
          </p:cNvPr>
          <p:cNvGrpSpPr/>
          <p:nvPr/>
        </p:nvGrpSpPr>
        <p:grpSpPr>
          <a:xfrm>
            <a:off x="422093" y="2350520"/>
            <a:ext cx="8376013" cy="1742434"/>
            <a:chOff x="503406" y="4602480"/>
            <a:chExt cx="8376013" cy="1742434"/>
          </a:xfrm>
        </p:grpSpPr>
        <p:cxnSp>
          <p:nvCxnSpPr>
            <p:cNvPr id="30" name="Straight Connector 29">
              <a:extLst>
                <a:ext uri="{FF2B5EF4-FFF2-40B4-BE49-F238E27FC236}">
                  <a16:creationId xmlns:a16="http://schemas.microsoft.com/office/drawing/2014/main" id="{009C636E-BED8-A2AD-24EA-02EEB82C1CF7}"/>
                </a:ext>
              </a:extLst>
            </p:cNvPr>
            <p:cNvCxnSpPr>
              <a:cxnSpLocks/>
            </p:cNvCxnSpPr>
            <p:nvPr/>
          </p:nvCxnSpPr>
          <p:spPr>
            <a:xfrm>
              <a:off x="503406" y="5069840"/>
              <a:ext cx="8107194" cy="0"/>
            </a:xfrm>
            <a:prstGeom prst="line">
              <a:avLst/>
            </a:prstGeom>
            <a:ln w="28575">
              <a:headEnd type="none"/>
              <a:tailEnd type="triangle" w="lg" len="lg"/>
            </a:ln>
          </p:spPr>
          <p:style>
            <a:lnRef idx="1">
              <a:schemeClr val="dk1"/>
            </a:lnRef>
            <a:fillRef idx="0">
              <a:schemeClr val="dk1"/>
            </a:fillRef>
            <a:effectRef idx="0">
              <a:schemeClr val="dk1"/>
            </a:effectRef>
            <a:fontRef idx="minor">
              <a:schemeClr val="tx1"/>
            </a:fontRef>
          </p:style>
        </p:cxnSp>
        <p:cxnSp>
          <p:nvCxnSpPr>
            <p:cNvPr id="31" name="Straight Connector 30">
              <a:extLst>
                <a:ext uri="{FF2B5EF4-FFF2-40B4-BE49-F238E27FC236}">
                  <a16:creationId xmlns:a16="http://schemas.microsoft.com/office/drawing/2014/main" id="{1790504F-9001-73EA-7DF5-A747D38EAB0C}"/>
                </a:ext>
              </a:extLst>
            </p:cNvPr>
            <p:cNvCxnSpPr>
              <a:cxnSpLocks/>
            </p:cNvCxnSpPr>
            <p:nvPr/>
          </p:nvCxnSpPr>
          <p:spPr>
            <a:xfrm flipV="1">
              <a:off x="903332" y="4602480"/>
              <a:ext cx="0" cy="1544320"/>
            </a:xfrm>
            <a:prstGeom prst="line">
              <a:avLst/>
            </a:prstGeom>
            <a:ln w="28575"/>
          </p:spPr>
          <p:style>
            <a:lnRef idx="1">
              <a:schemeClr val="dk1"/>
            </a:lnRef>
            <a:fillRef idx="0">
              <a:schemeClr val="dk1"/>
            </a:fillRef>
            <a:effectRef idx="0">
              <a:schemeClr val="dk1"/>
            </a:effectRef>
            <a:fontRef idx="minor">
              <a:schemeClr val="tx1"/>
            </a:fontRef>
          </p:style>
        </p:cxnSp>
        <p:cxnSp>
          <p:nvCxnSpPr>
            <p:cNvPr id="32" name="Straight Connector 31">
              <a:extLst>
                <a:ext uri="{FF2B5EF4-FFF2-40B4-BE49-F238E27FC236}">
                  <a16:creationId xmlns:a16="http://schemas.microsoft.com/office/drawing/2014/main" id="{D382C78E-3AE4-62DB-7CD0-C83CAB36B2E8}"/>
                </a:ext>
              </a:extLst>
            </p:cNvPr>
            <p:cNvCxnSpPr>
              <a:cxnSpLocks/>
            </p:cNvCxnSpPr>
            <p:nvPr/>
          </p:nvCxnSpPr>
          <p:spPr>
            <a:xfrm flipV="1">
              <a:off x="2458509" y="4602480"/>
              <a:ext cx="0" cy="934720"/>
            </a:xfrm>
            <a:prstGeom prst="line">
              <a:avLst/>
            </a:prstGeom>
            <a:ln w="28575"/>
          </p:spPr>
          <p:style>
            <a:lnRef idx="1">
              <a:schemeClr val="dk1"/>
            </a:lnRef>
            <a:fillRef idx="0">
              <a:schemeClr val="dk1"/>
            </a:fillRef>
            <a:effectRef idx="0">
              <a:schemeClr val="dk1"/>
            </a:effectRef>
            <a:fontRef idx="minor">
              <a:schemeClr val="tx1"/>
            </a:fontRef>
          </p:style>
        </p:cxnSp>
        <p:cxnSp>
          <p:nvCxnSpPr>
            <p:cNvPr id="33" name="Straight Connector 32">
              <a:extLst>
                <a:ext uri="{FF2B5EF4-FFF2-40B4-BE49-F238E27FC236}">
                  <a16:creationId xmlns:a16="http://schemas.microsoft.com/office/drawing/2014/main" id="{EEAD81A3-885F-0F07-633B-CC101AE81490}"/>
                </a:ext>
              </a:extLst>
            </p:cNvPr>
            <p:cNvCxnSpPr>
              <a:cxnSpLocks/>
            </p:cNvCxnSpPr>
            <p:nvPr/>
          </p:nvCxnSpPr>
          <p:spPr>
            <a:xfrm flipV="1">
              <a:off x="7630160" y="4602480"/>
              <a:ext cx="0" cy="1544320"/>
            </a:xfrm>
            <a:prstGeom prst="line">
              <a:avLst/>
            </a:prstGeom>
            <a:ln w="28575"/>
          </p:spPr>
          <p:style>
            <a:lnRef idx="1">
              <a:schemeClr val="dk1"/>
            </a:lnRef>
            <a:fillRef idx="0">
              <a:schemeClr val="dk1"/>
            </a:fillRef>
            <a:effectRef idx="0">
              <a:schemeClr val="dk1"/>
            </a:effectRef>
            <a:fontRef idx="minor">
              <a:schemeClr val="tx1"/>
            </a:fontRef>
          </p:style>
        </p:cxnSp>
        <p:sp>
          <p:nvSpPr>
            <p:cNvPr id="34" name="TextBox 33">
              <a:extLst>
                <a:ext uri="{FF2B5EF4-FFF2-40B4-BE49-F238E27FC236}">
                  <a16:creationId xmlns:a16="http://schemas.microsoft.com/office/drawing/2014/main" id="{09EF50C9-248A-959B-1D69-5ADA74903BFF}"/>
                </a:ext>
              </a:extLst>
            </p:cNvPr>
            <p:cNvSpPr txBox="1"/>
            <p:nvPr/>
          </p:nvSpPr>
          <p:spPr>
            <a:xfrm>
              <a:off x="7928518" y="5230471"/>
              <a:ext cx="950901" cy="307777"/>
            </a:xfrm>
            <a:prstGeom prst="rect">
              <a:avLst/>
            </a:prstGeom>
            <a:noFill/>
          </p:spPr>
          <p:txBody>
            <a:bodyPr wrap="none" rtlCol="0">
              <a:spAutoFit/>
            </a:bodyPr>
            <a:lstStyle/>
            <a:p>
              <a:r>
                <a:rPr lang="en-US" dirty="0"/>
                <a:t>Time axis</a:t>
              </a:r>
            </a:p>
          </p:txBody>
        </p:sp>
        <p:sp>
          <p:nvSpPr>
            <p:cNvPr id="35" name="TextBox 34">
              <a:extLst>
                <a:ext uri="{FF2B5EF4-FFF2-40B4-BE49-F238E27FC236}">
                  <a16:creationId xmlns:a16="http://schemas.microsoft.com/office/drawing/2014/main" id="{3185AEEA-72A2-782C-5570-1D4D77FA992B}"/>
                </a:ext>
              </a:extLst>
            </p:cNvPr>
            <p:cNvSpPr txBox="1"/>
            <p:nvPr/>
          </p:nvSpPr>
          <p:spPr>
            <a:xfrm>
              <a:off x="1025010" y="5348913"/>
              <a:ext cx="1447832" cy="523220"/>
            </a:xfrm>
            <a:prstGeom prst="rect">
              <a:avLst/>
            </a:prstGeom>
            <a:noFill/>
          </p:spPr>
          <p:txBody>
            <a:bodyPr wrap="none" rtlCol="0">
              <a:spAutoFit/>
            </a:bodyPr>
            <a:lstStyle/>
            <a:p>
              <a:r>
                <a:rPr lang="en-US" dirty="0"/>
                <a:t>Time period</a:t>
              </a:r>
              <a:br>
                <a:rPr lang="en-US" dirty="0"/>
              </a:br>
              <a:r>
                <a:rPr lang="en-US" dirty="0"/>
                <a:t>for C2C frames</a:t>
              </a:r>
            </a:p>
          </p:txBody>
        </p:sp>
        <p:sp>
          <p:nvSpPr>
            <p:cNvPr id="36" name="TextBox 35">
              <a:extLst>
                <a:ext uri="{FF2B5EF4-FFF2-40B4-BE49-F238E27FC236}">
                  <a16:creationId xmlns:a16="http://schemas.microsoft.com/office/drawing/2014/main" id="{B8BF9A20-1516-2E2E-5917-64369CF6E5B5}"/>
                </a:ext>
              </a:extLst>
            </p:cNvPr>
            <p:cNvSpPr txBox="1"/>
            <p:nvPr/>
          </p:nvSpPr>
          <p:spPr>
            <a:xfrm>
              <a:off x="3639917" y="5348913"/>
              <a:ext cx="2759089" cy="523220"/>
            </a:xfrm>
            <a:prstGeom prst="rect">
              <a:avLst/>
            </a:prstGeom>
            <a:noFill/>
          </p:spPr>
          <p:txBody>
            <a:bodyPr wrap="none" rtlCol="0">
              <a:spAutoFit/>
            </a:bodyPr>
            <a:lstStyle/>
            <a:p>
              <a:r>
                <a:rPr lang="en-US" dirty="0"/>
                <a:t>Time period</a:t>
              </a:r>
              <a:br>
                <a:rPr lang="en-US" dirty="0"/>
              </a:br>
              <a:r>
                <a:rPr lang="en-US" dirty="0"/>
                <a:t>for Coordinator-to-Nodes frames</a:t>
              </a:r>
            </a:p>
          </p:txBody>
        </p:sp>
        <p:cxnSp>
          <p:nvCxnSpPr>
            <p:cNvPr id="37" name="Straight Arrow Connector 36">
              <a:extLst>
                <a:ext uri="{FF2B5EF4-FFF2-40B4-BE49-F238E27FC236}">
                  <a16:creationId xmlns:a16="http://schemas.microsoft.com/office/drawing/2014/main" id="{8BCC7248-0042-62AB-EF58-76A8AFB65ECB}"/>
                </a:ext>
              </a:extLst>
            </p:cNvPr>
            <p:cNvCxnSpPr>
              <a:cxnSpLocks/>
            </p:cNvCxnSpPr>
            <p:nvPr/>
          </p:nvCxnSpPr>
          <p:spPr>
            <a:xfrm>
              <a:off x="903332" y="5301591"/>
              <a:ext cx="1555177"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8" name="Straight Arrow Connector 37">
              <a:extLst>
                <a:ext uri="{FF2B5EF4-FFF2-40B4-BE49-F238E27FC236}">
                  <a16:creationId xmlns:a16="http://schemas.microsoft.com/office/drawing/2014/main" id="{3C886036-91C1-A255-3235-BD4F70FC2C3D}"/>
                </a:ext>
              </a:extLst>
            </p:cNvPr>
            <p:cNvCxnSpPr>
              <a:cxnSpLocks/>
            </p:cNvCxnSpPr>
            <p:nvPr/>
          </p:nvCxnSpPr>
          <p:spPr>
            <a:xfrm>
              <a:off x="2472842" y="5301591"/>
              <a:ext cx="5157318"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cxnSp>
          <p:nvCxnSpPr>
            <p:cNvPr id="39" name="Straight Arrow Connector 38">
              <a:extLst>
                <a:ext uri="{FF2B5EF4-FFF2-40B4-BE49-F238E27FC236}">
                  <a16:creationId xmlns:a16="http://schemas.microsoft.com/office/drawing/2014/main" id="{7F2473DE-3637-26C9-9012-926AD3DA4671}"/>
                </a:ext>
              </a:extLst>
            </p:cNvPr>
            <p:cNvCxnSpPr>
              <a:cxnSpLocks/>
            </p:cNvCxnSpPr>
            <p:nvPr/>
          </p:nvCxnSpPr>
          <p:spPr>
            <a:xfrm>
              <a:off x="903332" y="6002631"/>
              <a:ext cx="6726828" cy="0"/>
            </a:xfrm>
            <a:prstGeom prst="straightConnector1">
              <a:avLst/>
            </a:prstGeom>
            <a:ln w="22225">
              <a:solidFill>
                <a:schemeClr val="tx1"/>
              </a:solidFill>
              <a:headEnd type="triangle" w="lg" len="lg"/>
              <a:tailEnd type="triangle" w="lg" len="lg"/>
            </a:ln>
          </p:spPr>
          <p:style>
            <a:lnRef idx="1">
              <a:schemeClr val="accent1"/>
            </a:lnRef>
            <a:fillRef idx="0">
              <a:schemeClr val="accent1"/>
            </a:fillRef>
            <a:effectRef idx="0">
              <a:schemeClr val="accent1"/>
            </a:effectRef>
            <a:fontRef idx="minor">
              <a:schemeClr val="tx1"/>
            </a:fontRef>
          </p:style>
        </p:cxnSp>
        <p:sp>
          <p:nvSpPr>
            <p:cNvPr id="40" name="TextBox 39">
              <a:extLst>
                <a:ext uri="{FF2B5EF4-FFF2-40B4-BE49-F238E27FC236}">
                  <a16:creationId xmlns:a16="http://schemas.microsoft.com/office/drawing/2014/main" id="{C6F4AD27-D475-F073-7F18-81C0FEC4B375}"/>
                </a:ext>
              </a:extLst>
            </p:cNvPr>
            <p:cNvSpPr txBox="1"/>
            <p:nvPr/>
          </p:nvSpPr>
          <p:spPr>
            <a:xfrm>
              <a:off x="3436524" y="6037137"/>
              <a:ext cx="1119217" cy="307777"/>
            </a:xfrm>
            <a:prstGeom prst="rect">
              <a:avLst/>
            </a:prstGeom>
            <a:noFill/>
          </p:spPr>
          <p:txBody>
            <a:bodyPr wrap="none" rtlCol="0">
              <a:spAutoFit/>
            </a:bodyPr>
            <a:lstStyle/>
            <a:p>
              <a:r>
                <a:rPr lang="en-US" dirty="0"/>
                <a:t>Superframe</a:t>
              </a:r>
            </a:p>
          </p:txBody>
        </p:sp>
      </p:grpSp>
    </p:spTree>
    <p:extLst>
      <p:ext uri="{BB962C8B-B14F-4D97-AF65-F5344CB8AC3E}">
        <p14:creationId xmlns:p14="http://schemas.microsoft.com/office/powerpoint/2010/main" val="1332023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a:xfrm>
            <a:off x="685800" y="685800"/>
            <a:ext cx="7772400" cy="1521372"/>
          </a:xfrm>
        </p:spPr>
        <p:txBody>
          <a:bodyPr/>
          <a:lstStyle/>
          <a:p>
            <a:r>
              <a:rPr lang="en-US" sz="2200" dirty="0"/>
              <a:t>Proposed text for 6ma MAC – General framework elements, Beacon Access Phase, Frames and IEs for dependable BAN, and Interference Avoidance</a:t>
            </a:r>
            <a:br>
              <a:rPr lang="en-US" sz="2200" dirty="0"/>
            </a:br>
            <a:r>
              <a:rPr lang="en-US" sz="2200" dirty="0"/>
              <a:t># 15-23-0322, # 15-23-0367, # 15-23-0369, # 15-23-0324</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July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2002222"/>
            <a:ext cx="7772400" cy="4302326"/>
          </a:xfrm>
          <a:prstGeom prst="rect">
            <a:avLst/>
          </a:prstGeom>
        </p:spPr>
        <p:txBody>
          <a:bodyPr/>
          <a:lstStyle/>
          <a:p>
            <a:pPr>
              <a:buFont typeface="+mj-lt"/>
              <a:buAutoNum type="arabicPeriod"/>
            </a:pPr>
            <a:r>
              <a:rPr lang="en-US" sz="1800" dirty="0"/>
              <a:t>New terms are defined.</a:t>
            </a:r>
          </a:p>
          <a:p>
            <a:pPr lvl="1"/>
            <a:r>
              <a:rPr lang="en-US" sz="1400" dirty="0"/>
              <a:t>beacon access phase (BAP), coordinator hub, dependable BAN, dependable BAN group, leaf hub.</a:t>
            </a:r>
          </a:p>
          <a:p>
            <a:pPr>
              <a:buFont typeface="+mj-lt"/>
              <a:buAutoNum type="arabicPeriod"/>
            </a:pPr>
            <a:r>
              <a:rPr lang="en-US" sz="1800" dirty="0"/>
              <a:t>General explanation are modified according to new scope/features.</a:t>
            </a:r>
          </a:p>
          <a:p>
            <a:pPr lvl="1"/>
            <a:r>
              <a:rPr lang="en-US" sz="1400" dirty="0"/>
              <a:t>The revised standard will specify access coordination at the MAC sublayer between BANs.</a:t>
            </a:r>
          </a:p>
          <a:p>
            <a:pPr>
              <a:buFont typeface="+mj-lt"/>
              <a:buAutoNum type="arabicPeriod"/>
            </a:pPr>
            <a:r>
              <a:rPr lang="en-US" sz="1800" dirty="0"/>
              <a:t>Classes (1-3) of dependable BANs are defined.</a:t>
            </a:r>
          </a:p>
          <a:p>
            <a:pPr lvl="1"/>
            <a:r>
              <a:rPr lang="en-US" sz="1400" dirty="0"/>
              <a:t>In terms of bounded latency, probability of loss, update rate.</a:t>
            </a:r>
          </a:p>
          <a:p>
            <a:pPr>
              <a:buFont typeface="+mj-lt"/>
              <a:buAutoNum type="arabicPeriod"/>
            </a:pPr>
            <a:r>
              <a:rPr lang="en-US" sz="1800" dirty="0"/>
              <a:t>Beacon Access Phase (BAP) is introduced.</a:t>
            </a:r>
          </a:p>
          <a:p>
            <a:pPr lvl="1"/>
            <a:r>
              <a:rPr lang="en-US" sz="1400" dirty="0"/>
              <a:t>A coordinator hub (a.k.a. super-coordinator or coordinator of coordinators) manage beacon slot allocation for leaf hubs. The last slot of BAP is reserved for a BAN of the original std.</a:t>
            </a:r>
          </a:p>
          <a:p>
            <a:pPr>
              <a:buFont typeface="+mj-lt"/>
              <a:buAutoNum type="arabicPeriod"/>
            </a:pPr>
            <a:r>
              <a:rPr lang="en-US" sz="1800" dirty="0"/>
              <a:t>New features such as Access offset, Access Phase shifting are introduced.</a:t>
            </a:r>
          </a:p>
          <a:p>
            <a:pPr lvl="1"/>
            <a:r>
              <a:rPr lang="en-US" sz="1400" dirty="0"/>
              <a:t>For mitigating the interference among coexisting dependable BANs, the start of access phase can be set differently.</a:t>
            </a:r>
          </a:p>
          <a:p>
            <a:pPr>
              <a:buFont typeface="+mj-lt"/>
              <a:buAutoNum type="arabicPeriod"/>
            </a:pPr>
            <a:r>
              <a:rPr lang="en-US" sz="1800" dirty="0"/>
              <a:t>Information Elements (IE) are added/defined according to the new features.</a:t>
            </a:r>
            <a:endParaRPr lang="en-US" sz="1400" dirty="0"/>
          </a:p>
        </p:txBody>
      </p:sp>
    </p:spTree>
    <p:extLst>
      <p:ext uri="{BB962C8B-B14F-4D97-AF65-F5344CB8AC3E}">
        <p14:creationId xmlns:p14="http://schemas.microsoft.com/office/powerpoint/2010/main" val="20468869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746513-5FA5-4DA7-A0CA-8A5713AACD2F}"/>
              </a:ext>
            </a:extLst>
          </p:cNvPr>
          <p:cNvSpPr>
            <a:spLocks noGrp="1"/>
          </p:cNvSpPr>
          <p:nvPr>
            <p:ph type="title"/>
          </p:nvPr>
        </p:nvSpPr>
        <p:spPr>
          <a:xfrm>
            <a:off x="685800" y="685800"/>
            <a:ext cx="7772400" cy="906517"/>
          </a:xfrm>
        </p:spPr>
        <p:txBody>
          <a:bodyPr/>
          <a:lstStyle/>
          <a:p>
            <a:r>
              <a:rPr lang="en-US" sz="2200" dirty="0"/>
              <a:t>Convergence</a:t>
            </a:r>
          </a:p>
        </p:txBody>
      </p:sp>
      <p:sp>
        <p:nvSpPr>
          <p:cNvPr id="4" name="Date Placeholder 3">
            <a:extLst>
              <a:ext uri="{FF2B5EF4-FFF2-40B4-BE49-F238E27FC236}">
                <a16:creationId xmlns:a16="http://schemas.microsoft.com/office/drawing/2014/main" id="{2285C0B5-70A9-453E-98ED-B0758A48C8F9}"/>
              </a:ext>
            </a:extLst>
          </p:cNvPr>
          <p:cNvSpPr>
            <a:spLocks noGrp="1"/>
          </p:cNvSpPr>
          <p:nvPr>
            <p:ph type="dt" idx="10"/>
          </p:nvPr>
        </p:nvSpPr>
        <p:spPr/>
        <p:txBody>
          <a:bodyPr/>
          <a:lstStyle/>
          <a:p>
            <a:r>
              <a:rPr lang="en-US" altLang="ja-JP" dirty="0"/>
              <a:t>July 2023</a:t>
            </a:r>
            <a:endParaRPr lang="en-US" dirty="0"/>
          </a:p>
        </p:txBody>
      </p:sp>
      <p:sp>
        <p:nvSpPr>
          <p:cNvPr id="5" name="Footer Placeholder 4">
            <a:extLst>
              <a:ext uri="{FF2B5EF4-FFF2-40B4-BE49-F238E27FC236}">
                <a16:creationId xmlns:a16="http://schemas.microsoft.com/office/drawing/2014/main" id="{FD8514FA-566C-4169-9148-2027920C7E9C}"/>
              </a:ext>
            </a:extLst>
          </p:cNvPr>
          <p:cNvSpPr>
            <a:spLocks noGrp="1"/>
          </p:cNvSpPr>
          <p:nvPr>
            <p:ph type="ftr" idx="11"/>
          </p:nvPr>
        </p:nvSpPr>
        <p:spPr/>
        <p:txBody>
          <a:bodyPr/>
          <a:lstStyle/>
          <a:p>
            <a:r>
              <a:rPr lang="en-US"/>
              <a:t>M.Kim, T.Kobayashi, M.Hernandez, R.Kohno(YNU/YRP-IAI)</a:t>
            </a:r>
            <a:endParaRPr lang="en-US" dirty="0"/>
          </a:p>
        </p:txBody>
      </p:sp>
      <p:sp>
        <p:nvSpPr>
          <p:cNvPr id="6" name="Slide Number Placeholder 5">
            <a:extLst>
              <a:ext uri="{FF2B5EF4-FFF2-40B4-BE49-F238E27FC236}">
                <a16:creationId xmlns:a16="http://schemas.microsoft.com/office/drawing/2014/main" id="{8F839F18-64A8-45E6-8A96-107990D35276}"/>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4</a:t>
            </a:fld>
            <a:endParaRPr dirty="0"/>
          </a:p>
        </p:txBody>
      </p:sp>
      <p:sp>
        <p:nvSpPr>
          <p:cNvPr id="3" name="Content Placeholder 2">
            <a:extLst>
              <a:ext uri="{FF2B5EF4-FFF2-40B4-BE49-F238E27FC236}">
                <a16:creationId xmlns:a16="http://schemas.microsoft.com/office/drawing/2014/main" id="{ADEC6DEF-E1AE-49CB-A157-A2376B1E8308}"/>
              </a:ext>
            </a:extLst>
          </p:cNvPr>
          <p:cNvSpPr>
            <a:spLocks noGrp="1"/>
          </p:cNvSpPr>
          <p:nvPr>
            <p:ph type="body" sz="quarter" idx="13"/>
          </p:nvPr>
        </p:nvSpPr>
        <p:spPr>
          <a:xfrm>
            <a:off x="685800" y="1797269"/>
            <a:ext cx="7772400" cy="4507279"/>
          </a:xfrm>
          <a:prstGeom prst="rect">
            <a:avLst/>
          </a:prstGeom>
        </p:spPr>
        <p:txBody>
          <a:bodyPr/>
          <a:lstStyle/>
          <a:p>
            <a:pPr>
              <a:buFont typeface="+mj-lt"/>
              <a:buAutoNum type="arabicPeriod"/>
            </a:pPr>
            <a:r>
              <a:rPr lang="en-US" sz="1800" dirty="0"/>
              <a:t>Proposal # 15-22-0639 is going to be modified. the MAC will be able to use single channel too.</a:t>
            </a:r>
          </a:p>
          <a:p>
            <a:pPr lvl="1"/>
            <a:r>
              <a:rPr lang="en-US" sz="1400" dirty="0"/>
              <a:t>The fundamental difference of # 15-22-0639 and # 15-23-0322 series is already converged.</a:t>
            </a:r>
          </a:p>
          <a:p>
            <a:pPr lvl="1"/>
            <a:r>
              <a:rPr lang="en-US" sz="1400" dirty="0"/>
              <a:t>The detailed differences need to be examined more deeply</a:t>
            </a:r>
            <a:r>
              <a:rPr lang="en-US" altLang="ko-KR" sz="1400" dirty="0"/>
              <a:t>,</a:t>
            </a:r>
            <a:r>
              <a:rPr lang="ko-KR" altLang="en-US" sz="1400" dirty="0"/>
              <a:t> </a:t>
            </a:r>
            <a:r>
              <a:rPr lang="en-US" altLang="ko-KR" sz="1400" dirty="0"/>
              <a:t>but the convergence of such differences will be much easier.</a:t>
            </a:r>
          </a:p>
          <a:p>
            <a:pPr>
              <a:buFont typeface="+mj-lt"/>
              <a:buAutoNum type="arabicPeriod"/>
            </a:pPr>
            <a:r>
              <a:rPr lang="en-US" sz="1800" dirty="0"/>
              <a:t>The differences in terminology will be also converged.</a:t>
            </a:r>
          </a:p>
          <a:p>
            <a:pPr lvl="1"/>
            <a:r>
              <a:rPr lang="en-US" sz="1400" dirty="0"/>
              <a:t>The two proposals have become very similar, but there are still many differences in terminology</a:t>
            </a:r>
            <a:r>
              <a:rPr lang="en-US" altLang="ko-KR" sz="1400" dirty="0"/>
              <a:t>.</a:t>
            </a:r>
            <a:endParaRPr lang="en-US" sz="1400" dirty="0"/>
          </a:p>
          <a:p>
            <a:pPr>
              <a:buFont typeface="+mj-lt"/>
              <a:buAutoNum type="arabicPeriod"/>
            </a:pPr>
            <a:r>
              <a:rPr lang="en-US" sz="1800" dirty="0"/>
              <a:t>The convergence process will continue via teleconference prior to the September interim session, in order to complete the draft within the timeline.</a:t>
            </a:r>
            <a:endParaRPr lang="en-US" sz="1400" dirty="0"/>
          </a:p>
        </p:txBody>
      </p:sp>
    </p:spTree>
    <p:extLst>
      <p:ext uri="{BB962C8B-B14F-4D97-AF65-F5344CB8AC3E}">
        <p14:creationId xmlns:p14="http://schemas.microsoft.com/office/powerpoint/2010/main" val="3480538596"/>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6265</TotalTime>
  <Words>773</Words>
  <Application>Microsoft Office PowerPoint</Application>
  <PresentationFormat>On-screen Show (4:3)</PresentationFormat>
  <Paragraphs>53</Paragraphs>
  <Slides>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4</vt:i4>
      </vt:variant>
    </vt:vector>
  </HeadingPairs>
  <TitlesOfParts>
    <vt:vector size="7" baseType="lpstr">
      <vt:lpstr>Arial</vt:lpstr>
      <vt:lpstr>Times New Roman</vt:lpstr>
      <vt:lpstr>Default Design</vt:lpstr>
      <vt:lpstr>PowerPoint Presentation</vt:lpstr>
      <vt:lpstr>MAC Protocol Proposal for Multiple BAN Environmnet (Class 1), Proposal of control and data channels unification for 6ma MAC # 15-22-0639, #15-23-0387</vt:lpstr>
      <vt:lpstr>Proposed text for 6ma MAC – General framework elements, Beacon Access Phase, Frames and IEs for dependable BAN, and Interference Avoidance # 15-23-0322, # 15-23-0367, # 15-23-0369, # 15-23-0324</vt:lpstr>
      <vt:lpstr>Convergence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Marco Hernandez</dc:creator>
  <cp:lastModifiedBy>Minsoo Kim-Origuchi</cp:lastModifiedBy>
  <cp:revision>213</cp:revision>
  <dcterms:modified xsi:type="dcterms:W3CDTF">2023-07-13T05:34:06Z</dcterms:modified>
</cp:coreProperties>
</file>