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346" r:id="rId2"/>
    <p:sldId id="375" r:id="rId3"/>
    <p:sldId id="311" r:id="rId4"/>
    <p:sldId id="376" r:id="rId5"/>
    <p:sldId id="377" r:id="rId6"/>
    <p:sldId id="379" r:id="rId7"/>
    <p:sldId id="380"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79" autoAdjust="0"/>
    <p:restoredTop sz="93488" autoAdjust="0"/>
  </p:normalViewPr>
  <p:slideViewPr>
    <p:cSldViewPr>
      <p:cViewPr varScale="1">
        <p:scale>
          <a:sx n="112" d="100"/>
          <a:sy n="112" d="100"/>
        </p:scale>
        <p:origin x="1770" y="96"/>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7/13/2023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7/13/2023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15-19</a:t>
            </a:r>
            <a:r>
              <a:rPr lang="en-US" sz="1400" b="1" baseline="0" dirty="0">
                <a:solidFill>
                  <a:schemeClr val="tx1"/>
                </a:solidFill>
                <a:latin typeface="Times New Roman" pitchFamily="18" charset="0"/>
                <a:cs typeface="Times New Roman" pitchFamily="18" charset="0"/>
              </a:rPr>
              <a:t>-0160-00-</a:t>
            </a:r>
            <a:r>
              <a:rPr lang="en-US" sz="1400" b="1" baseline="0" dirty="0" err="1">
                <a:solidFill>
                  <a:schemeClr val="tx1"/>
                </a:solidFill>
                <a:latin typeface="Times New Roman" pitchFamily="18" charset="0"/>
                <a:cs typeface="Times New Roman" pitchFamily="18" charset="0"/>
              </a:rPr>
              <a:t>0vat</a:t>
            </a:r>
            <a:endParaRPr lang="en-US" sz="1400" b="1" dirty="0">
              <a:solidFill>
                <a:schemeClr val="tx1"/>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smtClean="0">
                <a:latin typeface="Times New Roman" pitchFamily="18" charset="0"/>
                <a:cs typeface="Times New Roman" pitchFamily="18" charset="0"/>
              </a:rPr>
              <a:t>October 2022</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7/13/2023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7/13/2023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2023</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DCN 15-23-0411-00-007a</a:t>
            </a:r>
            <a:endParaRPr lang="en-US" sz="1400" b="1" dirty="0" smtClean="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7/13/2023</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7/13/2023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7/13/2023</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7/13/2023</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7/13/2023</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7/13/2023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7/13/2023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P802.15 </a:t>
            </a:r>
            <a:r>
              <a:rPr lang="en-US" altLang="en-US" b="1" u="sng" dirty="0" smtClean="0">
                <a:solidFill>
                  <a:prstClr val="black"/>
                </a:solidFill>
                <a:effectLst>
                  <a:outerShdw blurRad="38100" dist="38100" dir="2700000" algn="tl">
                    <a:srgbClr val="C0C0C0"/>
                  </a:outerShdw>
                </a:effectLst>
                <a:latin typeface="Times New Roman" panose="02020603050405020304" pitchFamily="18" charset="0"/>
              </a:rPr>
              <a:t>Working </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Group for Wireless Personal Area Networks (WPANs)</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Submission Title: </a:t>
            </a:r>
            <a:r>
              <a:rPr lang="en-US" altLang="en-US" sz="1600" b="1" dirty="0" smtClean="0">
                <a:solidFill>
                  <a:prstClr val="black"/>
                </a:solidFill>
                <a:latin typeface="Times New Roman" panose="02020603050405020304" pitchFamily="18" charset="0"/>
              </a:rPr>
              <a:t>Resolution for CIDs (32, 33, 42, 44, and 49) of the 2</a:t>
            </a:r>
            <a:r>
              <a:rPr lang="en-US" altLang="en-US" sz="1600" b="1" baseline="30000" dirty="0" smtClean="0">
                <a:solidFill>
                  <a:prstClr val="black"/>
                </a:solidFill>
                <a:latin typeface="Times New Roman" panose="02020603050405020304" pitchFamily="18" charset="0"/>
              </a:rPr>
              <a:t>nd</a:t>
            </a:r>
            <a:r>
              <a:rPr lang="en-US" altLang="en-US" sz="1600" b="1" dirty="0" smtClean="0">
                <a:solidFill>
                  <a:prstClr val="black"/>
                </a:solidFill>
                <a:latin typeface="Times New Roman" panose="02020603050405020304" pitchFamily="18" charset="0"/>
              </a:rPr>
              <a:t> Recirculation</a:t>
            </a:r>
            <a:endParaRPr lang="en-US" altLang="en-US" sz="1600" b="1"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Date Submitted: </a:t>
            </a:r>
            <a:r>
              <a:rPr lang="en-US" altLang="en-US" sz="1600" dirty="0" smtClean="0">
                <a:solidFill>
                  <a:prstClr val="black"/>
                </a:solidFill>
                <a:latin typeface="Times New Roman" panose="02020603050405020304" pitchFamily="18" charset="0"/>
              </a:rPr>
              <a:t>July 2023</a:t>
            </a: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Source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Huy Nguyen[Kookmin </a:t>
            </a:r>
            <a:r>
              <a:rPr lang="en-US" altLang="en-US" sz="1600" dirty="0">
                <a:solidFill>
                  <a:prstClr val="black"/>
                </a:solidFill>
                <a:latin typeface="Times New Roman" panose="02020603050405020304" pitchFamily="18" charset="0"/>
              </a:rPr>
              <a:t>University</a:t>
            </a:r>
            <a:r>
              <a:rPr lang="en-US" altLang="en-US" sz="1600" dirty="0" smtClean="0">
                <a:solidFill>
                  <a:prstClr val="black"/>
                </a:solidFill>
                <a:latin typeface="Times New Roman" panose="02020603050405020304" pitchFamily="18" charset="0"/>
              </a:rPr>
              <a:t>], Sang-</a:t>
            </a:r>
            <a:r>
              <a:rPr lang="en-US" altLang="en-US" sz="1600" dirty="0" err="1" smtClean="0">
                <a:solidFill>
                  <a:prstClr val="black"/>
                </a:solidFill>
                <a:latin typeface="Times New Roman" panose="02020603050405020304" pitchFamily="18" charset="0"/>
              </a:rPr>
              <a:t>Kyu</a:t>
            </a:r>
            <a:r>
              <a:rPr lang="en-US" altLang="en-US" sz="1600" dirty="0" smtClean="0">
                <a:solidFill>
                  <a:prstClr val="black"/>
                </a:solidFill>
                <a:latin typeface="Times New Roman" panose="02020603050405020304" pitchFamily="18" charset="0"/>
              </a:rPr>
              <a:t> Lim[ETRI],</a:t>
            </a:r>
            <a:r>
              <a:rPr lang="en-US" altLang="en-US" sz="1600" dirty="0" err="1" smtClean="0">
                <a:solidFill>
                  <a:prstClr val="black"/>
                </a:solidFill>
                <a:latin typeface="Times New Roman" panose="02020603050405020304" pitchFamily="18" charset="0"/>
              </a:rPr>
              <a:t>Yeong</a:t>
            </a:r>
            <a:r>
              <a:rPr lang="en-US" altLang="en-US" sz="1600" dirty="0" smtClean="0">
                <a:solidFill>
                  <a:prstClr val="black"/>
                </a:solidFill>
                <a:latin typeface="Times New Roman" panose="02020603050405020304" pitchFamily="18" charset="0"/>
              </a:rPr>
              <a:t> </a:t>
            </a:r>
            <a:r>
              <a:rPr lang="en-US" altLang="en-US" sz="1600" dirty="0">
                <a:solidFill>
                  <a:prstClr val="black"/>
                </a:solidFill>
                <a:latin typeface="Times New Roman" panose="02020603050405020304" pitchFamily="18" charset="0"/>
              </a:rPr>
              <a:t>Min Jang [Kookmin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Abstract:</a:t>
            </a:r>
            <a:r>
              <a:rPr lang="en-US" altLang="en-US" sz="1600" dirty="0">
                <a:solidFill>
                  <a:prstClr val="black"/>
                </a:solidFill>
                <a:latin typeface="Times New Roman" panose="02020603050405020304" pitchFamily="18" charset="0"/>
              </a:rPr>
              <a:t> </a:t>
            </a:r>
            <a:r>
              <a:rPr lang="en-US" altLang="en-US" sz="1600" dirty="0">
                <a:solidFill>
                  <a:prstClr val="black"/>
                </a:solidFill>
                <a:latin typeface="Times New Roman" panose="02020603050405020304" pitchFamily="18" charset="0"/>
              </a:rPr>
              <a:t>Resolution for CIDs (32, 33, 42, 44, and 49) of the 2nd Recirculation</a:t>
            </a: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Purpose</a:t>
            </a:r>
            <a:r>
              <a:rPr lang="en-US" altLang="en-US" sz="1600" b="1" dirty="0">
                <a:solidFill>
                  <a:prstClr val="black"/>
                </a:solidFill>
                <a:latin typeface="Times New Roman" panose="02020603050405020304" pitchFamily="18" charset="0"/>
              </a:rPr>
              <a:t>: </a:t>
            </a:r>
            <a:r>
              <a:rPr lang="en-US" sz="1600" dirty="0">
                <a:solidFill>
                  <a:prstClr val="black"/>
                </a:solidFill>
                <a:latin typeface="Times New Roman" panose="02020603050405020304" pitchFamily="18" charset="0"/>
              </a:rPr>
              <a:t>Resolution for CIDs (32, 33, 42, 44, and 49) of the 2nd Recirculation</a:t>
            </a: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Notice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a:xfrm>
            <a:off x="228600" y="1905000"/>
            <a:ext cx="8763000" cy="1828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dirty="0">
                <a:solidFill>
                  <a:schemeClr val="tx1"/>
                </a:solidFill>
                <a:latin typeface="Times New Roman" pitchFamily="18" charset="0"/>
                <a:cs typeface="Times New Roman" pitchFamily="18" charset="0"/>
              </a:rPr>
              <a:t>Resolution for CIDs (32, 33, 42, 44, and 49) of the 2nd Recirculation</a:t>
            </a:r>
            <a:endParaRPr lang="en-US" sz="32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5055953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1</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CID 32</a:t>
            </a:r>
            <a:endParaRPr lang="en-US" sz="2800" dirty="0">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2"/>
          <a:stretch>
            <a:fillRect/>
          </a:stretch>
        </p:blipFill>
        <p:spPr>
          <a:xfrm>
            <a:off x="1243012" y="1190625"/>
            <a:ext cx="6657975" cy="4476750"/>
          </a:xfrm>
          <a:prstGeom prst="rect">
            <a:avLst/>
          </a:prstGeom>
        </p:spPr>
      </p:pic>
    </p:spTree>
    <p:extLst>
      <p:ext uri="{BB962C8B-B14F-4D97-AF65-F5344CB8AC3E}">
        <p14:creationId xmlns:p14="http://schemas.microsoft.com/office/powerpoint/2010/main" val="35074183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2</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CID </a:t>
            </a:r>
            <a:r>
              <a:rPr lang="en-US" sz="2800" dirty="0" smtClean="0">
                <a:latin typeface="Times New Roman" panose="02020603050405020304" pitchFamily="18" charset="0"/>
                <a:cs typeface="Times New Roman" panose="02020603050405020304" pitchFamily="18" charset="0"/>
              </a:rPr>
              <a:t>32 and 33</a:t>
            </a:r>
            <a:endParaRPr lang="en-US" sz="2800" dirty="0">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a:stretch>
            <a:fillRect/>
          </a:stretch>
        </p:blipFill>
        <p:spPr>
          <a:xfrm>
            <a:off x="838200" y="1676400"/>
            <a:ext cx="3419475" cy="4265152"/>
          </a:xfrm>
          <a:prstGeom prst="rect">
            <a:avLst/>
          </a:prstGeom>
        </p:spPr>
      </p:pic>
      <p:pic>
        <p:nvPicPr>
          <p:cNvPr id="4" name="Picture 3"/>
          <p:cNvPicPr>
            <a:picLocks noChangeAspect="1"/>
          </p:cNvPicPr>
          <p:nvPr/>
        </p:nvPicPr>
        <p:blipFill>
          <a:blip r:embed="rId3"/>
          <a:stretch>
            <a:fillRect/>
          </a:stretch>
        </p:blipFill>
        <p:spPr>
          <a:xfrm>
            <a:off x="4480560" y="2438400"/>
            <a:ext cx="3543300" cy="1504950"/>
          </a:xfrm>
          <a:prstGeom prst="rect">
            <a:avLst/>
          </a:prstGeom>
        </p:spPr>
      </p:pic>
    </p:spTree>
    <p:extLst>
      <p:ext uri="{BB962C8B-B14F-4D97-AF65-F5344CB8AC3E}">
        <p14:creationId xmlns:p14="http://schemas.microsoft.com/office/powerpoint/2010/main" val="34287775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3</a:t>
            </a:r>
            <a:r>
              <a:rPr lang="en-US" sz="2800"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CID 42 and 44</a:t>
            </a:r>
            <a:endParaRPr lang="en-US" sz="2800"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stretch>
            <a:fillRect/>
          </a:stretch>
        </p:blipFill>
        <p:spPr>
          <a:xfrm>
            <a:off x="1295400" y="1371600"/>
            <a:ext cx="5114925" cy="1628775"/>
          </a:xfrm>
          <a:prstGeom prst="rect">
            <a:avLst/>
          </a:prstGeom>
        </p:spPr>
      </p:pic>
      <p:pic>
        <p:nvPicPr>
          <p:cNvPr id="6" name="Picture 5"/>
          <p:cNvPicPr>
            <a:picLocks noChangeAspect="1"/>
          </p:cNvPicPr>
          <p:nvPr/>
        </p:nvPicPr>
        <p:blipFill>
          <a:blip r:embed="rId3"/>
          <a:stretch>
            <a:fillRect/>
          </a:stretch>
        </p:blipFill>
        <p:spPr>
          <a:xfrm>
            <a:off x="2209800" y="3733800"/>
            <a:ext cx="4762500" cy="1514475"/>
          </a:xfrm>
          <a:prstGeom prst="rect">
            <a:avLst/>
          </a:prstGeom>
        </p:spPr>
      </p:pic>
    </p:spTree>
    <p:extLst>
      <p:ext uri="{BB962C8B-B14F-4D97-AF65-F5344CB8AC3E}">
        <p14:creationId xmlns:p14="http://schemas.microsoft.com/office/powerpoint/2010/main" val="5283159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4: CID 32</a:t>
            </a:r>
            <a:endParaRPr lang="en-US" sz="2800" dirty="0">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a:stretch>
            <a:fillRect/>
          </a:stretch>
        </p:blipFill>
        <p:spPr>
          <a:xfrm>
            <a:off x="2104072" y="1676400"/>
            <a:ext cx="4752975" cy="4133850"/>
          </a:xfrm>
          <a:prstGeom prst="rect">
            <a:avLst/>
          </a:prstGeom>
        </p:spPr>
      </p:pic>
    </p:spTree>
    <p:extLst>
      <p:ext uri="{BB962C8B-B14F-4D97-AF65-F5344CB8AC3E}">
        <p14:creationId xmlns:p14="http://schemas.microsoft.com/office/powerpoint/2010/main" val="1306902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5: CID 49</a:t>
            </a:r>
            <a:endParaRPr lang="en-US" sz="2800"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stretch>
            <a:fillRect/>
          </a:stretch>
        </p:blipFill>
        <p:spPr>
          <a:xfrm>
            <a:off x="533400" y="2514600"/>
            <a:ext cx="7566513" cy="2628900"/>
          </a:xfrm>
          <a:prstGeom prst="rect">
            <a:avLst/>
          </a:prstGeom>
        </p:spPr>
      </p:pic>
    </p:spTree>
    <p:extLst>
      <p:ext uri="{BB962C8B-B14F-4D97-AF65-F5344CB8AC3E}">
        <p14:creationId xmlns:p14="http://schemas.microsoft.com/office/powerpoint/2010/main" val="42832642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16591</TotalTime>
  <Words>109</Words>
  <Application>Microsoft Office PowerPoint</Application>
  <PresentationFormat>On-screen Show (4:3)</PresentationFormat>
  <Paragraphs>18</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맑은 고딕</vt:lpstr>
      <vt:lpstr>Arial</vt:lpstr>
      <vt:lpstr>Calibri</vt:lpstr>
      <vt:lpstr>Times New Roman</vt:lpstr>
      <vt:lpstr>Office Theme</vt:lpstr>
      <vt:lpstr>PowerPoint Presentation</vt:lpstr>
      <vt:lpstr>PowerPoint Presentation</vt:lpstr>
      <vt:lpstr>Issue 1: CID 32</vt:lpstr>
      <vt:lpstr>Issue 2: CID 32 and 33</vt:lpstr>
      <vt:lpstr>Issue 3: CID 42 and 44</vt:lpstr>
      <vt:lpstr>Issue 4: CID 32</vt:lpstr>
      <vt:lpstr>Issue 5: CID 49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HUY</cp:lastModifiedBy>
  <cp:revision>744</cp:revision>
  <cp:lastPrinted>2017-05-07T15:48:38Z</cp:lastPrinted>
  <dcterms:created xsi:type="dcterms:W3CDTF">2010-05-15T17:50:32Z</dcterms:created>
  <dcterms:modified xsi:type="dcterms:W3CDTF">2023-07-13T07:16:31Z</dcterms:modified>
</cp:coreProperties>
</file>