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58" r:id="rId3"/>
    <p:sldId id="279"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00"/>
    <p:restoredTop sz="95915"/>
  </p:normalViewPr>
  <p:slideViewPr>
    <p:cSldViewPr>
      <p:cViewPr varScale="1">
        <p:scale>
          <a:sx n="147" d="100"/>
          <a:sy n="147" d="100"/>
        </p:scale>
        <p:origin x="1552"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15-23-0413-00-04ab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NBA-UWB MMS Compressed PSDU Details</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[NBA-UWB MMS MAC TFD update proposals consensus summary]	</a:t>
            </a:r>
          </a:p>
          <a:p>
            <a:r>
              <a:rPr lang="en-US" altLang="en-US" sz="1600" b="1" dirty="0"/>
              <a:t>Date Submitted: </a:t>
            </a:r>
            <a:r>
              <a:rPr lang="en-US" altLang="en-US" sz="1600" dirty="0"/>
              <a:t>[July 13, 2023]	</a:t>
            </a:r>
          </a:p>
          <a:p>
            <a:r>
              <a:rPr lang="en-US" altLang="en-US" sz="1600" b="1" dirty="0"/>
              <a:t>Source:</a:t>
            </a:r>
            <a:r>
              <a:rPr lang="en-US" altLang="en-US" sz="1600" dirty="0"/>
              <a:t> [</a:t>
            </a:r>
            <a:r>
              <a:rPr lang="en-GB" sz="1600" kern="50" dirty="0">
                <a:solidFill>
                  <a:srgbClr val="00000A"/>
                </a:solidFill>
                <a:effectLst/>
                <a:latin typeface="Times New Roman" panose="02020603050405020304" pitchFamily="18" charset="0"/>
                <a:ea typeface="Times New Roman" panose="02020603050405020304" pitchFamily="18" charset="0"/>
              </a:rPr>
              <a:t>Alexander Krebs, </a:t>
            </a:r>
            <a:r>
              <a:rPr lang="en-GB" sz="1600" kern="50" dirty="0" err="1">
                <a:solidFill>
                  <a:srgbClr val="00000A"/>
                </a:solidFill>
                <a:effectLst/>
                <a:latin typeface="Times New Roman" panose="02020603050405020304" pitchFamily="18" charset="0"/>
                <a:ea typeface="Times New Roman" panose="02020603050405020304" pitchFamily="18" charset="0"/>
              </a:rPr>
              <a:t>Jinjing</a:t>
            </a:r>
            <a:r>
              <a:rPr lang="en-GB" sz="1600" kern="50" dirty="0">
                <a:solidFill>
                  <a:srgbClr val="00000A"/>
                </a:solidFill>
                <a:effectLst/>
                <a:latin typeface="Times New Roman" panose="02020603050405020304" pitchFamily="18" charset="0"/>
                <a:ea typeface="Times New Roman" panose="02020603050405020304" pitchFamily="18" charset="0"/>
              </a:rPr>
              <a:t> Jiang (Apple), </a:t>
            </a:r>
            <a:r>
              <a:rPr lang="en-GB" sz="1600" kern="50" dirty="0">
                <a:effectLst/>
                <a:latin typeface="Times New Roman" panose="02020603050405020304" pitchFamily="18" charset="0"/>
                <a:ea typeface="Times New Roman" panose="02020603050405020304" pitchFamily="18" charset="0"/>
              </a:rPr>
              <a:t>Hong Won Lee, </a:t>
            </a:r>
            <a:r>
              <a:rPr lang="en-GB" sz="1600" kern="50" dirty="0" err="1">
                <a:effectLst/>
                <a:latin typeface="Times New Roman" panose="02020603050405020304" pitchFamily="18" charset="0"/>
                <a:ea typeface="Times New Roman" panose="02020603050405020304" pitchFamily="18" charset="0"/>
              </a:rPr>
              <a:t>Insun</a:t>
            </a:r>
            <a:r>
              <a:rPr lang="en-GB" sz="1600" kern="50" dirty="0">
                <a:effectLst/>
                <a:latin typeface="Times New Roman" panose="02020603050405020304" pitchFamily="18" charset="0"/>
                <a:ea typeface="Times New Roman" panose="02020603050405020304" pitchFamily="18" charset="0"/>
              </a:rPr>
              <a:t> Jang, </a:t>
            </a:r>
            <a:r>
              <a:rPr lang="en-GB" sz="1600" kern="50" dirty="0" err="1">
                <a:effectLst/>
                <a:latin typeface="Times New Roman" panose="02020603050405020304" pitchFamily="18" charset="0"/>
                <a:ea typeface="Times New Roman" panose="02020603050405020304" pitchFamily="18" charset="0"/>
              </a:rPr>
              <a:t>Jinsoo</a:t>
            </a:r>
            <a:r>
              <a:rPr lang="en-GB" sz="1600" kern="50" dirty="0">
                <a:effectLst/>
                <a:latin typeface="Times New Roman" panose="02020603050405020304" pitchFamily="18" charset="0"/>
                <a:ea typeface="Times New Roman" panose="02020603050405020304" pitchFamily="18" charset="0"/>
              </a:rPr>
              <a:t> Choi, </a:t>
            </a:r>
            <a:r>
              <a:rPr lang="en-GB" sz="1600" kern="50" dirty="0" err="1">
                <a:effectLst/>
                <a:latin typeface="Times New Roman" panose="02020603050405020304" pitchFamily="18" charset="0"/>
                <a:ea typeface="Times New Roman" panose="02020603050405020304" pitchFamily="18" charset="0"/>
              </a:rPr>
              <a:t>HanGyu</a:t>
            </a:r>
            <a:r>
              <a:rPr lang="en-GB" sz="1600" dirty="0">
                <a:effectLst/>
                <a:latin typeface="Times New Roman" panose="02020603050405020304" pitchFamily="18" charset="0"/>
                <a:ea typeface="Malgun Gothic" panose="020B0503020000020004" pitchFamily="34" charset="-127"/>
              </a:rPr>
              <a:t> Cho</a:t>
            </a:r>
            <a:r>
              <a:rPr lang="en-GB" sz="1600" kern="50" dirty="0">
                <a:effectLst/>
                <a:latin typeface="Times New Roman" panose="02020603050405020304" pitchFamily="18" charset="0"/>
                <a:ea typeface="Times New Roman" panose="02020603050405020304" pitchFamily="18" charset="0"/>
              </a:rPr>
              <a:t> (LG Electronics), Lei Huang, Bin Qian, Peng Liu, </a:t>
            </a:r>
            <a:r>
              <a:rPr lang="en-GB" sz="1600" kern="50" dirty="0" err="1">
                <a:effectLst/>
                <a:latin typeface="Times New Roman" panose="02020603050405020304" pitchFamily="18" charset="0"/>
                <a:ea typeface="Times New Roman" panose="02020603050405020304" pitchFamily="18" charset="0"/>
              </a:rPr>
              <a:t>Chenchen</a:t>
            </a:r>
            <a:r>
              <a:rPr lang="en-GB" sz="1600" kern="50" dirty="0">
                <a:effectLst/>
                <a:latin typeface="Times New Roman" panose="02020603050405020304" pitchFamily="18" charset="0"/>
                <a:ea typeface="Times New Roman" panose="02020603050405020304" pitchFamily="18" charset="0"/>
              </a:rPr>
              <a:t> Liu, Ziyang Guo, </a:t>
            </a:r>
            <a:r>
              <a:rPr lang="en-GB" sz="1600" kern="50" dirty="0" err="1">
                <a:effectLst/>
                <a:latin typeface="Times New Roman" panose="02020603050405020304" pitchFamily="18" charset="0"/>
                <a:ea typeface="Times New Roman" panose="02020603050405020304" pitchFamily="18" charset="0"/>
              </a:rPr>
              <a:t>Rojan</a:t>
            </a:r>
            <a:r>
              <a:rPr lang="en-GB" sz="1600" kern="50" dirty="0">
                <a:effectLst/>
                <a:latin typeface="Times New Roman" panose="02020603050405020304" pitchFamily="18" charset="0"/>
                <a:ea typeface="Times New Roman" panose="02020603050405020304" pitchFamily="18" charset="0"/>
              </a:rPr>
              <a:t> </a:t>
            </a:r>
            <a:r>
              <a:rPr lang="en-GB" sz="1600" kern="50" dirty="0" err="1">
                <a:effectLst/>
                <a:latin typeface="Times New Roman" panose="02020603050405020304" pitchFamily="18" charset="0"/>
                <a:ea typeface="Times New Roman" panose="02020603050405020304" pitchFamily="18" charset="0"/>
              </a:rPr>
              <a:t>Chitrakar</a:t>
            </a:r>
            <a:r>
              <a:rPr lang="en-GB" sz="1600" kern="50" dirty="0">
                <a:effectLst/>
                <a:latin typeface="Times New Roman" panose="02020603050405020304" pitchFamily="18" charset="0"/>
                <a:ea typeface="Times New Roman" panose="02020603050405020304" pitchFamily="18" charset="0"/>
              </a:rPr>
              <a:t>, David </a:t>
            </a:r>
            <a:r>
              <a:rPr lang="en-GB" sz="1600" kern="50" dirty="0" err="1">
                <a:effectLst/>
                <a:latin typeface="Times New Roman" panose="02020603050405020304" pitchFamily="18" charset="0"/>
                <a:ea typeface="Times New Roman" panose="02020603050405020304" pitchFamily="18" charset="0"/>
              </a:rPr>
              <a:t>Xun</a:t>
            </a:r>
            <a:r>
              <a:rPr lang="en-GB" sz="1600" kern="50" dirty="0">
                <a:effectLst/>
                <a:latin typeface="Times New Roman" panose="02020603050405020304" pitchFamily="18" charset="0"/>
                <a:ea typeface="Times New Roman" panose="02020603050405020304" pitchFamily="18" charset="0"/>
              </a:rPr>
              <a:t> Yang (Huawei), </a:t>
            </a:r>
            <a:r>
              <a:rPr lang="en-GB" sz="1600" kern="50" dirty="0" err="1">
                <a:effectLst/>
                <a:latin typeface="Times New Roman" panose="02020603050405020304" pitchFamily="18" charset="0"/>
                <a:ea typeface="Times New Roman" panose="02020603050405020304" pitchFamily="18" charset="0"/>
              </a:rPr>
              <a:t>Mingyu</a:t>
            </a:r>
            <a:r>
              <a:rPr lang="en-GB" sz="1600" kern="50" dirty="0">
                <a:effectLst/>
                <a:latin typeface="Times New Roman" panose="02020603050405020304" pitchFamily="18" charset="0"/>
                <a:ea typeface="Times New Roman" panose="02020603050405020304" pitchFamily="18" charset="0"/>
              </a:rPr>
              <a:t> Lee, </a:t>
            </a:r>
            <a:r>
              <a:rPr lang="en-GB" sz="1600" kern="50" dirty="0" err="1">
                <a:effectLst/>
                <a:latin typeface="Times New Roman" panose="02020603050405020304" pitchFamily="18" charset="0"/>
                <a:ea typeface="Times New Roman" panose="02020603050405020304" pitchFamily="18" charset="0"/>
              </a:rPr>
              <a:t>Taeyoung</a:t>
            </a:r>
            <a:r>
              <a:rPr lang="en-GB" sz="1600" kern="50" dirty="0">
                <a:effectLst/>
                <a:latin typeface="Times New Roman" panose="02020603050405020304" pitchFamily="18" charset="0"/>
                <a:ea typeface="Times New Roman" panose="02020603050405020304" pitchFamily="18" charset="0"/>
              </a:rPr>
              <a:t> Ha (Samsung)</a:t>
            </a:r>
            <a:r>
              <a:rPr lang="en-US" altLang="en-US" sz="1600" dirty="0"/>
              <a:t>]</a:t>
            </a:r>
          </a:p>
          <a:p>
            <a:r>
              <a:rPr lang="en-US" altLang="en-US" sz="1600" b="1" dirty="0"/>
              <a:t>Email: </a:t>
            </a:r>
            <a:r>
              <a:rPr lang="en-US" altLang="en-US" sz="1600" dirty="0"/>
              <a:t>[</a:t>
            </a:r>
            <a:r>
              <a:rPr lang="en-US" altLang="en-US" sz="1600" dirty="0" err="1"/>
              <a:t>a_krebs</a:t>
            </a:r>
            <a:r>
              <a:rPr lang="en-US" altLang="en-US" sz="1600" dirty="0"/>
              <a:t>, </a:t>
            </a:r>
            <a:r>
              <a:rPr lang="en-US" altLang="en-US" sz="1600" dirty="0" err="1"/>
              <a:t>jinjing</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[Update on consensus status of previously proposed updates to DCN 23-381r5 and 23-363r0 ]</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080142226"/>
              </p:ext>
            </p:extLst>
          </p:nvPr>
        </p:nvGraphicFramePr>
        <p:xfrm>
          <a:off x="685800" y="908720"/>
          <a:ext cx="7774632" cy="53906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Text update proposal including errata, clarifications, and supplemental feature increments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Text update proposal including errata, clarifications, and supplemental feature increments</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Meeting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Peer-to-Peer NBA-UWB MMS MAC TFD (DCN 381r5, Orlando D0)</a:t>
            </a:r>
          </a:p>
          <a:p>
            <a:pPr lvl="1">
              <a:spcBef>
                <a:spcPts val="600"/>
              </a:spcBef>
              <a:spcAft>
                <a:spcPts val="600"/>
              </a:spcAft>
            </a:pPr>
            <a:r>
              <a:rPr lang="en-US" sz="1600" dirty="0"/>
              <a:t>Update proposals DCNs 371r0, 372r1, 314r1, and 351r1 as presented during this week were worked on to align among the group</a:t>
            </a:r>
          </a:p>
          <a:p>
            <a:pPr lvl="1">
              <a:spcBef>
                <a:spcPts val="600"/>
              </a:spcBef>
              <a:spcAft>
                <a:spcPts val="600"/>
              </a:spcAft>
            </a:pPr>
            <a:r>
              <a:rPr lang="en-US" sz="1600" dirty="0"/>
              <a:t>All features added to consensus document DCN 412 after editorial modifications</a:t>
            </a:r>
            <a:endParaRPr lang="en-US" sz="2000" dirty="0"/>
          </a:p>
          <a:p>
            <a:pPr>
              <a:spcBef>
                <a:spcPts val="600"/>
              </a:spcBef>
              <a:spcAft>
                <a:spcPts val="600"/>
              </a:spcAft>
            </a:pPr>
            <a:r>
              <a:rPr lang="en-US" sz="1800" dirty="0"/>
              <a:t>One-to-many NBA-UWB-MMS</a:t>
            </a:r>
          </a:p>
          <a:p>
            <a:pPr lvl="1">
              <a:spcBef>
                <a:spcPts val="600"/>
              </a:spcBef>
              <a:spcAft>
                <a:spcPts val="600"/>
              </a:spcAft>
            </a:pPr>
            <a:r>
              <a:rPr lang="en-US" sz="1600" dirty="0"/>
              <a:t>DCN 355r2 “Multiple RSF Transmission in a slot Framework Proposal”</a:t>
            </a:r>
          </a:p>
          <a:p>
            <a:pPr lvl="1">
              <a:spcBef>
                <a:spcPts val="600"/>
              </a:spcBef>
              <a:spcAft>
                <a:spcPts val="600"/>
              </a:spcAft>
            </a:pPr>
            <a:r>
              <a:rPr lang="en-US" sz="1600" dirty="0"/>
              <a:t>DCN 363r0 “One-to-Many Ranging using NBA-MMS Technical Framework Proposal”</a:t>
            </a:r>
          </a:p>
          <a:p>
            <a:pPr lvl="1">
              <a:spcBef>
                <a:spcPts val="600"/>
              </a:spcBef>
              <a:spcAft>
                <a:spcPts val="600"/>
              </a:spcAft>
            </a:pPr>
            <a:r>
              <a:rPr lang="en-US" sz="1600" dirty="0"/>
              <a:t>Both documents merged into DCN 401r1 after editorial modifications</a:t>
            </a:r>
          </a:p>
          <a:p>
            <a:pPr lvl="1">
              <a:spcBef>
                <a:spcPts val="600"/>
              </a:spcBef>
              <a:spcAft>
                <a:spcPts val="600"/>
              </a:spcAft>
            </a:pPr>
            <a:endParaRPr lang="en-US" sz="1600" dirty="0"/>
          </a:p>
          <a:p>
            <a:pPr>
              <a:spcBef>
                <a:spcPts val="600"/>
              </a:spcBef>
              <a:spcAft>
                <a:spcPts val="600"/>
              </a:spcAft>
            </a:pPr>
            <a:r>
              <a:rPr lang="en-US" sz="2000" dirty="0"/>
              <a:t>The authors of this document ask the group for amendment of </a:t>
            </a:r>
            <a:r>
              <a:rPr lang="en-US" sz="2000" b="1" dirty="0"/>
              <a:t>DCN 401r1 and DCN 412r0</a:t>
            </a:r>
            <a:r>
              <a:rPr lang="en-US" sz="2000" dirty="0"/>
              <a:t> </a:t>
            </a:r>
            <a:r>
              <a:rPr lang="en-US" sz="2000" b="1" dirty="0"/>
              <a:t>to</a:t>
            </a:r>
            <a:r>
              <a:rPr lang="en-US" sz="2000" dirty="0"/>
              <a:t> </a:t>
            </a:r>
            <a:r>
              <a:rPr lang="en-US" sz="2000" b="1" dirty="0"/>
              <a:t>Draft0</a:t>
            </a:r>
            <a:endParaRPr lang="en-US" sz="2000" dirty="0"/>
          </a:p>
          <a:p>
            <a:pPr marL="457200" lvl="1" indent="0">
              <a:spcBef>
                <a:spcPts val="600"/>
              </a:spcBef>
              <a:spcAft>
                <a:spcPts val="600"/>
              </a:spcAft>
              <a:buNone/>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110766</TotalTime>
  <Words>537</Words>
  <Application>Microsoft Macintosh PowerPoint</Application>
  <PresentationFormat>On-screen Show (4:3)</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Meeting Summary</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398</cp:revision>
  <cp:lastPrinted>1998-02-10T13:28:06Z</cp:lastPrinted>
  <dcterms:created xsi:type="dcterms:W3CDTF">2021-07-16T20:39:58Z</dcterms:created>
  <dcterms:modified xsi:type="dcterms:W3CDTF">2023-07-13T08:24:50Z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