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8"/>
  </p:notesMasterIdLst>
  <p:sldIdLst>
    <p:sldId id="363" r:id="rId2"/>
    <p:sldId id="322" r:id="rId3"/>
    <p:sldId id="2441" r:id="rId4"/>
    <p:sldId id="365" r:id="rId5"/>
    <p:sldId id="304" r:id="rId6"/>
    <p:sldId id="370" r:id="rId7"/>
    <p:sldId id="317" r:id="rId8"/>
    <p:sldId id="2442" r:id="rId9"/>
    <p:sldId id="361" r:id="rId10"/>
    <p:sldId id="312" r:id="rId11"/>
    <p:sldId id="2385" r:id="rId12"/>
    <p:sldId id="2375" r:id="rId13"/>
    <p:sldId id="2377" r:id="rId14"/>
    <p:sldId id="326" r:id="rId15"/>
    <p:sldId id="2448" r:id="rId16"/>
    <p:sldId id="2474" r:id="rId17"/>
    <p:sldId id="2435" r:id="rId18"/>
    <p:sldId id="2477" r:id="rId19"/>
    <p:sldId id="2479" r:id="rId20"/>
    <p:sldId id="2480" r:id="rId21"/>
    <p:sldId id="2481" r:id="rId22"/>
    <p:sldId id="2440" r:id="rId23"/>
    <p:sldId id="2444" r:id="rId24"/>
    <p:sldId id="2468" r:id="rId25"/>
    <p:sldId id="2447" r:id="rId26"/>
    <p:sldId id="296" r:id="rId27"/>
  </p:sldIdLst>
  <p:sldSz cx="12192000" cy="6858000"/>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8B8B"/>
    <a:srgbClr val="0000FF"/>
    <a:srgbClr val="FAEE98"/>
    <a:srgbClr val="C3EC8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133" d="100"/>
          <a:sy n="133" d="100"/>
        </p:scale>
        <p:origin x="439" y="82"/>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100" d="100"/>
          <a:sy n="100" d="100"/>
        </p:scale>
        <p:origin x="4371" y="41"/>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366713" y="698500"/>
            <a:ext cx="6121400"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365125" y="698500"/>
            <a:ext cx="613251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0" y="1371601"/>
            <a:ext cx="5073651"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1" y="1371601"/>
            <a:ext cx="5075767"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5659967" y="6538914"/>
            <a:ext cx="872067"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615245"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7201" y="6280152"/>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2" y="6267452"/>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6096000" y="412234"/>
            <a:ext cx="52832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1200" b="1" dirty="0">
                <a:solidFill>
                  <a:schemeClr val="tx1"/>
                </a:solidFill>
              </a:rPr>
              <a:t>doc.: IEEE 802.15-23-0537-07-04ab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914400" y="304800"/>
            <a:ext cx="23368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1200" dirty="0"/>
              <a:t>Oct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6544734" y="6478588"/>
            <a:ext cx="4995333"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sz="1200"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1007436" y="685801"/>
            <a:ext cx="1035261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1023970" y="1371601"/>
            <a:ext cx="1035261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4" r:id="rId8"/>
    <p:sldLayoutId id="2147483828" r:id="rId9"/>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1775520" y="762001"/>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October 2023 Telecon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23 Oct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interim Webex (TC)</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2246313" y="1268761"/>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10</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dirty="0">
                <a:latin typeface="Verdana-Bold"/>
              </a:rPr>
              <a:t>5.2.b Scope of the project (As approved):</a:t>
            </a:r>
            <a:br>
              <a:rPr lang="en-US" sz="1800" b="1"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11</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2423593" y="6165305"/>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3341453" y="998731"/>
            <a:ext cx="4968552" cy="337997"/>
          </a:xfrm>
        </p:spPr>
        <p:txBody>
          <a:bodyPr>
            <a:normAutofit/>
          </a:bodyPr>
          <a:lstStyle/>
          <a:p>
            <a:r>
              <a:rPr lang="en-US" sz="15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2809049" y="1340768"/>
          <a:ext cx="7008785" cy="4450340"/>
        </p:xfrm>
        <a:graphic>
          <a:graphicData uri="http://schemas.openxmlformats.org/drawingml/2006/table">
            <a:tbl>
              <a:tblPr/>
              <a:tblGrid>
                <a:gridCol w="809881">
                  <a:extLst>
                    <a:ext uri="{9D8B030D-6E8A-4147-A177-3AD203B41FA5}">
                      <a16:colId xmlns:a16="http://schemas.microsoft.com/office/drawing/2014/main" val="859022375"/>
                    </a:ext>
                  </a:extLst>
                </a:gridCol>
                <a:gridCol w="147812">
                  <a:extLst>
                    <a:ext uri="{9D8B030D-6E8A-4147-A177-3AD203B41FA5}">
                      <a16:colId xmlns:a16="http://schemas.microsoft.com/office/drawing/2014/main" val="3056671812"/>
                    </a:ext>
                  </a:extLst>
                </a:gridCol>
                <a:gridCol w="147812">
                  <a:extLst>
                    <a:ext uri="{9D8B030D-6E8A-4147-A177-3AD203B41FA5}">
                      <a16:colId xmlns:a16="http://schemas.microsoft.com/office/drawing/2014/main" val="2801988721"/>
                    </a:ext>
                  </a:extLst>
                </a:gridCol>
                <a:gridCol w="244648">
                  <a:extLst>
                    <a:ext uri="{9D8B030D-6E8A-4147-A177-3AD203B41FA5}">
                      <a16:colId xmlns:a16="http://schemas.microsoft.com/office/drawing/2014/main" val="3486883837"/>
                    </a:ext>
                  </a:extLst>
                </a:gridCol>
                <a:gridCol w="198018">
                  <a:extLst>
                    <a:ext uri="{9D8B030D-6E8A-4147-A177-3AD203B41FA5}">
                      <a16:colId xmlns:a16="http://schemas.microsoft.com/office/drawing/2014/main" val="2943955052"/>
                    </a:ext>
                  </a:extLst>
                </a:gridCol>
                <a:gridCol w="162792">
                  <a:extLst>
                    <a:ext uri="{9D8B030D-6E8A-4147-A177-3AD203B41FA5}">
                      <a16:colId xmlns:a16="http://schemas.microsoft.com/office/drawing/2014/main" val="1635642405"/>
                    </a:ext>
                  </a:extLst>
                </a:gridCol>
                <a:gridCol w="147812">
                  <a:extLst>
                    <a:ext uri="{9D8B030D-6E8A-4147-A177-3AD203B41FA5}">
                      <a16:colId xmlns:a16="http://schemas.microsoft.com/office/drawing/2014/main" val="4247004466"/>
                    </a:ext>
                  </a:extLst>
                </a:gridCol>
                <a:gridCol w="147812">
                  <a:extLst>
                    <a:ext uri="{9D8B030D-6E8A-4147-A177-3AD203B41FA5}">
                      <a16:colId xmlns:a16="http://schemas.microsoft.com/office/drawing/2014/main" val="722315258"/>
                    </a:ext>
                  </a:extLst>
                </a:gridCol>
                <a:gridCol w="147812">
                  <a:extLst>
                    <a:ext uri="{9D8B030D-6E8A-4147-A177-3AD203B41FA5}">
                      <a16:colId xmlns:a16="http://schemas.microsoft.com/office/drawing/2014/main" val="2755150756"/>
                    </a:ext>
                  </a:extLst>
                </a:gridCol>
                <a:gridCol w="147812">
                  <a:extLst>
                    <a:ext uri="{9D8B030D-6E8A-4147-A177-3AD203B41FA5}">
                      <a16:colId xmlns:a16="http://schemas.microsoft.com/office/drawing/2014/main" val="1837462061"/>
                    </a:ext>
                  </a:extLst>
                </a:gridCol>
                <a:gridCol w="147812">
                  <a:extLst>
                    <a:ext uri="{9D8B030D-6E8A-4147-A177-3AD203B41FA5}">
                      <a16:colId xmlns:a16="http://schemas.microsoft.com/office/drawing/2014/main" val="1694553603"/>
                    </a:ext>
                  </a:extLst>
                </a:gridCol>
                <a:gridCol w="147812">
                  <a:extLst>
                    <a:ext uri="{9D8B030D-6E8A-4147-A177-3AD203B41FA5}">
                      <a16:colId xmlns:a16="http://schemas.microsoft.com/office/drawing/2014/main" val="805340123"/>
                    </a:ext>
                  </a:extLst>
                </a:gridCol>
                <a:gridCol w="147812">
                  <a:extLst>
                    <a:ext uri="{9D8B030D-6E8A-4147-A177-3AD203B41FA5}">
                      <a16:colId xmlns:a16="http://schemas.microsoft.com/office/drawing/2014/main" val="204235997"/>
                    </a:ext>
                  </a:extLst>
                </a:gridCol>
                <a:gridCol w="147812">
                  <a:extLst>
                    <a:ext uri="{9D8B030D-6E8A-4147-A177-3AD203B41FA5}">
                      <a16:colId xmlns:a16="http://schemas.microsoft.com/office/drawing/2014/main" val="315157008"/>
                    </a:ext>
                  </a:extLst>
                </a:gridCol>
                <a:gridCol w="147812">
                  <a:extLst>
                    <a:ext uri="{9D8B030D-6E8A-4147-A177-3AD203B41FA5}">
                      <a16:colId xmlns:a16="http://schemas.microsoft.com/office/drawing/2014/main" val="1414150232"/>
                    </a:ext>
                  </a:extLst>
                </a:gridCol>
                <a:gridCol w="147812">
                  <a:extLst>
                    <a:ext uri="{9D8B030D-6E8A-4147-A177-3AD203B41FA5}">
                      <a16:colId xmlns:a16="http://schemas.microsoft.com/office/drawing/2014/main" val="1197699624"/>
                    </a:ext>
                  </a:extLst>
                </a:gridCol>
                <a:gridCol w="147812">
                  <a:extLst>
                    <a:ext uri="{9D8B030D-6E8A-4147-A177-3AD203B41FA5}">
                      <a16:colId xmlns:a16="http://schemas.microsoft.com/office/drawing/2014/main" val="1106251956"/>
                    </a:ext>
                  </a:extLst>
                </a:gridCol>
                <a:gridCol w="155492">
                  <a:extLst>
                    <a:ext uri="{9D8B030D-6E8A-4147-A177-3AD203B41FA5}">
                      <a16:colId xmlns:a16="http://schemas.microsoft.com/office/drawing/2014/main" val="3499333147"/>
                    </a:ext>
                  </a:extLst>
                </a:gridCol>
                <a:gridCol w="231948">
                  <a:extLst>
                    <a:ext uri="{9D8B030D-6E8A-4147-A177-3AD203B41FA5}">
                      <a16:colId xmlns:a16="http://schemas.microsoft.com/office/drawing/2014/main" val="330155105"/>
                    </a:ext>
                  </a:extLst>
                </a:gridCol>
                <a:gridCol w="147812">
                  <a:extLst>
                    <a:ext uri="{9D8B030D-6E8A-4147-A177-3AD203B41FA5}">
                      <a16:colId xmlns:a16="http://schemas.microsoft.com/office/drawing/2014/main" val="423061777"/>
                    </a:ext>
                  </a:extLst>
                </a:gridCol>
                <a:gridCol w="147812">
                  <a:extLst>
                    <a:ext uri="{9D8B030D-6E8A-4147-A177-3AD203B41FA5}">
                      <a16:colId xmlns:a16="http://schemas.microsoft.com/office/drawing/2014/main" val="1243999009"/>
                    </a:ext>
                  </a:extLst>
                </a:gridCol>
                <a:gridCol w="238298">
                  <a:extLst>
                    <a:ext uri="{9D8B030D-6E8A-4147-A177-3AD203B41FA5}">
                      <a16:colId xmlns:a16="http://schemas.microsoft.com/office/drawing/2014/main" val="210366518"/>
                    </a:ext>
                  </a:extLst>
                </a:gridCol>
                <a:gridCol w="147812">
                  <a:extLst>
                    <a:ext uri="{9D8B030D-6E8A-4147-A177-3AD203B41FA5}">
                      <a16:colId xmlns:a16="http://schemas.microsoft.com/office/drawing/2014/main" val="3447638966"/>
                    </a:ext>
                  </a:extLst>
                </a:gridCol>
                <a:gridCol w="147812">
                  <a:extLst>
                    <a:ext uri="{9D8B030D-6E8A-4147-A177-3AD203B41FA5}">
                      <a16:colId xmlns:a16="http://schemas.microsoft.com/office/drawing/2014/main" val="2903488451"/>
                    </a:ext>
                  </a:extLst>
                </a:gridCol>
                <a:gridCol w="147812">
                  <a:extLst>
                    <a:ext uri="{9D8B030D-6E8A-4147-A177-3AD203B41FA5}">
                      <a16:colId xmlns:a16="http://schemas.microsoft.com/office/drawing/2014/main" val="1062964703"/>
                    </a:ext>
                  </a:extLst>
                </a:gridCol>
                <a:gridCol w="147812">
                  <a:extLst>
                    <a:ext uri="{9D8B030D-6E8A-4147-A177-3AD203B41FA5}">
                      <a16:colId xmlns:a16="http://schemas.microsoft.com/office/drawing/2014/main" val="1234199519"/>
                    </a:ext>
                  </a:extLst>
                </a:gridCol>
                <a:gridCol w="147812">
                  <a:extLst>
                    <a:ext uri="{9D8B030D-6E8A-4147-A177-3AD203B41FA5}">
                      <a16:colId xmlns:a16="http://schemas.microsoft.com/office/drawing/2014/main" val="2272667793"/>
                    </a:ext>
                  </a:extLst>
                </a:gridCol>
                <a:gridCol w="147812">
                  <a:extLst>
                    <a:ext uri="{9D8B030D-6E8A-4147-A177-3AD203B41FA5}">
                      <a16:colId xmlns:a16="http://schemas.microsoft.com/office/drawing/2014/main" val="4088176425"/>
                    </a:ext>
                  </a:extLst>
                </a:gridCol>
                <a:gridCol w="147812">
                  <a:extLst>
                    <a:ext uri="{9D8B030D-6E8A-4147-A177-3AD203B41FA5}">
                      <a16:colId xmlns:a16="http://schemas.microsoft.com/office/drawing/2014/main" val="3962572487"/>
                    </a:ext>
                  </a:extLst>
                </a:gridCol>
                <a:gridCol w="147812">
                  <a:extLst>
                    <a:ext uri="{9D8B030D-6E8A-4147-A177-3AD203B41FA5}">
                      <a16:colId xmlns:a16="http://schemas.microsoft.com/office/drawing/2014/main" val="4109095285"/>
                    </a:ext>
                  </a:extLst>
                </a:gridCol>
                <a:gridCol w="147812">
                  <a:extLst>
                    <a:ext uri="{9D8B030D-6E8A-4147-A177-3AD203B41FA5}">
                      <a16:colId xmlns:a16="http://schemas.microsoft.com/office/drawing/2014/main" val="767843840"/>
                    </a:ext>
                  </a:extLst>
                </a:gridCol>
                <a:gridCol w="147812">
                  <a:extLst>
                    <a:ext uri="{9D8B030D-6E8A-4147-A177-3AD203B41FA5}">
                      <a16:colId xmlns:a16="http://schemas.microsoft.com/office/drawing/2014/main" val="1761253281"/>
                    </a:ext>
                  </a:extLst>
                </a:gridCol>
                <a:gridCol w="225598">
                  <a:extLst>
                    <a:ext uri="{9D8B030D-6E8A-4147-A177-3AD203B41FA5}">
                      <a16:colId xmlns:a16="http://schemas.microsoft.com/office/drawing/2014/main" val="3088102511"/>
                    </a:ext>
                  </a:extLst>
                </a:gridCol>
                <a:gridCol w="229567">
                  <a:extLst>
                    <a:ext uri="{9D8B030D-6E8A-4147-A177-3AD203B41FA5}">
                      <a16:colId xmlns:a16="http://schemas.microsoft.com/office/drawing/2014/main" val="1106079071"/>
                    </a:ext>
                  </a:extLst>
                </a:gridCol>
                <a:gridCol w="147812">
                  <a:extLst>
                    <a:ext uri="{9D8B030D-6E8A-4147-A177-3AD203B41FA5}">
                      <a16:colId xmlns:a16="http://schemas.microsoft.com/office/drawing/2014/main" val="2112302469"/>
                    </a:ext>
                  </a:extLst>
                </a:gridCol>
                <a:gridCol w="225995">
                  <a:extLst>
                    <a:ext uri="{9D8B030D-6E8A-4147-A177-3AD203B41FA5}">
                      <a16:colId xmlns:a16="http://schemas.microsoft.com/office/drawing/2014/main" val="875399749"/>
                    </a:ext>
                  </a:extLst>
                </a:gridCol>
                <a:gridCol w="147812">
                  <a:extLst>
                    <a:ext uri="{9D8B030D-6E8A-4147-A177-3AD203B41FA5}">
                      <a16:colId xmlns:a16="http://schemas.microsoft.com/office/drawing/2014/main" val="4011572350"/>
                    </a:ext>
                  </a:extLst>
                </a:gridCol>
                <a:gridCol w="147812">
                  <a:extLst>
                    <a:ext uri="{9D8B030D-6E8A-4147-A177-3AD203B41FA5}">
                      <a16:colId xmlns:a16="http://schemas.microsoft.com/office/drawing/2014/main" val="118711575"/>
                    </a:ext>
                  </a:extLst>
                </a:gridCol>
                <a:gridCol w="147812">
                  <a:extLst>
                    <a:ext uri="{9D8B030D-6E8A-4147-A177-3AD203B41FA5}">
                      <a16:colId xmlns:a16="http://schemas.microsoft.com/office/drawing/2014/main" val="1721140086"/>
                    </a:ext>
                  </a:extLst>
                </a:gridCol>
              </a:tblGrid>
              <a:tr h="199855">
                <a:tc>
                  <a:txBody>
                    <a:bodyPr/>
                    <a:lstStyle/>
                    <a:p>
                      <a:pPr algn="l" fontAlgn="b"/>
                      <a:r>
                        <a:rPr lang="en-US" sz="600" b="0" i="0" u="none" strike="noStrike" dirty="0">
                          <a:solidFill>
                            <a:srgbClr val="000000"/>
                          </a:solidFill>
                          <a:effectLst/>
                          <a:latin typeface="Calibri" panose="020F0502020204030204" pitchFamily="34" charset="0"/>
                        </a:rPr>
                        <a:t>Proposed project schedule</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Calibri" panose="020F0502020204030204" pitchFamily="34" charset="0"/>
                        </a:rPr>
                        <a:t>Nov</a:t>
                      </a:r>
                    </a:p>
                    <a:p>
                      <a:pPr algn="r" fontAlgn="b"/>
                      <a:r>
                        <a:rPr lang="en-US" sz="600" b="0" i="0" u="none" strike="noStrike" dirty="0">
                          <a:solidFill>
                            <a:srgbClr val="000000"/>
                          </a:solidFill>
                          <a:effectLst/>
                          <a:latin typeface="Calibri" panose="020F0502020204030204" pitchFamily="34" charset="0"/>
                        </a:rPr>
                        <a:t>-22</a:t>
                      </a: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Aug-23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May-24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Aug-24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 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a:t>
                      </a:r>
                    </a:p>
                    <a:p>
                      <a:pPr algn="r" fontAlgn="b"/>
                      <a:r>
                        <a:rPr lang="en-US" sz="600" b="0" i="0" u="none" strike="noStrike" dirty="0">
                          <a:solidFill>
                            <a:srgbClr val="000000"/>
                          </a:solidFill>
                          <a:effectLst/>
                          <a:latin typeface="Calibri" panose="020F0502020204030204" pitchFamily="34" charset="0"/>
                        </a:rPr>
                        <a:t>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June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July 25</a:t>
                      </a: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754048683"/>
                  </a:ext>
                </a:extLst>
              </a:tr>
              <a:tr h="9311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extLst>
                  <a:ext uri="{0D108BD9-81ED-4DB2-BD59-A6C34878D82A}">
                    <a16:rowId xmlns:a16="http://schemas.microsoft.com/office/drawing/2014/main" val="2763354957"/>
                  </a:ext>
                </a:extLst>
              </a:tr>
              <a:tr h="18455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noFill/>
                      <a:prstDash val="solid"/>
                      <a:round/>
                      <a:headEnd type="none" w="med" len="med"/>
                      <a:tailEnd type="none" w="med" len="med"/>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592098040"/>
                  </a:ext>
                </a:extLst>
              </a:tr>
              <a:tr h="18455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w="6350" cap="flat" cmpd="sng" algn="ctr">
                      <a:noFill/>
                      <a:prstDash val="solid"/>
                      <a:round/>
                      <a:headEnd type="none" w="med" len="med"/>
                      <a:tailEnd type="none" w="med" len="med"/>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52197904"/>
                  </a:ext>
                </a:extLst>
              </a:tr>
              <a:tr h="18455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noFill/>
                      <a:prstDash val="solid"/>
                      <a:round/>
                      <a:headEnd type="none" w="med" len="med"/>
                      <a:tailEnd type="none" w="med" len="med"/>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229021214"/>
                  </a:ext>
                </a:extLst>
              </a:tr>
              <a:tr h="275994">
                <a:tc>
                  <a:txBody>
                    <a:bodyPr/>
                    <a:lstStyle/>
                    <a:p>
                      <a:pPr algn="l" fontAlgn="b"/>
                      <a:r>
                        <a:rPr lang="en-US" sz="600" b="0" i="0" u="none" strike="noStrike" dirty="0">
                          <a:solidFill>
                            <a:srgbClr val="000000"/>
                          </a:solidFill>
                          <a:effectLst/>
                          <a:latin typeface="Calibri" panose="020F0502020204030204" pitchFamily="34" charset="0"/>
                        </a:rPr>
                        <a:t>Integrate </a:t>
                      </a:r>
                      <a:r>
                        <a:rPr lang="en-US" sz="600" b="0" i="0" u="none" strike="noStrike" dirty="0" err="1">
                          <a:solidFill>
                            <a:srgbClr val="000000"/>
                          </a:solidFill>
                          <a:effectLst/>
                          <a:latin typeface="Calibri" panose="020F0502020204030204" pitchFamily="34" charset="0"/>
                        </a:rPr>
                        <a:t>poposals</a:t>
                      </a:r>
                      <a:r>
                        <a:rPr lang="en-US" sz="600" b="0" i="0" u="none" strike="noStrike" dirty="0">
                          <a:solidFill>
                            <a:srgbClr val="000000"/>
                          </a:solidFill>
                          <a:effectLst/>
                          <a:latin typeface="Calibri" panose="020F0502020204030204" pitchFamily="34" charset="0"/>
                        </a:rPr>
                        <a:t>/contributions into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solidFill>
                      <a:schemeClr val="accent5">
                        <a:lumMod val="60000"/>
                        <a:lumOff val="40000"/>
                      </a:schemeClr>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chemeClr val="accent5">
                        <a:lumMod val="60000"/>
                        <a:lumOff val="40000"/>
                      </a:schemeClr>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w="6350" cap="flat" cmpd="sng" algn="ctr">
                      <a:noFill/>
                      <a:prstDash val="solid"/>
                      <a:round/>
                      <a:headEnd type="none" w="med" len="med"/>
                      <a:tailEnd type="none" w="med" len="med"/>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41120262"/>
                  </a:ext>
                </a:extLst>
              </a:tr>
              <a:tr h="93114">
                <a:tc>
                  <a:txBody>
                    <a:bodyPr/>
                    <a:lstStyle/>
                    <a:p>
                      <a:pPr algn="l" fontAlgn="b"/>
                      <a:r>
                        <a:rPr lang="en-US" sz="600" b="0" i="0" u="none" strike="noStrike" dirty="0">
                          <a:solidFill>
                            <a:srgbClr val="000000"/>
                          </a:solidFill>
                          <a:effectLst/>
                          <a:highlight>
                            <a:srgbClr val="FFFF00"/>
                          </a:highlight>
                          <a:latin typeface="Calibri" panose="020F0502020204030204" pitchFamily="34" charset="0"/>
                        </a:rPr>
                        <a:t>Develop draft from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chemeClr val="accent5">
                        <a:lumMod val="20000"/>
                        <a:lumOff val="80000"/>
                      </a:schemeClr>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chemeClr val="accent5">
                        <a:lumMod val="20000"/>
                        <a:lumOff val="80000"/>
                      </a:schemeClr>
                    </a:solidFill>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484602179"/>
                  </a:ext>
                </a:extLst>
              </a:tr>
              <a:tr h="93114">
                <a:tc>
                  <a:txBody>
                    <a:bodyPr/>
                    <a:lstStyle/>
                    <a:p>
                      <a:pPr algn="l" fontAlgn="b"/>
                      <a:r>
                        <a:rPr lang="en-US" sz="600" b="0" i="0" u="none" strike="noStrike">
                          <a:solidFill>
                            <a:srgbClr val="000000"/>
                          </a:solidFill>
                          <a:effectLst/>
                          <a:latin typeface="Calibri" panose="020F0502020204030204" pitchFamily="34" charset="0"/>
                        </a:rPr>
                        <a:t>Draft 0</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3F3F76"/>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122470232"/>
                  </a:ext>
                </a:extLst>
              </a:tr>
              <a:tr h="184554">
                <a:tc>
                  <a:txBody>
                    <a:bodyPr/>
                    <a:lstStyle/>
                    <a:p>
                      <a:pPr algn="l" fontAlgn="b"/>
                      <a:r>
                        <a:rPr lang="en-US" sz="600" b="0" i="0" u="none" strike="noStrike">
                          <a:solidFill>
                            <a:srgbClr val="000000"/>
                          </a:solidFill>
                          <a:effectLst/>
                          <a:latin typeface="Calibri" panose="020F0502020204030204" pitchFamily="34" charset="0"/>
                        </a:rPr>
                        <a:t>TG draft review and revision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92765712"/>
                  </a:ext>
                </a:extLst>
              </a:tr>
              <a:tr h="184554">
                <a:tc>
                  <a:txBody>
                    <a:bodyPr/>
                    <a:lstStyle/>
                    <a:p>
                      <a:pPr algn="l" fontAlgn="b"/>
                      <a:r>
                        <a:rPr lang="en-US" sz="600" b="0" i="0" u="none" strike="noStrike">
                          <a:solidFill>
                            <a:srgbClr val="000000"/>
                          </a:solidFill>
                          <a:effectLst/>
                          <a:latin typeface="Calibri" panose="020F0502020204030204" pitchFamily="34" charset="0"/>
                        </a:rPr>
                        <a:t>Working group pre-ballot review</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250532966"/>
                  </a:ext>
                </a:extLst>
              </a:tr>
              <a:tr h="184554">
                <a:tc>
                  <a:txBody>
                    <a:bodyPr/>
                    <a:lstStyle/>
                    <a:p>
                      <a:pPr algn="l" fontAlgn="b"/>
                      <a:r>
                        <a:rPr lang="en-US" sz="600" b="0" i="0" u="none" strike="noStrike">
                          <a:solidFill>
                            <a:srgbClr val="000000"/>
                          </a:solidFill>
                          <a:effectLst/>
                          <a:latin typeface="Calibri" panose="020F0502020204030204" pitchFamily="34" charset="0"/>
                        </a:rPr>
                        <a:t>Pre-ballot review and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807331602"/>
                  </a:ext>
                </a:extLst>
              </a:tr>
              <a:tr h="93114">
                <a:tc>
                  <a:txBody>
                    <a:bodyPr/>
                    <a:lstStyle/>
                    <a:p>
                      <a:pPr algn="ctr" fontAlgn="b"/>
                      <a:r>
                        <a:rPr lang="en-US" sz="600" b="0" i="0" u="none" strike="noStrike">
                          <a:solidFill>
                            <a:srgbClr val="3F3F76"/>
                          </a:solidFill>
                          <a:effectLst/>
                          <a:latin typeface="Calibri" panose="020F0502020204030204" pitchFamily="34" charset="0"/>
                        </a:rPr>
                        <a:t>First letter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78362126"/>
                  </a:ext>
                </a:extLst>
              </a:tr>
              <a:tr h="133640">
                <a:tc>
                  <a:txBody>
                    <a:bodyPr/>
                    <a:lstStyle/>
                    <a:p>
                      <a:pPr algn="l" fontAlgn="b"/>
                      <a:r>
                        <a:rPr lang="en-US" sz="600" b="0" i="0" u="none" strike="noStrike">
                          <a:solidFill>
                            <a:srgbClr val="000000"/>
                          </a:solidFill>
                          <a:effectLst/>
                          <a:latin typeface="Calibri" panose="020F0502020204030204" pitchFamily="34" charset="0"/>
                        </a:rPr>
                        <a:t>LB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319822025"/>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6074031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1st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727567655"/>
                  </a:ext>
                </a:extLst>
              </a:tr>
              <a:tr h="184554">
                <a:tc>
                  <a:txBody>
                    <a:bodyPr/>
                    <a:lstStyle/>
                    <a:p>
                      <a:pPr algn="l" fontAlgn="b"/>
                      <a:r>
                        <a:rPr lang="en-US" sz="600" b="0" i="0" u="none" strike="noStrike">
                          <a:solidFill>
                            <a:srgbClr val="9C5700"/>
                          </a:solidFill>
                          <a:effectLst/>
                          <a:latin typeface="Calibri" panose="020F0502020204030204" pitchFamily="34" charset="0"/>
                        </a:rPr>
                        <a:t>Conditional approval for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185908550"/>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18537944"/>
                  </a:ext>
                </a:extLst>
              </a:tr>
              <a:tr h="199855">
                <a:tc>
                  <a:txBody>
                    <a:bodyPr/>
                    <a:lstStyle/>
                    <a:p>
                      <a:pPr algn="l" fontAlgn="b"/>
                      <a:r>
                        <a:rPr lang="en-US" sz="600" b="0" i="0" u="none" strike="noStrike">
                          <a:solidFill>
                            <a:srgbClr val="000000"/>
                          </a:solidFill>
                          <a:effectLst/>
                          <a:latin typeface="Calibri" panose="020F0502020204030204" pitchFamily="34" charset="0"/>
                        </a:rPr>
                        <a:t>Comment resolution, 2nd recirc and final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86936665"/>
                  </a:ext>
                </a:extLst>
              </a:tr>
              <a:tr h="93114">
                <a:tc>
                  <a:txBody>
                    <a:bodyPr/>
                    <a:lstStyle/>
                    <a:p>
                      <a:pPr algn="l" fontAlgn="b"/>
                      <a:r>
                        <a:rPr lang="en-US" sz="600" b="0" i="0" u="none" strike="noStrike">
                          <a:solidFill>
                            <a:srgbClr val="FFFFFF"/>
                          </a:solidFill>
                          <a:effectLst/>
                          <a:latin typeface="Calibri" panose="020F0502020204030204" pitchFamily="34" charset="0"/>
                        </a:rPr>
                        <a:t>First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26868868"/>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first SA ballot</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54832120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17839258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SA recirculation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26559833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11637180"/>
                  </a:ext>
                </a:extLst>
              </a:tr>
              <a:tr h="184554">
                <a:tc>
                  <a:txBody>
                    <a:bodyPr/>
                    <a:lstStyle/>
                    <a:p>
                      <a:pPr algn="l" fontAlgn="b"/>
                      <a:r>
                        <a:rPr lang="fr-FR" sz="600" b="0" i="0" u="none" strike="noStrike">
                          <a:solidFill>
                            <a:srgbClr val="000000"/>
                          </a:solidFill>
                          <a:effectLst/>
                          <a:latin typeface="Calibri" panose="020F0502020204030204" pitchFamily="34" charset="0"/>
                        </a:rPr>
                        <a:t>Comment resolution, 2nd SA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871386347"/>
                  </a:ext>
                </a:extLst>
              </a:tr>
              <a:tr h="275994">
                <a:tc>
                  <a:txBody>
                    <a:bodyPr/>
                    <a:lstStyle/>
                    <a:p>
                      <a:pPr algn="l" fontAlgn="b"/>
                      <a:r>
                        <a:rPr lang="en-US" sz="600" b="0" i="0" u="none" strike="noStrike">
                          <a:solidFill>
                            <a:srgbClr val="9C5700"/>
                          </a:solidFill>
                          <a:effectLst/>
                          <a:latin typeface="Calibri" panose="020F0502020204030204" pitchFamily="34" charset="0"/>
                        </a:rPr>
                        <a:t>Conditional or unconditional approval to RevCom</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541026467"/>
                  </a:ext>
                </a:extLst>
              </a:tr>
              <a:tr h="241664">
                <a:tc>
                  <a:txBody>
                    <a:bodyPr/>
                    <a:lstStyle/>
                    <a:p>
                      <a:pPr algn="l" fontAlgn="b"/>
                      <a:r>
                        <a:rPr lang="en-US" sz="600" b="0" i="0" u="none" strike="noStrike">
                          <a:solidFill>
                            <a:srgbClr val="000000"/>
                          </a:solidFill>
                          <a:effectLst/>
                          <a:latin typeface="Calibri" panose="020F0502020204030204" pitchFamily="34" charset="0"/>
                        </a:rPr>
                        <a:t>Optional 3rd SA recirc if needed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3644381539"/>
                  </a:ext>
                </a:extLst>
              </a:tr>
              <a:tr h="93114">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a:noFill/>
                    </a:lnT>
                    <a:lnB>
                      <a:noFill/>
                    </a:lnB>
                    <a:noFill/>
                  </a:tcPr>
                </a:tc>
                <a:tc>
                  <a:txBody>
                    <a:bodyPr/>
                    <a:lstStyle/>
                    <a:p>
                      <a:pPr algn="l" fontAlgn="b"/>
                      <a:r>
                        <a:rPr lang="en-US" sz="600" b="0" i="0" u="none" strike="noStrike" dirty="0">
                          <a:solidFill>
                            <a:srgbClr val="3F3F76"/>
                          </a:solidFill>
                          <a:effectLst/>
                          <a:latin typeface="Calibri" panose="020F0502020204030204" pitchFamily="34" charset="0"/>
                        </a:rPr>
                        <a:t>`</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4122092336"/>
                  </a:ext>
                </a:extLst>
              </a:tr>
            </a:tbl>
          </a:graphicData>
        </a:graphic>
      </p:graphicFrame>
      <p:sp>
        <p:nvSpPr>
          <p:cNvPr id="3" name="Arrow: Right 2">
            <a:extLst>
              <a:ext uri="{FF2B5EF4-FFF2-40B4-BE49-F238E27FC236}">
                <a16:creationId xmlns:a16="http://schemas.microsoft.com/office/drawing/2014/main" id="{0BEDF220-DAD3-65E7-C2F2-0D60D68E9838}"/>
              </a:ext>
            </a:extLst>
          </p:cNvPr>
          <p:cNvSpPr/>
          <p:nvPr/>
        </p:nvSpPr>
        <p:spPr bwMode="auto">
          <a:xfrm rot="16200000">
            <a:off x="4596750" y="4046152"/>
            <a:ext cx="2188409" cy="378043"/>
          </a:xfrm>
          <a:prstGeom prst="rightArrow">
            <a:avLst/>
          </a:prstGeom>
          <a:solidFill>
            <a:srgbClr val="00B8FF">
              <a:alpha val="35000"/>
            </a:srgb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1" hangingPunct="1">
              <a:buClr>
                <a:srgbClr val="000000"/>
              </a:buClr>
              <a:buSzPct val="100000"/>
            </a:pPr>
            <a:r>
              <a:rPr lang="en-US" sz="900" dirty="0">
                <a:solidFill>
                  <a:srgbClr val="FF0000"/>
                </a:solidFill>
                <a:latin typeface="+mn-lt"/>
                <a:ea typeface="ＭＳ Ｐゴシック" charset="0"/>
                <a:cs typeface="ＭＳ Ｐゴシック" charset="0"/>
              </a:rPr>
              <a:t>You are Here </a:t>
            </a:r>
          </a:p>
        </p:txBody>
      </p:sp>
      <p:sp>
        <p:nvSpPr>
          <p:cNvPr id="6" name="Arrow: Right 5">
            <a:extLst>
              <a:ext uri="{FF2B5EF4-FFF2-40B4-BE49-F238E27FC236}">
                <a16:creationId xmlns:a16="http://schemas.microsoft.com/office/drawing/2014/main" id="{4254E62C-9737-01FD-F3AB-F342FE949202}"/>
              </a:ext>
            </a:extLst>
          </p:cNvPr>
          <p:cNvSpPr/>
          <p:nvPr/>
        </p:nvSpPr>
        <p:spPr bwMode="auto">
          <a:xfrm>
            <a:off x="9282354" y="1376772"/>
            <a:ext cx="108012" cy="5400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3233684" y="1371602"/>
            <a:ext cx="5823347" cy="398621"/>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3444932291"/>
              </p:ext>
            </p:extLst>
          </p:nvPr>
        </p:nvGraphicFramePr>
        <p:xfrm>
          <a:off x="3935760" y="2861202"/>
          <a:ext cx="5076564" cy="2733675"/>
        </p:xfrm>
        <a:graphic>
          <a:graphicData uri="http://schemas.openxmlformats.org/drawingml/2006/table">
            <a:tbl>
              <a:tblPr>
                <a:tableStyleId>{5C22544A-7EE6-4342-B048-85BDC9FD1C3A}</a:tableStyleId>
              </a:tblPr>
              <a:tblGrid>
                <a:gridCol w="2328350">
                  <a:extLst>
                    <a:ext uri="{9D8B030D-6E8A-4147-A177-3AD203B41FA5}">
                      <a16:colId xmlns:a16="http://schemas.microsoft.com/office/drawing/2014/main" val="4020299781"/>
                    </a:ext>
                  </a:extLst>
                </a:gridCol>
                <a:gridCol w="1374107">
                  <a:extLst>
                    <a:ext uri="{9D8B030D-6E8A-4147-A177-3AD203B41FA5}">
                      <a16:colId xmlns:a16="http://schemas.microsoft.com/office/drawing/2014/main" val="1015812903"/>
                    </a:ext>
                  </a:extLst>
                </a:gridCol>
                <a:gridCol w="1374107">
                  <a:extLst>
                    <a:ext uri="{9D8B030D-6E8A-4147-A177-3AD203B41FA5}">
                      <a16:colId xmlns:a16="http://schemas.microsoft.com/office/drawing/2014/main" val="433678205"/>
                    </a:ext>
                  </a:extLst>
                </a:gridCol>
              </a:tblGrid>
              <a:tr h="165735">
                <a:tc>
                  <a:txBody>
                    <a:bodyPr/>
                    <a:lstStyle/>
                    <a:p>
                      <a:pPr algn="l" fontAlgn="b"/>
                      <a:endParaRPr lang="en-US" sz="1100" b="0" i="0" u="none" strike="noStrike" dirty="0">
                        <a:solidFill>
                          <a:schemeClr val="accent2">
                            <a:lumMod val="50000"/>
                          </a:schemeClr>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Original Schedule</a:t>
                      </a: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Current Schedule</a:t>
                      </a:r>
                    </a:p>
                  </a:txBody>
                  <a:tcPr marL="5715" marR="5715" marT="5715" marB="0" anchor="b">
                    <a:solidFill>
                      <a:schemeClr val="accent3">
                        <a:lumMod val="95000"/>
                      </a:schemeClr>
                    </a:solidFill>
                  </a:tcPr>
                </a:tc>
                <a:extLst>
                  <a:ext uri="{0D108BD9-81ED-4DB2-BD59-A6C34878D82A}">
                    <a16:rowId xmlns:a16="http://schemas.microsoft.com/office/drawing/2014/main" val="3601916564"/>
                  </a:ext>
                </a:extLst>
              </a:tr>
              <a:tr h="165735">
                <a:tc>
                  <a:txBody>
                    <a:bodyPr/>
                    <a:lstStyle/>
                    <a:p>
                      <a:pPr algn="l" fontAlgn="b"/>
                      <a:r>
                        <a:rPr lang="en-US" sz="1100" u="none" strike="noStrike" dirty="0">
                          <a:effectLst/>
                        </a:rPr>
                        <a:t>Call for proposals</a:t>
                      </a:r>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November 2021</a:t>
                      </a:r>
                    </a:p>
                  </a:txBody>
                  <a:tcPr marL="5715" marR="5715" marT="5715" marB="0" anchor="b">
                    <a:solidFill>
                      <a:schemeClr val="accent3">
                        <a:lumMod val="95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extLst>
                  <a:ext uri="{0D108BD9-81ED-4DB2-BD59-A6C34878D82A}">
                    <a16:rowId xmlns:a16="http://schemas.microsoft.com/office/drawing/2014/main" val="3321393315"/>
                  </a:ext>
                </a:extLst>
              </a:tr>
              <a:tr h="325755">
                <a:tc>
                  <a:txBody>
                    <a:bodyPr/>
                    <a:lstStyle/>
                    <a:p>
                      <a:pPr algn="l" fontAlgn="b"/>
                      <a:r>
                        <a:rPr lang="en-US" sz="1100" u="none" strike="noStrike" dirty="0">
                          <a:effectLst/>
                        </a:rPr>
                        <a:t>Cut-off for new features (high level feature set), PHY</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May 2022 </a:t>
                      </a: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694915279"/>
                  </a:ext>
                </a:extLst>
              </a:tr>
              <a:tr h="32575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Cut-off for new features (high level feature set), MAC</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latin typeface="Calibri" panose="020F0502020204030204" pitchFamily="34" charset="0"/>
                        </a:rPr>
                        <a:t>July 2022</a:t>
                      </a: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657201518"/>
                  </a:ext>
                </a:extLst>
              </a:tr>
              <a:tr h="208032">
                <a:tc>
                  <a:txBody>
                    <a:bodyPr/>
                    <a:lstStyle/>
                    <a:p>
                      <a:pPr algn="l" fontAlgn="b"/>
                      <a:r>
                        <a:rPr lang="en-US" sz="1100" u="none" strike="noStrike" dirty="0">
                          <a:effectLst/>
                          <a:highlight>
                            <a:srgbClr val="FFFF00"/>
                          </a:highlight>
                        </a:rPr>
                        <a:t>Draft 0</a:t>
                      </a:r>
                      <a:endParaRPr lang="en-US" sz="1100" b="0" i="0" u="none" strike="noStrike" dirty="0">
                        <a:solidFill>
                          <a:srgbClr val="000000"/>
                        </a:solidFill>
                        <a:effectLst/>
                        <a:highlight>
                          <a:srgbClr val="FFFF00"/>
                        </a:highligh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Post-January 2023 </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 </a:t>
                      </a:r>
                      <a:r>
                        <a:rPr lang="en-US" sz="1100" b="0" i="0" u="none" strike="sngStrike" dirty="0">
                          <a:solidFill>
                            <a:srgbClr val="000000"/>
                          </a:solidFill>
                          <a:effectLst/>
                          <a:highlight>
                            <a:srgbClr val="FFFF00"/>
                          </a:highlight>
                          <a:latin typeface="Calibri" panose="020F0502020204030204" pitchFamily="34" charset="0"/>
                        </a:rPr>
                        <a:t>March</a:t>
                      </a:r>
                      <a:r>
                        <a:rPr lang="en-US" sz="1100" b="0" i="0" u="none" strike="noStrike" dirty="0">
                          <a:solidFill>
                            <a:srgbClr val="000000"/>
                          </a:solidFill>
                          <a:effectLst/>
                          <a:highlight>
                            <a:srgbClr val="FFFF00"/>
                          </a:highlight>
                          <a:latin typeface="Calibri" panose="020F0502020204030204" pitchFamily="34" charset="0"/>
                        </a:rPr>
                        <a:t> </a:t>
                      </a:r>
                      <a:r>
                        <a:rPr lang="en-US" sz="1100" b="0" i="0" u="none" strike="sngStrike" dirty="0">
                          <a:solidFill>
                            <a:srgbClr val="000000"/>
                          </a:solidFill>
                          <a:effectLst/>
                          <a:highlight>
                            <a:srgbClr val="FFFF00"/>
                          </a:highlight>
                          <a:latin typeface="Calibri" panose="020F0502020204030204" pitchFamily="34" charset="0"/>
                        </a:rPr>
                        <a:t>July</a:t>
                      </a:r>
                      <a:r>
                        <a:rPr lang="en-US" sz="1100" b="0" i="0" u="none" strike="noStrike" dirty="0">
                          <a:solidFill>
                            <a:srgbClr val="000000"/>
                          </a:solidFill>
                          <a:effectLst/>
                          <a:highlight>
                            <a:srgbClr val="FFFF00"/>
                          </a:highlight>
                          <a:latin typeface="Calibri" panose="020F0502020204030204" pitchFamily="34" charset="0"/>
                        </a:rPr>
                        <a:t> </a:t>
                      </a:r>
                    </a:p>
                    <a:p>
                      <a:pPr algn="l" fontAlgn="b"/>
                      <a:r>
                        <a:rPr lang="en-US" sz="1100" b="0" i="0" u="none" strike="noStrike" dirty="0">
                          <a:solidFill>
                            <a:srgbClr val="000000"/>
                          </a:solidFill>
                          <a:effectLst/>
                          <a:highlight>
                            <a:srgbClr val="FFFF00"/>
                          </a:highlight>
                          <a:latin typeface="Calibri" panose="020F0502020204030204" pitchFamily="34" charset="0"/>
                        </a:rPr>
                        <a:t>Sept 2023</a:t>
                      </a:r>
                    </a:p>
                  </a:txBody>
                  <a:tcPr marL="5715" marR="5715" marT="5715" marB="0" anchor="b"/>
                </a:tc>
                <a:extLst>
                  <a:ext uri="{0D108BD9-81ED-4DB2-BD59-A6C34878D82A}">
                    <a16:rowId xmlns:a16="http://schemas.microsoft.com/office/drawing/2014/main" val="3811737940"/>
                  </a:ext>
                </a:extLst>
              </a:tr>
              <a:tr h="165735">
                <a:tc>
                  <a:txBody>
                    <a:bodyPr/>
                    <a:lstStyle/>
                    <a:p>
                      <a:pPr algn="l" fontAlgn="b"/>
                      <a:r>
                        <a:rPr lang="en-US" sz="1100" u="none" strike="noStrike" dirty="0">
                          <a:effectLst/>
                        </a:rPr>
                        <a:t>TG draft review and revision complete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February - March 2023</a:t>
                      </a:r>
                    </a:p>
                  </a:txBody>
                  <a:tcPr marL="5715" marR="5715" marT="5715" marB="0" anchor="b"/>
                </a:tc>
                <a:tc>
                  <a:txBody>
                    <a:bodyPr/>
                    <a:lstStyle/>
                    <a:p>
                      <a:pPr algn="l" fontAlgn="b"/>
                      <a:r>
                        <a:rPr lang="en-US" sz="1100" b="0" i="0" u="none" strike="sngStrike" dirty="0">
                          <a:solidFill>
                            <a:srgbClr val="000000"/>
                          </a:solidFill>
                          <a:effectLst/>
                          <a:highlight>
                            <a:srgbClr val="FFFF00"/>
                          </a:highlight>
                          <a:latin typeface="Calibri" panose="020F0502020204030204" pitchFamily="34" charset="0"/>
                        </a:rPr>
                        <a:t>Mar-June 2023</a:t>
                      </a:r>
                      <a:r>
                        <a:rPr lang="en-US" sz="1100" b="0" i="0" u="none" strike="noStrike" dirty="0">
                          <a:solidFill>
                            <a:srgbClr val="000000"/>
                          </a:solidFill>
                          <a:effectLst/>
                          <a:highlight>
                            <a:srgbClr val="FFFF00"/>
                          </a:highlight>
                          <a:latin typeface="Calibri" panose="020F0502020204030204" pitchFamily="34" charset="0"/>
                        </a:rPr>
                        <a:t> </a:t>
                      </a:r>
                    </a:p>
                    <a:p>
                      <a:pPr algn="l" fontAlgn="b"/>
                      <a:r>
                        <a:rPr lang="en-US" sz="1100" b="0" i="0" u="none" strike="sngStrike" dirty="0">
                          <a:solidFill>
                            <a:srgbClr val="000000"/>
                          </a:solidFill>
                          <a:effectLst/>
                          <a:highlight>
                            <a:srgbClr val="FFFF00"/>
                          </a:highlight>
                          <a:latin typeface="Calibri" panose="020F0502020204030204" pitchFamily="34" charset="0"/>
                        </a:rPr>
                        <a:t>Sept 2023 </a:t>
                      </a:r>
                      <a:r>
                        <a:rPr lang="en-US" sz="1100" b="0" i="0" u="none" strike="sngStrike" dirty="0">
                          <a:solidFill>
                            <a:srgbClr val="000000"/>
                          </a:solidFill>
                          <a:effectLst/>
                          <a:latin typeface="Calibri" panose="020F0502020204030204" pitchFamily="34" charset="0"/>
                        </a:rPr>
                        <a:t>Oct 2023</a:t>
                      </a:r>
                    </a:p>
                  </a:txBody>
                  <a:tcPr marL="5715" marR="5715" marT="5715" marB="0" anchor="b"/>
                </a:tc>
                <a:extLst>
                  <a:ext uri="{0D108BD9-81ED-4DB2-BD59-A6C34878D82A}">
                    <a16:rowId xmlns:a16="http://schemas.microsoft.com/office/drawing/2014/main" val="244108333"/>
                  </a:ext>
                </a:extLst>
              </a:tr>
              <a:tr h="485775">
                <a:tc>
                  <a:txBody>
                    <a:bodyPr/>
                    <a:lstStyle/>
                    <a:p>
                      <a:pPr algn="l" fontAlgn="b"/>
                      <a:r>
                        <a:rPr lang="en-US" sz="1100" u="none" strike="noStrike" dirty="0">
                          <a:effectLst/>
                        </a:rPr>
                        <a:t>Working group pre-ballot review commence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March – May 2023 (following March meeting)</a:t>
                      </a:r>
                    </a:p>
                  </a:txBody>
                  <a:tcPr marL="5715" marR="5715" marT="5715" marB="0" anchor="b"/>
                </a:tc>
                <a:tc>
                  <a:txBody>
                    <a:bodyPr/>
                    <a:lstStyle/>
                    <a:p>
                      <a:pPr algn="l" fontAlgn="b"/>
                      <a:r>
                        <a:rPr lang="en-US" sz="1100" b="0" i="0" u="none" strike="sngStrike" dirty="0">
                          <a:solidFill>
                            <a:srgbClr val="000000"/>
                          </a:solidFill>
                          <a:effectLst/>
                          <a:highlight>
                            <a:srgbClr val="FFFF00"/>
                          </a:highlight>
                          <a:latin typeface="Calibri" panose="020F0502020204030204" pitchFamily="34" charset="0"/>
                        </a:rPr>
                        <a:t>July</a:t>
                      </a:r>
                      <a:r>
                        <a:rPr lang="en-US" sz="1100" b="0" i="0" u="none" strike="noStrike" dirty="0">
                          <a:solidFill>
                            <a:srgbClr val="000000"/>
                          </a:solidFill>
                          <a:effectLst/>
                          <a:highlight>
                            <a:srgbClr val="FFFF00"/>
                          </a:highlight>
                          <a:latin typeface="Calibri" panose="020F0502020204030204" pitchFamily="34" charset="0"/>
                        </a:rPr>
                        <a:t> </a:t>
                      </a:r>
                      <a:r>
                        <a:rPr lang="en-US" sz="1100" b="0" i="0" u="none" strike="sngStrike" dirty="0">
                          <a:solidFill>
                            <a:srgbClr val="000000"/>
                          </a:solidFill>
                          <a:effectLst/>
                          <a:highlight>
                            <a:srgbClr val="FFFF00"/>
                          </a:highlight>
                          <a:latin typeface="Calibri" panose="020F0502020204030204" pitchFamily="34" charset="0"/>
                        </a:rPr>
                        <a:t>August</a:t>
                      </a:r>
                      <a:r>
                        <a:rPr lang="en-US" sz="1100" b="0" i="0" u="none" strike="noStrike" dirty="0">
                          <a:solidFill>
                            <a:srgbClr val="000000"/>
                          </a:solidFill>
                          <a:effectLst/>
                          <a:highlight>
                            <a:srgbClr val="FFFF00"/>
                          </a:highlight>
                          <a:latin typeface="Calibri" panose="020F0502020204030204" pitchFamily="34" charset="0"/>
                        </a:rPr>
                        <a:t> </a:t>
                      </a:r>
                      <a:r>
                        <a:rPr lang="en-US" sz="1100" b="0" i="0" u="none" strike="sngStrike" dirty="0">
                          <a:solidFill>
                            <a:srgbClr val="000000"/>
                          </a:solidFill>
                          <a:effectLst/>
                          <a:highlight>
                            <a:srgbClr val="FFFF00"/>
                          </a:highlight>
                          <a:latin typeface="Calibri" panose="020F0502020204030204" pitchFamily="34" charset="0"/>
                        </a:rPr>
                        <a:t>Sept</a:t>
                      </a:r>
                      <a:r>
                        <a:rPr lang="en-US" sz="1100" b="0" i="0" u="none" strike="noStrike" dirty="0">
                          <a:solidFill>
                            <a:srgbClr val="000000"/>
                          </a:solidFill>
                          <a:effectLst/>
                          <a:highlight>
                            <a:srgbClr val="FFFF00"/>
                          </a:highlight>
                          <a:latin typeface="Calibri" panose="020F0502020204030204" pitchFamily="34" charset="0"/>
                        </a:rPr>
                        <a:t> </a:t>
                      </a:r>
                    </a:p>
                    <a:p>
                      <a:pPr algn="l" fontAlgn="b"/>
                      <a:r>
                        <a:rPr lang="en-US" sz="1100" b="0" i="0" u="none" strike="noStrike" dirty="0">
                          <a:solidFill>
                            <a:srgbClr val="000000"/>
                          </a:solidFill>
                          <a:effectLst/>
                          <a:highlight>
                            <a:srgbClr val="FFFF00"/>
                          </a:highlight>
                          <a:latin typeface="Calibri" panose="020F0502020204030204" pitchFamily="34" charset="0"/>
                        </a:rPr>
                        <a:t>Nov 2023</a:t>
                      </a:r>
                    </a:p>
                  </a:txBody>
                  <a:tcPr marL="5715" marR="5715" marT="5715" marB="0" anchor="b"/>
                </a:tc>
                <a:extLst>
                  <a:ext uri="{0D108BD9-81ED-4DB2-BD59-A6C34878D82A}">
                    <a16:rowId xmlns:a16="http://schemas.microsoft.com/office/drawing/2014/main" val="871787359"/>
                  </a:ext>
                </a:extLst>
              </a:tr>
              <a:tr h="325755">
                <a:tc>
                  <a:txBody>
                    <a:bodyPr/>
                    <a:lstStyle/>
                    <a:p>
                      <a:pPr algn="l" fontAlgn="b"/>
                      <a:r>
                        <a:rPr lang="en-US" sz="1100" u="none" strike="noStrike" dirty="0">
                          <a:effectLst/>
                        </a:rPr>
                        <a:t>First letter ballot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June 2023 (following meeting)</a:t>
                      </a:r>
                    </a:p>
                  </a:txBody>
                  <a:tcPr marL="5715" marR="5715" marT="5715" marB="0" anchor="b"/>
                </a:tc>
                <a:tc>
                  <a:txBody>
                    <a:bodyPr/>
                    <a:lstStyle/>
                    <a:p>
                      <a:pPr algn="l" fontAlgn="b"/>
                      <a:r>
                        <a:rPr lang="en-US" sz="1100" b="0" i="0" u="none" strike="sngStrike" dirty="0">
                          <a:solidFill>
                            <a:srgbClr val="000000"/>
                          </a:solidFill>
                          <a:effectLst/>
                          <a:highlight>
                            <a:srgbClr val="FFFF00"/>
                          </a:highlight>
                          <a:latin typeface="Calibri" panose="020F0502020204030204" pitchFamily="34" charset="0"/>
                        </a:rPr>
                        <a:t>Oct</a:t>
                      </a:r>
                      <a:r>
                        <a:rPr lang="en-US" sz="1100" b="0" i="0" u="none" strike="noStrike" dirty="0">
                          <a:solidFill>
                            <a:srgbClr val="000000"/>
                          </a:solidFill>
                          <a:effectLst/>
                          <a:highlight>
                            <a:srgbClr val="FFFF00"/>
                          </a:highlight>
                          <a:latin typeface="Calibri" panose="020F0502020204030204" pitchFamily="34" charset="0"/>
                        </a:rPr>
                        <a:t> </a:t>
                      </a:r>
                      <a:r>
                        <a:rPr lang="en-US" sz="1100" b="0" i="0" u="none" strike="sngStrike" dirty="0">
                          <a:solidFill>
                            <a:srgbClr val="000000"/>
                          </a:solidFill>
                          <a:effectLst/>
                          <a:highlight>
                            <a:srgbClr val="FFFF00"/>
                          </a:highlight>
                          <a:latin typeface="Calibri" panose="020F0502020204030204" pitchFamily="34" charset="0"/>
                        </a:rPr>
                        <a:t>Nov 2023</a:t>
                      </a:r>
                      <a:r>
                        <a:rPr lang="en-US" sz="1100" b="0" i="0" u="none" strike="noStrike" dirty="0">
                          <a:solidFill>
                            <a:srgbClr val="000000"/>
                          </a:solidFill>
                          <a:effectLst/>
                          <a:highlight>
                            <a:srgbClr val="FFFF00"/>
                          </a:highlight>
                          <a:latin typeface="Calibri" panose="020F0502020204030204" pitchFamily="34" charset="0"/>
                        </a:rPr>
                        <a:t> Jan 2024</a:t>
                      </a:r>
                    </a:p>
                  </a:txBody>
                  <a:tcPr marL="5715" marR="5715" marT="5715" marB="0" anchor="b"/>
                </a:tc>
                <a:extLst>
                  <a:ext uri="{0D108BD9-81ED-4DB2-BD59-A6C34878D82A}">
                    <a16:rowId xmlns:a16="http://schemas.microsoft.com/office/drawing/2014/main" val="750380359"/>
                  </a:ext>
                </a:extLst>
              </a:tr>
              <a:tr h="16573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5724214" y="2240869"/>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3071664" y="4257417"/>
            <a:ext cx="702078" cy="47062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Completing the Draft</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14</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3757613" y="1844825"/>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3FE27-21AB-7422-9BF4-7504ECB79BDD}"/>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269F020C-1C66-9BBF-2986-48A32012F182}"/>
              </a:ext>
            </a:extLst>
          </p:cNvPr>
          <p:cNvSpPr>
            <a:spLocks noGrp="1"/>
          </p:cNvSpPr>
          <p:nvPr>
            <p:ph idx="1"/>
          </p:nvPr>
        </p:nvSpPr>
        <p:spPr/>
        <p:txBody>
          <a:bodyPr>
            <a:normAutofit fontScale="85000" lnSpcReduction="20000"/>
          </a:bodyPr>
          <a:lstStyle/>
          <a:p>
            <a:pPr marL="457200" indent="-457200">
              <a:buFont typeface="Arial" panose="020B0604020202020204" pitchFamily="34" charset="0"/>
              <a:buChar char="•"/>
            </a:pPr>
            <a:r>
              <a:rPr lang="en-US" dirty="0"/>
              <a:t>Pre-draft draft</a:t>
            </a:r>
          </a:p>
          <a:p>
            <a:pPr marL="857250" lvl="1" indent="-457200">
              <a:buFont typeface="Arial" panose="020B0604020202020204" pitchFamily="34" charset="0"/>
              <a:buChar char="•"/>
            </a:pPr>
            <a:r>
              <a:rPr lang="en-US" dirty="0"/>
              <a:t>Current draft:  P802.15.4ab™/D (pre-ballot) B</a:t>
            </a:r>
          </a:p>
          <a:p>
            <a:pPr marL="857250" lvl="1" indent="-457200">
              <a:buFont typeface="Arial" panose="020B0604020202020204" pitchFamily="34" charset="0"/>
              <a:buChar char="•"/>
            </a:pPr>
            <a:r>
              <a:rPr lang="en-US" dirty="0"/>
              <a:t>Next (eventually) P802.15.4ab™/D (pre-ballot) C</a:t>
            </a:r>
          </a:p>
          <a:p>
            <a:pPr marL="457200" indent="-457200">
              <a:buFont typeface="Arial" panose="020B0604020202020204" pitchFamily="34" charset="0"/>
              <a:buChar char="•"/>
            </a:pPr>
            <a:r>
              <a:rPr lang="en-US" dirty="0"/>
              <a:t>Goal create a </a:t>
            </a:r>
            <a:r>
              <a:rPr lang="en-US" b="1" u="sng" dirty="0"/>
              <a:t>technically complete</a:t>
            </a:r>
            <a:r>
              <a:rPr lang="en-US" dirty="0"/>
              <a:t> draft</a:t>
            </a:r>
          </a:p>
          <a:p>
            <a:pPr marL="857250" lvl="1" indent="-457200">
              <a:buFont typeface="Arial" panose="020B0604020202020204" pitchFamily="34" charset="0"/>
              <a:buChar char="•"/>
            </a:pPr>
            <a:r>
              <a:rPr lang="en-US" dirty="0"/>
              <a:t>Complete means NO TBDs or major holes we know about</a:t>
            </a:r>
          </a:p>
          <a:p>
            <a:pPr marL="857250" lvl="1" indent="-457200">
              <a:buFont typeface="Arial" panose="020B0604020202020204" pitchFamily="34" charset="0"/>
              <a:buChar char="•"/>
            </a:pPr>
            <a:r>
              <a:rPr lang="en-US" dirty="0"/>
              <a:t>Does not mean perfect </a:t>
            </a:r>
          </a:p>
          <a:p>
            <a:pPr marL="457200" indent="-457200">
              <a:buFont typeface="Arial" panose="020B0604020202020204" pitchFamily="34" charset="0"/>
              <a:buChar char="•"/>
            </a:pPr>
            <a:r>
              <a:rPr lang="en-US" dirty="0"/>
              <a:t>Method:</a:t>
            </a:r>
          </a:p>
          <a:p>
            <a:pPr marL="857250" lvl="1" indent="-457200">
              <a:buFont typeface="Arial" panose="020B0604020202020204" pitchFamily="34" charset="0"/>
              <a:buChar char="•"/>
            </a:pPr>
            <a:r>
              <a:rPr lang="en-US" dirty="0"/>
              <a:t>Resolve remaining </a:t>
            </a:r>
            <a:r>
              <a:rPr lang="en-US" b="1" dirty="0"/>
              <a:t>content</a:t>
            </a:r>
            <a:r>
              <a:rPr lang="en-US" dirty="0"/>
              <a:t> to be technically complete</a:t>
            </a:r>
          </a:p>
          <a:p>
            <a:pPr marL="857250" lvl="1" indent="-457200">
              <a:buFont typeface="Arial" panose="020B0604020202020204" pitchFamily="34" charset="0"/>
              <a:buChar char="•"/>
            </a:pPr>
            <a:r>
              <a:rPr lang="en-US" dirty="0"/>
              <a:t>Identify and fill holes identified during comment resolution</a:t>
            </a:r>
          </a:p>
          <a:p>
            <a:pPr marL="857250" lvl="1" indent="-457200">
              <a:buFont typeface="Arial" panose="020B0604020202020204" pitchFamily="34" charset="0"/>
              <a:buChar char="•"/>
            </a:pPr>
            <a:r>
              <a:rPr lang="en-US" dirty="0"/>
              <a:t>Approve changes to pre-ballot B to create C</a:t>
            </a:r>
          </a:p>
          <a:p>
            <a:pPr marL="457200" indent="-457200">
              <a:buFont typeface="Arial" panose="020B0604020202020204" pitchFamily="34" charset="0"/>
              <a:buChar char="•"/>
            </a:pPr>
            <a:r>
              <a:rPr lang="en-US" dirty="0"/>
              <a:t>Initiate informal comment collection by [</a:t>
            </a:r>
            <a:r>
              <a:rPr lang="en-US" strike="sngStrike" dirty="0">
                <a:solidFill>
                  <a:srgbClr val="FF0000"/>
                </a:solidFill>
              </a:rPr>
              <a:t>November</a:t>
            </a:r>
            <a:r>
              <a:rPr lang="en-US" dirty="0"/>
              <a:t> </a:t>
            </a:r>
            <a:r>
              <a:rPr lang="en-US" dirty="0">
                <a:solidFill>
                  <a:srgbClr val="FF0000"/>
                </a:solidFill>
              </a:rPr>
              <a:t>December</a:t>
            </a:r>
            <a:r>
              <a:rPr lang="en-US" dirty="0"/>
              <a:t>]</a:t>
            </a:r>
          </a:p>
          <a:p>
            <a:pPr marL="457200" indent="-457200">
              <a:buFont typeface="Arial" panose="020B0604020202020204" pitchFamily="34" charset="0"/>
              <a:buChar char="•"/>
            </a:pPr>
            <a:r>
              <a:rPr lang="en-US" strike="sngStrike" dirty="0">
                <a:highlight>
                  <a:srgbClr val="FFFF00"/>
                </a:highlight>
              </a:rPr>
              <a:t>Initiate comment resolution via TC prior to November</a:t>
            </a:r>
          </a:p>
        </p:txBody>
      </p:sp>
      <p:sp>
        <p:nvSpPr>
          <p:cNvPr id="4" name="Slide Number Placeholder 3">
            <a:extLst>
              <a:ext uri="{FF2B5EF4-FFF2-40B4-BE49-F238E27FC236}">
                <a16:creationId xmlns:a16="http://schemas.microsoft.com/office/drawing/2014/main" id="{B600A16C-E2C9-35B8-C1E7-38964D45556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spTree>
    <p:extLst>
      <p:ext uri="{BB962C8B-B14F-4D97-AF65-F5344CB8AC3E}">
        <p14:creationId xmlns:p14="http://schemas.microsoft.com/office/powerpoint/2010/main" val="2500606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497C-5DE4-D197-AC78-971025D45CD1}"/>
              </a:ext>
            </a:extLst>
          </p:cNvPr>
          <p:cNvSpPr>
            <a:spLocks noGrp="1"/>
          </p:cNvSpPr>
          <p:nvPr>
            <p:ph type="title"/>
          </p:nvPr>
        </p:nvSpPr>
        <p:spPr/>
        <p:txBody>
          <a:bodyPr/>
          <a:lstStyle/>
          <a:p>
            <a:r>
              <a:rPr lang="en-US" dirty="0"/>
              <a:t>Revised Time-line</a:t>
            </a:r>
          </a:p>
        </p:txBody>
      </p:sp>
      <p:sp>
        <p:nvSpPr>
          <p:cNvPr id="3" name="Content Placeholder 2">
            <a:extLst>
              <a:ext uri="{FF2B5EF4-FFF2-40B4-BE49-F238E27FC236}">
                <a16:creationId xmlns:a16="http://schemas.microsoft.com/office/drawing/2014/main" id="{F1382229-F610-1731-D7B3-BB0279115CF4}"/>
              </a:ext>
            </a:extLst>
          </p:cNvPr>
          <p:cNvSpPr>
            <a:spLocks noGrp="1"/>
          </p:cNvSpPr>
          <p:nvPr>
            <p:ph idx="1"/>
          </p:nvPr>
        </p:nvSpPr>
        <p:spPr/>
        <p:txBody>
          <a:bodyPr>
            <a:normAutofit fontScale="92500" lnSpcReduction="10000"/>
          </a:bodyPr>
          <a:lstStyle/>
          <a:p>
            <a:pPr marL="0" indent="0"/>
            <a:r>
              <a:rPr lang="en-US" dirty="0"/>
              <a:t>Current plan:</a:t>
            </a:r>
          </a:p>
          <a:p>
            <a:pPr marL="457200" indent="-457200">
              <a:buFont typeface="Arial" panose="020B0604020202020204" pitchFamily="34" charset="0"/>
              <a:buChar char="•"/>
            </a:pPr>
            <a:r>
              <a:rPr lang="en-US" dirty="0"/>
              <a:t>We have not started a new comment collection on Draft C by pre-November timeline</a:t>
            </a:r>
          </a:p>
          <a:p>
            <a:pPr marL="857250" lvl="1" indent="-457200">
              <a:buFont typeface="Arial" panose="020B0604020202020204" pitchFamily="34" charset="0"/>
              <a:buChar char="•"/>
            </a:pPr>
            <a:r>
              <a:rPr lang="en-US" dirty="0"/>
              <a:t>Continue to work on draft through November session</a:t>
            </a:r>
          </a:p>
          <a:p>
            <a:pPr marL="857250" lvl="1" indent="-457200">
              <a:buFont typeface="Arial" panose="020B0604020202020204" pitchFamily="34" charset="0"/>
              <a:buChar char="•"/>
            </a:pPr>
            <a:r>
              <a:rPr lang="en-US" dirty="0"/>
              <a:t>Complete CAD during November session</a:t>
            </a:r>
          </a:p>
          <a:p>
            <a:pPr marL="857250" lvl="1" indent="-457200">
              <a:buFont typeface="Arial" panose="020B0604020202020204" pitchFamily="34" charset="0"/>
              <a:buChar char="•"/>
            </a:pPr>
            <a:r>
              <a:rPr lang="en-US" dirty="0"/>
              <a:t>Commence WG comment collection on Draft C Post November meeting</a:t>
            </a:r>
          </a:p>
          <a:p>
            <a:pPr marL="857250" lvl="1" indent="-457200">
              <a:buFont typeface="Arial" panose="020B0604020202020204" pitchFamily="34" charset="0"/>
              <a:buChar char="•"/>
            </a:pPr>
            <a:r>
              <a:rPr lang="en-US" b="1" dirty="0">
                <a:solidFill>
                  <a:schemeClr val="accent1">
                    <a:lumMod val="50000"/>
                  </a:schemeClr>
                </a:solidFill>
              </a:rPr>
              <a:t>First WG LB starts after January meeting</a:t>
            </a:r>
            <a:br>
              <a:rPr lang="en-US" b="1" strike="sngStrike" dirty="0">
                <a:solidFill>
                  <a:schemeClr val="accent1">
                    <a:lumMod val="50000"/>
                  </a:schemeClr>
                </a:solidFill>
              </a:rPr>
            </a:br>
            <a:endParaRPr lang="en-US" b="1" strike="sngStrike" dirty="0">
              <a:solidFill>
                <a:schemeClr val="accent1">
                  <a:lumMod val="50000"/>
                </a:schemeClr>
              </a:solidFill>
            </a:endParaRPr>
          </a:p>
          <a:p>
            <a:pPr marL="457200" indent="-457200">
              <a:buFont typeface="Arial" panose="020B0604020202020204" pitchFamily="34" charset="0"/>
              <a:buChar char="•"/>
            </a:pPr>
            <a:r>
              <a:rPr lang="en-US" b="1" dirty="0"/>
              <a:t>We can still use the extra time to make the draft better</a:t>
            </a:r>
          </a:p>
        </p:txBody>
      </p:sp>
      <p:sp>
        <p:nvSpPr>
          <p:cNvPr id="4" name="Slide Number Placeholder 3">
            <a:extLst>
              <a:ext uri="{FF2B5EF4-FFF2-40B4-BE49-F238E27FC236}">
                <a16:creationId xmlns:a16="http://schemas.microsoft.com/office/drawing/2014/main" id="{4DAAC593-3933-9EED-97F2-17029C47769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16</a:t>
            </a:fld>
            <a:endParaRPr lang="en-US" altLang="en-US"/>
          </a:p>
        </p:txBody>
      </p:sp>
    </p:spTree>
    <p:extLst>
      <p:ext uri="{BB962C8B-B14F-4D97-AF65-F5344CB8AC3E}">
        <p14:creationId xmlns:p14="http://schemas.microsoft.com/office/powerpoint/2010/main" val="1193907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a:xfrm>
            <a:off x="1007436" y="685801"/>
            <a:ext cx="10352617" cy="2455167"/>
          </a:xfrm>
        </p:spPr>
        <p:txBody>
          <a:bodyPr/>
          <a:lstStyle/>
          <a:p>
            <a:r>
              <a:rPr lang="en-US" dirty="0"/>
              <a:t>Comment resolution reports and drafting contributions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pic>
        <p:nvPicPr>
          <p:cNvPr id="4098" name="Picture 2">
            <a:extLst>
              <a:ext uri="{FF2B5EF4-FFF2-40B4-BE49-F238E27FC236}">
                <a16:creationId xmlns:a16="http://schemas.microsoft.com/office/drawing/2014/main" id="{45DDE1B8-4528-F688-DF97-1C6ADC9A38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2173" y="3212975"/>
            <a:ext cx="2212798" cy="2949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264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2CB03-A234-FF5E-EF1C-AE8E063D7981}"/>
              </a:ext>
            </a:extLst>
          </p:cNvPr>
          <p:cNvSpPr>
            <a:spLocks noGrp="1"/>
          </p:cNvSpPr>
          <p:nvPr>
            <p:ph type="title"/>
          </p:nvPr>
        </p:nvSpPr>
        <p:spPr/>
        <p:txBody>
          <a:bodyPr/>
          <a:lstStyle/>
          <a:p>
            <a:r>
              <a:rPr lang="en-US" dirty="0"/>
              <a:t>Contributions</a:t>
            </a:r>
          </a:p>
        </p:txBody>
      </p:sp>
      <p:sp>
        <p:nvSpPr>
          <p:cNvPr id="3" name="Content Placeholder 2">
            <a:extLst>
              <a:ext uri="{FF2B5EF4-FFF2-40B4-BE49-F238E27FC236}">
                <a16:creationId xmlns:a16="http://schemas.microsoft.com/office/drawing/2014/main" id="{7D3C8F5F-CAA0-62C4-35AA-F5A03C546889}"/>
              </a:ext>
            </a:extLst>
          </p:cNvPr>
          <p:cNvSpPr>
            <a:spLocks noGrp="1"/>
          </p:cNvSpPr>
          <p:nvPr>
            <p:ph idx="1"/>
          </p:nvPr>
        </p:nvSpPr>
        <p:spPr/>
        <p:txBody>
          <a:bodyPr/>
          <a:lstStyle/>
          <a:p>
            <a:pPr marL="514350" indent="-514350">
              <a:buFont typeface="+mj-lt"/>
              <a:buAutoNum type="arabicPeriod"/>
            </a:pPr>
            <a:r>
              <a:rPr lang="en-US" dirty="0"/>
              <a:t>TBD</a:t>
            </a:r>
          </a:p>
          <a:p>
            <a:pPr marL="0" indent="0"/>
            <a:endParaRPr lang="en-US" dirty="0"/>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B8C23EC6-95D1-ACC3-49E9-DB6A49127E1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18</a:t>
            </a:fld>
            <a:endParaRPr lang="en-US" altLang="en-US"/>
          </a:p>
        </p:txBody>
      </p:sp>
    </p:spTree>
    <p:extLst>
      <p:ext uri="{BB962C8B-B14F-4D97-AF65-F5344CB8AC3E}">
        <p14:creationId xmlns:p14="http://schemas.microsoft.com/office/powerpoint/2010/main" val="915337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4B197-D6F8-FB49-C840-C7E620EF1241}"/>
              </a:ext>
            </a:extLst>
          </p:cNvPr>
          <p:cNvSpPr>
            <a:spLocks noGrp="1"/>
          </p:cNvSpPr>
          <p:nvPr>
            <p:ph type="title"/>
          </p:nvPr>
        </p:nvSpPr>
        <p:spPr/>
        <p:txBody>
          <a:bodyPr/>
          <a:lstStyle/>
          <a:p>
            <a:r>
              <a:rPr lang="en-US" dirty="0"/>
              <a:t>Additional Comments</a:t>
            </a:r>
          </a:p>
        </p:txBody>
      </p:sp>
      <p:sp>
        <p:nvSpPr>
          <p:cNvPr id="3" name="Content Placeholder 2">
            <a:extLst>
              <a:ext uri="{FF2B5EF4-FFF2-40B4-BE49-F238E27FC236}">
                <a16:creationId xmlns:a16="http://schemas.microsoft.com/office/drawing/2014/main" id="{127D2ACC-7E76-DE25-8DBD-C3D76AB43451}"/>
              </a:ext>
            </a:extLst>
          </p:cNvPr>
          <p:cNvSpPr>
            <a:spLocks noGrp="1"/>
          </p:cNvSpPr>
          <p:nvPr>
            <p:ph idx="1"/>
          </p:nvPr>
        </p:nvSpPr>
        <p:spPr/>
        <p:txBody>
          <a:bodyPr>
            <a:normAutofit fontScale="92500"/>
          </a:bodyPr>
          <a:lstStyle/>
          <a:p>
            <a:r>
              <a:rPr lang="en-US" dirty="0"/>
              <a:t>Situation:  A number of people have indicated they have comments on Draft B that have not yet been submitted</a:t>
            </a:r>
          </a:p>
          <a:p>
            <a:pPr marL="457200" indent="-457200">
              <a:buFont typeface="Arial" panose="020B0604020202020204" pitchFamily="34" charset="0"/>
              <a:buChar char="•"/>
            </a:pPr>
            <a:r>
              <a:rPr lang="en-US" dirty="0"/>
              <a:t>Did not do a full comment collection cycle on Draft B</a:t>
            </a:r>
          </a:p>
          <a:p>
            <a:pPr marL="457200" indent="-457200">
              <a:buFont typeface="Arial" panose="020B0604020202020204" pitchFamily="34" charset="0"/>
              <a:buChar char="•"/>
            </a:pPr>
            <a:r>
              <a:rPr lang="en-US" dirty="0"/>
              <a:t>Not all comments from review of Draft B were submitted</a:t>
            </a:r>
          </a:p>
          <a:p>
            <a:pPr marL="457200" indent="-457200">
              <a:buFont typeface="Arial" panose="020B0604020202020204" pitchFamily="34" charset="0"/>
              <a:buChar char="•"/>
            </a:pPr>
            <a:r>
              <a:rPr lang="en-US" dirty="0"/>
              <a:t>This is valuable input to the group to improve the draft</a:t>
            </a:r>
          </a:p>
          <a:p>
            <a:pPr marL="857250" lvl="1" indent="-457200">
              <a:buFont typeface="Arial" panose="020B0604020202020204" pitchFamily="34" charset="0"/>
              <a:buChar char="•"/>
            </a:pPr>
            <a:r>
              <a:rPr lang="en-US" dirty="0"/>
              <a:t>Still have technical holes identified in Draft B</a:t>
            </a:r>
          </a:p>
          <a:p>
            <a:pPr marL="457200" indent="-457200">
              <a:buFont typeface="Arial" panose="020B0604020202020204" pitchFamily="34" charset="0"/>
              <a:buChar char="•"/>
            </a:pPr>
            <a:r>
              <a:rPr lang="en-US" dirty="0"/>
              <a:t>Ad-hoc content has been considered and accepted (outside of specific comments in CC XLS)</a:t>
            </a:r>
          </a:p>
          <a:p>
            <a:pPr marL="857250" lvl="1" indent="-457200">
              <a:buFont typeface="Arial" panose="020B0604020202020204" pitchFamily="34" charset="0"/>
              <a:buChar char="•"/>
            </a:pPr>
            <a:r>
              <a:rPr lang="en-US" dirty="0"/>
              <a:t>More may be ready for consideration</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63422D47-0388-1691-E622-634B40A18D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spTree>
    <p:extLst>
      <p:ext uri="{BB962C8B-B14F-4D97-AF65-F5344CB8AC3E}">
        <p14:creationId xmlns:p14="http://schemas.microsoft.com/office/powerpoint/2010/main" val="3931636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5380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2209800" y="2463032"/>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2711624" y="4208356"/>
            <a:ext cx="6768752" cy="2071132"/>
          </a:xfrm>
        </p:spPr>
        <p:txBody>
          <a:bodyPr/>
          <a:lstStyle/>
          <a:p>
            <a:r>
              <a:rPr lang="en-US" sz="2800" dirty="0"/>
              <a:t>October 24</a:t>
            </a:r>
            <a:r>
              <a:rPr lang="en-US" sz="2800" baseline="30000" dirty="0"/>
              <a:t>th</a:t>
            </a:r>
            <a:r>
              <a:rPr lang="en-US" sz="2800" dirty="0"/>
              <a:t> 2023 Interim Webex</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497C-5DE4-D197-AC78-971025D45CD1}"/>
              </a:ext>
            </a:extLst>
          </p:cNvPr>
          <p:cNvSpPr>
            <a:spLocks noGrp="1"/>
          </p:cNvSpPr>
          <p:nvPr>
            <p:ph type="title"/>
          </p:nvPr>
        </p:nvSpPr>
        <p:spPr/>
        <p:txBody>
          <a:bodyPr/>
          <a:lstStyle/>
          <a:p>
            <a:r>
              <a:rPr lang="en-US" dirty="0"/>
              <a:t>Moving Draft Forward – Current Situation</a:t>
            </a:r>
          </a:p>
        </p:txBody>
      </p:sp>
      <p:sp>
        <p:nvSpPr>
          <p:cNvPr id="3" name="Content Placeholder 2">
            <a:extLst>
              <a:ext uri="{FF2B5EF4-FFF2-40B4-BE49-F238E27FC236}">
                <a16:creationId xmlns:a16="http://schemas.microsoft.com/office/drawing/2014/main" id="{F1382229-F610-1731-D7B3-BB0279115CF4}"/>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Too late to start CC on Draft C prior to November Session</a:t>
            </a:r>
          </a:p>
          <a:p>
            <a:pPr marL="457200" indent="-457200">
              <a:buFont typeface="Arial" panose="020B0604020202020204" pitchFamily="34" charset="0"/>
              <a:buChar char="•"/>
            </a:pPr>
            <a:r>
              <a:rPr lang="en-US" dirty="0"/>
              <a:t>Nearing completion of resolutions to CC XLS </a:t>
            </a:r>
          </a:p>
          <a:p>
            <a:pPr marL="457200" indent="-457200">
              <a:buFont typeface="Arial" panose="020B0604020202020204" pitchFamily="34" charset="0"/>
              <a:buChar char="•"/>
            </a:pPr>
            <a:r>
              <a:rPr lang="en-US" dirty="0"/>
              <a:t>Need a positive plan for a productive session in November</a:t>
            </a:r>
          </a:p>
          <a:p>
            <a:pPr marL="457200" indent="-457200">
              <a:buFont typeface="Arial" panose="020B0604020202020204" pitchFamily="34" charset="0"/>
              <a:buChar char="•"/>
            </a:pPr>
            <a:r>
              <a:rPr lang="en-US" dirty="0"/>
              <a:t>Goal remains a technically complete draft for LB in January</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DAAC593-3933-9EED-97F2-17029C47769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spTree>
    <p:extLst>
      <p:ext uri="{BB962C8B-B14F-4D97-AF65-F5344CB8AC3E}">
        <p14:creationId xmlns:p14="http://schemas.microsoft.com/office/powerpoint/2010/main" val="4171630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497C-5DE4-D197-AC78-971025D45CD1}"/>
              </a:ext>
            </a:extLst>
          </p:cNvPr>
          <p:cNvSpPr>
            <a:spLocks noGrp="1"/>
          </p:cNvSpPr>
          <p:nvPr>
            <p:ph type="title"/>
          </p:nvPr>
        </p:nvSpPr>
        <p:spPr/>
        <p:txBody>
          <a:bodyPr/>
          <a:lstStyle/>
          <a:p>
            <a:r>
              <a:rPr lang="en-US" dirty="0"/>
              <a:t>Moving Draft Forward – two options</a:t>
            </a:r>
          </a:p>
        </p:txBody>
      </p:sp>
      <p:sp>
        <p:nvSpPr>
          <p:cNvPr id="3" name="Content Placeholder 2">
            <a:extLst>
              <a:ext uri="{FF2B5EF4-FFF2-40B4-BE49-F238E27FC236}">
                <a16:creationId xmlns:a16="http://schemas.microsoft.com/office/drawing/2014/main" id="{F1382229-F610-1731-D7B3-BB0279115CF4}"/>
              </a:ext>
            </a:extLst>
          </p:cNvPr>
          <p:cNvSpPr>
            <a:spLocks noGrp="1"/>
          </p:cNvSpPr>
          <p:nvPr>
            <p:ph idx="1"/>
          </p:nvPr>
        </p:nvSpPr>
        <p:spPr/>
        <p:txBody>
          <a:bodyPr>
            <a:normAutofit fontScale="92500" lnSpcReduction="20000"/>
          </a:bodyPr>
          <a:lstStyle/>
          <a:p>
            <a:pPr marL="0" indent="0"/>
            <a:r>
              <a:rPr lang="en-US" dirty="0"/>
              <a:t>Upon completing resolutions per Consolidated Comments (CC XLS) we:</a:t>
            </a:r>
          </a:p>
          <a:p>
            <a:pPr marL="514350" indent="-514350">
              <a:buFont typeface="+mj-lt"/>
              <a:buAutoNum type="arabicPeriod"/>
            </a:pPr>
            <a:r>
              <a:rPr lang="en-US" dirty="0"/>
              <a:t>Re-open comment collection on Draft B until 5-Nov</a:t>
            </a:r>
          </a:p>
          <a:p>
            <a:pPr marL="914400" lvl="1" indent="-514350">
              <a:buFont typeface="Arial" panose="020B0604020202020204" pitchFamily="34" charset="0"/>
              <a:buChar char="•"/>
            </a:pPr>
            <a:r>
              <a:rPr lang="en-US" dirty="0"/>
              <a:t>Commence work on comments 7-Nov (call) and continue through November session;</a:t>
            </a:r>
          </a:p>
          <a:p>
            <a:pPr marL="914400" lvl="1" indent="-514350">
              <a:buFont typeface="Arial" panose="020B0604020202020204" pitchFamily="34" charset="0"/>
              <a:buChar char="•"/>
            </a:pPr>
            <a:r>
              <a:rPr lang="en-US" dirty="0"/>
              <a:t>Same scope as CC that was cut short</a:t>
            </a:r>
          </a:p>
          <a:p>
            <a:pPr marL="514350" indent="-514350">
              <a:buFont typeface="+mj-lt"/>
              <a:buAutoNum type="arabicPeriod"/>
            </a:pPr>
            <a:r>
              <a:rPr lang="en-US" dirty="0"/>
              <a:t>Open comment collection on Draft C ASAP</a:t>
            </a:r>
          </a:p>
          <a:p>
            <a:pPr marL="914400" lvl="1" indent="-514350"/>
            <a:r>
              <a:rPr lang="en-US" dirty="0"/>
              <a:t>Will run through November session</a:t>
            </a:r>
          </a:p>
          <a:p>
            <a:pPr marL="914400" lvl="1" indent="-514350"/>
            <a:r>
              <a:rPr lang="en-US" dirty="0"/>
              <a:t>We request early submission (from TG participants)</a:t>
            </a:r>
          </a:p>
          <a:p>
            <a:pPr marL="914400" lvl="1" indent="-514350"/>
            <a:r>
              <a:rPr lang="en-US" dirty="0"/>
              <a:t>We work on early comment submissions received by 8-Nov during November session. </a:t>
            </a:r>
          </a:p>
        </p:txBody>
      </p:sp>
      <p:sp>
        <p:nvSpPr>
          <p:cNvPr id="4" name="Slide Number Placeholder 3">
            <a:extLst>
              <a:ext uri="{FF2B5EF4-FFF2-40B4-BE49-F238E27FC236}">
                <a16:creationId xmlns:a16="http://schemas.microsoft.com/office/drawing/2014/main" id="{4DAAC593-3933-9EED-97F2-17029C47769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spTree>
    <p:extLst>
      <p:ext uri="{BB962C8B-B14F-4D97-AF65-F5344CB8AC3E}">
        <p14:creationId xmlns:p14="http://schemas.microsoft.com/office/powerpoint/2010/main" val="4172758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pic>
        <p:nvPicPr>
          <p:cNvPr id="5" name="Picture 4" descr="A picture containing text, indoor, device, different&#10;&#10;Description automatically generated">
            <a:extLst>
              <a:ext uri="{FF2B5EF4-FFF2-40B4-BE49-F238E27FC236}">
                <a16:creationId xmlns:a16="http://schemas.microsoft.com/office/drawing/2014/main" id="{D1BB5C3C-5B9A-C9C5-7D5E-826267357F56}"/>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990193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a:xfrm>
            <a:off x="1007436" y="685801"/>
            <a:ext cx="10352617" cy="754063"/>
          </a:xfrm>
        </p:spPr>
        <p:txBody>
          <a:bodyPr wrap="square" anchor="ctr">
            <a:normAutofit/>
          </a:bodyPr>
          <a:lstStyle/>
          <a:p>
            <a:r>
              <a:rPr lang="en-US"/>
              <a:t>Next Steps</a:t>
            </a:r>
          </a:p>
        </p:txBody>
      </p:sp>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a:xfrm>
            <a:off x="5615518" y="6554788"/>
            <a:ext cx="874183" cy="239712"/>
          </a:xfrm>
        </p:spPr>
        <p:txBody>
          <a:bodyPr wrap="square" anchor="ctr">
            <a:normAutofit/>
          </a:bodyPr>
          <a:lstStyle/>
          <a:p>
            <a:pPr defTabSz="336947">
              <a:spcAft>
                <a:spcPts val="600"/>
              </a:spcAft>
              <a:defRPr/>
            </a:pPr>
            <a:r>
              <a:rPr lang="en-US" altLang="en-US"/>
              <a:t>Slide </a:t>
            </a:r>
            <a:fld id="{5DD27314-9434-4B6F-80C2-AAC402118CDA}" type="slidenum">
              <a:rPr lang="en-US" altLang="en-US"/>
              <a:pPr defTabSz="336947">
                <a:spcAft>
                  <a:spcPts val="600"/>
                </a:spcAft>
                <a:defRPr/>
              </a:pPr>
              <a:t>23</a:t>
            </a:fld>
            <a:endParaRPr lang="en-US" altLang="en-US"/>
          </a:p>
        </p:txBody>
      </p:sp>
      <p:pic>
        <p:nvPicPr>
          <p:cNvPr id="11" name="Picture 10" descr="A staircase in the woods&#10;&#10;Description automatically generated">
            <a:extLst>
              <a:ext uri="{FF2B5EF4-FFF2-40B4-BE49-F238E27FC236}">
                <a16:creationId xmlns:a16="http://schemas.microsoft.com/office/drawing/2014/main" id="{5B7F31D2-261C-9AE2-4D74-FC27937ED672}"/>
              </a:ext>
            </a:extLst>
          </p:cNvPr>
          <p:cNvPicPr>
            <a:picLocks noChangeAspect="1"/>
          </p:cNvPicPr>
          <p:nvPr/>
        </p:nvPicPr>
        <p:blipFill>
          <a:blip r:embed="rId2"/>
          <a:stretch>
            <a:fillRect/>
          </a:stretch>
        </p:blipFill>
        <p:spPr>
          <a:xfrm>
            <a:off x="5231904" y="1470464"/>
            <a:ext cx="2090057" cy="1578429"/>
          </a:xfrm>
          <a:prstGeom prst="rect">
            <a:avLst/>
          </a:prstGeom>
        </p:spPr>
      </p:pic>
      <p:pic>
        <p:nvPicPr>
          <p:cNvPr id="12" name="Picture 11">
            <a:extLst>
              <a:ext uri="{FF2B5EF4-FFF2-40B4-BE49-F238E27FC236}">
                <a16:creationId xmlns:a16="http://schemas.microsoft.com/office/drawing/2014/main" id="{CC50256E-BF2C-1DCA-BA83-4971742BF765}"/>
              </a:ext>
            </a:extLst>
          </p:cNvPr>
          <p:cNvPicPr>
            <a:picLocks noChangeAspect="1"/>
          </p:cNvPicPr>
          <p:nvPr/>
        </p:nvPicPr>
        <p:blipFill>
          <a:blip r:embed="rId3"/>
          <a:stretch>
            <a:fillRect/>
          </a:stretch>
        </p:blipFill>
        <p:spPr>
          <a:xfrm>
            <a:off x="8400256" y="2160499"/>
            <a:ext cx="1719960" cy="1776787"/>
          </a:xfrm>
          <a:prstGeom prst="rect">
            <a:avLst/>
          </a:prstGeom>
        </p:spPr>
      </p:pic>
      <p:pic>
        <p:nvPicPr>
          <p:cNvPr id="9" name="Picture 8">
            <a:extLst>
              <a:ext uri="{FF2B5EF4-FFF2-40B4-BE49-F238E27FC236}">
                <a16:creationId xmlns:a16="http://schemas.microsoft.com/office/drawing/2014/main" id="{4A6B3307-19FB-072E-225F-CE3300389331}"/>
              </a:ext>
            </a:extLst>
          </p:cNvPr>
          <p:cNvPicPr>
            <a:picLocks noChangeAspect="1"/>
          </p:cNvPicPr>
          <p:nvPr/>
        </p:nvPicPr>
        <p:blipFill>
          <a:blip r:embed="rId4"/>
          <a:stretch>
            <a:fillRect/>
          </a:stretch>
        </p:blipFill>
        <p:spPr>
          <a:xfrm>
            <a:off x="8803687" y="3821826"/>
            <a:ext cx="1666694" cy="1753032"/>
          </a:xfrm>
          <a:prstGeom prst="rect">
            <a:avLst/>
          </a:prstGeom>
        </p:spPr>
      </p:pic>
      <p:pic>
        <p:nvPicPr>
          <p:cNvPr id="7" name="Picture 6">
            <a:extLst>
              <a:ext uri="{FF2B5EF4-FFF2-40B4-BE49-F238E27FC236}">
                <a16:creationId xmlns:a16="http://schemas.microsoft.com/office/drawing/2014/main" id="{539C4248-49F5-2F9F-A650-1B4170BC3B8D}"/>
              </a:ext>
            </a:extLst>
          </p:cNvPr>
          <p:cNvPicPr>
            <a:picLocks noChangeAspect="1"/>
          </p:cNvPicPr>
          <p:nvPr/>
        </p:nvPicPr>
        <p:blipFill>
          <a:blip r:embed="rId5"/>
          <a:stretch>
            <a:fillRect/>
          </a:stretch>
        </p:blipFill>
        <p:spPr>
          <a:xfrm>
            <a:off x="2460232" y="2098087"/>
            <a:ext cx="1847115" cy="1787825"/>
          </a:xfrm>
          <a:prstGeom prst="rect">
            <a:avLst/>
          </a:prstGeom>
        </p:spPr>
      </p:pic>
      <p:pic>
        <p:nvPicPr>
          <p:cNvPr id="3" name="Picture 2">
            <a:extLst>
              <a:ext uri="{FF2B5EF4-FFF2-40B4-BE49-F238E27FC236}">
                <a16:creationId xmlns:a16="http://schemas.microsoft.com/office/drawing/2014/main" id="{36C0D5F4-6F7A-E53A-9880-9201244B5CD2}"/>
              </a:ext>
            </a:extLst>
          </p:cNvPr>
          <p:cNvPicPr>
            <a:picLocks noChangeAspect="1"/>
          </p:cNvPicPr>
          <p:nvPr/>
        </p:nvPicPr>
        <p:blipFill>
          <a:blip r:embed="rId6"/>
          <a:stretch>
            <a:fillRect/>
          </a:stretch>
        </p:blipFill>
        <p:spPr>
          <a:xfrm>
            <a:off x="3252320" y="3668437"/>
            <a:ext cx="1763560" cy="1776787"/>
          </a:xfrm>
          <a:prstGeom prst="rect">
            <a:avLst/>
          </a:prstGeom>
        </p:spPr>
      </p:pic>
    </p:spTree>
    <p:extLst>
      <p:ext uri="{BB962C8B-B14F-4D97-AF65-F5344CB8AC3E}">
        <p14:creationId xmlns:p14="http://schemas.microsoft.com/office/powerpoint/2010/main" val="2698379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767761-FEB4-6531-DA9B-8B8A32701FEB}"/>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24</a:t>
            </a:fld>
            <a:endParaRPr lang="en-US" altLang="en-US"/>
          </a:p>
        </p:txBody>
      </p:sp>
      <p:sp>
        <p:nvSpPr>
          <p:cNvPr id="21" name="Text Placeholder 5">
            <a:extLst>
              <a:ext uri="{FF2B5EF4-FFF2-40B4-BE49-F238E27FC236}">
                <a16:creationId xmlns:a16="http://schemas.microsoft.com/office/drawing/2014/main" id="{F88ADBE2-9ABC-686B-04F9-0B624B9223A2}"/>
              </a:ext>
            </a:extLst>
          </p:cNvPr>
          <p:cNvSpPr>
            <a:spLocks noGrp="1"/>
          </p:cNvSpPr>
          <p:nvPr>
            <p:ph type="body" idx="4294967295"/>
          </p:nvPr>
        </p:nvSpPr>
        <p:spPr>
          <a:xfrm>
            <a:off x="976188" y="5129989"/>
            <a:ext cx="7029450" cy="1244600"/>
          </a:xfrm>
        </p:spPr>
        <p:txBody>
          <a:bodyPr/>
          <a:lstStyle/>
          <a:p>
            <a:r>
              <a:rPr lang="en-US" sz="1800" dirty="0"/>
              <a:t>Weekly on Tuesday commencing 26-September</a:t>
            </a:r>
          </a:p>
          <a:p>
            <a:r>
              <a:rPr lang="en-US" sz="1800" dirty="0"/>
              <a:t>06:00 PT  (Green)</a:t>
            </a:r>
          </a:p>
          <a:p>
            <a:r>
              <a:rPr lang="en-US" sz="1800" dirty="0"/>
              <a:t>22:00 PT (Orange)</a:t>
            </a:r>
          </a:p>
        </p:txBody>
      </p:sp>
      <p:pic>
        <p:nvPicPr>
          <p:cNvPr id="5" name="Picture 4">
            <a:extLst>
              <a:ext uri="{FF2B5EF4-FFF2-40B4-BE49-F238E27FC236}">
                <a16:creationId xmlns:a16="http://schemas.microsoft.com/office/drawing/2014/main" id="{F5A8EC82-DF8A-FBEF-038A-0A6673D5F431}"/>
              </a:ext>
            </a:extLst>
          </p:cNvPr>
          <p:cNvPicPr>
            <a:picLocks noChangeAspect="1"/>
          </p:cNvPicPr>
          <p:nvPr/>
        </p:nvPicPr>
        <p:blipFill>
          <a:blip r:embed="rId2"/>
          <a:stretch>
            <a:fillRect/>
          </a:stretch>
        </p:blipFill>
        <p:spPr>
          <a:xfrm>
            <a:off x="4327580" y="1648457"/>
            <a:ext cx="3496612" cy="3384376"/>
          </a:xfrm>
          <a:prstGeom prst="rect">
            <a:avLst/>
          </a:prstGeom>
        </p:spPr>
      </p:pic>
      <p:pic>
        <p:nvPicPr>
          <p:cNvPr id="6" name="Picture 5">
            <a:extLst>
              <a:ext uri="{FF2B5EF4-FFF2-40B4-BE49-F238E27FC236}">
                <a16:creationId xmlns:a16="http://schemas.microsoft.com/office/drawing/2014/main" id="{3B040326-FF49-17A9-ABC5-0B954A559345}"/>
              </a:ext>
            </a:extLst>
          </p:cNvPr>
          <p:cNvPicPr>
            <a:picLocks noChangeAspect="1"/>
          </p:cNvPicPr>
          <p:nvPr/>
        </p:nvPicPr>
        <p:blipFill>
          <a:blip r:embed="rId3"/>
          <a:stretch>
            <a:fillRect/>
          </a:stretch>
        </p:blipFill>
        <p:spPr>
          <a:xfrm>
            <a:off x="816478" y="1188931"/>
            <a:ext cx="3335306" cy="3627878"/>
          </a:xfrm>
          <a:prstGeom prst="rect">
            <a:avLst/>
          </a:prstGeom>
        </p:spPr>
      </p:pic>
      <p:pic>
        <p:nvPicPr>
          <p:cNvPr id="7" name="Picture 6">
            <a:extLst>
              <a:ext uri="{FF2B5EF4-FFF2-40B4-BE49-F238E27FC236}">
                <a16:creationId xmlns:a16="http://schemas.microsoft.com/office/drawing/2014/main" id="{6783A10A-88E3-2F0C-A042-174134DCE31C}"/>
              </a:ext>
            </a:extLst>
          </p:cNvPr>
          <p:cNvPicPr>
            <a:picLocks noChangeAspect="1"/>
          </p:cNvPicPr>
          <p:nvPr/>
        </p:nvPicPr>
        <p:blipFill>
          <a:blip r:embed="rId4"/>
          <a:stretch>
            <a:fillRect/>
          </a:stretch>
        </p:blipFill>
        <p:spPr>
          <a:xfrm>
            <a:off x="8040216" y="2028120"/>
            <a:ext cx="3411177" cy="3436761"/>
          </a:xfrm>
          <a:prstGeom prst="rect">
            <a:avLst/>
          </a:prstGeom>
        </p:spPr>
      </p:pic>
      <p:sp>
        <p:nvSpPr>
          <p:cNvPr id="11" name="Oval 10">
            <a:extLst>
              <a:ext uri="{FF2B5EF4-FFF2-40B4-BE49-F238E27FC236}">
                <a16:creationId xmlns:a16="http://schemas.microsoft.com/office/drawing/2014/main" id="{A4E52468-9980-F5FD-3D90-28AE16F2BD68}"/>
              </a:ext>
            </a:extLst>
          </p:cNvPr>
          <p:cNvSpPr/>
          <p:nvPr/>
        </p:nvSpPr>
        <p:spPr bwMode="auto">
          <a:xfrm>
            <a:off x="1847528" y="4024721"/>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3" name="Oval 12">
            <a:extLst>
              <a:ext uri="{FF2B5EF4-FFF2-40B4-BE49-F238E27FC236}">
                <a16:creationId xmlns:a16="http://schemas.microsoft.com/office/drawing/2014/main" id="{D929DC68-4A63-7DBE-DAD7-331C35E31781}"/>
              </a:ext>
            </a:extLst>
          </p:cNvPr>
          <p:cNvSpPr/>
          <p:nvPr/>
        </p:nvSpPr>
        <p:spPr bwMode="auto">
          <a:xfrm>
            <a:off x="5346305" y="2764370"/>
            <a:ext cx="360040" cy="288032"/>
          </a:xfrm>
          <a:prstGeom prst="ellipse">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rgbClr val="0000FF"/>
              </a:solidFill>
              <a:effectLst/>
              <a:latin typeface="Times New Roman" charset="0"/>
              <a:ea typeface="ＭＳ Ｐゴシック" charset="0"/>
              <a:cs typeface="ＭＳ Ｐゴシック" charset="0"/>
            </a:endParaRPr>
          </a:p>
        </p:txBody>
      </p:sp>
      <p:sp>
        <p:nvSpPr>
          <p:cNvPr id="14" name="Oval 13">
            <a:extLst>
              <a:ext uri="{FF2B5EF4-FFF2-40B4-BE49-F238E27FC236}">
                <a16:creationId xmlns:a16="http://schemas.microsoft.com/office/drawing/2014/main" id="{7D2AD122-2190-1B6D-53BF-CA12F318E3B4}"/>
              </a:ext>
            </a:extLst>
          </p:cNvPr>
          <p:cNvSpPr/>
          <p:nvPr/>
        </p:nvSpPr>
        <p:spPr bwMode="auto">
          <a:xfrm>
            <a:off x="5375920" y="3232633"/>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5" name="Oval 14">
            <a:extLst>
              <a:ext uri="{FF2B5EF4-FFF2-40B4-BE49-F238E27FC236}">
                <a16:creationId xmlns:a16="http://schemas.microsoft.com/office/drawing/2014/main" id="{659BDCAD-5497-E762-BAF5-477C1CFCC653}"/>
              </a:ext>
            </a:extLst>
          </p:cNvPr>
          <p:cNvSpPr/>
          <p:nvPr/>
        </p:nvSpPr>
        <p:spPr bwMode="auto">
          <a:xfrm>
            <a:off x="5346305" y="3676707"/>
            <a:ext cx="360040" cy="288032"/>
          </a:xfrm>
          <a:prstGeom prst="ellipse">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6" name="Oval 15">
            <a:extLst>
              <a:ext uri="{FF2B5EF4-FFF2-40B4-BE49-F238E27FC236}">
                <a16:creationId xmlns:a16="http://schemas.microsoft.com/office/drawing/2014/main" id="{9576D8FC-BC74-4A62-19C1-3121929143D8}"/>
              </a:ext>
            </a:extLst>
          </p:cNvPr>
          <p:cNvSpPr/>
          <p:nvPr/>
        </p:nvSpPr>
        <p:spPr bwMode="auto">
          <a:xfrm>
            <a:off x="5346305" y="4153574"/>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7" name="Oval 16">
            <a:extLst>
              <a:ext uri="{FF2B5EF4-FFF2-40B4-BE49-F238E27FC236}">
                <a16:creationId xmlns:a16="http://schemas.microsoft.com/office/drawing/2014/main" id="{D407DE5A-D4CA-AEB7-D4D2-566A12B3D93C}"/>
              </a:ext>
            </a:extLst>
          </p:cNvPr>
          <p:cNvSpPr/>
          <p:nvPr/>
        </p:nvSpPr>
        <p:spPr bwMode="auto">
          <a:xfrm>
            <a:off x="5375920" y="4627322"/>
            <a:ext cx="360040" cy="288032"/>
          </a:xfrm>
          <a:prstGeom prst="ellipse">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8" name="Oval 17">
            <a:extLst>
              <a:ext uri="{FF2B5EF4-FFF2-40B4-BE49-F238E27FC236}">
                <a16:creationId xmlns:a16="http://schemas.microsoft.com/office/drawing/2014/main" id="{50866A95-C52C-1D91-AD1B-C6B101C167C0}"/>
              </a:ext>
            </a:extLst>
          </p:cNvPr>
          <p:cNvSpPr/>
          <p:nvPr/>
        </p:nvSpPr>
        <p:spPr bwMode="auto">
          <a:xfrm>
            <a:off x="9048328" y="3664681"/>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23" name="Arrow: Right 22">
            <a:extLst>
              <a:ext uri="{FF2B5EF4-FFF2-40B4-BE49-F238E27FC236}">
                <a16:creationId xmlns:a16="http://schemas.microsoft.com/office/drawing/2014/main" id="{BCB6C0ED-2F54-3C88-082B-5987009B7470}"/>
              </a:ext>
            </a:extLst>
          </p:cNvPr>
          <p:cNvSpPr/>
          <p:nvPr/>
        </p:nvSpPr>
        <p:spPr bwMode="auto">
          <a:xfrm rot="19612515">
            <a:off x="7059376" y="4556002"/>
            <a:ext cx="1647775" cy="948085"/>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8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Plenary</a:t>
            </a:r>
          </a:p>
        </p:txBody>
      </p:sp>
      <p:sp>
        <p:nvSpPr>
          <p:cNvPr id="2" name="Arrow: Right 1">
            <a:extLst>
              <a:ext uri="{FF2B5EF4-FFF2-40B4-BE49-F238E27FC236}">
                <a16:creationId xmlns:a16="http://schemas.microsoft.com/office/drawing/2014/main" id="{8BC758EE-6D67-0B57-3A7F-4DA99D0184B2}"/>
              </a:ext>
            </a:extLst>
          </p:cNvPr>
          <p:cNvSpPr/>
          <p:nvPr/>
        </p:nvSpPr>
        <p:spPr bwMode="auto">
          <a:xfrm rot="19612515" flipH="1">
            <a:off x="5596455" y="3528780"/>
            <a:ext cx="1359216" cy="68396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8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Now</a:t>
            </a:r>
          </a:p>
        </p:txBody>
      </p:sp>
      <p:sp>
        <p:nvSpPr>
          <p:cNvPr id="3" name="Arrow: Right 2">
            <a:extLst>
              <a:ext uri="{FF2B5EF4-FFF2-40B4-BE49-F238E27FC236}">
                <a16:creationId xmlns:a16="http://schemas.microsoft.com/office/drawing/2014/main" id="{6B504440-81E3-1DB9-E7CB-2F7A79E2C8A6}"/>
              </a:ext>
            </a:extLst>
          </p:cNvPr>
          <p:cNvSpPr/>
          <p:nvPr/>
        </p:nvSpPr>
        <p:spPr bwMode="auto">
          <a:xfrm rot="20328872" flipH="1">
            <a:off x="5674166" y="4203146"/>
            <a:ext cx="1224136" cy="68396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8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Next</a:t>
            </a:r>
          </a:p>
        </p:txBody>
      </p:sp>
      <p:sp>
        <p:nvSpPr>
          <p:cNvPr id="24" name="Title 1">
            <a:extLst>
              <a:ext uri="{FF2B5EF4-FFF2-40B4-BE49-F238E27FC236}">
                <a16:creationId xmlns:a16="http://schemas.microsoft.com/office/drawing/2014/main" id="{DD2B0007-98EB-46D3-0728-01FB93C87B42}"/>
              </a:ext>
            </a:extLst>
          </p:cNvPr>
          <p:cNvSpPr>
            <a:spLocks noGrp="1" noChangeArrowheads="1"/>
          </p:cNvSpPr>
          <p:nvPr>
            <p:ph type="title"/>
          </p:nvPr>
        </p:nvSpPr>
        <p:spPr>
          <a:xfrm>
            <a:off x="1007436" y="685802"/>
            <a:ext cx="10352617" cy="458600"/>
          </a:xfrm>
          <a:ln>
            <a:solidFill>
              <a:schemeClr val="accent1">
                <a:lumMod val="50000"/>
              </a:schemeClr>
            </a:solidFill>
          </a:ln>
        </p:spPr>
        <p:txBody>
          <a:bodyPr wrap="square" anchor="ctr">
            <a:normAutofit fontScale="90000"/>
          </a:bodyPr>
          <a:lstStyle/>
          <a:p>
            <a:r>
              <a:rPr lang="en-US" altLang="en-US" dirty="0"/>
              <a:t>Interim telecon/Webex schedule</a:t>
            </a:r>
          </a:p>
        </p:txBody>
      </p:sp>
    </p:spTree>
    <p:extLst>
      <p:ext uri="{BB962C8B-B14F-4D97-AF65-F5344CB8AC3E}">
        <p14:creationId xmlns:p14="http://schemas.microsoft.com/office/powerpoint/2010/main" val="1488376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a:xfrm>
            <a:off x="1007436" y="685801"/>
            <a:ext cx="10352617" cy="754063"/>
          </a:xfrm>
        </p:spPr>
        <p:txBody>
          <a:bodyPr wrap="square" anchor="ctr">
            <a:normAutofit/>
          </a:bodyPr>
          <a:lstStyle/>
          <a:p>
            <a:r>
              <a:rPr lang="en-US" altLang="en-US" dirty="0"/>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idx="10"/>
          </p:nvPr>
        </p:nvSpPr>
        <p:spPr>
          <a:xfrm>
            <a:off x="5615518" y="6554788"/>
            <a:ext cx="874183"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9FBF73A8-93AA-4AC4-843B-13C47A4D16E4}" type="slidenum">
              <a:rPr lang="en-US" altLang="en-US" smtClean="0">
                <a:solidFill>
                  <a:schemeClr val="tx1"/>
                </a:solidFill>
              </a:rPr>
              <a:pPr>
                <a:spcAft>
                  <a:spcPts val="600"/>
                </a:spcAft>
              </a:pPr>
              <a:t>25</a:t>
            </a:fld>
            <a:endParaRPr lang="en-US" altLang="en-US">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3389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5735639"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26</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2895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B95BE65-2672-529D-753D-ADEC9560921B}"/>
              </a:ext>
            </a:extLst>
          </p:cNvPr>
          <p:cNvSpPr>
            <a:spLocks noGrp="1"/>
          </p:cNvSpPr>
          <p:nvPr>
            <p:ph type="title"/>
          </p:nvPr>
        </p:nvSpPr>
        <p:spPr>
          <a:xfrm>
            <a:off x="2279577" y="685801"/>
            <a:ext cx="7764463" cy="754063"/>
          </a:xfrm>
        </p:spPr>
        <p:txBody>
          <a:bodyPr vert="horz" wrap="square" lIns="0" tIns="0" rIns="0" bIns="0" numCol="1" rtlCol="0" anchor="t" anchorCtr="0" compatLnSpc="1">
            <a:prstTxWarp prst="textNoShape">
              <a:avLst/>
            </a:prstTxWarp>
            <a:normAutofit/>
          </a:bodyPr>
          <a:lstStyle/>
          <a:p>
            <a:pPr algn="l" defTabSz="685783" eaLnBrk="1" hangingPunct="1">
              <a:lnSpc>
                <a:spcPct val="90000"/>
              </a:lnSpc>
            </a:pPr>
            <a:r>
              <a:rPr lang="en-US" sz="2667" b="1" kern="1200" cap="all" dirty="0">
                <a:solidFill>
                  <a:schemeClr val="tx1"/>
                </a:solidFill>
                <a:latin typeface="Montserrat ExtraBold" pitchFamily="2" charset="77"/>
                <a:cs typeface="Montserrat ExtraBold" pitchFamily="2" charset="77"/>
              </a:rPr>
              <a:t>Meeting Preamble</a:t>
            </a:r>
          </a:p>
        </p:txBody>
      </p:sp>
      <p:sp>
        <p:nvSpPr>
          <p:cNvPr id="18" name="Text Placeholder 3">
            <a:extLst>
              <a:ext uri="{FF2B5EF4-FFF2-40B4-BE49-F238E27FC236}">
                <a16:creationId xmlns:a16="http://schemas.microsoft.com/office/drawing/2014/main" id="{556F4FC5-4E1C-DB10-C4E8-CE0652CDF2C7}"/>
              </a:ext>
            </a:extLst>
          </p:cNvPr>
          <p:cNvSpPr>
            <a:spLocks noGrp="1"/>
          </p:cNvSpPr>
          <p:nvPr>
            <p:ph sz="half" idx="1"/>
          </p:nvPr>
        </p:nvSpPr>
        <p:spPr>
          <a:xfrm>
            <a:off x="2133600" y="1371601"/>
            <a:ext cx="8066856" cy="4868863"/>
          </a:xfrm>
        </p:spPr>
        <p:txBody>
          <a:bodyPr wrap="square" anchor="t">
            <a:normAutofit/>
          </a:bodyPr>
          <a:lstStyle/>
          <a:p>
            <a:pPr algn="ctr"/>
            <a:r>
              <a:rPr lang="en-US" dirty="0"/>
              <a:t>Stuff you need to know before we get to the meeting content</a:t>
            </a:r>
          </a:p>
        </p:txBody>
      </p:sp>
      <p:pic>
        <p:nvPicPr>
          <p:cNvPr id="11" name="Picture Placeholder 10">
            <a:extLst>
              <a:ext uri="{FF2B5EF4-FFF2-40B4-BE49-F238E27FC236}">
                <a16:creationId xmlns:a16="http://schemas.microsoft.com/office/drawing/2014/main" id="{A7871A02-D452-860B-FDFC-BF83EDEA6438}"/>
              </a:ext>
            </a:extLst>
          </p:cNvPr>
          <p:cNvPicPr>
            <a:picLocks noGrp="1" noChangeAspect="1"/>
          </p:cNvPicPr>
          <p:nvPr>
            <p:ph sz="half" idx="2"/>
          </p:nvPr>
        </p:nvPicPr>
        <p:blipFill rotWithShape="1">
          <a:blip r:embed="rId2"/>
          <a:stretch/>
        </p:blipFill>
        <p:spPr>
          <a:xfrm>
            <a:off x="6091239" y="2930463"/>
            <a:ext cx="3806825" cy="1751139"/>
          </a:xfrm>
          <a:noFill/>
        </p:spPr>
      </p:pic>
      <p:sp>
        <p:nvSpPr>
          <p:cNvPr id="4" name="Slide Number Placeholder 3">
            <a:extLst>
              <a:ext uri="{FF2B5EF4-FFF2-40B4-BE49-F238E27FC236}">
                <a16:creationId xmlns:a16="http://schemas.microsoft.com/office/drawing/2014/main" id="{4DFE02E3-B8E7-5AD1-1C02-85282A18B9D4}"/>
              </a:ext>
            </a:extLst>
          </p:cNvPr>
          <p:cNvSpPr>
            <a:spLocks noGrp="1"/>
          </p:cNvSpPr>
          <p:nvPr>
            <p:ph type="sldNum" idx="10"/>
          </p:nvPr>
        </p:nvSpPr>
        <p:spPr>
          <a:xfrm>
            <a:off x="5735639"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3</a:t>
            </a:fld>
            <a:endParaRPr lang="en-US" altLang="en-US"/>
          </a:p>
        </p:txBody>
      </p:sp>
      <p:pic>
        <p:nvPicPr>
          <p:cNvPr id="12" name="Picture 11">
            <a:extLst>
              <a:ext uri="{FF2B5EF4-FFF2-40B4-BE49-F238E27FC236}">
                <a16:creationId xmlns:a16="http://schemas.microsoft.com/office/drawing/2014/main" id="{7BB8D0BE-A532-BA1F-CF6E-BD4302364F1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bwMode="auto">
          <a:xfrm>
            <a:off x="1981202" y="6093296"/>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8149A74D-0131-57F0-45D2-8C2C383466D9}"/>
              </a:ext>
            </a:extLst>
          </p:cNvPr>
          <p:cNvSpPr/>
          <p:nvPr/>
        </p:nvSpPr>
        <p:spPr>
          <a:xfrm>
            <a:off x="1951035" y="5229200"/>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5" name="Rectangle 14">
            <a:extLst>
              <a:ext uri="{FF2B5EF4-FFF2-40B4-BE49-F238E27FC236}">
                <a16:creationId xmlns:a16="http://schemas.microsoft.com/office/drawing/2014/main" id="{8AA41BB2-6F9C-9A64-6CC0-C6792E2970B5}"/>
              </a:ext>
            </a:extLst>
          </p:cNvPr>
          <p:cNvSpPr/>
          <p:nvPr/>
        </p:nvSpPr>
        <p:spPr>
          <a:xfrm>
            <a:off x="1951036" y="1178434"/>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958572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solidFill>
                  <a:schemeClr val="tx1"/>
                </a:solidFill>
              </a:rPr>
              <a:t>Formal motions: WG voters</a:t>
            </a:r>
          </a:p>
          <a:p>
            <a:pPr marL="857250" lvl="1" indent="-457200">
              <a:buFont typeface="Arial" panose="020B0604020202020204" pitchFamily="34" charset="0"/>
              <a:buChar char="•"/>
            </a:pPr>
            <a:r>
              <a:rPr lang="en-US" dirty="0">
                <a:solidFill>
                  <a:schemeClr val="tx1"/>
                </a:solidFill>
              </a:rPr>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5</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2508251" y="1626072"/>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1981200" y="692697"/>
            <a:ext cx="8229600" cy="720080"/>
          </a:xfrm>
          <a:no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1981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1864785" y="1551158"/>
            <a:ext cx="8492067" cy="4758162"/>
          </a:xfrm>
          <a:prstGeom prst="rect">
            <a:avLst/>
          </a:prstGeom>
          <a:no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accent1">
                    <a:lumMod val="50000"/>
                  </a:schemeClr>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accent1">
                  <a:lumMod val="50000"/>
                </a:schemeClr>
              </a:solidFill>
              <a:latin typeface="Calibri" pitchFamily="34" charset="0"/>
              <a:cs typeface="Calibri" pitchFamily="34" charset="0"/>
            </a:endParaRPr>
          </a:p>
          <a:p>
            <a:pPr eaLnBrk="1" hangingPunct="1">
              <a:buClr>
                <a:srgbClr val="C00000"/>
              </a:buClr>
              <a:defRPr/>
            </a:pPr>
            <a:r>
              <a:rPr lang="en-US" altLang="en-US" sz="2133" dirty="0">
                <a:solidFill>
                  <a:schemeClr val="accent1">
                    <a:lumMod val="50000"/>
                  </a:schemeClr>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accent1">
                    <a:lumMod val="50000"/>
                  </a:schemeClr>
                </a:solidFill>
                <a:latin typeface="Calibri" pitchFamily="34" charset="0"/>
                <a:cs typeface="Calibri" pitchFamily="34" charset="0"/>
              </a:rPr>
            </a:br>
            <a:endParaRPr lang="en-US" altLang="en-US" sz="2133" b="1" dirty="0">
              <a:solidFill>
                <a:schemeClr val="accent1">
                  <a:lumMod val="50000"/>
                </a:schemeClr>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152400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5731934" y="6525345"/>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7239007"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D79114-FFC0-BA96-89B0-1154C6FCE1BB}"/>
              </a:ext>
            </a:extLst>
          </p:cNvPr>
          <p:cNvSpPr>
            <a:spLocks noGrp="1"/>
          </p:cNvSpPr>
          <p:nvPr>
            <p:ph type="title"/>
          </p:nvPr>
        </p:nvSpPr>
        <p:spPr>
          <a:xfrm>
            <a:off x="1775520" y="980728"/>
            <a:ext cx="7772400" cy="1362075"/>
          </a:xfrm>
        </p:spPr>
        <p:txBody>
          <a:bodyPr wrap="square" anchor="t">
            <a:normAutofit/>
          </a:bodyPr>
          <a:lstStyle/>
          <a:p>
            <a:pPr algn="ctr"/>
            <a:r>
              <a:rPr lang="en-US" dirty="0"/>
              <a:t>Agenda</a:t>
            </a:r>
          </a:p>
        </p:txBody>
      </p:sp>
      <p:sp>
        <p:nvSpPr>
          <p:cNvPr id="4" name="Slide Number Placeholder 3">
            <a:extLst>
              <a:ext uri="{FF2B5EF4-FFF2-40B4-BE49-F238E27FC236}">
                <a16:creationId xmlns:a16="http://schemas.microsoft.com/office/drawing/2014/main" id="{E99EB321-755D-F204-BD6F-3B54DDD8B888}"/>
              </a:ext>
            </a:extLst>
          </p:cNvPr>
          <p:cNvSpPr>
            <a:spLocks noGrp="1"/>
          </p:cNvSpPr>
          <p:nvPr>
            <p:ph type="sldNum" idx="10"/>
          </p:nvPr>
        </p:nvSpPr>
        <p:spPr>
          <a:xfrm>
            <a:off x="5735639"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8</a:t>
            </a:fld>
            <a:endParaRPr lang="en-US" altLang="en-US"/>
          </a:p>
        </p:txBody>
      </p:sp>
      <p:sp>
        <p:nvSpPr>
          <p:cNvPr id="2" name="TextBox 1">
            <a:extLst>
              <a:ext uri="{FF2B5EF4-FFF2-40B4-BE49-F238E27FC236}">
                <a16:creationId xmlns:a16="http://schemas.microsoft.com/office/drawing/2014/main" id="{A83D1F14-5A17-033A-0817-F06EC0B6C82D}"/>
              </a:ext>
            </a:extLst>
          </p:cNvPr>
          <p:cNvSpPr txBox="1"/>
          <p:nvPr/>
        </p:nvSpPr>
        <p:spPr>
          <a:xfrm>
            <a:off x="911424" y="1988840"/>
            <a:ext cx="6480720" cy="3046988"/>
          </a:xfrm>
          <a:prstGeom prst="rect">
            <a:avLst/>
          </a:prstGeom>
          <a:noFill/>
        </p:spPr>
        <p:txBody>
          <a:bodyPr wrap="square">
            <a:spAutoFit/>
          </a:bodyPr>
          <a:lstStyle/>
          <a:p>
            <a:pPr marL="457200" indent="-457200">
              <a:buFont typeface="+mj-lt"/>
              <a:buAutoNum type="arabicPeriod"/>
            </a:pPr>
            <a:r>
              <a:rPr lang="en-US" sz="2400" dirty="0">
                <a:solidFill>
                  <a:schemeClr val="tx1"/>
                </a:solidFill>
                <a:latin typeface="+mj-lt"/>
              </a:rPr>
              <a:t>Meeting preamble and notices</a:t>
            </a:r>
          </a:p>
          <a:p>
            <a:pPr marL="457200" indent="-457200">
              <a:buFont typeface="+mj-lt"/>
              <a:buAutoNum type="arabicPeriod"/>
            </a:pPr>
            <a:r>
              <a:rPr lang="en-US" sz="2400" b="1" dirty="0">
                <a:solidFill>
                  <a:schemeClr val="tx1"/>
                </a:solidFill>
                <a:latin typeface="+mj-lt"/>
              </a:rPr>
              <a:t>Consolidated comment work</a:t>
            </a:r>
          </a:p>
          <a:p>
            <a:pPr marL="457200" indent="-457200">
              <a:buFont typeface="+mj-lt"/>
              <a:buAutoNum type="arabicPeriod"/>
            </a:pPr>
            <a:r>
              <a:rPr lang="en-US" sz="2400" dirty="0">
                <a:solidFill>
                  <a:schemeClr val="tx1"/>
                </a:solidFill>
                <a:latin typeface="+mj-lt"/>
              </a:rPr>
              <a:t>Editor corner</a:t>
            </a:r>
          </a:p>
          <a:p>
            <a:pPr marL="457200" indent="-457200">
              <a:buFont typeface="+mj-lt"/>
              <a:buAutoNum type="arabicPeriod"/>
            </a:pPr>
            <a:r>
              <a:rPr lang="en-US" sz="2400" dirty="0">
                <a:solidFill>
                  <a:schemeClr val="tx1"/>
                </a:solidFill>
                <a:latin typeface="+mj-lt"/>
              </a:rPr>
              <a:t>Next steps</a:t>
            </a:r>
          </a:p>
          <a:p>
            <a:pPr marL="457200" indent="-457200">
              <a:buFont typeface="+mj-lt"/>
              <a:buAutoNum type="arabicPeriod"/>
            </a:pPr>
            <a:r>
              <a:rPr lang="en-US" sz="2400" dirty="0">
                <a:solidFill>
                  <a:schemeClr val="tx1"/>
                </a:solidFill>
                <a:latin typeface="+mj-lt"/>
              </a:rPr>
              <a:t>Any other business</a:t>
            </a:r>
          </a:p>
          <a:p>
            <a:pPr marL="457200" indent="-457200">
              <a:buFont typeface="+mj-lt"/>
              <a:buAutoNum type="arabicPeriod"/>
            </a:pPr>
            <a:r>
              <a:rPr lang="en-US" sz="2400" dirty="0">
                <a:solidFill>
                  <a:schemeClr val="tx1"/>
                </a:solidFill>
                <a:latin typeface="+mj-lt"/>
              </a:rPr>
              <a:t>Adjourn</a:t>
            </a:r>
          </a:p>
          <a:p>
            <a:endParaRPr lang="en-US" sz="2400" dirty="0">
              <a:solidFill>
                <a:schemeClr val="tx1"/>
              </a:solidFill>
              <a:latin typeface="+mj-lt"/>
            </a:endParaRPr>
          </a:p>
          <a:p>
            <a:endParaRPr lang="en-US" sz="2400" dirty="0">
              <a:solidFill>
                <a:schemeClr val="tx1"/>
              </a:solidFill>
              <a:latin typeface="+mj-lt"/>
            </a:endParaRPr>
          </a:p>
        </p:txBody>
      </p:sp>
    </p:spTree>
    <p:extLst>
      <p:ext uri="{BB962C8B-B14F-4D97-AF65-F5344CB8AC3E}">
        <p14:creationId xmlns:p14="http://schemas.microsoft.com/office/powerpoint/2010/main" val="3417568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Objectives for interim calls (Sept-Oct)</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2291978" y="1844825"/>
            <a:ext cx="7764463" cy="4395639"/>
          </a:xfrm>
        </p:spPr>
        <p:txBody>
          <a:bodyPr>
            <a:normAutofit/>
          </a:bodyPr>
          <a:lstStyle/>
          <a:p>
            <a:pPr marL="457200" indent="-457200">
              <a:buFont typeface="Arial" panose="020B0604020202020204" pitchFamily="34" charset="0"/>
              <a:buChar char="•"/>
            </a:pPr>
            <a:r>
              <a:rPr lang="en-US" b="1" dirty="0">
                <a:solidFill>
                  <a:schemeClr val="accent1">
                    <a:lumMod val="50000"/>
                  </a:schemeClr>
                </a:solidFill>
              </a:rPr>
              <a:t>Complete the draft</a:t>
            </a:r>
          </a:p>
          <a:p>
            <a:pPr marL="857250" lvl="1" indent="-457200">
              <a:buFont typeface="Arial" panose="020B0604020202020204" pitchFamily="34" charset="0"/>
              <a:buChar char="•"/>
            </a:pPr>
            <a:r>
              <a:rPr lang="en-US" dirty="0">
                <a:solidFill>
                  <a:schemeClr val="accent1">
                    <a:lumMod val="50000"/>
                  </a:schemeClr>
                </a:solidFill>
              </a:rPr>
              <a:t>Provide TE with details to update</a:t>
            </a:r>
          </a:p>
          <a:p>
            <a:pPr marL="857250" lvl="1" indent="-457200">
              <a:buFont typeface="Arial" panose="020B0604020202020204" pitchFamily="34" charset="0"/>
              <a:buChar char="•"/>
            </a:pPr>
            <a:r>
              <a:rPr lang="en-US" dirty="0">
                <a:solidFill>
                  <a:schemeClr val="accent1">
                    <a:lumMod val="50000"/>
                  </a:schemeClr>
                </a:solidFill>
              </a:rPr>
              <a:t>Resolve outstanding comments</a:t>
            </a:r>
          </a:p>
          <a:p>
            <a:pPr marL="457200" indent="-457200">
              <a:buFont typeface="Arial" panose="020B0604020202020204" pitchFamily="34" charset="0"/>
              <a:buChar char="•"/>
            </a:pPr>
            <a:r>
              <a:rPr lang="en-US" dirty="0">
                <a:solidFill>
                  <a:schemeClr val="accent1">
                    <a:lumMod val="50000"/>
                  </a:schemeClr>
                </a:solidFill>
              </a:rPr>
              <a:t>Initiate comment collection on revised draft (post-November meeting)</a:t>
            </a:r>
          </a:p>
          <a:p>
            <a:pPr marL="457200"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9</a:t>
            </a:fld>
            <a:endParaRPr lang="en-US" altLang="en-US"/>
          </a:p>
        </p:txBody>
      </p:sp>
    </p:spTree>
    <p:extLst>
      <p:ext uri="{BB962C8B-B14F-4D97-AF65-F5344CB8AC3E}">
        <p14:creationId xmlns:p14="http://schemas.microsoft.com/office/powerpoint/2010/main" val="2563923820"/>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109661</TotalTime>
  <Words>1606</Words>
  <Application>Microsoft Office PowerPoint</Application>
  <PresentationFormat>Widescreen</PresentationFormat>
  <Paragraphs>257</Paragraphs>
  <Slides>26</Slides>
  <Notes>1</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vt:lpstr>
      <vt:lpstr>Calibri</vt:lpstr>
      <vt:lpstr>Lucida Grande</vt:lpstr>
      <vt:lpstr>Monotype Sorts</vt:lpstr>
      <vt:lpstr>Montserrat</vt:lpstr>
      <vt:lpstr>Montserrat ExtraBold</vt:lpstr>
      <vt:lpstr>Open Sans</vt:lpstr>
      <vt:lpstr>Tahoma</vt:lpstr>
      <vt:lpstr>Times New Roman</vt:lpstr>
      <vt:lpstr>Verdana-Bold</vt:lpstr>
      <vt:lpstr>Office Theme</vt:lpstr>
      <vt:lpstr>PowerPoint Presentation</vt:lpstr>
      <vt:lpstr>Task Group 15.4ab Next Generation UWB Amendment</vt:lpstr>
      <vt:lpstr>Meeting Preamble</vt:lpstr>
      <vt:lpstr>Task Group Rules</vt:lpstr>
      <vt:lpstr>IEEE-SA Patent, Copyright, and Participation Policies</vt:lpstr>
      <vt:lpstr>Ways to inform IEEE</vt:lpstr>
      <vt:lpstr>IEEE 802 Ground Rules</vt:lpstr>
      <vt:lpstr>Agenda</vt:lpstr>
      <vt:lpstr>Objectives for interim calls (Sept-Oct)</vt:lpstr>
      <vt:lpstr>Recap</vt:lpstr>
      <vt:lpstr>5.2.b Scope of the project (As approved): </vt:lpstr>
      <vt:lpstr>Project Schedule (working baseline)</vt:lpstr>
      <vt:lpstr>Schedule Major Milestones</vt:lpstr>
      <vt:lpstr>Completing the Draft</vt:lpstr>
      <vt:lpstr>Overview</vt:lpstr>
      <vt:lpstr>Revised Time-line</vt:lpstr>
      <vt:lpstr>Comment resolution reports and drafting contributions</vt:lpstr>
      <vt:lpstr>Contributions</vt:lpstr>
      <vt:lpstr>Additional Comments</vt:lpstr>
      <vt:lpstr>Moving Draft Forward – Current Situation</vt:lpstr>
      <vt:lpstr>Moving Draft Forward – two options</vt:lpstr>
      <vt:lpstr>Editor’s Corner</vt:lpstr>
      <vt:lpstr>Next Steps</vt:lpstr>
      <vt:lpstr>Interim telecon/Webex schedule</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cp:lastModifiedBy>
  <cp:revision>378</cp:revision>
  <cp:lastPrinted>2000-03-07T00:55:37Z</cp:lastPrinted>
  <dcterms:created xsi:type="dcterms:W3CDTF">2016-01-17T22:48:36Z</dcterms:created>
  <dcterms:modified xsi:type="dcterms:W3CDTF">2023-10-24T17:43:12Z</dcterms:modified>
  <cp:category/>
</cp:coreProperties>
</file>