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0" r:id="rId2"/>
    <p:sldId id="377" r:id="rId3"/>
    <p:sldId id="389" r:id="rId4"/>
    <p:sldId id="390" r:id="rId5"/>
    <p:sldId id="384" r:id="rId6"/>
    <p:sldId id="380" r:id="rId7"/>
    <p:sldId id="391" r:id="rId8"/>
    <p:sldId id="381"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DF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80"/>
    <p:restoredTop sz="96327"/>
  </p:normalViewPr>
  <p:slideViewPr>
    <p:cSldViewPr>
      <p:cViewPr varScale="1">
        <p:scale>
          <a:sx n="152" d="100"/>
          <a:sy n="152" d="100"/>
        </p:scale>
        <p:origin x="380" y="96"/>
      </p:cViewPr>
      <p:guideLst>
        <p:guide orient="horz" pos="2160"/>
        <p:guide pos="2880"/>
      </p:guideLst>
    </p:cSldViewPr>
  </p:slideViewPr>
  <p:notesTextViewPr>
    <p:cViewPr>
      <p:scale>
        <a:sx n="1" d="1"/>
        <a:sy n="1" d="1"/>
      </p:scale>
      <p:origin x="0" y="0"/>
    </p:cViewPr>
  </p:notesTextViewPr>
  <p:notesViewPr>
    <p:cSldViewPr>
      <p:cViewPr varScale="1">
        <p:scale>
          <a:sx n="77" d="100"/>
          <a:sy n="77" d="100"/>
        </p:scale>
        <p:origin x="338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637AD1A-D362-AE7F-51D6-68F343BA6D2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7965E5F0-C98D-CAF3-F4EC-7764679534B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F166FDF-B105-13BD-E9D3-DB8E5BB4899B}"/>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7935CA8E-98FE-315D-05C1-C5964E61847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56AB6426-B4A6-244D-890C-9BE3EEBEA320}" type="slidenum">
              <a:rPr lang="en-US" altLang="ja-JP"/>
              <a:pPr/>
              <a:t>‹#›</a:t>
            </a:fld>
            <a:endParaRPr lang="en-US" altLang="ja-JP"/>
          </a:p>
        </p:txBody>
      </p:sp>
      <p:sp>
        <p:nvSpPr>
          <p:cNvPr id="3078" name="Line 6">
            <a:extLst>
              <a:ext uri="{FF2B5EF4-FFF2-40B4-BE49-F238E27FC236}">
                <a16:creationId xmlns:a16="http://schemas.microsoft.com/office/drawing/2014/main" id="{A3CBA14C-F199-E53A-7782-84F4FA0786B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B35390C0-A8D6-226F-05C7-98B3DE54072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E32BB555-3A33-82A4-0C80-B0509EBE4E9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245F660-F1C0-AB1D-A518-F371EAA90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E5B090D5-9843-02DC-A738-31C685D4924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7326A941-8EC4-72A6-262A-5EC61D2A40C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A0B97B6-66BC-6D45-972A-5C432E23E96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310DB24B-0A59-D8D1-0731-A838287ECE9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70D3CF44-B1D2-7782-3EED-8A6BB50A1D7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34C5E9A7-37E8-E54F-923F-E7373E592FEF}" type="slidenum">
              <a:rPr lang="en-US" altLang="ja-JP"/>
              <a:pPr/>
              <a:t>‹#›</a:t>
            </a:fld>
            <a:endParaRPr lang="en-US" altLang="ja-JP"/>
          </a:p>
        </p:txBody>
      </p:sp>
      <p:sp>
        <p:nvSpPr>
          <p:cNvPr id="2056" name="Rectangle 8">
            <a:extLst>
              <a:ext uri="{FF2B5EF4-FFF2-40B4-BE49-F238E27FC236}">
                <a16:creationId xmlns:a16="http://schemas.microsoft.com/office/drawing/2014/main" id="{6BD7FA78-2D4F-BCCB-00A5-64630049632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C02E400F-6830-7506-641C-4410A098375F}"/>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BD99A87B-EE58-CC70-AED9-5E983458B86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E15EB-24A1-7BD9-8007-97C0F1B403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EAA1A8B4-24FB-3224-C94D-5B0DEAE74AE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9" name="スライド番号プレースホルダー 8">
            <a:extLst>
              <a:ext uri="{FF2B5EF4-FFF2-40B4-BE49-F238E27FC236}">
                <a16:creationId xmlns:a16="http://schemas.microsoft.com/office/drawing/2014/main" id="{9CBF8279-B6BC-CF35-5A50-7802A7E8C073}"/>
              </a:ext>
            </a:extLst>
          </p:cNvPr>
          <p:cNvSpPr>
            <a:spLocks noGrp="1"/>
          </p:cNvSpPr>
          <p:nvPr>
            <p:ph type="sldNum" sz="quarter" idx="12"/>
          </p:nvPr>
        </p:nvSpPr>
        <p:spPr/>
        <p:txBody>
          <a:bodyPr/>
          <a:lstStyle/>
          <a:p>
            <a:r>
              <a:rPr lang="en-US" altLang="ja-JP"/>
              <a:t>Slide </a:t>
            </a:r>
            <a:fld id="{6B095015-3EB9-FD42-94F8-66C40C8C26E8}" type="slidenum">
              <a:rPr lang="en-US" altLang="ja-JP" smtClean="0"/>
              <a:pPr/>
              <a:t>‹#›</a:t>
            </a:fld>
            <a:endParaRPr lang="en-US" altLang="ja-JP"/>
          </a:p>
        </p:txBody>
      </p:sp>
    </p:spTree>
    <p:extLst>
      <p:ext uri="{BB962C8B-B14F-4D97-AF65-F5344CB8AC3E}">
        <p14:creationId xmlns:p14="http://schemas.microsoft.com/office/powerpoint/2010/main" val="306292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F9ED-6548-B397-C872-E69AE1FF7F8A}"/>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74B930-ECD3-951D-E35C-0236D7A04A3E}"/>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C87B98A3-B1B0-49D4-F1A1-607AEC10AD8B}"/>
              </a:ext>
            </a:extLst>
          </p:cNvPr>
          <p:cNvSpPr>
            <a:spLocks noGrp="1"/>
          </p:cNvSpPr>
          <p:nvPr>
            <p:ph type="sldNum" sz="quarter" idx="12"/>
          </p:nvPr>
        </p:nvSpPr>
        <p:spPr/>
        <p:txBody>
          <a:bodyPr/>
          <a:lstStyle>
            <a:lvl1pPr>
              <a:defRPr/>
            </a:lvl1pPr>
          </a:lstStyle>
          <a:p>
            <a:r>
              <a:rPr lang="en-US" altLang="ja-JP"/>
              <a:t>Slide </a:t>
            </a:r>
            <a:fld id="{626D58F8-19DC-9744-869B-90BE1FA23FFF}" type="slidenum">
              <a:rPr lang="en-US" altLang="ja-JP"/>
              <a:pPr/>
              <a:t>‹#›</a:t>
            </a:fld>
            <a:endParaRPr lang="en-US" altLang="ja-JP"/>
          </a:p>
        </p:txBody>
      </p:sp>
    </p:spTree>
    <p:extLst>
      <p:ext uri="{BB962C8B-B14F-4D97-AF65-F5344CB8AC3E}">
        <p14:creationId xmlns:p14="http://schemas.microsoft.com/office/powerpoint/2010/main" val="311903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46CAF8-8337-AFCD-EF46-CD2BB3FC5B7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E39B09-213B-FB91-286F-16FEB696E84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28DBBA4E-38DB-48C7-DECF-A970F8B1F77C}"/>
              </a:ext>
            </a:extLst>
          </p:cNvPr>
          <p:cNvSpPr>
            <a:spLocks noGrp="1"/>
          </p:cNvSpPr>
          <p:nvPr>
            <p:ph type="sldNum" sz="quarter" idx="12"/>
          </p:nvPr>
        </p:nvSpPr>
        <p:spPr/>
        <p:txBody>
          <a:bodyPr/>
          <a:lstStyle>
            <a:lvl1pPr>
              <a:defRPr/>
            </a:lvl1pPr>
          </a:lstStyle>
          <a:p>
            <a:r>
              <a:rPr lang="en-US" altLang="ja-JP"/>
              <a:t>Slide </a:t>
            </a:r>
            <a:fld id="{6120C5D7-7E10-5F4C-8FE3-CE87BC945102}" type="slidenum">
              <a:rPr lang="en-US" altLang="ja-JP"/>
              <a:pPr/>
              <a:t>‹#›</a:t>
            </a:fld>
            <a:endParaRPr lang="en-US" altLang="ja-JP"/>
          </a:p>
        </p:txBody>
      </p:sp>
    </p:spTree>
    <p:extLst>
      <p:ext uri="{BB962C8B-B14F-4D97-AF65-F5344CB8AC3E}">
        <p14:creationId xmlns:p14="http://schemas.microsoft.com/office/powerpoint/2010/main" val="162046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348188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0F56F-32C8-61C0-D64F-504296F9ABA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2E9DDCCC-A841-E1AF-133A-921960269F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6" name="スライド番号プレースホルダー 5">
            <a:extLst>
              <a:ext uri="{FF2B5EF4-FFF2-40B4-BE49-F238E27FC236}">
                <a16:creationId xmlns:a16="http://schemas.microsoft.com/office/drawing/2014/main" id="{858D4876-024B-876A-A410-CE01158F83B5}"/>
              </a:ext>
            </a:extLst>
          </p:cNvPr>
          <p:cNvSpPr>
            <a:spLocks noGrp="1"/>
          </p:cNvSpPr>
          <p:nvPr>
            <p:ph type="sldNum" sz="quarter" idx="12"/>
          </p:nvPr>
        </p:nvSpPr>
        <p:spPr/>
        <p:txBody>
          <a:bodyPr/>
          <a:lstStyle>
            <a:lvl1pPr>
              <a:defRPr/>
            </a:lvl1pPr>
          </a:lstStyle>
          <a:p>
            <a:r>
              <a:rPr lang="en-US" altLang="ja-JP"/>
              <a:t>Slide </a:t>
            </a:r>
            <a:fld id="{BF0AAA10-A752-6745-88A6-C3D97DFD8AD7}" type="slidenum">
              <a:rPr lang="en-US" altLang="ja-JP"/>
              <a:pPr/>
              <a:t>‹#›</a:t>
            </a:fld>
            <a:endParaRPr lang="en-US" altLang="ja-JP"/>
          </a:p>
        </p:txBody>
      </p:sp>
    </p:spTree>
    <p:extLst>
      <p:ext uri="{BB962C8B-B14F-4D97-AF65-F5344CB8AC3E}">
        <p14:creationId xmlns:p14="http://schemas.microsoft.com/office/powerpoint/2010/main" val="30557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96184-65D7-76E1-694D-C1853C35192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B2ED0EB-2BFC-F3AD-19B6-787337780343}"/>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78C4EEB4-3BA9-7F8D-17E3-2F32F113DD1A}"/>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a:extLst>
              <a:ext uri="{FF2B5EF4-FFF2-40B4-BE49-F238E27FC236}">
                <a16:creationId xmlns:a16="http://schemas.microsoft.com/office/drawing/2014/main" id="{45B6D8C8-4DA2-8407-12B4-5F545CF05F52}"/>
              </a:ext>
            </a:extLst>
          </p:cNvPr>
          <p:cNvSpPr>
            <a:spLocks noGrp="1"/>
          </p:cNvSpPr>
          <p:nvPr>
            <p:ph type="sldNum" sz="quarter" idx="12"/>
          </p:nvPr>
        </p:nvSpPr>
        <p:spPr/>
        <p:txBody>
          <a:bodyPr/>
          <a:lstStyle>
            <a:lvl1pPr>
              <a:defRPr/>
            </a:lvl1pPr>
          </a:lstStyle>
          <a:p>
            <a:r>
              <a:rPr lang="en-US" altLang="ja-JP"/>
              <a:t>Slide </a:t>
            </a:r>
            <a:fld id="{E6EAD9AA-365A-0646-B5D4-4E84495980E6}" type="slidenum">
              <a:rPr lang="en-US" altLang="ja-JP"/>
              <a:pPr/>
              <a:t>‹#›</a:t>
            </a:fld>
            <a:endParaRPr lang="en-US" altLang="ja-JP"/>
          </a:p>
        </p:txBody>
      </p:sp>
    </p:spTree>
    <p:extLst>
      <p:ext uri="{BB962C8B-B14F-4D97-AF65-F5344CB8AC3E}">
        <p14:creationId xmlns:p14="http://schemas.microsoft.com/office/powerpoint/2010/main" val="3062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CBACF-A5B1-0BFC-BD01-5DF151F4E688}"/>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995C6B99-C6DE-D951-768B-111662323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2D80E550-4DD4-1793-0279-ACB643C4B9C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4CDAE46-75C5-FF5B-475E-0695843B71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10A4483-6174-F442-2CF9-3C0D3F18746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ー 8">
            <a:extLst>
              <a:ext uri="{FF2B5EF4-FFF2-40B4-BE49-F238E27FC236}">
                <a16:creationId xmlns:a16="http://schemas.microsoft.com/office/drawing/2014/main" id="{9651DFC8-940B-F1CD-DE0B-1C53AFBA4283}"/>
              </a:ext>
            </a:extLst>
          </p:cNvPr>
          <p:cNvSpPr>
            <a:spLocks noGrp="1"/>
          </p:cNvSpPr>
          <p:nvPr>
            <p:ph type="sldNum" sz="quarter" idx="12"/>
          </p:nvPr>
        </p:nvSpPr>
        <p:spPr/>
        <p:txBody>
          <a:bodyPr/>
          <a:lstStyle>
            <a:lvl1pPr>
              <a:defRPr/>
            </a:lvl1pPr>
          </a:lstStyle>
          <a:p>
            <a:r>
              <a:rPr lang="en-US" altLang="ja-JP"/>
              <a:t>Slide </a:t>
            </a:r>
            <a:fld id="{0CEE4C94-9204-204D-87CD-FC51A0AF40A7}" type="slidenum">
              <a:rPr lang="en-US" altLang="ja-JP"/>
              <a:pPr/>
              <a:t>‹#›</a:t>
            </a:fld>
            <a:endParaRPr lang="en-US" altLang="ja-JP"/>
          </a:p>
        </p:txBody>
      </p:sp>
    </p:spTree>
    <p:extLst>
      <p:ext uri="{BB962C8B-B14F-4D97-AF65-F5344CB8AC3E}">
        <p14:creationId xmlns:p14="http://schemas.microsoft.com/office/powerpoint/2010/main" val="258894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3542C-E0B8-BEFE-EB2A-C92BE7831ECE}"/>
              </a:ext>
            </a:extLst>
          </p:cNvPr>
          <p:cNvSpPr>
            <a:spLocks noGrp="1"/>
          </p:cNvSpPr>
          <p:nvPr>
            <p:ph type="title"/>
          </p:nvPr>
        </p:nvSpPr>
        <p:spPr/>
        <p:txBody>
          <a:bodyPr/>
          <a:lstStyle/>
          <a:p>
            <a:r>
              <a:rPr lang="ja-JP" altLang="en-US"/>
              <a:t>マスター タイトルの書式設定</a:t>
            </a:r>
          </a:p>
        </p:txBody>
      </p:sp>
      <p:sp>
        <p:nvSpPr>
          <p:cNvPr id="5" name="スライド番号プレースホルダー 4">
            <a:extLst>
              <a:ext uri="{FF2B5EF4-FFF2-40B4-BE49-F238E27FC236}">
                <a16:creationId xmlns:a16="http://schemas.microsoft.com/office/drawing/2014/main" id="{0098DD9E-7E80-DEF2-9ADE-5723C6F5C1EF}"/>
              </a:ext>
            </a:extLst>
          </p:cNvPr>
          <p:cNvSpPr>
            <a:spLocks noGrp="1"/>
          </p:cNvSpPr>
          <p:nvPr>
            <p:ph type="sldNum" sz="quarter" idx="12"/>
          </p:nvPr>
        </p:nvSpPr>
        <p:spPr/>
        <p:txBody>
          <a:bodyPr/>
          <a:lstStyle>
            <a:lvl1pPr>
              <a:defRPr/>
            </a:lvl1pPr>
          </a:lstStyle>
          <a:p>
            <a:r>
              <a:rPr lang="en-US" altLang="ja-JP"/>
              <a:t>Slide </a:t>
            </a:r>
            <a:fld id="{D66CA464-608E-6B48-8B3D-DF44CEE0F4C2}" type="slidenum">
              <a:rPr lang="en-US" altLang="ja-JP"/>
              <a:pPr/>
              <a:t>‹#›</a:t>
            </a:fld>
            <a:endParaRPr lang="en-US" altLang="ja-JP"/>
          </a:p>
        </p:txBody>
      </p:sp>
    </p:spTree>
    <p:extLst>
      <p:ext uri="{BB962C8B-B14F-4D97-AF65-F5344CB8AC3E}">
        <p14:creationId xmlns:p14="http://schemas.microsoft.com/office/powerpoint/2010/main" val="42711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A8D0C5B-2706-1126-DE3E-A4B3F87E2ED7}"/>
              </a:ext>
            </a:extLst>
          </p:cNvPr>
          <p:cNvSpPr>
            <a:spLocks noGrp="1"/>
          </p:cNvSpPr>
          <p:nvPr>
            <p:ph type="sldNum" sz="quarter" idx="12"/>
          </p:nvPr>
        </p:nvSpPr>
        <p:spPr/>
        <p:txBody>
          <a:bodyPr/>
          <a:lstStyle>
            <a:lvl1pPr>
              <a:defRPr/>
            </a:lvl1pPr>
          </a:lstStyle>
          <a:p>
            <a:r>
              <a:rPr lang="en-US" altLang="ja-JP"/>
              <a:t>Slide </a:t>
            </a:r>
            <a:fld id="{EDB5D0AB-EE2B-034D-961D-EB7B777B7924}" type="slidenum">
              <a:rPr lang="en-US" altLang="ja-JP"/>
              <a:pPr/>
              <a:t>‹#›</a:t>
            </a:fld>
            <a:endParaRPr lang="en-US" altLang="ja-JP"/>
          </a:p>
        </p:txBody>
      </p:sp>
    </p:spTree>
    <p:extLst>
      <p:ext uri="{BB962C8B-B14F-4D97-AF65-F5344CB8AC3E}">
        <p14:creationId xmlns:p14="http://schemas.microsoft.com/office/powerpoint/2010/main" val="19512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EABD9-9520-AE8A-CD54-C690DAAE101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61303E6-3547-F929-2BF6-EA70DBF0F2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926D99D-4F75-254D-026A-F68E06DB2C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A3D87231-1143-F2C0-DE26-5C8F9A0C1A46}"/>
              </a:ext>
            </a:extLst>
          </p:cNvPr>
          <p:cNvSpPr>
            <a:spLocks noGrp="1"/>
          </p:cNvSpPr>
          <p:nvPr>
            <p:ph type="sldNum" sz="quarter" idx="12"/>
          </p:nvPr>
        </p:nvSpPr>
        <p:spPr/>
        <p:txBody>
          <a:bodyPr/>
          <a:lstStyle>
            <a:lvl1pPr>
              <a:defRPr/>
            </a:lvl1pPr>
          </a:lstStyle>
          <a:p>
            <a:r>
              <a:rPr lang="en-US" altLang="ja-JP"/>
              <a:t>Slide </a:t>
            </a:r>
            <a:fld id="{C5D0E9EB-DC50-874E-BA55-D8F000B50B4B}" type="slidenum">
              <a:rPr lang="en-US" altLang="ja-JP"/>
              <a:pPr/>
              <a:t>‹#›</a:t>
            </a:fld>
            <a:endParaRPr lang="en-US" altLang="ja-JP"/>
          </a:p>
        </p:txBody>
      </p:sp>
    </p:spTree>
    <p:extLst>
      <p:ext uri="{BB962C8B-B14F-4D97-AF65-F5344CB8AC3E}">
        <p14:creationId xmlns:p14="http://schemas.microsoft.com/office/powerpoint/2010/main" val="29204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68C93-24E7-D4F9-DC45-9720BF5C539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0DCF5437-3384-325D-E554-70563C53E9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97C3687E-617A-E929-5429-EFD44D1344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5EDFBEDD-A4A8-8EC2-1180-F71C269604A9}"/>
              </a:ext>
            </a:extLst>
          </p:cNvPr>
          <p:cNvSpPr>
            <a:spLocks noGrp="1"/>
          </p:cNvSpPr>
          <p:nvPr>
            <p:ph type="sldNum" sz="quarter" idx="12"/>
          </p:nvPr>
        </p:nvSpPr>
        <p:spPr/>
        <p:txBody>
          <a:bodyPr/>
          <a:lstStyle>
            <a:lvl1pPr>
              <a:defRPr/>
            </a:lvl1pPr>
          </a:lstStyle>
          <a:p>
            <a:r>
              <a:rPr lang="en-US" altLang="ja-JP"/>
              <a:t>Slide </a:t>
            </a:r>
            <a:fld id="{0D80AA39-9E59-4142-B738-A1C2B4812A5D}" type="slidenum">
              <a:rPr lang="en-US" altLang="ja-JP"/>
              <a:pPr/>
              <a:t>‹#›</a:t>
            </a:fld>
            <a:endParaRPr lang="en-US" altLang="ja-JP"/>
          </a:p>
        </p:txBody>
      </p:sp>
    </p:spTree>
    <p:extLst>
      <p:ext uri="{BB962C8B-B14F-4D97-AF65-F5344CB8AC3E}">
        <p14:creationId xmlns:p14="http://schemas.microsoft.com/office/powerpoint/2010/main" val="228249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4F17C-F0F9-A9E3-042C-A72B5145CB7D}"/>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918D6DDB-D02C-B91D-9BF2-C1A998A70A0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a:extLst>
              <a:ext uri="{FF2B5EF4-FFF2-40B4-BE49-F238E27FC236}">
                <a16:creationId xmlns:a16="http://schemas.microsoft.com/office/drawing/2014/main" id="{DA3C8212-80C0-6688-3D73-021E5D970A2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6B095015-3EB9-FD42-94F8-66C40C8C26E8}" type="slidenum">
              <a:rPr lang="en-US" altLang="ja-JP"/>
              <a:pPr/>
              <a:t>‹#›</a:t>
            </a:fld>
            <a:endParaRPr lang="en-US" altLang="ja-JP"/>
          </a:p>
        </p:txBody>
      </p:sp>
      <p:sp>
        <p:nvSpPr>
          <p:cNvPr id="1031" name="Rectangle 7">
            <a:extLst>
              <a:ext uri="{FF2B5EF4-FFF2-40B4-BE49-F238E27FC236}">
                <a16:creationId xmlns:a16="http://schemas.microsoft.com/office/drawing/2014/main" id="{E5DAA25E-4509-0F51-9763-5056D799C220}"/>
              </a:ext>
            </a:extLst>
          </p:cNvPr>
          <p:cNvSpPr>
            <a:spLocks noChangeArrowheads="1"/>
          </p:cNvSpPr>
          <p:nvPr/>
        </p:nvSpPr>
        <p:spPr bwMode="auto">
          <a:xfrm>
            <a:off x="3707904" y="394156"/>
            <a:ext cx="46805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IEEE </a:t>
            </a:r>
            <a:r>
              <a:rPr lang="en-US" altLang="ja-JP" sz="1400" b="1" dirty="0" smtClean="0">
                <a:ea typeface="ＭＳ Ｐゴシック" panose="020B0600070205080204" pitchFamily="34" charset="-128"/>
              </a:rPr>
              <a:t>802.15-23-0560-00-006a</a:t>
            </a:r>
            <a:endParaRPr lang="en-US" altLang="ja-JP" sz="1400" b="1" dirty="0">
              <a:ea typeface="ＭＳ Ｐゴシック" panose="020B0600070205080204" pitchFamily="34" charset="-128"/>
            </a:endParaRPr>
          </a:p>
        </p:txBody>
      </p:sp>
      <p:sp>
        <p:nvSpPr>
          <p:cNvPr id="1032" name="Line 8">
            <a:extLst>
              <a:ext uri="{FF2B5EF4-FFF2-40B4-BE49-F238E27FC236}">
                <a16:creationId xmlns:a16="http://schemas.microsoft.com/office/drawing/2014/main" id="{A96C50B1-A169-4453-EA83-5E48AB79651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4" name="Line 10">
            <a:extLst>
              <a:ext uri="{FF2B5EF4-FFF2-40B4-BE49-F238E27FC236}">
                <a16:creationId xmlns:a16="http://schemas.microsoft.com/office/drawing/2014/main" id="{24E3E73D-B05D-83CA-29AE-051EC568FA0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 name="Rectangle 9">
            <a:extLst>
              <a:ext uri="{FF2B5EF4-FFF2-40B4-BE49-F238E27FC236}">
                <a16:creationId xmlns:a16="http://schemas.microsoft.com/office/drawing/2014/main" id="{F735BE5F-341E-EBAC-FA5D-A9F6336BBEAB}"/>
              </a:ext>
            </a:extLst>
          </p:cNvPr>
          <p:cNvSpPr>
            <a:spLocks noChangeArrowheads="1"/>
          </p:cNvSpPr>
          <p:nvPr userDrawn="1"/>
        </p:nvSpPr>
        <p:spPr bwMode="auto">
          <a:xfrm>
            <a:off x="713183" y="387578"/>
            <a:ext cx="107124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1" dirty="0">
                <a:ea typeface="ＭＳ Ｐゴシック" panose="020B0600070205080204" pitchFamily="34" charset="-128"/>
              </a:rPr>
              <a:t>Nov.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77F0E06-0047-67D8-4F17-F70502FE4B13}"/>
              </a:ext>
            </a:extLst>
          </p:cNvPr>
          <p:cNvSpPr>
            <a:spLocks noGrp="1"/>
          </p:cNvSpPr>
          <p:nvPr>
            <p:ph type="sldNum" sz="quarter" idx="12"/>
          </p:nvPr>
        </p:nvSpPr>
        <p:spPr/>
        <p:txBody>
          <a:bodyPr/>
          <a:lstStyle/>
          <a:p>
            <a:r>
              <a:rPr lang="en-US" altLang="ja-JP"/>
              <a:t>Slide </a:t>
            </a:r>
            <a:fld id="{EDB5D0AB-EE2B-034D-961D-EB7B777B7924}" type="slidenum">
              <a:rPr lang="en-US" altLang="ja-JP" smtClean="0"/>
              <a:pPr/>
              <a:t>1</a:t>
            </a:fld>
            <a:endParaRPr lang="en-US" altLang="ja-JP"/>
          </a:p>
        </p:txBody>
      </p:sp>
      <p:sp>
        <p:nvSpPr>
          <p:cNvPr id="6" name="Rectangle 3">
            <a:extLst>
              <a:ext uri="{FF2B5EF4-FFF2-40B4-BE49-F238E27FC236}">
                <a16:creationId xmlns:a16="http://schemas.microsoft.com/office/drawing/2014/main" id="{3C6DFB22-D771-FD97-B905-AED0FDA46260}"/>
              </a:ext>
            </a:extLst>
          </p:cNvPr>
          <p:cNvSpPr>
            <a:spLocks noChangeArrowheads="1"/>
          </p:cNvSpPr>
          <p:nvPr/>
        </p:nvSpPr>
        <p:spPr bwMode="auto">
          <a:xfrm>
            <a:off x="152400" y="609600"/>
            <a:ext cx="8991600"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 </a:t>
            </a:r>
            <a:r>
              <a:rPr lang="en-US" altLang="ja-JP" sz="1600" dirty="0">
                <a:solidFill>
                  <a:schemeClr val="tx2"/>
                </a:solidFill>
                <a:ea typeface="ＭＳ Ｐゴシック" panose="020B0600070205080204" pitchFamily="34" charset="-128"/>
              </a:rPr>
              <a:t>UWB Positioning </a:t>
            </a:r>
            <a:r>
              <a:rPr lang="it-IT" altLang="ja-JP" sz="1600" dirty="0">
                <a:solidFill>
                  <a:schemeClr val="tx2"/>
                </a:solidFill>
                <a:ea typeface="ＭＳ Ｐゴシック" panose="020B0600070205080204" pitchFamily="34" charset="-128"/>
              </a:rPr>
              <a:t>in 15.6ma for Multiple BAN </a:t>
            </a:r>
            <a:r>
              <a:rPr lang="it-IT" altLang="ja-JP" sz="1600" dirty="0" smtClean="0">
                <a:solidFill>
                  <a:schemeClr val="tx2"/>
                </a:solidFill>
                <a:ea typeface="ＭＳ Ｐゴシック" panose="020B0600070205080204" pitchFamily="34" charset="-128"/>
              </a:rPr>
              <a:t>Adjacent </a:t>
            </a:r>
            <a:r>
              <a:rPr lang="en-US" altLang="ja-JP" sz="1600" dirty="0" smtClean="0">
                <a:solidFill>
                  <a:schemeClr val="tx2"/>
                </a:solidFill>
                <a:ea typeface="ＭＳ Ｐゴシック" panose="020B0600070205080204" pitchFamily="34" charset="-128"/>
              </a:rPr>
              <a:t>Scenarios</a:t>
            </a:r>
          </a:p>
          <a:p>
            <a:r>
              <a:rPr lang="en-US" altLang="ja-JP" sz="1600" b="1" dirty="0" smtClean="0">
                <a:solidFill>
                  <a:schemeClr val="tx2"/>
                </a:solidFill>
                <a:ea typeface="ＭＳ Ｐゴシック" panose="020B0600070205080204" pitchFamily="34" charset="-128"/>
              </a:rPr>
              <a:t>Date </a:t>
            </a:r>
            <a:r>
              <a:rPr lang="en-US" altLang="ja-JP" sz="1600" b="1" dirty="0">
                <a:solidFill>
                  <a:schemeClr val="tx2"/>
                </a:solidFill>
                <a:ea typeface="ＭＳ Ｐゴシック" panose="020B0600070205080204" pitchFamily="34" charset="-128"/>
              </a:rPr>
              <a:t>Submitted: </a:t>
            </a:r>
            <a:r>
              <a:rPr lang="en-US" altLang="ja-JP" sz="1600" dirty="0" smtClean="0">
                <a:solidFill>
                  <a:schemeClr val="tx2"/>
                </a:solidFill>
                <a:ea typeface="ＭＳ Ｐゴシック" panose="020B0600070205080204" pitchFamily="34" charset="-128"/>
              </a:rPr>
              <a:t>07 </a:t>
            </a:r>
            <a:r>
              <a:rPr lang="en-US" altLang="ja-JP" sz="1600" dirty="0">
                <a:solidFill>
                  <a:schemeClr val="tx2"/>
                </a:solidFill>
                <a:ea typeface="ＭＳ Ｐゴシック" panose="020B0600070205080204" pitchFamily="34" charset="-128"/>
              </a:rPr>
              <a:t>Nov. 2023</a:t>
            </a: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Jeong Gon Kim, Sung Hyun Oh</a:t>
            </a:r>
            <a:endParaRPr lang="en-US" altLang="ja-JP" sz="16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Company:</a:t>
            </a:r>
            <a:r>
              <a:rPr lang="en-US" altLang="ja-JP" sz="1600" dirty="0">
                <a:solidFill>
                  <a:schemeClr val="tx2"/>
                </a:solidFill>
                <a:ea typeface="ＭＳ Ｐゴシック" panose="020B0600070205080204" pitchFamily="34" charset="-128"/>
              </a:rPr>
              <a:t> Tech University of Korea, Republic of Korea</a:t>
            </a:r>
          </a:p>
          <a:p>
            <a:r>
              <a:rPr lang="en-US" altLang="ja-JP" sz="1600" b="1" dirty="0">
                <a:solidFill>
                  <a:schemeClr val="tx2"/>
                </a:solidFill>
                <a:ea typeface="ＭＳ Ｐゴシック" panose="020B0600070205080204" pitchFamily="34" charset="-128"/>
              </a:rPr>
              <a:t>Address:</a:t>
            </a:r>
            <a:r>
              <a:rPr lang="en-US" altLang="ja-JP" sz="1600" dirty="0">
                <a:solidFill>
                  <a:schemeClr val="tx2"/>
                </a:solidFill>
                <a:ea typeface="ＭＳ Ｐゴシック" panose="020B0600070205080204" pitchFamily="34" charset="-128"/>
              </a:rPr>
              <a:t> 237 </a:t>
            </a:r>
            <a:r>
              <a:rPr lang="en-US" altLang="ja-JP" sz="1600" dirty="0" err="1">
                <a:solidFill>
                  <a:schemeClr val="tx2"/>
                </a:solidFill>
                <a:ea typeface="ＭＳ Ｐゴシック" panose="020B0600070205080204" pitchFamily="34" charset="-128"/>
              </a:rPr>
              <a:t>Sangidaehak-ro</a:t>
            </a:r>
            <a:r>
              <a:rPr lang="en-US" altLang="ja-JP" sz="1600" dirty="0">
                <a:solidFill>
                  <a:schemeClr val="tx2"/>
                </a:solidFill>
                <a:ea typeface="ＭＳ Ｐゴシック" panose="020B0600070205080204" pitchFamily="34" charset="-128"/>
              </a:rPr>
              <a:t>, </a:t>
            </a:r>
            <a:r>
              <a:rPr lang="en-US" altLang="ja-JP" sz="1600" dirty="0" err="1">
                <a:solidFill>
                  <a:schemeClr val="tx2"/>
                </a:solidFill>
                <a:ea typeface="ＭＳ Ｐゴシック" panose="020B0600070205080204" pitchFamily="34" charset="-128"/>
              </a:rPr>
              <a:t>Siheung-si</a:t>
            </a:r>
            <a:r>
              <a:rPr lang="en-US" altLang="ja-JP" sz="1600" dirty="0">
                <a:solidFill>
                  <a:schemeClr val="tx2"/>
                </a:solidFill>
                <a:ea typeface="ＭＳ Ｐゴシック" panose="020B0600070205080204" pitchFamily="34" charset="-128"/>
              </a:rPr>
              <a:t>, Gyeonggi-do, Republic of Korea</a:t>
            </a:r>
          </a:p>
          <a:p>
            <a:r>
              <a:rPr lang="en-US" altLang="ja-JP" sz="1600" b="1" dirty="0">
                <a:solidFill>
                  <a:schemeClr val="tx2"/>
                </a:solidFill>
                <a:ea typeface="ＭＳ Ｐゴシック" panose="020B0600070205080204" pitchFamily="34" charset="-128"/>
              </a:rPr>
              <a:t>Voice:</a:t>
            </a:r>
            <a:r>
              <a:rPr lang="en-US" altLang="ja-JP" sz="1600" dirty="0">
                <a:solidFill>
                  <a:schemeClr val="tx2"/>
                </a:solidFill>
                <a:ea typeface="ＭＳ Ｐゴシック" panose="020B0600070205080204" pitchFamily="34" charset="-128"/>
              </a:rPr>
              <a:t> +82-31-8041-0486, FAX: +82-31-8041-4899, </a:t>
            </a:r>
            <a:r>
              <a:rPr lang="en-US" altLang="ja-JP" sz="1600" b="1" dirty="0">
                <a:solidFill>
                  <a:schemeClr val="tx2"/>
                </a:solidFill>
                <a:ea typeface="ＭＳ Ｐゴシック" panose="020B0600070205080204" pitchFamily="34" charset="-128"/>
              </a:rPr>
              <a:t>E-Mail: </a:t>
            </a:r>
            <a:r>
              <a:rPr lang="en-US" altLang="ja-JP" sz="1600" dirty="0">
                <a:solidFill>
                  <a:schemeClr val="tx2"/>
                </a:solidFill>
                <a:ea typeface="ＭＳ Ｐゴシック" panose="020B0600070205080204" pitchFamily="34" charset="-128"/>
              </a:rPr>
              <a:t>jgkim@tukorea.ac.kr</a:t>
            </a: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In response to call for technical contributions</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solidFill>
                  <a:schemeClr val="tx2"/>
                </a:solidFill>
                <a:ea typeface="ＭＳ Ｐゴシック" panose="020B0600070205080204" pitchFamily="34" charset="-128"/>
              </a:rPr>
              <a:t>	</a:t>
            </a:r>
            <a:r>
              <a:rPr lang="en-US" altLang="ja-JP" sz="1600" dirty="0">
                <a:ea typeface="ＭＳ Ｐゴシック" panose="020B0600070205080204" pitchFamily="34" charset="-128"/>
              </a:rPr>
              <a:t>This provides a preliminary investigation of UWB positioning </a:t>
            </a:r>
            <a:r>
              <a:rPr lang="en-US" altLang="ja-JP" sz="1600" dirty="0">
                <a:ea typeface="ＭＳ Ｐゴシック" panose="020B0600070205080204" pitchFamily="34" charset="-128"/>
              </a:rPr>
              <a:t>in hospital room </a:t>
            </a:r>
            <a:r>
              <a:rPr lang="en-US" altLang="ja-JP" sz="1600" dirty="0">
                <a:solidFill>
                  <a:schemeClr val="tx2"/>
                </a:solidFill>
                <a:ea typeface="ＭＳ Ｐゴシック" panose="020B0600070205080204" pitchFamily="34" charset="-128"/>
              </a:rPr>
              <a:t>with ranging error </a:t>
            </a:r>
            <a:r>
              <a:rPr lang="en-US" altLang="ja-JP" sz="1600" dirty="0">
                <a:solidFill>
                  <a:schemeClr val="tx2"/>
                </a:solidFill>
                <a:ea typeface="ＭＳ Ｐゴシック" panose="020B0600070205080204" pitchFamily="34" charset="-128"/>
              </a:rPr>
              <a:t>under multiple BAN </a:t>
            </a:r>
            <a:r>
              <a:rPr lang="en-US" altLang="ja-JP" sz="1600" dirty="0" smtClean="0">
                <a:solidFill>
                  <a:schemeClr val="tx2"/>
                </a:solidFill>
                <a:ea typeface="ＭＳ Ｐゴシック" panose="020B0600070205080204" pitchFamily="34" charset="-128"/>
              </a:rPr>
              <a:t>interference </a:t>
            </a:r>
            <a:r>
              <a:rPr lang="en-US" altLang="ja-JP" sz="1600" dirty="0" smtClean="0">
                <a:solidFill>
                  <a:schemeClr val="tx2"/>
                </a:solidFill>
                <a:ea typeface="ＭＳ Ｐゴシック" panose="020B0600070205080204" pitchFamily="34" charset="-128"/>
              </a:rPr>
              <a:t>environments.</a:t>
            </a:r>
            <a:endParaRPr lang="en-US" altLang="ja-JP" sz="1600" dirty="0">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Purpose: </a:t>
            </a:r>
            <a:r>
              <a:rPr lang="en-US" altLang="ja-JP" sz="1600" dirty="0">
                <a:solidFill>
                  <a:schemeClr val="tx2"/>
                </a:solidFill>
                <a:ea typeface="ＭＳ Ｐゴシック" panose="020B0600070205080204" pitchFamily="34" charset="-128"/>
              </a:rPr>
              <a:t>Material for discussion in P802.15.6a TG corresponding to comments in EC Meeting</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9640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5DDC1F-09EC-C1CF-DC35-2C31A513E1A7}"/>
              </a:ext>
            </a:extLst>
          </p:cNvPr>
          <p:cNvSpPr>
            <a:spLocks noGrp="1"/>
          </p:cNvSpPr>
          <p:nvPr>
            <p:ph type="title"/>
          </p:nvPr>
        </p:nvSpPr>
        <p:spPr/>
        <p:txBody>
          <a:bodyPr/>
          <a:lstStyle/>
          <a:p>
            <a:r>
              <a:rPr kumimoji="1" lang="en-US" altLang="ja-JP" dirty="0"/>
              <a:t>Introduction</a:t>
            </a:r>
            <a:endParaRPr kumimoji="1" lang="ja-JP" altLang="en-US" dirty="0"/>
          </a:p>
        </p:txBody>
      </p:sp>
      <p:sp>
        <p:nvSpPr>
          <p:cNvPr id="3" name="コンテンツ プレースホルダー 2">
            <a:extLst>
              <a:ext uri="{FF2B5EF4-FFF2-40B4-BE49-F238E27FC236}">
                <a16:creationId xmlns:a16="http://schemas.microsoft.com/office/drawing/2014/main" id="{DB11858B-9ECC-AD95-533C-3E9A118CDF51}"/>
              </a:ext>
            </a:extLst>
          </p:cNvPr>
          <p:cNvSpPr>
            <a:spLocks noGrp="1"/>
          </p:cNvSpPr>
          <p:nvPr>
            <p:ph idx="1"/>
          </p:nvPr>
        </p:nvSpPr>
        <p:spPr>
          <a:xfrm>
            <a:off x="685800" y="1981200"/>
            <a:ext cx="8350696" cy="4114800"/>
          </a:xfrm>
        </p:spPr>
        <p:txBody>
          <a:bodyPr/>
          <a:lstStyle/>
          <a:p>
            <a:r>
              <a:rPr kumimoji="1" lang="en-US" altLang="ja-JP" sz="2800" dirty="0">
                <a:latin typeface="Times New Roman" panose="02020603050405020304" pitchFamily="18" charset="0"/>
                <a:cs typeface="Times New Roman" panose="02020603050405020304" pitchFamily="18" charset="0"/>
              </a:rPr>
              <a:t>Ranging and Positioning is </a:t>
            </a:r>
            <a:r>
              <a:rPr lang="en-US" altLang="ja-JP" sz="2800" dirty="0">
                <a:latin typeface="Times New Roman" panose="02020603050405020304" pitchFamily="18" charset="0"/>
                <a:cs typeface="Times New Roman" panose="02020603050405020304" pitchFamily="18" charset="0"/>
              </a:rPr>
              <a:t>a key issue</a:t>
            </a:r>
            <a:r>
              <a:rPr kumimoji="1" lang="en-US" altLang="ja-JP" sz="2800" dirty="0">
                <a:latin typeface="Times New Roman" panose="02020603050405020304" pitchFamily="18" charset="0"/>
                <a:cs typeface="Times New Roman" panose="02020603050405020304" pitchFamily="18" charset="0"/>
              </a:rPr>
              <a:t> in various kinds of UWB applications, including IEEE 802.15.6ma, 4ab, and 4z</a:t>
            </a:r>
          </a:p>
          <a:p>
            <a:r>
              <a:rPr kumimoji="1" lang="en-US" altLang="ja-JP" sz="2800" dirty="0">
                <a:latin typeface="Times New Roman" panose="02020603050405020304" pitchFamily="18" charset="0"/>
                <a:cs typeface="Times New Roman" panose="02020603050405020304" pitchFamily="18" charset="0"/>
              </a:rPr>
              <a:t>UWB techniques have the potential to achieve high positioning accuracy in supporting applications of VBAN and </a:t>
            </a:r>
            <a:r>
              <a:rPr lang="en-US" altLang="ja-JP" sz="2800" dirty="0">
                <a:latin typeface="Times New Roman" panose="02020603050405020304" pitchFamily="18" charset="0"/>
                <a:cs typeface="Times New Roman" panose="02020603050405020304" pitchFamily="18" charset="0"/>
              </a:rPr>
              <a:t>H</a:t>
            </a:r>
            <a:r>
              <a:rPr kumimoji="1" lang="en-US" altLang="ja-JP" sz="2800" dirty="0">
                <a:latin typeface="Times New Roman" panose="02020603050405020304" pitchFamily="18" charset="0"/>
                <a:cs typeface="Times New Roman" panose="02020603050405020304" pitchFamily="18" charset="0"/>
              </a:rPr>
              <a:t>BAN</a:t>
            </a:r>
          </a:p>
          <a:p>
            <a:r>
              <a:rPr kumimoji="1" lang="en-US" altLang="ja-JP" sz="2800" dirty="0">
                <a:latin typeface="Times New Roman" panose="02020603050405020304" pitchFamily="18" charset="0"/>
                <a:cs typeface="Times New Roman" panose="02020603050405020304" pitchFamily="18" charset="0"/>
              </a:rPr>
              <a:t>It is important to discuss feasibility of UWB positioning with ranging error under the agreed multiple cases of specific BAN channel models</a:t>
            </a:r>
            <a:endParaRPr kumimoji="1" lang="ja-JP" altLang="en-US" sz="2800" dirty="0">
              <a:latin typeface="Times New Roman" panose="02020603050405020304" pitchFamily="18" charset="0"/>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7DAFAD4E-9B80-B421-4B45-D00C7B8714B2}"/>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2</a:t>
            </a:fld>
            <a:endParaRPr lang="en-US" altLang="ja-JP"/>
          </a:p>
        </p:txBody>
      </p:sp>
    </p:spTree>
    <p:extLst>
      <p:ext uri="{BB962C8B-B14F-4D97-AF65-F5344CB8AC3E}">
        <p14:creationId xmlns:p14="http://schemas.microsoft.com/office/powerpoint/2010/main" val="1032732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a:extLst>
              <a:ext uri="{FF2B5EF4-FFF2-40B4-BE49-F238E27FC236}">
                <a16:creationId xmlns:a16="http://schemas.microsoft.com/office/drawing/2014/main" id="{24D1E666-B7C6-D5C3-114E-A9BFFC483996}"/>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3</a:t>
            </a:fld>
            <a:endParaRPr lang="en-US" altLang="ja-JP"/>
          </a:p>
        </p:txBody>
      </p:sp>
      <p:pic>
        <p:nvPicPr>
          <p:cNvPr id="6" name="그림 5">
            <a:extLst>
              <a:ext uri="{FF2B5EF4-FFF2-40B4-BE49-F238E27FC236}">
                <a16:creationId xmlns:a16="http://schemas.microsoft.com/office/drawing/2014/main" id="{0AB3B972-3B8A-1EB8-B072-DFE2FD23BF72}"/>
              </a:ext>
            </a:extLst>
          </p:cNvPr>
          <p:cNvPicPr>
            <a:picLocks noChangeAspect="1"/>
          </p:cNvPicPr>
          <p:nvPr/>
        </p:nvPicPr>
        <p:blipFill>
          <a:blip r:embed="rId2"/>
          <a:stretch>
            <a:fillRect/>
          </a:stretch>
        </p:blipFill>
        <p:spPr>
          <a:xfrm>
            <a:off x="467544" y="1769138"/>
            <a:ext cx="5184576" cy="3805194"/>
          </a:xfrm>
          <a:prstGeom prst="rect">
            <a:avLst/>
          </a:prstGeom>
        </p:spPr>
      </p:pic>
      <p:sp>
        <p:nvSpPr>
          <p:cNvPr id="7" name="タイトル 1">
            <a:extLst>
              <a:ext uri="{FF2B5EF4-FFF2-40B4-BE49-F238E27FC236}">
                <a16:creationId xmlns:a16="http://schemas.microsoft.com/office/drawing/2014/main" id="{36937169-E666-16AF-0688-09D6C4F22263}"/>
              </a:ext>
            </a:extLst>
          </p:cNvPr>
          <p:cNvSpPr>
            <a:spLocks noGrp="1"/>
          </p:cNvSpPr>
          <p:nvPr>
            <p:ph type="title"/>
          </p:nvPr>
        </p:nvSpPr>
        <p:spPr>
          <a:xfrm>
            <a:off x="685800" y="685800"/>
            <a:ext cx="7772400" cy="1066800"/>
          </a:xfrm>
        </p:spPr>
        <p:txBody>
          <a:bodyPr/>
          <a:lstStyle/>
          <a:p>
            <a:r>
              <a:rPr kumimoji="1" lang="en-US" altLang="ja-JP" dirty="0"/>
              <a:t>Indoor Model </a:t>
            </a:r>
            <a:r>
              <a:rPr lang="en-US" altLang="ja-JP" dirty="0"/>
              <a:t>for UWB positioning</a:t>
            </a:r>
            <a:endParaRPr kumimoji="1" lang="ja-JP" altLang="en-US" dirty="0"/>
          </a:p>
        </p:txBody>
      </p:sp>
      <p:sp>
        <p:nvSpPr>
          <p:cNvPr id="8" name="テキスト ボックス 20">
            <a:extLst>
              <a:ext uri="{FF2B5EF4-FFF2-40B4-BE49-F238E27FC236}">
                <a16:creationId xmlns:a16="http://schemas.microsoft.com/office/drawing/2014/main" id="{F1D10467-BAE0-A797-73B4-C2C64D673BEA}"/>
              </a:ext>
            </a:extLst>
          </p:cNvPr>
          <p:cNvSpPr txBox="1"/>
          <p:nvPr/>
        </p:nvSpPr>
        <p:spPr>
          <a:xfrm>
            <a:off x="861153" y="5744304"/>
            <a:ext cx="4397358" cy="338554"/>
          </a:xfrm>
          <a:prstGeom prst="rect">
            <a:avLst/>
          </a:prstGeom>
          <a:solidFill>
            <a:schemeClr val="bg1"/>
          </a:solidFill>
        </p:spPr>
        <p:txBody>
          <a:bodyPr wrap="none" rtlCol="0">
            <a:spAutoFit/>
          </a:bodyPr>
          <a:lstStyle/>
          <a:p>
            <a:r>
              <a:rPr kumimoji="1" lang="en-US" altLang="ja-JP" sz="1600" dirty="0"/>
              <a:t>Layout of the measurement room (a hospital room)</a:t>
            </a:r>
            <a:endParaRPr kumimoji="1" lang="ja-JP" altLang="en-US" sz="1600" dirty="0"/>
          </a:p>
        </p:txBody>
      </p:sp>
      <p:sp>
        <p:nvSpPr>
          <p:cNvPr id="9" name="별: 꼭짓점 5개 8">
            <a:extLst>
              <a:ext uri="{FF2B5EF4-FFF2-40B4-BE49-F238E27FC236}">
                <a16:creationId xmlns:a16="http://schemas.microsoft.com/office/drawing/2014/main" id="{2FA61EE7-76C0-77A5-0F7D-D690DE95E95C}"/>
              </a:ext>
            </a:extLst>
          </p:cNvPr>
          <p:cNvSpPr/>
          <p:nvPr/>
        </p:nvSpPr>
        <p:spPr bwMode="auto">
          <a:xfrm>
            <a:off x="971600" y="5096232"/>
            <a:ext cx="360040" cy="360040"/>
          </a:xfrm>
          <a:prstGeom prst="star5">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10" name="별: 꼭짓점 5개 9">
            <a:extLst>
              <a:ext uri="{FF2B5EF4-FFF2-40B4-BE49-F238E27FC236}">
                <a16:creationId xmlns:a16="http://schemas.microsoft.com/office/drawing/2014/main" id="{20DF9824-7EA2-333D-A80F-A93FCE6093A3}"/>
              </a:ext>
            </a:extLst>
          </p:cNvPr>
          <p:cNvSpPr/>
          <p:nvPr/>
        </p:nvSpPr>
        <p:spPr bwMode="auto">
          <a:xfrm>
            <a:off x="971600" y="2233330"/>
            <a:ext cx="360040" cy="360040"/>
          </a:xfrm>
          <a:prstGeom prst="star5">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11" name="별: 꼭짓점 5개 10">
            <a:extLst>
              <a:ext uri="{FF2B5EF4-FFF2-40B4-BE49-F238E27FC236}">
                <a16:creationId xmlns:a16="http://schemas.microsoft.com/office/drawing/2014/main" id="{59C94196-1F15-A090-2362-7414011D6777}"/>
              </a:ext>
            </a:extLst>
          </p:cNvPr>
          <p:cNvSpPr/>
          <p:nvPr/>
        </p:nvSpPr>
        <p:spPr bwMode="auto">
          <a:xfrm>
            <a:off x="5165482" y="2233330"/>
            <a:ext cx="360040" cy="360040"/>
          </a:xfrm>
          <a:prstGeom prst="star5">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12" name="별: 꼭짓점 5개 11">
            <a:extLst>
              <a:ext uri="{FF2B5EF4-FFF2-40B4-BE49-F238E27FC236}">
                <a16:creationId xmlns:a16="http://schemas.microsoft.com/office/drawing/2014/main" id="{689986A5-FD23-36CB-8EED-8B7E52B9E0E2}"/>
              </a:ext>
            </a:extLst>
          </p:cNvPr>
          <p:cNvSpPr/>
          <p:nvPr/>
        </p:nvSpPr>
        <p:spPr bwMode="auto">
          <a:xfrm>
            <a:off x="5204341" y="5096232"/>
            <a:ext cx="360040" cy="360040"/>
          </a:xfrm>
          <a:prstGeom prst="star5">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13" name="별: 꼭짓점 5개 12">
            <a:extLst>
              <a:ext uri="{FF2B5EF4-FFF2-40B4-BE49-F238E27FC236}">
                <a16:creationId xmlns:a16="http://schemas.microsoft.com/office/drawing/2014/main" id="{BD75D6EF-DAC9-44A0-1617-55FCA80DBFD1}"/>
              </a:ext>
            </a:extLst>
          </p:cNvPr>
          <p:cNvSpPr/>
          <p:nvPr/>
        </p:nvSpPr>
        <p:spPr bwMode="auto">
          <a:xfrm>
            <a:off x="5976156" y="2233330"/>
            <a:ext cx="360040" cy="360040"/>
          </a:xfrm>
          <a:prstGeom prst="star5">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14" name="テキスト ボックス 20">
            <a:extLst>
              <a:ext uri="{FF2B5EF4-FFF2-40B4-BE49-F238E27FC236}">
                <a16:creationId xmlns:a16="http://schemas.microsoft.com/office/drawing/2014/main" id="{2F62C4CD-4FD5-54BD-C0A2-90C397A149BB}"/>
              </a:ext>
            </a:extLst>
          </p:cNvPr>
          <p:cNvSpPr txBox="1"/>
          <p:nvPr/>
        </p:nvSpPr>
        <p:spPr>
          <a:xfrm>
            <a:off x="6390675" y="2254816"/>
            <a:ext cx="897875" cy="338554"/>
          </a:xfrm>
          <a:prstGeom prst="rect">
            <a:avLst/>
          </a:prstGeom>
          <a:solidFill>
            <a:schemeClr val="bg1"/>
          </a:solidFill>
        </p:spPr>
        <p:txBody>
          <a:bodyPr wrap="none" rtlCol="0">
            <a:spAutoFit/>
          </a:bodyPr>
          <a:lstStyle/>
          <a:p>
            <a:r>
              <a:rPr kumimoji="1" lang="en-US" altLang="ja-JP" sz="1600" dirty="0"/>
              <a:t>: Anchor</a:t>
            </a:r>
            <a:endParaRPr kumimoji="1" lang="ja-JP" altLang="en-US" sz="1600" dirty="0"/>
          </a:p>
        </p:txBody>
      </p:sp>
      <p:sp>
        <p:nvSpPr>
          <p:cNvPr id="15" name="TextBox 14">
            <a:extLst>
              <a:ext uri="{FF2B5EF4-FFF2-40B4-BE49-F238E27FC236}">
                <a16:creationId xmlns:a16="http://schemas.microsoft.com/office/drawing/2014/main" id="{C222761F-61DB-F6DC-4A5E-4F3B751C489A}"/>
              </a:ext>
            </a:extLst>
          </p:cNvPr>
          <p:cNvSpPr txBox="1"/>
          <p:nvPr/>
        </p:nvSpPr>
        <p:spPr>
          <a:xfrm>
            <a:off x="5976156" y="3074100"/>
            <a:ext cx="2916324" cy="1494640"/>
          </a:xfrm>
          <a:prstGeom prst="rect">
            <a:avLst/>
          </a:prstGeom>
          <a:noFill/>
        </p:spPr>
        <p:txBody>
          <a:bodyPr wrap="square" rtlCol="0">
            <a:spAutoFit/>
          </a:bodyPr>
          <a:lstStyle/>
          <a:p>
            <a:pPr marL="171450" indent="-171450">
              <a:lnSpc>
                <a:spcPct val="200000"/>
              </a:lnSpc>
              <a:buFont typeface="Arial" panose="020B0604020202020204" pitchFamily="34" charset="0"/>
              <a:buChar char="•"/>
            </a:pPr>
            <a:r>
              <a:rPr lang="en-US" altLang="ko-KR" sz="1600" dirty="0"/>
              <a:t>Number of Anchor : 2 ~ 4</a:t>
            </a:r>
          </a:p>
          <a:p>
            <a:pPr marL="171450" indent="-171450">
              <a:lnSpc>
                <a:spcPct val="200000"/>
              </a:lnSpc>
              <a:buFont typeface="Arial" panose="020B0604020202020204" pitchFamily="34" charset="0"/>
              <a:buChar char="•"/>
            </a:pPr>
            <a:r>
              <a:rPr lang="en-US" altLang="ko-KR" sz="1600" dirty="0"/>
              <a:t> Room size : 5m * 7m</a:t>
            </a:r>
          </a:p>
          <a:p>
            <a:pPr marL="171450" indent="-171450">
              <a:lnSpc>
                <a:spcPct val="200000"/>
              </a:lnSpc>
              <a:buFont typeface="Arial" panose="020B0604020202020204" pitchFamily="34" charset="0"/>
              <a:buChar char="•"/>
            </a:pPr>
            <a:r>
              <a:rPr lang="en-US" altLang="ko-KR" sz="1600" dirty="0"/>
              <a:t>Number of interference : 0 ~ 2</a:t>
            </a:r>
            <a:endParaRPr lang="ko-KR" altLang="en-US" sz="1600" dirty="0"/>
          </a:p>
        </p:txBody>
      </p:sp>
      <p:sp>
        <p:nvSpPr>
          <p:cNvPr id="16" name="テキスト ボックス 20">
            <a:extLst>
              <a:ext uri="{FF2B5EF4-FFF2-40B4-BE49-F238E27FC236}">
                <a16:creationId xmlns:a16="http://schemas.microsoft.com/office/drawing/2014/main" id="{B8823A88-FF46-6D97-6EB5-1511E090875D}"/>
              </a:ext>
            </a:extLst>
          </p:cNvPr>
          <p:cNvSpPr txBox="1"/>
          <p:nvPr/>
        </p:nvSpPr>
        <p:spPr>
          <a:xfrm>
            <a:off x="5165482" y="5890240"/>
            <a:ext cx="4017267" cy="523220"/>
          </a:xfrm>
          <a:prstGeom prst="rect">
            <a:avLst/>
          </a:prstGeom>
          <a:solidFill>
            <a:schemeClr val="bg1"/>
          </a:solidFill>
        </p:spPr>
        <p:txBody>
          <a:bodyPr wrap="square" rtlCol="0">
            <a:spAutoFit/>
          </a:bodyPr>
          <a:lstStyle/>
          <a:p>
            <a:r>
              <a:rPr kumimoji="1" lang="en-US" altLang="ja-JP" sz="1400" dirty="0"/>
              <a:t>[1] 802.15-23-0353, Preliminary Performance Evaluation of Ranging in Coexistence Environment</a:t>
            </a:r>
            <a:endParaRPr kumimoji="1" lang="ja-JP" altLang="en-US" sz="1400" dirty="0"/>
          </a:p>
        </p:txBody>
      </p:sp>
    </p:spTree>
    <p:extLst>
      <p:ext uri="{BB962C8B-B14F-4D97-AF65-F5344CB8AC3E}">
        <p14:creationId xmlns:p14="http://schemas.microsoft.com/office/powerpoint/2010/main" val="1643645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a:extLst>
              <a:ext uri="{FF2B5EF4-FFF2-40B4-BE49-F238E27FC236}">
                <a16:creationId xmlns:a16="http://schemas.microsoft.com/office/drawing/2014/main" id="{C9768F6E-860C-69A9-8A1B-B0DEE7CC5996}"/>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4</a:t>
            </a:fld>
            <a:endParaRPr lang="en-US" altLang="ja-JP"/>
          </a:p>
        </p:txBody>
      </p:sp>
      <p:pic>
        <p:nvPicPr>
          <p:cNvPr id="6" name="그림 5">
            <a:extLst>
              <a:ext uri="{FF2B5EF4-FFF2-40B4-BE49-F238E27FC236}">
                <a16:creationId xmlns:a16="http://schemas.microsoft.com/office/drawing/2014/main" id="{62B1AAE4-DFAC-8C66-02C5-1C223909A1F1}"/>
              </a:ext>
            </a:extLst>
          </p:cNvPr>
          <p:cNvPicPr>
            <a:picLocks noChangeAspect="1"/>
          </p:cNvPicPr>
          <p:nvPr/>
        </p:nvPicPr>
        <p:blipFill>
          <a:blip r:embed="rId2"/>
          <a:stretch>
            <a:fillRect/>
          </a:stretch>
        </p:blipFill>
        <p:spPr>
          <a:xfrm>
            <a:off x="1054730" y="1752600"/>
            <a:ext cx="3744416" cy="1401030"/>
          </a:xfrm>
          <a:prstGeom prst="rect">
            <a:avLst/>
          </a:prstGeom>
        </p:spPr>
      </p:pic>
      <p:sp>
        <p:nvSpPr>
          <p:cNvPr id="7" name="タイトル 1">
            <a:extLst>
              <a:ext uri="{FF2B5EF4-FFF2-40B4-BE49-F238E27FC236}">
                <a16:creationId xmlns:a16="http://schemas.microsoft.com/office/drawing/2014/main" id="{72B14322-2A45-8462-4BA4-E0788BB55A02}"/>
              </a:ext>
            </a:extLst>
          </p:cNvPr>
          <p:cNvSpPr>
            <a:spLocks noGrp="1"/>
          </p:cNvSpPr>
          <p:nvPr>
            <p:ph type="title"/>
          </p:nvPr>
        </p:nvSpPr>
        <p:spPr>
          <a:xfrm>
            <a:off x="685800" y="685800"/>
            <a:ext cx="7772400" cy="1066800"/>
          </a:xfrm>
        </p:spPr>
        <p:txBody>
          <a:bodyPr/>
          <a:lstStyle/>
          <a:p>
            <a:r>
              <a:rPr lang="en-US" altLang="ja-JP" dirty="0"/>
              <a:t>Interference Model for UWB positioning</a:t>
            </a:r>
            <a:endParaRPr kumimoji="1" lang="ja-JP" altLang="en-US" dirty="0"/>
          </a:p>
        </p:txBody>
      </p:sp>
      <p:pic>
        <p:nvPicPr>
          <p:cNvPr id="9" name="그림 8">
            <a:extLst>
              <a:ext uri="{FF2B5EF4-FFF2-40B4-BE49-F238E27FC236}">
                <a16:creationId xmlns:a16="http://schemas.microsoft.com/office/drawing/2014/main" id="{3D493D46-B0A7-3A8D-27BF-3F33FA710EBA}"/>
              </a:ext>
            </a:extLst>
          </p:cNvPr>
          <p:cNvPicPr>
            <a:picLocks noChangeAspect="1"/>
          </p:cNvPicPr>
          <p:nvPr/>
        </p:nvPicPr>
        <p:blipFill>
          <a:blip r:embed="rId3"/>
          <a:stretch>
            <a:fillRect/>
          </a:stretch>
        </p:blipFill>
        <p:spPr>
          <a:xfrm>
            <a:off x="881844" y="3523711"/>
            <a:ext cx="3923928" cy="2897073"/>
          </a:xfrm>
          <a:prstGeom prst="rect">
            <a:avLst/>
          </a:prstGeom>
        </p:spPr>
      </p:pic>
      <p:sp>
        <p:nvSpPr>
          <p:cNvPr id="10" name="テキスト ボックス 20">
            <a:extLst>
              <a:ext uri="{FF2B5EF4-FFF2-40B4-BE49-F238E27FC236}">
                <a16:creationId xmlns:a16="http://schemas.microsoft.com/office/drawing/2014/main" id="{B8823A88-FF46-6D97-6EB5-1511E090875D}"/>
              </a:ext>
            </a:extLst>
          </p:cNvPr>
          <p:cNvSpPr txBox="1"/>
          <p:nvPr/>
        </p:nvSpPr>
        <p:spPr>
          <a:xfrm>
            <a:off x="4932040" y="5858108"/>
            <a:ext cx="4017267" cy="523220"/>
          </a:xfrm>
          <a:prstGeom prst="rect">
            <a:avLst/>
          </a:prstGeom>
          <a:solidFill>
            <a:schemeClr val="bg1"/>
          </a:solidFill>
        </p:spPr>
        <p:txBody>
          <a:bodyPr wrap="square" rtlCol="0">
            <a:spAutoFit/>
          </a:bodyPr>
          <a:lstStyle/>
          <a:p>
            <a:r>
              <a:rPr kumimoji="1" lang="en-US" altLang="ja-JP" sz="1400" dirty="0"/>
              <a:t>[1] 802.15-23-0353, Preliminary Performance Evaluation of Ranging in Coexistence Environment</a:t>
            </a:r>
            <a:endParaRPr kumimoji="1" lang="ja-JP" altLang="en-US" sz="1400" dirty="0"/>
          </a:p>
        </p:txBody>
      </p:sp>
      <p:grpSp>
        <p:nvGrpSpPr>
          <p:cNvPr id="14" name="그룹 13">
            <a:extLst>
              <a:ext uri="{FF2B5EF4-FFF2-40B4-BE49-F238E27FC236}">
                <a16:creationId xmlns:a16="http://schemas.microsoft.com/office/drawing/2014/main" id="{11BA6545-4249-C1FC-65A9-1011916C3394}"/>
              </a:ext>
            </a:extLst>
          </p:cNvPr>
          <p:cNvGrpSpPr/>
          <p:nvPr/>
        </p:nvGrpSpPr>
        <p:grpSpPr>
          <a:xfrm>
            <a:off x="5651298" y="2708920"/>
            <a:ext cx="1954750" cy="2506356"/>
            <a:chOff x="5209538" y="3216057"/>
            <a:chExt cx="1954750" cy="2506356"/>
          </a:xfrm>
        </p:grpSpPr>
        <p:sp>
          <p:nvSpPr>
            <p:cNvPr id="11" name="TextBox 10">
              <a:extLst>
                <a:ext uri="{FF2B5EF4-FFF2-40B4-BE49-F238E27FC236}">
                  <a16:creationId xmlns:a16="http://schemas.microsoft.com/office/drawing/2014/main" id="{7F66A5BC-EADD-7071-D8AB-4EF610C39900}"/>
                </a:ext>
              </a:extLst>
            </p:cNvPr>
            <p:cNvSpPr txBox="1"/>
            <p:nvPr/>
          </p:nvSpPr>
          <p:spPr>
            <a:xfrm>
              <a:off x="5220072" y="3637306"/>
              <a:ext cx="1944216" cy="584775"/>
            </a:xfrm>
            <a:prstGeom prst="rect">
              <a:avLst/>
            </a:prstGeom>
            <a:noFill/>
          </p:spPr>
          <p:txBody>
            <a:bodyPr wrap="square" rtlCol="0">
              <a:spAutoFit/>
            </a:bodyPr>
            <a:lstStyle/>
            <a:p>
              <a:pPr marL="171450" indent="-171450">
                <a:buFont typeface="Arial" panose="020B0604020202020204" pitchFamily="34" charset="0"/>
                <a:buChar char="•"/>
              </a:pPr>
              <a:r>
                <a:rPr lang="en-US" altLang="ko-KR" sz="1600" dirty="0"/>
                <a:t>Interference = 0</a:t>
              </a:r>
              <a:br>
                <a:rPr lang="en-US" altLang="ko-KR" sz="1600" dirty="0"/>
              </a:br>
              <a:r>
                <a:rPr lang="en-US" altLang="ko-KR" sz="1600" dirty="0"/>
                <a:t>&gt; approx. 0.9m</a:t>
              </a:r>
              <a:endParaRPr lang="ko-KR" altLang="en-US" sz="1600" dirty="0"/>
            </a:p>
          </p:txBody>
        </p:sp>
        <p:sp>
          <p:nvSpPr>
            <p:cNvPr id="12" name="TextBox 11">
              <a:extLst>
                <a:ext uri="{FF2B5EF4-FFF2-40B4-BE49-F238E27FC236}">
                  <a16:creationId xmlns:a16="http://schemas.microsoft.com/office/drawing/2014/main" id="{372F02B4-19E2-996F-6FDE-C06315D76499}"/>
                </a:ext>
              </a:extLst>
            </p:cNvPr>
            <p:cNvSpPr txBox="1"/>
            <p:nvPr/>
          </p:nvSpPr>
          <p:spPr>
            <a:xfrm>
              <a:off x="5220072" y="4387472"/>
              <a:ext cx="1944216" cy="584775"/>
            </a:xfrm>
            <a:prstGeom prst="rect">
              <a:avLst/>
            </a:prstGeom>
            <a:noFill/>
          </p:spPr>
          <p:txBody>
            <a:bodyPr wrap="square" rtlCol="0">
              <a:spAutoFit/>
            </a:bodyPr>
            <a:lstStyle/>
            <a:p>
              <a:pPr marL="171450" indent="-171450">
                <a:buFont typeface="Arial" panose="020B0604020202020204" pitchFamily="34" charset="0"/>
                <a:buChar char="•"/>
              </a:pPr>
              <a:r>
                <a:rPr lang="en-US" altLang="ko-KR" sz="1600" dirty="0"/>
                <a:t>Interference = 1</a:t>
              </a:r>
              <a:br>
                <a:rPr lang="en-US" altLang="ko-KR" sz="1600" dirty="0"/>
              </a:br>
              <a:r>
                <a:rPr lang="en-US" altLang="ko-KR" sz="1600" dirty="0"/>
                <a:t>&gt; approx. 2.1m</a:t>
              </a:r>
              <a:endParaRPr lang="ko-KR" altLang="en-US" sz="1600" dirty="0"/>
            </a:p>
          </p:txBody>
        </p:sp>
        <p:sp>
          <p:nvSpPr>
            <p:cNvPr id="13" name="TextBox 12">
              <a:extLst>
                <a:ext uri="{FF2B5EF4-FFF2-40B4-BE49-F238E27FC236}">
                  <a16:creationId xmlns:a16="http://schemas.microsoft.com/office/drawing/2014/main" id="{ECF5008A-225C-B668-0001-FE0D74E6AD6E}"/>
                </a:ext>
              </a:extLst>
            </p:cNvPr>
            <p:cNvSpPr txBox="1"/>
            <p:nvPr/>
          </p:nvSpPr>
          <p:spPr>
            <a:xfrm>
              <a:off x="5220072" y="5137638"/>
              <a:ext cx="1944216" cy="584775"/>
            </a:xfrm>
            <a:prstGeom prst="rect">
              <a:avLst/>
            </a:prstGeom>
            <a:noFill/>
          </p:spPr>
          <p:txBody>
            <a:bodyPr wrap="square" rtlCol="0">
              <a:spAutoFit/>
            </a:bodyPr>
            <a:lstStyle/>
            <a:p>
              <a:pPr marL="171450" indent="-171450">
                <a:buFont typeface="Arial" panose="020B0604020202020204" pitchFamily="34" charset="0"/>
                <a:buChar char="•"/>
              </a:pPr>
              <a:r>
                <a:rPr lang="en-US" altLang="ko-KR" sz="1600" dirty="0"/>
                <a:t>Interference = 2</a:t>
              </a:r>
              <a:br>
                <a:rPr lang="en-US" altLang="ko-KR" sz="1600" dirty="0"/>
              </a:br>
              <a:r>
                <a:rPr lang="en-US" altLang="ko-KR" sz="1600" dirty="0"/>
                <a:t>&gt; approx. 2.5m</a:t>
              </a:r>
              <a:endParaRPr lang="ko-KR" altLang="en-US" sz="1600" dirty="0"/>
            </a:p>
          </p:txBody>
        </p:sp>
        <p:sp>
          <p:nvSpPr>
            <p:cNvPr id="15" name="TextBox 14">
              <a:extLst>
                <a:ext uri="{FF2B5EF4-FFF2-40B4-BE49-F238E27FC236}">
                  <a16:creationId xmlns:a16="http://schemas.microsoft.com/office/drawing/2014/main" id="{6AB1FD22-88AC-2087-E067-6900FCED6EEE}"/>
                </a:ext>
              </a:extLst>
            </p:cNvPr>
            <p:cNvSpPr txBox="1"/>
            <p:nvPr/>
          </p:nvSpPr>
          <p:spPr>
            <a:xfrm>
              <a:off x="5209538" y="3216057"/>
              <a:ext cx="1944216" cy="369332"/>
            </a:xfrm>
            <a:prstGeom prst="rect">
              <a:avLst/>
            </a:prstGeom>
            <a:noFill/>
          </p:spPr>
          <p:txBody>
            <a:bodyPr wrap="square" rtlCol="0">
              <a:spAutoFit/>
            </a:bodyPr>
            <a:lstStyle/>
            <a:p>
              <a:r>
                <a:rPr lang="en-US" altLang="ko-KR" sz="1800" dirty="0"/>
                <a:t>RMSE [m]</a:t>
              </a:r>
              <a:endParaRPr lang="ko-KR" altLang="en-US" sz="1800" dirty="0"/>
            </a:p>
          </p:txBody>
        </p:sp>
      </p:grpSp>
    </p:spTree>
    <p:extLst>
      <p:ext uri="{BB962C8B-B14F-4D97-AF65-F5344CB8AC3E}">
        <p14:creationId xmlns:p14="http://schemas.microsoft.com/office/powerpoint/2010/main" val="671351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D0B213-04F6-7E3C-99AE-3FC364E5A8AD}"/>
              </a:ext>
            </a:extLst>
          </p:cNvPr>
          <p:cNvSpPr>
            <a:spLocks noGrp="1"/>
          </p:cNvSpPr>
          <p:nvPr>
            <p:ph type="title"/>
          </p:nvPr>
        </p:nvSpPr>
        <p:spPr/>
        <p:txBody>
          <a:bodyPr/>
          <a:lstStyle/>
          <a:p>
            <a:r>
              <a:rPr lang="en-US" altLang="ja-JP" dirty="0"/>
              <a:t>TDOA</a:t>
            </a:r>
            <a:r>
              <a:rPr kumimoji="1" lang="en-US" altLang="ja-JP" dirty="0"/>
              <a:t> </a:t>
            </a:r>
            <a:r>
              <a:rPr lang="en-US" altLang="ja-JP" dirty="0"/>
              <a:t>for UWB positioning</a:t>
            </a:r>
            <a:endParaRPr kumimoji="1" lang="ja-JP" altLang="en-US" dirty="0"/>
          </a:p>
        </p:txBody>
      </p:sp>
      <p:sp>
        <p:nvSpPr>
          <p:cNvPr id="4" name="スライド番号プレースホルダー 3">
            <a:extLst>
              <a:ext uri="{FF2B5EF4-FFF2-40B4-BE49-F238E27FC236}">
                <a16:creationId xmlns:a16="http://schemas.microsoft.com/office/drawing/2014/main" id="{56FC823B-8C5D-3AC6-0D2A-E6DF7D56AF31}"/>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5</a:t>
            </a:fld>
            <a:endParaRPr lang="en-US" altLang="ja-JP"/>
          </a:p>
        </p:txBody>
      </p:sp>
      <p:sp>
        <p:nvSpPr>
          <p:cNvPr id="36" name="TextBox 35">
            <a:extLst>
              <a:ext uri="{FF2B5EF4-FFF2-40B4-BE49-F238E27FC236}">
                <a16:creationId xmlns:a16="http://schemas.microsoft.com/office/drawing/2014/main" id="{E36FA1C5-54BB-A4C3-82D8-21E8FFEBA6AF}"/>
              </a:ext>
            </a:extLst>
          </p:cNvPr>
          <p:cNvSpPr txBox="1"/>
          <p:nvPr/>
        </p:nvSpPr>
        <p:spPr>
          <a:xfrm>
            <a:off x="894497" y="2281256"/>
            <a:ext cx="2868048" cy="307777"/>
          </a:xfrm>
          <a:prstGeom prst="rect">
            <a:avLst/>
          </a:prstGeom>
          <a:noFill/>
        </p:spPr>
        <p:txBody>
          <a:bodyPr wrap="square" rtlCol="0">
            <a:spAutoFit/>
          </a:bodyPr>
          <a:lstStyle/>
          <a:p>
            <a:pPr algn="ctr"/>
            <a:r>
              <a:rPr lang="en-US" altLang="ko-KR" sz="1400" dirty="0"/>
              <a:t>Positioning</a:t>
            </a:r>
            <a:r>
              <a:rPr lang="ko-KR" altLang="en-US" sz="1400" dirty="0"/>
              <a:t> </a:t>
            </a:r>
            <a:r>
              <a:rPr lang="en-US" altLang="ko-KR" sz="1400" dirty="0"/>
              <a:t>method by TDOA</a:t>
            </a:r>
            <a:endParaRPr lang="ko-KR" altLang="en-US" sz="1400" dirty="0"/>
          </a:p>
        </p:txBody>
      </p:sp>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169C89F6-175F-0086-CBA7-67C4215D4F23}"/>
                  </a:ext>
                </a:extLst>
              </p:cNvPr>
              <p:cNvSpPr txBox="1"/>
              <p:nvPr/>
            </p:nvSpPr>
            <p:spPr>
              <a:xfrm>
                <a:off x="539552" y="2636912"/>
                <a:ext cx="3222993" cy="2348976"/>
              </a:xfrm>
              <a:prstGeom prst="rect">
                <a:avLst/>
              </a:prstGeom>
              <a:noFill/>
            </p:spPr>
            <p:txBody>
              <a:bodyPr wrap="square" rtlCol="0">
                <a:spAutoFit/>
              </a:bodyPr>
              <a:lstStyle/>
              <a:p>
                <a:pPr marL="171450" indent="-171450" algn="r">
                  <a:lnSpc>
                    <a:spcPct val="150000"/>
                  </a:lnSpc>
                  <a:buFont typeface="Wingdings" panose="05000000000000000000" pitchFamily="2" charset="2"/>
                  <a:buChar char="Ø"/>
                </a:pPr>
                <a14:m>
                  <m:oMath xmlns:m="http://schemas.openxmlformats.org/officeDocument/2006/math">
                    <m:sSub>
                      <m:sSubPr>
                        <m:ctrlPr>
                          <a:rPr lang="en-US" altLang="ko-KR" i="1" dirty="0" smtClean="0">
                            <a:latin typeface="Cambria Math" panose="02040503050406030204" pitchFamily="18" charset="0"/>
                          </a:rPr>
                        </m:ctrlPr>
                      </m:sSubPr>
                      <m:e>
                        <m:r>
                          <a:rPr lang="en-US" altLang="ko-KR" b="0" i="1" dirty="0" smtClean="0">
                            <a:latin typeface="Cambria Math" panose="02040503050406030204" pitchFamily="18" charset="0"/>
                          </a:rPr>
                          <m:t>𝑑</m:t>
                        </m:r>
                      </m:e>
                      <m:sub>
                        <m:r>
                          <a:rPr lang="en-US" altLang="ko-KR" b="0" i="1" dirty="0" smtClean="0">
                            <a:latin typeface="Cambria Math" panose="02040503050406030204" pitchFamily="18" charset="0"/>
                          </a:rPr>
                          <m:t>1</m:t>
                        </m:r>
                      </m:sub>
                    </m:sSub>
                    <m:r>
                      <a:rPr lang="en-US" altLang="ko-KR" b="0" i="1" dirty="0" smtClean="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𝑑</m:t>
                        </m:r>
                      </m:e>
                      <m:sub>
                        <m:r>
                          <a:rPr lang="en-US" altLang="ko-KR" b="0" i="1" dirty="0" smtClean="0">
                            <a:latin typeface="Cambria Math" panose="02040503050406030204" pitchFamily="18" charset="0"/>
                          </a:rPr>
                          <m:t>2</m:t>
                        </m:r>
                      </m:sub>
                    </m:sSub>
                    <m:r>
                      <a:rPr lang="en-US" altLang="ko-KR" b="0" i="1" dirty="0" smtClean="0">
                        <a:latin typeface="Cambria Math" panose="02040503050406030204" pitchFamily="18" charset="0"/>
                      </a:rPr>
                      <m:t>= </m:t>
                    </m:r>
                    <m:rad>
                      <m:radPr>
                        <m:degHide m:val="on"/>
                        <m:ctrlPr>
                          <a:rPr lang="en-US" altLang="ko-KR" b="0" i="1" dirty="0" smtClean="0">
                            <a:latin typeface="Cambria Math" panose="02040503050406030204" pitchFamily="18" charset="0"/>
                          </a:rPr>
                        </m:ctrlPr>
                      </m:radPr>
                      <m:deg/>
                      <m:e>
                        <m:r>
                          <a:rPr lang="en-US" altLang="ko-KR" b="0" i="1" dirty="0" smtClean="0">
                            <a:latin typeface="Cambria Math" panose="02040503050406030204" pitchFamily="18" charset="0"/>
                          </a:rPr>
                          <m:t>(</m:t>
                        </m:r>
                        <m:sSub>
                          <m:sSubPr>
                            <m:ctrlPr>
                              <a:rPr lang="en-US" altLang="ko-KR" b="0" i="1" dirty="0" smtClean="0">
                                <a:latin typeface="Cambria Math" panose="02040503050406030204" pitchFamily="18" charset="0"/>
                              </a:rPr>
                            </m:ctrlPr>
                          </m:sSubPr>
                          <m:e>
                            <m:r>
                              <a:rPr lang="en-US" altLang="ko-KR" b="0" i="1" dirty="0" smtClean="0">
                                <a:latin typeface="Cambria Math" panose="02040503050406030204" pitchFamily="18" charset="0"/>
                              </a:rPr>
                              <m:t>𝑥</m:t>
                            </m:r>
                          </m:e>
                          <m:sub>
                            <m:r>
                              <a:rPr lang="en-US" altLang="ko-KR" b="0" i="1" dirty="0" smtClean="0">
                                <a:latin typeface="Cambria Math" panose="02040503050406030204" pitchFamily="18" charset="0"/>
                              </a:rPr>
                              <m:t>1</m:t>
                            </m:r>
                          </m:sub>
                        </m:sSub>
                        <m:r>
                          <a:rPr lang="en-US" altLang="ko-KR" b="0" i="1" dirty="0" smtClean="0">
                            <a:latin typeface="Cambria Math" panose="02040503050406030204" pitchFamily="18" charset="0"/>
                          </a:rPr>
                          <m:t>−</m:t>
                        </m:r>
                        <m:sSub>
                          <m:sSubPr>
                            <m:ctrlPr>
                              <a:rPr lang="en-US" altLang="ko-KR" b="0" i="1" dirty="0" smtClean="0">
                                <a:latin typeface="Cambria Math" panose="02040503050406030204" pitchFamily="18" charset="0"/>
                              </a:rPr>
                            </m:ctrlPr>
                          </m:sSubPr>
                          <m:e>
                            <m:r>
                              <a:rPr lang="en-US" altLang="ko-KR" b="0" i="1" dirty="0" smtClean="0">
                                <a:latin typeface="Cambria Math" panose="02040503050406030204" pitchFamily="18" charset="0"/>
                              </a:rPr>
                              <m:t>𝑥</m:t>
                            </m:r>
                          </m:e>
                          <m:sub>
                            <m:r>
                              <a:rPr lang="en-US" altLang="ko-KR" b="0" i="1" dirty="0" smtClean="0">
                                <a:latin typeface="Cambria Math" panose="02040503050406030204" pitchFamily="18" charset="0"/>
                              </a:rPr>
                              <m:t>𝑚</m:t>
                            </m:r>
                          </m:sub>
                        </m:sSub>
                        <m:sSup>
                          <m:sSupPr>
                            <m:ctrlPr>
                              <a:rPr lang="en-US" altLang="ko-KR" b="0" i="1" dirty="0" smtClean="0">
                                <a:latin typeface="Cambria Math" panose="02040503050406030204" pitchFamily="18" charset="0"/>
                              </a:rPr>
                            </m:ctrlPr>
                          </m:sSupPr>
                          <m:e>
                            <m:r>
                              <a:rPr lang="en-US" altLang="ko-KR" b="0" i="1" dirty="0" smtClean="0">
                                <a:latin typeface="Cambria Math" panose="02040503050406030204" pitchFamily="18" charset="0"/>
                              </a:rPr>
                              <m:t>)</m:t>
                            </m:r>
                          </m:e>
                          <m:sup>
                            <m:r>
                              <a:rPr lang="en-US" altLang="ko-KR" b="0" i="1" dirty="0" smtClean="0">
                                <a:latin typeface="Cambria Math" panose="02040503050406030204" pitchFamily="18" charset="0"/>
                              </a:rPr>
                              <m:t>2</m:t>
                            </m:r>
                          </m:sup>
                        </m:sSup>
                        <m:r>
                          <a:rPr lang="en-US" altLang="ko-KR" b="0" i="1" dirty="0" smtClean="0">
                            <a:latin typeface="Cambria Math" panose="02040503050406030204" pitchFamily="18" charset="0"/>
                          </a:rPr>
                          <m:t>+</m:t>
                        </m:r>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b="0" i="1" dirty="0" smtClean="0">
                                <a:latin typeface="Cambria Math" panose="02040503050406030204" pitchFamily="18" charset="0"/>
                              </a:rPr>
                              <m:t>𝑦</m:t>
                            </m:r>
                          </m:e>
                          <m:sub>
                            <m:r>
                              <a:rPr lang="en-US" altLang="ko-KR" i="1" dirty="0">
                                <a:latin typeface="Cambria Math" panose="02040503050406030204" pitchFamily="18" charset="0"/>
                              </a:rPr>
                              <m:t>1</m:t>
                            </m:r>
                          </m:sub>
                        </m:sSub>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b="0" i="1" dirty="0" smtClean="0">
                                <a:latin typeface="Cambria Math" panose="02040503050406030204" pitchFamily="18" charset="0"/>
                              </a:rPr>
                              <m:t>𝑦</m:t>
                            </m:r>
                          </m:e>
                          <m:sub>
                            <m:r>
                              <a:rPr lang="en-US" altLang="ko-KR" i="1" dirty="0">
                                <a:latin typeface="Cambria Math" panose="02040503050406030204" pitchFamily="18" charset="0"/>
                              </a:rPr>
                              <m:t>𝑚</m:t>
                            </m:r>
                          </m:sub>
                        </m:sSub>
                        <m:sSup>
                          <m:sSupPr>
                            <m:ctrlPr>
                              <a:rPr lang="en-US" altLang="ko-KR" i="1" dirty="0">
                                <a:latin typeface="Cambria Math" panose="02040503050406030204" pitchFamily="18" charset="0"/>
                              </a:rPr>
                            </m:ctrlPr>
                          </m:sSupPr>
                          <m:e>
                            <m:r>
                              <a:rPr lang="en-US" altLang="ko-KR" i="1" dirty="0">
                                <a:latin typeface="Cambria Math" panose="02040503050406030204" pitchFamily="18" charset="0"/>
                              </a:rPr>
                              <m:t>)</m:t>
                            </m:r>
                          </m:e>
                          <m:sup>
                            <m:r>
                              <a:rPr lang="en-US" altLang="ko-KR" i="1" dirty="0">
                                <a:latin typeface="Cambria Math" panose="02040503050406030204" pitchFamily="18" charset="0"/>
                              </a:rPr>
                              <m:t>2</m:t>
                            </m:r>
                          </m:sup>
                        </m:sSup>
                        <m:r>
                          <a:rPr lang="en-US" altLang="ko-KR" b="0" i="1" dirty="0" smtClean="0">
                            <a:latin typeface="Cambria Math" panose="02040503050406030204" pitchFamily="18" charset="0"/>
                          </a:rPr>
                          <m:t>      </m:t>
                        </m:r>
                      </m:e>
                    </m:rad>
                  </m:oMath>
                </a14:m>
                <a:r>
                  <a:rPr lang="en-US" altLang="ko-KR" dirty="0"/>
                  <a:t/>
                </a:r>
                <a:br>
                  <a:rPr lang="en-US" altLang="ko-KR" dirty="0"/>
                </a:br>
                <a:r>
                  <a:rPr lang="en-US" altLang="ko-KR" dirty="0"/>
                  <a:t> </a:t>
                </a:r>
                <a14:m>
                  <m:oMath xmlns:m="http://schemas.openxmlformats.org/officeDocument/2006/math">
                    <m:r>
                      <a:rPr lang="en-US" altLang="ko-KR" b="0" i="1" smtClean="0">
                        <a:latin typeface="Cambria Math" panose="02040503050406030204" pitchFamily="18" charset="0"/>
                      </a:rPr>
                      <m:t>−</m:t>
                    </m:r>
                  </m:oMath>
                </a14:m>
                <a:r>
                  <a:rPr lang="en-US" altLang="ko-KR" dirty="0"/>
                  <a:t> </a:t>
                </a:r>
                <a14:m>
                  <m:oMath xmlns:m="http://schemas.openxmlformats.org/officeDocument/2006/math">
                    <m:rad>
                      <m:radPr>
                        <m:degHide m:val="on"/>
                        <m:ctrlPr>
                          <a:rPr lang="en-US" altLang="ko-KR" i="1" dirty="0">
                            <a:latin typeface="Cambria Math" panose="02040503050406030204" pitchFamily="18" charset="0"/>
                          </a:rPr>
                        </m:ctrlPr>
                      </m:radPr>
                      <m:deg/>
                      <m:e>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𝑥</m:t>
                            </m:r>
                          </m:e>
                          <m:sub>
                            <m:r>
                              <a:rPr lang="en-US" altLang="ko-KR" i="1" dirty="0">
                                <a:latin typeface="Cambria Math" panose="02040503050406030204" pitchFamily="18" charset="0"/>
                              </a:rPr>
                              <m:t>2</m:t>
                            </m:r>
                          </m:sub>
                        </m:sSub>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𝑥</m:t>
                            </m:r>
                          </m:e>
                          <m:sub>
                            <m:r>
                              <a:rPr lang="en-US" altLang="ko-KR" i="1" dirty="0">
                                <a:latin typeface="Cambria Math" panose="02040503050406030204" pitchFamily="18" charset="0"/>
                              </a:rPr>
                              <m:t>𝑚</m:t>
                            </m:r>
                          </m:sub>
                        </m:sSub>
                        <m:sSup>
                          <m:sSupPr>
                            <m:ctrlPr>
                              <a:rPr lang="en-US" altLang="ko-KR" i="1" dirty="0">
                                <a:latin typeface="Cambria Math" panose="02040503050406030204" pitchFamily="18" charset="0"/>
                              </a:rPr>
                            </m:ctrlPr>
                          </m:sSupPr>
                          <m:e>
                            <m:r>
                              <a:rPr lang="en-US" altLang="ko-KR" i="1" dirty="0">
                                <a:latin typeface="Cambria Math" panose="02040503050406030204" pitchFamily="18" charset="0"/>
                              </a:rPr>
                              <m:t>)</m:t>
                            </m:r>
                          </m:e>
                          <m:sup>
                            <m:r>
                              <a:rPr lang="en-US" altLang="ko-KR" i="1" dirty="0">
                                <a:latin typeface="Cambria Math" panose="02040503050406030204" pitchFamily="18" charset="0"/>
                              </a:rPr>
                              <m:t>2</m:t>
                            </m:r>
                          </m:sup>
                        </m:sSup>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𝑦</m:t>
                            </m:r>
                          </m:e>
                          <m:sub>
                            <m:r>
                              <a:rPr lang="en-US" altLang="ko-KR" i="1" dirty="0">
                                <a:latin typeface="Cambria Math" panose="02040503050406030204" pitchFamily="18" charset="0"/>
                              </a:rPr>
                              <m:t>2</m:t>
                            </m:r>
                          </m:sub>
                        </m:sSub>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𝑦</m:t>
                            </m:r>
                          </m:e>
                          <m:sub>
                            <m:r>
                              <a:rPr lang="en-US" altLang="ko-KR" i="1" dirty="0">
                                <a:latin typeface="Cambria Math" panose="02040503050406030204" pitchFamily="18" charset="0"/>
                              </a:rPr>
                              <m:t>𝑚</m:t>
                            </m:r>
                          </m:sub>
                        </m:sSub>
                        <m:sSup>
                          <m:sSupPr>
                            <m:ctrlPr>
                              <a:rPr lang="en-US" altLang="ko-KR" i="1" dirty="0">
                                <a:latin typeface="Cambria Math" panose="02040503050406030204" pitchFamily="18" charset="0"/>
                              </a:rPr>
                            </m:ctrlPr>
                          </m:sSupPr>
                          <m:e>
                            <m:r>
                              <a:rPr lang="en-US" altLang="ko-KR" i="1" dirty="0">
                                <a:latin typeface="Cambria Math" panose="02040503050406030204" pitchFamily="18" charset="0"/>
                              </a:rPr>
                              <m:t>)</m:t>
                            </m:r>
                          </m:e>
                          <m:sup>
                            <m:r>
                              <a:rPr lang="en-US" altLang="ko-KR" i="1" dirty="0">
                                <a:latin typeface="Cambria Math" panose="02040503050406030204" pitchFamily="18" charset="0"/>
                              </a:rPr>
                              <m:t>2</m:t>
                            </m:r>
                          </m:sup>
                        </m:sSup>
                      </m:e>
                    </m:rad>
                  </m:oMath>
                </a14:m>
                <a:endParaRPr lang="en-US" altLang="ko-KR" dirty="0"/>
              </a:p>
              <a:p>
                <a:pPr marL="171450" indent="-171450" algn="r">
                  <a:lnSpc>
                    <a:spcPct val="150000"/>
                  </a:lnSpc>
                  <a:buFont typeface="Wingdings" panose="05000000000000000000" pitchFamily="2" charset="2"/>
                  <a:buChar char="Ø"/>
                </a:pPr>
                <a14:m>
                  <m:oMath xmlns:m="http://schemas.openxmlformats.org/officeDocument/2006/math">
                    <m:sSub>
                      <m:sSubPr>
                        <m:ctrlPr>
                          <a:rPr lang="en-US" altLang="ko-KR" i="1" dirty="0" smtClean="0">
                            <a:latin typeface="Cambria Math" panose="02040503050406030204" pitchFamily="18" charset="0"/>
                          </a:rPr>
                        </m:ctrlPr>
                      </m:sSubPr>
                      <m:e>
                        <m:r>
                          <a:rPr lang="en-US" altLang="ko-KR" b="0" i="1" dirty="0" smtClean="0">
                            <a:latin typeface="Cambria Math" panose="02040503050406030204" pitchFamily="18" charset="0"/>
                          </a:rPr>
                          <m:t>𝑑</m:t>
                        </m:r>
                      </m:e>
                      <m:sub>
                        <m:r>
                          <a:rPr lang="en-US" altLang="ko-KR" b="0" i="1" dirty="0" smtClean="0">
                            <a:latin typeface="Cambria Math" panose="02040503050406030204" pitchFamily="18" charset="0"/>
                          </a:rPr>
                          <m:t>2</m:t>
                        </m:r>
                      </m:sub>
                    </m:sSub>
                    <m:r>
                      <a:rPr lang="en-US" altLang="ko-KR" b="0" i="1" dirty="0" smtClean="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𝑑</m:t>
                        </m:r>
                      </m:e>
                      <m:sub>
                        <m:r>
                          <a:rPr lang="en-US" altLang="ko-KR" b="0" i="1" dirty="0" smtClean="0">
                            <a:latin typeface="Cambria Math" panose="02040503050406030204" pitchFamily="18" charset="0"/>
                          </a:rPr>
                          <m:t>3</m:t>
                        </m:r>
                      </m:sub>
                    </m:sSub>
                    <m:r>
                      <a:rPr lang="en-US" altLang="ko-KR" b="0" i="1" dirty="0" smtClean="0">
                        <a:latin typeface="Cambria Math" panose="02040503050406030204" pitchFamily="18" charset="0"/>
                      </a:rPr>
                      <m:t>=</m:t>
                    </m:r>
                    <m:rad>
                      <m:radPr>
                        <m:degHide m:val="on"/>
                        <m:ctrlPr>
                          <a:rPr lang="en-US" altLang="ko-KR" i="1" dirty="0">
                            <a:latin typeface="Cambria Math" panose="02040503050406030204" pitchFamily="18" charset="0"/>
                          </a:rPr>
                        </m:ctrlPr>
                      </m:radPr>
                      <m:deg/>
                      <m:e>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𝑥</m:t>
                            </m:r>
                          </m:e>
                          <m:sub>
                            <m:r>
                              <a:rPr lang="en-US" altLang="ko-KR" b="0" i="1" dirty="0" smtClean="0">
                                <a:latin typeface="Cambria Math" panose="02040503050406030204" pitchFamily="18" charset="0"/>
                              </a:rPr>
                              <m:t>2</m:t>
                            </m:r>
                          </m:sub>
                        </m:sSub>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𝑥</m:t>
                            </m:r>
                          </m:e>
                          <m:sub>
                            <m:r>
                              <a:rPr lang="en-US" altLang="ko-KR" i="1" dirty="0">
                                <a:latin typeface="Cambria Math" panose="02040503050406030204" pitchFamily="18" charset="0"/>
                              </a:rPr>
                              <m:t>𝑚</m:t>
                            </m:r>
                          </m:sub>
                        </m:sSub>
                        <m:sSup>
                          <m:sSupPr>
                            <m:ctrlPr>
                              <a:rPr lang="en-US" altLang="ko-KR" i="1" dirty="0">
                                <a:latin typeface="Cambria Math" panose="02040503050406030204" pitchFamily="18" charset="0"/>
                              </a:rPr>
                            </m:ctrlPr>
                          </m:sSupPr>
                          <m:e>
                            <m:r>
                              <a:rPr lang="en-US" altLang="ko-KR" i="1" dirty="0">
                                <a:latin typeface="Cambria Math" panose="02040503050406030204" pitchFamily="18" charset="0"/>
                              </a:rPr>
                              <m:t>)</m:t>
                            </m:r>
                          </m:e>
                          <m:sup>
                            <m:r>
                              <a:rPr lang="en-US" altLang="ko-KR" i="1" dirty="0">
                                <a:latin typeface="Cambria Math" panose="02040503050406030204" pitchFamily="18" charset="0"/>
                              </a:rPr>
                              <m:t>2</m:t>
                            </m:r>
                          </m:sup>
                        </m:sSup>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𝑦</m:t>
                            </m:r>
                          </m:e>
                          <m:sub>
                            <m:r>
                              <a:rPr lang="en-US" altLang="ko-KR" b="0" i="1" dirty="0" smtClean="0">
                                <a:latin typeface="Cambria Math" panose="02040503050406030204" pitchFamily="18" charset="0"/>
                              </a:rPr>
                              <m:t>2</m:t>
                            </m:r>
                          </m:sub>
                        </m:sSub>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𝑦</m:t>
                            </m:r>
                          </m:e>
                          <m:sub>
                            <m:r>
                              <a:rPr lang="en-US" altLang="ko-KR" i="1" dirty="0">
                                <a:latin typeface="Cambria Math" panose="02040503050406030204" pitchFamily="18" charset="0"/>
                              </a:rPr>
                              <m:t>𝑚</m:t>
                            </m:r>
                          </m:sub>
                        </m:sSub>
                        <m:sSup>
                          <m:sSupPr>
                            <m:ctrlPr>
                              <a:rPr lang="en-US" altLang="ko-KR" i="1" dirty="0">
                                <a:latin typeface="Cambria Math" panose="02040503050406030204" pitchFamily="18" charset="0"/>
                              </a:rPr>
                            </m:ctrlPr>
                          </m:sSupPr>
                          <m:e>
                            <m:r>
                              <a:rPr lang="en-US" altLang="ko-KR" i="1" dirty="0">
                                <a:latin typeface="Cambria Math" panose="02040503050406030204" pitchFamily="18" charset="0"/>
                              </a:rPr>
                              <m:t>)</m:t>
                            </m:r>
                          </m:e>
                          <m:sup>
                            <m:r>
                              <a:rPr lang="en-US" altLang="ko-KR" i="1" dirty="0">
                                <a:latin typeface="Cambria Math" panose="02040503050406030204" pitchFamily="18" charset="0"/>
                              </a:rPr>
                              <m:t>2</m:t>
                            </m:r>
                          </m:sup>
                        </m:sSup>
                        <m:r>
                          <a:rPr lang="en-US" altLang="ko-KR" i="1" dirty="0">
                            <a:latin typeface="Cambria Math" panose="02040503050406030204" pitchFamily="18" charset="0"/>
                          </a:rPr>
                          <m:t>      </m:t>
                        </m:r>
                      </m:e>
                    </m:rad>
                  </m:oMath>
                </a14:m>
                <a:r>
                  <a:rPr lang="en-US" altLang="ko-KR" dirty="0"/>
                  <a:t/>
                </a:r>
                <a:br>
                  <a:rPr lang="en-US" altLang="ko-KR" dirty="0"/>
                </a:br>
                <a14:m>
                  <m:oMath xmlns:m="http://schemas.openxmlformats.org/officeDocument/2006/math">
                    <m:r>
                      <m:rPr>
                        <m:nor/>
                      </m:rPr>
                      <a:rPr lang="en-US" altLang="ko-KR" dirty="0"/>
                      <m:t> </m:t>
                    </m:r>
                    <m:r>
                      <a:rPr lang="en-US" altLang="ko-KR" i="1">
                        <a:latin typeface="Cambria Math" panose="02040503050406030204" pitchFamily="18" charset="0"/>
                      </a:rPr>
                      <m:t>−</m:t>
                    </m:r>
                    <m:r>
                      <m:rPr>
                        <m:nor/>
                      </m:rPr>
                      <a:rPr lang="en-US" altLang="ko-KR" dirty="0"/>
                      <m:t> </m:t>
                    </m:r>
                    <m:rad>
                      <m:radPr>
                        <m:degHide m:val="on"/>
                        <m:ctrlPr>
                          <a:rPr lang="en-US" altLang="ko-KR" i="1" dirty="0">
                            <a:latin typeface="Cambria Math" panose="02040503050406030204" pitchFamily="18" charset="0"/>
                          </a:rPr>
                        </m:ctrlPr>
                      </m:radPr>
                      <m:deg/>
                      <m:e>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𝑥</m:t>
                            </m:r>
                          </m:e>
                          <m:sub>
                            <m:r>
                              <a:rPr lang="en-US" altLang="ko-KR" b="0" i="1" dirty="0" smtClean="0">
                                <a:latin typeface="Cambria Math" panose="02040503050406030204" pitchFamily="18" charset="0"/>
                              </a:rPr>
                              <m:t>3</m:t>
                            </m:r>
                          </m:sub>
                        </m:sSub>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𝑥</m:t>
                            </m:r>
                          </m:e>
                          <m:sub>
                            <m:r>
                              <a:rPr lang="en-US" altLang="ko-KR" i="1" dirty="0">
                                <a:latin typeface="Cambria Math" panose="02040503050406030204" pitchFamily="18" charset="0"/>
                              </a:rPr>
                              <m:t>𝑚</m:t>
                            </m:r>
                          </m:sub>
                        </m:sSub>
                        <m:sSup>
                          <m:sSupPr>
                            <m:ctrlPr>
                              <a:rPr lang="en-US" altLang="ko-KR" i="1" dirty="0">
                                <a:latin typeface="Cambria Math" panose="02040503050406030204" pitchFamily="18" charset="0"/>
                              </a:rPr>
                            </m:ctrlPr>
                          </m:sSupPr>
                          <m:e>
                            <m:r>
                              <a:rPr lang="en-US" altLang="ko-KR" i="1" dirty="0">
                                <a:latin typeface="Cambria Math" panose="02040503050406030204" pitchFamily="18" charset="0"/>
                              </a:rPr>
                              <m:t>)</m:t>
                            </m:r>
                          </m:e>
                          <m:sup>
                            <m:r>
                              <a:rPr lang="en-US" altLang="ko-KR" i="1" dirty="0">
                                <a:latin typeface="Cambria Math" panose="02040503050406030204" pitchFamily="18" charset="0"/>
                              </a:rPr>
                              <m:t>2</m:t>
                            </m:r>
                          </m:sup>
                        </m:sSup>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𝑦</m:t>
                            </m:r>
                          </m:e>
                          <m:sub>
                            <m:r>
                              <a:rPr lang="en-US" altLang="ko-KR" b="0" i="1" dirty="0" smtClean="0">
                                <a:latin typeface="Cambria Math" panose="02040503050406030204" pitchFamily="18" charset="0"/>
                              </a:rPr>
                              <m:t>3</m:t>
                            </m:r>
                          </m:sub>
                        </m:sSub>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𝑦</m:t>
                            </m:r>
                          </m:e>
                          <m:sub>
                            <m:r>
                              <a:rPr lang="en-US" altLang="ko-KR" i="1" dirty="0">
                                <a:latin typeface="Cambria Math" panose="02040503050406030204" pitchFamily="18" charset="0"/>
                              </a:rPr>
                              <m:t>𝑚</m:t>
                            </m:r>
                          </m:sub>
                        </m:sSub>
                        <m:sSup>
                          <m:sSupPr>
                            <m:ctrlPr>
                              <a:rPr lang="en-US" altLang="ko-KR" i="1" dirty="0">
                                <a:latin typeface="Cambria Math" panose="02040503050406030204" pitchFamily="18" charset="0"/>
                              </a:rPr>
                            </m:ctrlPr>
                          </m:sSupPr>
                          <m:e>
                            <m:r>
                              <a:rPr lang="en-US" altLang="ko-KR" i="1" dirty="0">
                                <a:latin typeface="Cambria Math" panose="02040503050406030204" pitchFamily="18" charset="0"/>
                              </a:rPr>
                              <m:t>)</m:t>
                            </m:r>
                          </m:e>
                          <m:sup>
                            <m:r>
                              <a:rPr lang="en-US" altLang="ko-KR" i="1" dirty="0">
                                <a:latin typeface="Cambria Math" panose="02040503050406030204" pitchFamily="18" charset="0"/>
                              </a:rPr>
                              <m:t>2</m:t>
                            </m:r>
                          </m:sup>
                        </m:sSup>
                      </m:e>
                    </m:rad>
                  </m:oMath>
                </a14:m>
                <a:r>
                  <a:rPr lang="en-US" altLang="ko-KR" dirty="0"/>
                  <a:t> </a:t>
                </a:r>
              </a:p>
              <a:p>
                <a:pPr marL="171450" indent="-171450" algn="r">
                  <a:lnSpc>
                    <a:spcPct val="150000"/>
                  </a:lnSpc>
                  <a:buFont typeface="Wingdings" panose="05000000000000000000" pitchFamily="2" charset="2"/>
                  <a:buChar char="Ø"/>
                </a:pPr>
                <a14:m>
                  <m:oMath xmlns:m="http://schemas.openxmlformats.org/officeDocument/2006/math">
                    <m:sSub>
                      <m:sSubPr>
                        <m:ctrlPr>
                          <a:rPr lang="en-US" altLang="ko-KR" i="1" dirty="0" smtClean="0">
                            <a:latin typeface="Cambria Math" panose="02040503050406030204" pitchFamily="18" charset="0"/>
                          </a:rPr>
                        </m:ctrlPr>
                      </m:sSubPr>
                      <m:e>
                        <m:r>
                          <a:rPr lang="en-US" altLang="ko-KR" b="0" i="1" dirty="0" smtClean="0">
                            <a:latin typeface="Cambria Math" panose="02040503050406030204" pitchFamily="18" charset="0"/>
                          </a:rPr>
                          <m:t>𝑑</m:t>
                        </m:r>
                      </m:e>
                      <m:sub>
                        <m:r>
                          <a:rPr lang="en-US" altLang="ko-KR" b="0" i="1" dirty="0" smtClean="0">
                            <a:latin typeface="Cambria Math" panose="02040503050406030204" pitchFamily="18" charset="0"/>
                          </a:rPr>
                          <m:t>3</m:t>
                        </m:r>
                      </m:sub>
                    </m:sSub>
                    <m:r>
                      <a:rPr lang="en-US" altLang="ko-KR" b="0" i="1" dirty="0" smtClean="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𝑑</m:t>
                        </m:r>
                      </m:e>
                      <m:sub>
                        <m:r>
                          <a:rPr lang="en-US" altLang="ko-KR" b="0" i="1" dirty="0" smtClean="0">
                            <a:latin typeface="Cambria Math" panose="02040503050406030204" pitchFamily="18" charset="0"/>
                          </a:rPr>
                          <m:t>4</m:t>
                        </m:r>
                      </m:sub>
                    </m:sSub>
                    <m:r>
                      <a:rPr lang="en-US" altLang="ko-KR" b="0" i="1" dirty="0" smtClean="0">
                        <a:latin typeface="Cambria Math" panose="02040503050406030204" pitchFamily="18" charset="0"/>
                      </a:rPr>
                      <m:t>=</m:t>
                    </m:r>
                    <m:rad>
                      <m:radPr>
                        <m:degHide m:val="on"/>
                        <m:ctrlPr>
                          <a:rPr lang="en-US" altLang="ko-KR" i="1" dirty="0">
                            <a:latin typeface="Cambria Math" panose="02040503050406030204" pitchFamily="18" charset="0"/>
                          </a:rPr>
                        </m:ctrlPr>
                      </m:radPr>
                      <m:deg/>
                      <m:e>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𝑥</m:t>
                            </m:r>
                          </m:e>
                          <m:sub>
                            <m:r>
                              <a:rPr lang="en-US" altLang="ko-KR" b="0" i="1" dirty="0" smtClean="0">
                                <a:latin typeface="Cambria Math" panose="02040503050406030204" pitchFamily="18" charset="0"/>
                              </a:rPr>
                              <m:t>3</m:t>
                            </m:r>
                          </m:sub>
                        </m:sSub>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𝑥</m:t>
                            </m:r>
                          </m:e>
                          <m:sub>
                            <m:r>
                              <a:rPr lang="en-US" altLang="ko-KR" i="1" dirty="0">
                                <a:latin typeface="Cambria Math" panose="02040503050406030204" pitchFamily="18" charset="0"/>
                              </a:rPr>
                              <m:t>𝑚</m:t>
                            </m:r>
                          </m:sub>
                        </m:sSub>
                        <m:sSup>
                          <m:sSupPr>
                            <m:ctrlPr>
                              <a:rPr lang="en-US" altLang="ko-KR" i="1" dirty="0">
                                <a:latin typeface="Cambria Math" panose="02040503050406030204" pitchFamily="18" charset="0"/>
                              </a:rPr>
                            </m:ctrlPr>
                          </m:sSupPr>
                          <m:e>
                            <m:r>
                              <a:rPr lang="en-US" altLang="ko-KR" i="1" dirty="0">
                                <a:latin typeface="Cambria Math" panose="02040503050406030204" pitchFamily="18" charset="0"/>
                              </a:rPr>
                              <m:t>)</m:t>
                            </m:r>
                          </m:e>
                          <m:sup>
                            <m:r>
                              <a:rPr lang="en-US" altLang="ko-KR" i="1" dirty="0">
                                <a:latin typeface="Cambria Math" panose="02040503050406030204" pitchFamily="18" charset="0"/>
                              </a:rPr>
                              <m:t>2</m:t>
                            </m:r>
                          </m:sup>
                        </m:sSup>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𝑦</m:t>
                            </m:r>
                          </m:e>
                          <m:sub>
                            <m:r>
                              <a:rPr lang="en-US" altLang="ko-KR" b="0" i="1" dirty="0" smtClean="0">
                                <a:latin typeface="Cambria Math" panose="02040503050406030204" pitchFamily="18" charset="0"/>
                              </a:rPr>
                              <m:t>3</m:t>
                            </m:r>
                          </m:sub>
                        </m:sSub>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𝑦</m:t>
                            </m:r>
                          </m:e>
                          <m:sub>
                            <m:r>
                              <a:rPr lang="en-US" altLang="ko-KR" i="1" dirty="0">
                                <a:latin typeface="Cambria Math" panose="02040503050406030204" pitchFamily="18" charset="0"/>
                              </a:rPr>
                              <m:t>𝑚</m:t>
                            </m:r>
                          </m:sub>
                        </m:sSub>
                        <m:sSup>
                          <m:sSupPr>
                            <m:ctrlPr>
                              <a:rPr lang="en-US" altLang="ko-KR" i="1" dirty="0">
                                <a:latin typeface="Cambria Math" panose="02040503050406030204" pitchFamily="18" charset="0"/>
                              </a:rPr>
                            </m:ctrlPr>
                          </m:sSupPr>
                          <m:e>
                            <m:r>
                              <a:rPr lang="en-US" altLang="ko-KR" i="1" dirty="0">
                                <a:latin typeface="Cambria Math" panose="02040503050406030204" pitchFamily="18" charset="0"/>
                              </a:rPr>
                              <m:t>)</m:t>
                            </m:r>
                          </m:e>
                          <m:sup>
                            <m:r>
                              <a:rPr lang="en-US" altLang="ko-KR" i="1" dirty="0">
                                <a:latin typeface="Cambria Math" panose="02040503050406030204" pitchFamily="18" charset="0"/>
                              </a:rPr>
                              <m:t>2</m:t>
                            </m:r>
                          </m:sup>
                        </m:sSup>
                        <m:r>
                          <a:rPr lang="en-US" altLang="ko-KR" i="1" dirty="0">
                            <a:latin typeface="Cambria Math" panose="02040503050406030204" pitchFamily="18" charset="0"/>
                          </a:rPr>
                          <m:t>      </m:t>
                        </m:r>
                      </m:e>
                    </m:rad>
                  </m:oMath>
                </a14:m>
                <a:r>
                  <a:rPr lang="en-US" altLang="ko-KR" dirty="0"/>
                  <a:t/>
                </a:r>
                <a:br>
                  <a:rPr lang="en-US" altLang="ko-KR" dirty="0"/>
                </a:br>
                <a14:m>
                  <m:oMath xmlns:m="http://schemas.openxmlformats.org/officeDocument/2006/math">
                    <m:r>
                      <m:rPr>
                        <m:nor/>
                      </m:rPr>
                      <a:rPr lang="en-US" altLang="ko-KR" dirty="0"/>
                      <m:t> </m:t>
                    </m:r>
                    <m:r>
                      <a:rPr lang="en-US" altLang="ko-KR" i="1">
                        <a:latin typeface="Cambria Math" panose="02040503050406030204" pitchFamily="18" charset="0"/>
                      </a:rPr>
                      <m:t>−</m:t>
                    </m:r>
                    <m:r>
                      <m:rPr>
                        <m:nor/>
                      </m:rPr>
                      <a:rPr lang="en-US" altLang="ko-KR" dirty="0"/>
                      <m:t> </m:t>
                    </m:r>
                    <m:rad>
                      <m:radPr>
                        <m:degHide m:val="on"/>
                        <m:ctrlPr>
                          <a:rPr lang="en-US" altLang="ko-KR" i="1" dirty="0">
                            <a:latin typeface="Cambria Math" panose="02040503050406030204" pitchFamily="18" charset="0"/>
                          </a:rPr>
                        </m:ctrlPr>
                      </m:radPr>
                      <m:deg/>
                      <m:e>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𝑥</m:t>
                            </m:r>
                          </m:e>
                          <m:sub>
                            <m:r>
                              <a:rPr lang="en-US" altLang="ko-KR" b="0" i="1" dirty="0" smtClean="0">
                                <a:latin typeface="Cambria Math" panose="02040503050406030204" pitchFamily="18" charset="0"/>
                              </a:rPr>
                              <m:t>4</m:t>
                            </m:r>
                          </m:sub>
                        </m:sSub>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𝑥</m:t>
                            </m:r>
                          </m:e>
                          <m:sub>
                            <m:r>
                              <a:rPr lang="en-US" altLang="ko-KR" i="1" dirty="0">
                                <a:latin typeface="Cambria Math" panose="02040503050406030204" pitchFamily="18" charset="0"/>
                              </a:rPr>
                              <m:t>𝑚</m:t>
                            </m:r>
                          </m:sub>
                        </m:sSub>
                        <m:sSup>
                          <m:sSupPr>
                            <m:ctrlPr>
                              <a:rPr lang="en-US" altLang="ko-KR" i="1" dirty="0">
                                <a:latin typeface="Cambria Math" panose="02040503050406030204" pitchFamily="18" charset="0"/>
                              </a:rPr>
                            </m:ctrlPr>
                          </m:sSupPr>
                          <m:e>
                            <m:r>
                              <a:rPr lang="en-US" altLang="ko-KR" i="1" dirty="0">
                                <a:latin typeface="Cambria Math" panose="02040503050406030204" pitchFamily="18" charset="0"/>
                              </a:rPr>
                              <m:t>)</m:t>
                            </m:r>
                          </m:e>
                          <m:sup>
                            <m:r>
                              <a:rPr lang="en-US" altLang="ko-KR" i="1" dirty="0">
                                <a:latin typeface="Cambria Math" panose="02040503050406030204" pitchFamily="18" charset="0"/>
                              </a:rPr>
                              <m:t>2</m:t>
                            </m:r>
                          </m:sup>
                        </m:sSup>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𝑦</m:t>
                            </m:r>
                          </m:e>
                          <m:sub>
                            <m:r>
                              <a:rPr lang="en-US" altLang="ko-KR" b="0" i="1" dirty="0" smtClean="0">
                                <a:latin typeface="Cambria Math" panose="02040503050406030204" pitchFamily="18" charset="0"/>
                              </a:rPr>
                              <m:t>4</m:t>
                            </m:r>
                          </m:sub>
                        </m:sSub>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𝑦</m:t>
                            </m:r>
                          </m:e>
                          <m:sub>
                            <m:r>
                              <a:rPr lang="en-US" altLang="ko-KR" i="1" dirty="0">
                                <a:latin typeface="Cambria Math" panose="02040503050406030204" pitchFamily="18" charset="0"/>
                              </a:rPr>
                              <m:t>𝑚</m:t>
                            </m:r>
                          </m:sub>
                        </m:sSub>
                        <m:sSup>
                          <m:sSupPr>
                            <m:ctrlPr>
                              <a:rPr lang="en-US" altLang="ko-KR" i="1" dirty="0">
                                <a:latin typeface="Cambria Math" panose="02040503050406030204" pitchFamily="18" charset="0"/>
                              </a:rPr>
                            </m:ctrlPr>
                          </m:sSupPr>
                          <m:e>
                            <m:r>
                              <a:rPr lang="en-US" altLang="ko-KR" i="1" dirty="0">
                                <a:latin typeface="Cambria Math" panose="02040503050406030204" pitchFamily="18" charset="0"/>
                              </a:rPr>
                              <m:t>)</m:t>
                            </m:r>
                          </m:e>
                          <m:sup>
                            <m:r>
                              <a:rPr lang="en-US" altLang="ko-KR" i="1" dirty="0">
                                <a:latin typeface="Cambria Math" panose="02040503050406030204" pitchFamily="18" charset="0"/>
                              </a:rPr>
                              <m:t>2</m:t>
                            </m:r>
                          </m:sup>
                        </m:sSup>
                      </m:e>
                    </m:rad>
                  </m:oMath>
                </a14:m>
                <a:r>
                  <a:rPr lang="en-US" altLang="ko-KR" dirty="0"/>
                  <a:t> </a:t>
                </a:r>
              </a:p>
              <a:p>
                <a:pPr marL="171450" indent="-171450" algn="r">
                  <a:lnSpc>
                    <a:spcPct val="150000"/>
                  </a:lnSpc>
                  <a:buFont typeface="Wingdings" panose="05000000000000000000" pitchFamily="2" charset="2"/>
                  <a:buChar char="Ø"/>
                </a:pPr>
                <a:endParaRPr lang="ko-KR" altLang="en-US" dirty="0"/>
              </a:p>
            </p:txBody>
          </p:sp>
        </mc:Choice>
        <mc:Fallback xmlns="">
          <p:sp>
            <p:nvSpPr>
              <p:cNvPr id="37" name="TextBox 36">
                <a:extLst>
                  <a:ext uri="{FF2B5EF4-FFF2-40B4-BE49-F238E27FC236}">
                    <a16:creationId xmlns:a16="http://schemas.microsoft.com/office/drawing/2014/main" id="{169C89F6-175F-0086-CBA7-67C4215D4F23}"/>
                  </a:ext>
                </a:extLst>
              </p:cNvPr>
              <p:cNvSpPr txBox="1">
                <a:spLocks noRot="1" noChangeAspect="1" noMove="1" noResize="1" noEditPoints="1" noAdjustHandles="1" noChangeArrowheads="1" noChangeShapeType="1" noTextEdit="1"/>
              </p:cNvSpPr>
              <p:nvPr/>
            </p:nvSpPr>
            <p:spPr>
              <a:xfrm>
                <a:off x="539552" y="2636912"/>
                <a:ext cx="3222993" cy="2348976"/>
              </a:xfrm>
              <a:prstGeom prst="rect">
                <a:avLst/>
              </a:prstGeom>
              <a:blipFill>
                <a:blip r:embed="rId2"/>
                <a:stretch>
                  <a:fillRect/>
                </a:stretch>
              </a:blipFill>
            </p:spPr>
            <p:txBody>
              <a:bodyPr/>
              <a:lstStyle/>
              <a:p>
                <a:r>
                  <a:rPr lang="ko-KR" altLang="en-US">
                    <a:noFill/>
                  </a:rPr>
                  <a:t> </a:t>
                </a:r>
              </a:p>
            </p:txBody>
          </p:sp>
        </mc:Fallback>
      </mc:AlternateContent>
      <p:sp>
        <p:nvSpPr>
          <p:cNvPr id="16" name="타원 15">
            <a:extLst>
              <a:ext uri="{FF2B5EF4-FFF2-40B4-BE49-F238E27FC236}">
                <a16:creationId xmlns:a16="http://schemas.microsoft.com/office/drawing/2014/main" id="{930F141E-04B1-02AE-065B-9CF69D310B04}"/>
              </a:ext>
            </a:extLst>
          </p:cNvPr>
          <p:cNvSpPr/>
          <p:nvPr/>
        </p:nvSpPr>
        <p:spPr bwMode="auto">
          <a:xfrm>
            <a:off x="1228845" y="4828015"/>
            <a:ext cx="72000" cy="720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19" name="타원 18">
            <a:extLst>
              <a:ext uri="{FF2B5EF4-FFF2-40B4-BE49-F238E27FC236}">
                <a16:creationId xmlns:a16="http://schemas.microsoft.com/office/drawing/2014/main" id="{DA021DED-6318-AEAA-B2A2-43A901485101}"/>
              </a:ext>
            </a:extLst>
          </p:cNvPr>
          <p:cNvSpPr/>
          <p:nvPr/>
        </p:nvSpPr>
        <p:spPr bwMode="auto">
          <a:xfrm>
            <a:off x="1228845" y="4978672"/>
            <a:ext cx="72000" cy="720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20" name="타원 19">
            <a:extLst>
              <a:ext uri="{FF2B5EF4-FFF2-40B4-BE49-F238E27FC236}">
                <a16:creationId xmlns:a16="http://schemas.microsoft.com/office/drawing/2014/main" id="{9F29F3C9-241B-ABF1-29CA-E82918E616A4}"/>
              </a:ext>
            </a:extLst>
          </p:cNvPr>
          <p:cNvSpPr/>
          <p:nvPr/>
        </p:nvSpPr>
        <p:spPr bwMode="auto">
          <a:xfrm>
            <a:off x="1228845" y="5129329"/>
            <a:ext cx="72000" cy="720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22" name="타원 21">
            <a:extLst>
              <a:ext uri="{FF2B5EF4-FFF2-40B4-BE49-F238E27FC236}">
                <a16:creationId xmlns:a16="http://schemas.microsoft.com/office/drawing/2014/main" id="{91142D4A-DF1E-8081-A35C-067F9BAD5735}"/>
              </a:ext>
            </a:extLst>
          </p:cNvPr>
          <p:cNvSpPr/>
          <p:nvPr/>
        </p:nvSpPr>
        <p:spPr bwMode="auto">
          <a:xfrm>
            <a:off x="2669005" y="4828015"/>
            <a:ext cx="72000" cy="720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23" name="타원 22">
            <a:extLst>
              <a:ext uri="{FF2B5EF4-FFF2-40B4-BE49-F238E27FC236}">
                <a16:creationId xmlns:a16="http://schemas.microsoft.com/office/drawing/2014/main" id="{B3284354-1587-B186-C9FE-3F3888FB7E14}"/>
              </a:ext>
            </a:extLst>
          </p:cNvPr>
          <p:cNvSpPr/>
          <p:nvPr/>
        </p:nvSpPr>
        <p:spPr bwMode="auto">
          <a:xfrm>
            <a:off x="2669005" y="4978672"/>
            <a:ext cx="72000" cy="720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24" name="타원 23">
            <a:extLst>
              <a:ext uri="{FF2B5EF4-FFF2-40B4-BE49-F238E27FC236}">
                <a16:creationId xmlns:a16="http://schemas.microsoft.com/office/drawing/2014/main" id="{9A33315B-7BEF-6A01-B849-2A4E2FC41210}"/>
              </a:ext>
            </a:extLst>
          </p:cNvPr>
          <p:cNvSpPr/>
          <p:nvPr/>
        </p:nvSpPr>
        <p:spPr bwMode="auto">
          <a:xfrm>
            <a:off x="2669005" y="5129329"/>
            <a:ext cx="72000" cy="720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pic>
        <p:nvPicPr>
          <p:cNvPr id="33" name="그림 32">
            <a:extLst>
              <a:ext uri="{FF2B5EF4-FFF2-40B4-BE49-F238E27FC236}">
                <a16:creationId xmlns:a16="http://schemas.microsoft.com/office/drawing/2014/main" id="{F251D9FA-FDDA-0135-9708-1DBD0E98C015}"/>
              </a:ext>
            </a:extLst>
          </p:cNvPr>
          <p:cNvPicPr>
            <a:picLocks noChangeAspect="1"/>
          </p:cNvPicPr>
          <p:nvPr/>
        </p:nvPicPr>
        <p:blipFill>
          <a:blip r:embed="rId3"/>
          <a:stretch>
            <a:fillRect/>
          </a:stretch>
        </p:blipFill>
        <p:spPr>
          <a:xfrm>
            <a:off x="4633102" y="1778239"/>
            <a:ext cx="3675478" cy="3669909"/>
          </a:xfrm>
          <a:prstGeom prst="rect">
            <a:avLst/>
          </a:prstGeom>
        </p:spPr>
      </p:pic>
      <p:sp>
        <p:nvSpPr>
          <p:cNvPr id="39" name="직사각형 38">
            <a:extLst>
              <a:ext uri="{FF2B5EF4-FFF2-40B4-BE49-F238E27FC236}">
                <a16:creationId xmlns:a16="http://schemas.microsoft.com/office/drawing/2014/main" id="{51639460-C60A-6BC2-881C-88C62C5D9741}"/>
              </a:ext>
            </a:extLst>
          </p:cNvPr>
          <p:cNvSpPr/>
          <p:nvPr/>
        </p:nvSpPr>
        <p:spPr bwMode="auto">
          <a:xfrm>
            <a:off x="661107" y="2175256"/>
            <a:ext cx="3334829" cy="3269968"/>
          </a:xfrm>
          <a:prstGeom prst="rect">
            <a:avLst/>
          </a:prstGeom>
          <a:noFill/>
          <a:ln w="1905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40" name="テキスト ボックス 20">
            <a:extLst>
              <a:ext uri="{FF2B5EF4-FFF2-40B4-BE49-F238E27FC236}">
                <a16:creationId xmlns:a16="http://schemas.microsoft.com/office/drawing/2014/main" id="{7A009D97-68E7-CA69-3876-88CA8812189B}"/>
              </a:ext>
            </a:extLst>
          </p:cNvPr>
          <p:cNvSpPr txBox="1"/>
          <p:nvPr/>
        </p:nvSpPr>
        <p:spPr>
          <a:xfrm>
            <a:off x="5134096" y="5623226"/>
            <a:ext cx="2673489" cy="338554"/>
          </a:xfrm>
          <a:prstGeom prst="rect">
            <a:avLst/>
          </a:prstGeom>
          <a:solidFill>
            <a:schemeClr val="bg1"/>
          </a:solidFill>
        </p:spPr>
        <p:txBody>
          <a:bodyPr wrap="none" rtlCol="0">
            <a:spAutoFit/>
          </a:bodyPr>
          <a:lstStyle/>
          <a:p>
            <a:r>
              <a:rPr kumimoji="1" lang="en-US" altLang="ja-JP" sz="1600" dirty="0"/>
              <a:t>Concept of TDOA positioning</a:t>
            </a:r>
            <a:endParaRPr kumimoji="1" lang="ja-JP" altLang="en-US" sz="1600" dirty="0"/>
          </a:p>
        </p:txBody>
      </p:sp>
    </p:spTree>
    <p:extLst>
      <p:ext uri="{BB962C8B-B14F-4D97-AF65-F5344CB8AC3E}">
        <p14:creationId xmlns:p14="http://schemas.microsoft.com/office/powerpoint/2010/main" val="546070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64D7D5-8FC6-BCE8-64A5-1BD71954E22F}"/>
              </a:ext>
            </a:extLst>
          </p:cNvPr>
          <p:cNvSpPr>
            <a:spLocks noGrp="1"/>
          </p:cNvSpPr>
          <p:nvPr>
            <p:ph type="title"/>
          </p:nvPr>
        </p:nvSpPr>
        <p:spPr/>
        <p:txBody>
          <a:bodyPr/>
          <a:lstStyle/>
          <a:p>
            <a:r>
              <a:rPr lang="en-US" altLang="ja-JP" dirty="0"/>
              <a:t>Accuracy Evaluation</a:t>
            </a:r>
            <a:endParaRPr kumimoji="1" lang="ja-JP" altLang="en-US" dirty="0"/>
          </a:p>
        </p:txBody>
      </p:sp>
      <p:sp>
        <p:nvSpPr>
          <p:cNvPr id="4" name="スライド番号プレースホルダー 3">
            <a:extLst>
              <a:ext uri="{FF2B5EF4-FFF2-40B4-BE49-F238E27FC236}">
                <a16:creationId xmlns:a16="http://schemas.microsoft.com/office/drawing/2014/main" id="{47401378-80BB-19D9-B510-73F1366A097E}"/>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6</a:t>
            </a:fld>
            <a:endParaRPr lang="en-US" altLang="ja-JP"/>
          </a:p>
        </p:txBody>
      </p:sp>
      <p:sp>
        <p:nvSpPr>
          <p:cNvPr id="7" name="テキスト ボックス 20">
            <a:extLst>
              <a:ext uri="{FF2B5EF4-FFF2-40B4-BE49-F238E27FC236}">
                <a16:creationId xmlns:a16="http://schemas.microsoft.com/office/drawing/2014/main" id="{47DB8BDE-F8D8-DDFA-DD19-E5F93B1BC9D9}"/>
              </a:ext>
            </a:extLst>
          </p:cNvPr>
          <p:cNvSpPr txBox="1"/>
          <p:nvPr/>
        </p:nvSpPr>
        <p:spPr>
          <a:xfrm>
            <a:off x="1619672" y="3717032"/>
            <a:ext cx="1500732" cy="338554"/>
          </a:xfrm>
          <a:prstGeom prst="rect">
            <a:avLst/>
          </a:prstGeom>
          <a:solidFill>
            <a:schemeClr val="bg1"/>
          </a:solidFill>
        </p:spPr>
        <p:txBody>
          <a:bodyPr wrap="none" rtlCol="0">
            <a:spAutoFit/>
          </a:bodyPr>
          <a:lstStyle/>
          <a:p>
            <a:r>
              <a:rPr kumimoji="1" lang="en-US" altLang="ja-JP" sz="1600" dirty="0"/>
              <a:t>Interference = 0</a:t>
            </a:r>
            <a:endParaRPr kumimoji="1" lang="ja-JP" altLang="en-US" sz="1600" dirty="0"/>
          </a:p>
        </p:txBody>
      </p:sp>
      <p:sp>
        <p:nvSpPr>
          <p:cNvPr id="8" name="テキスト ボックス 20">
            <a:extLst>
              <a:ext uri="{FF2B5EF4-FFF2-40B4-BE49-F238E27FC236}">
                <a16:creationId xmlns:a16="http://schemas.microsoft.com/office/drawing/2014/main" id="{39B84E96-C145-0479-044C-1AE43E255B97}"/>
              </a:ext>
            </a:extLst>
          </p:cNvPr>
          <p:cNvSpPr txBox="1"/>
          <p:nvPr/>
        </p:nvSpPr>
        <p:spPr>
          <a:xfrm>
            <a:off x="6228184" y="3717032"/>
            <a:ext cx="1500732" cy="338554"/>
          </a:xfrm>
          <a:prstGeom prst="rect">
            <a:avLst/>
          </a:prstGeom>
          <a:solidFill>
            <a:schemeClr val="bg1"/>
          </a:solidFill>
        </p:spPr>
        <p:txBody>
          <a:bodyPr wrap="none" rtlCol="0">
            <a:spAutoFit/>
          </a:bodyPr>
          <a:lstStyle/>
          <a:p>
            <a:r>
              <a:rPr kumimoji="1" lang="en-US" altLang="ja-JP" sz="1600" dirty="0"/>
              <a:t>Interference = 1</a:t>
            </a:r>
            <a:endParaRPr kumimoji="1" lang="ja-JP" altLang="en-US" sz="1600" dirty="0"/>
          </a:p>
        </p:txBody>
      </p:sp>
      <p:sp>
        <p:nvSpPr>
          <p:cNvPr id="9" name="テキスト ボックス 20">
            <a:extLst>
              <a:ext uri="{FF2B5EF4-FFF2-40B4-BE49-F238E27FC236}">
                <a16:creationId xmlns:a16="http://schemas.microsoft.com/office/drawing/2014/main" id="{7FAC825E-AFF7-BCD4-0D4E-DD50882D3787}"/>
              </a:ext>
            </a:extLst>
          </p:cNvPr>
          <p:cNvSpPr txBox="1"/>
          <p:nvPr/>
        </p:nvSpPr>
        <p:spPr>
          <a:xfrm>
            <a:off x="6660232" y="4365104"/>
            <a:ext cx="1500732" cy="338554"/>
          </a:xfrm>
          <a:prstGeom prst="rect">
            <a:avLst/>
          </a:prstGeom>
          <a:solidFill>
            <a:schemeClr val="bg1"/>
          </a:solidFill>
        </p:spPr>
        <p:txBody>
          <a:bodyPr wrap="none" rtlCol="0">
            <a:spAutoFit/>
          </a:bodyPr>
          <a:lstStyle/>
          <a:p>
            <a:r>
              <a:rPr kumimoji="1" lang="en-US" altLang="ja-JP" sz="1600" dirty="0"/>
              <a:t>Interference = 2</a:t>
            </a:r>
            <a:endParaRPr kumimoji="1" lang="ja-JP" altLang="en-US" sz="1600" dirty="0"/>
          </a:p>
        </p:txBody>
      </p:sp>
      <p:pic>
        <p:nvPicPr>
          <p:cNvPr id="10" name="그림 9">
            <a:extLst>
              <a:ext uri="{FF2B5EF4-FFF2-40B4-BE49-F238E27FC236}">
                <a16:creationId xmlns:a16="http://schemas.microsoft.com/office/drawing/2014/main" id="{8B5FFF0F-1799-E12D-BF40-893573F124D2}"/>
              </a:ext>
            </a:extLst>
          </p:cNvPr>
          <p:cNvPicPr>
            <a:picLocks noChangeAspect="1"/>
          </p:cNvPicPr>
          <p:nvPr/>
        </p:nvPicPr>
        <p:blipFill rotWithShape="1">
          <a:blip r:embed="rId2"/>
          <a:srcRect l="6246" r="6393"/>
          <a:stretch/>
        </p:blipFill>
        <p:spPr>
          <a:xfrm>
            <a:off x="323528" y="1456720"/>
            <a:ext cx="3888432" cy="2303191"/>
          </a:xfrm>
          <a:prstGeom prst="rect">
            <a:avLst/>
          </a:prstGeom>
        </p:spPr>
      </p:pic>
      <p:pic>
        <p:nvPicPr>
          <p:cNvPr id="14" name="그림 13">
            <a:extLst>
              <a:ext uri="{FF2B5EF4-FFF2-40B4-BE49-F238E27FC236}">
                <a16:creationId xmlns:a16="http://schemas.microsoft.com/office/drawing/2014/main" id="{098806A6-AB5B-1D2A-CE22-9A18B0AD59F3}"/>
              </a:ext>
            </a:extLst>
          </p:cNvPr>
          <p:cNvPicPr>
            <a:picLocks noChangeAspect="1"/>
          </p:cNvPicPr>
          <p:nvPr/>
        </p:nvPicPr>
        <p:blipFill rotWithShape="1">
          <a:blip r:embed="rId3"/>
          <a:srcRect l="6732" r="6732"/>
          <a:stretch/>
        </p:blipFill>
        <p:spPr>
          <a:xfrm>
            <a:off x="4966347" y="1443883"/>
            <a:ext cx="3888432" cy="2328863"/>
          </a:xfrm>
          <a:prstGeom prst="rect">
            <a:avLst/>
          </a:prstGeom>
        </p:spPr>
      </p:pic>
      <p:pic>
        <p:nvPicPr>
          <p:cNvPr id="17" name="그림 16">
            <a:extLst>
              <a:ext uri="{FF2B5EF4-FFF2-40B4-BE49-F238E27FC236}">
                <a16:creationId xmlns:a16="http://schemas.microsoft.com/office/drawing/2014/main" id="{EDB6B81F-018F-6FEB-1627-2F2A3D66981D}"/>
              </a:ext>
            </a:extLst>
          </p:cNvPr>
          <p:cNvPicPr>
            <a:picLocks noChangeAspect="1"/>
          </p:cNvPicPr>
          <p:nvPr/>
        </p:nvPicPr>
        <p:blipFill>
          <a:blip r:embed="rId4"/>
          <a:stretch>
            <a:fillRect/>
          </a:stretch>
        </p:blipFill>
        <p:spPr>
          <a:xfrm>
            <a:off x="2350057" y="4056263"/>
            <a:ext cx="4443886" cy="2303191"/>
          </a:xfrm>
          <a:prstGeom prst="rect">
            <a:avLst/>
          </a:prstGeom>
        </p:spPr>
      </p:pic>
    </p:spTree>
    <p:extLst>
      <p:ext uri="{BB962C8B-B14F-4D97-AF65-F5344CB8AC3E}">
        <p14:creationId xmlns:p14="http://schemas.microsoft.com/office/powerpoint/2010/main" val="655374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64D7D5-8FC6-BCE8-64A5-1BD71954E22F}"/>
              </a:ext>
            </a:extLst>
          </p:cNvPr>
          <p:cNvSpPr>
            <a:spLocks noGrp="1"/>
          </p:cNvSpPr>
          <p:nvPr>
            <p:ph type="title"/>
          </p:nvPr>
        </p:nvSpPr>
        <p:spPr/>
        <p:txBody>
          <a:bodyPr/>
          <a:lstStyle/>
          <a:p>
            <a:r>
              <a:rPr lang="en-US" altLang="ja-JP" dirty="0"/>
              <a:t>Results of Evaluation</a:t>
            </a:r>
            <a:endParaRPr kumimoji="1" lang="ja-JP" altLang="en-US" dirty="0"/>
          </a:p>
        </p:txBody>
      </p:sp>
      <p:sp>
        <p:nvSpPr>
          <p:cNvPr id="4" name="スライド番号プレースホルダー 3">
            <a:extLst>
              <a:ext uri="{FF2B5EF4-FFF2-40B4-BE49-F238E27FC236}">
                <a16:creationId xmlns:a16="http://schemas.microsoft.com/office/drawing/2014/main" id="{47401378-80BB-19D9-B510-73F1366A097E}"/>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7</a:t>
            </a:fld>
            <a:endParaRPr lang="en-US" altLang="ja-JP"/>
          </a:p>
        </p:txBody>
      </p:sp>
      <p:graphicFrame>
        <p:nvGraphicFramePr>
          <p:cNvPr id="7" name="표 6">
            <a:extLst>
              <a:ext uri="{FF2B5EF4-FFF2-40B4-BE49-F238E27FC236}">
                <a16:creationId xmlns:a16="http://schemas.microsoft.com/office/drawing/2014/main" id="{AF265883-A707-020C-C505-6A81FC0029F6}"/>
              </a:ext>
            </a:extLst>
          </p:cNvPr>
          <p:cNvGraphicFramePr>
            <a:graphicFrameLocks noGrp="1"/>
          </p:cNvGraphicFramePr>
          <p:nvPr>
            <p:extLst>
              <p:ext uri="{D42A27DB-BD31-4B8C-83A1-F6EECF244321}">
                <p14:modId xmlns:p14="http://schemas.microsoft.com/office/powerpoint/2010/main" val="2353896261"/>
              </p:ext>
            </p:extLst>
          </p:nvPr>
        </p:nvGraphicFramePr>
        <p:xfrm>
          <a:off x="508000" y="1988840"/>
          <a:ext cx="8128000" cy="185420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1279973508"/>
                    </a:ext>
                  </a:extLst>
                </a:gridCol>
                <a:gridCol w="2032000">
                  <a:extLst>
                    <a:ext uri="{9D8B030D-6E8A-4147-A177-3AD203B41FA5}">
                      <a16:colId xmlns:a16="http://schemas.microsoft.com/office/drawing/2014/main" val="1744774564"/>
                    </a:ext>
                  </a:extLst>
                </a:gridCol>
                <a:gridCol w="2032000">
                  <a:extLst>
                    <a:ext uri="{9D8B030D-6E8A-4147-A177-3AD203B41FA5}">
                      <a16:colId xmlns:a16="http://schemas.microsoft.com/office/drawing/2014/main" val="1275679072"/>
                    </a:ext>
                  </a:extLst>
                </a:gridCol>
                <a:gridCol w="2032000">
                  <a:extLst>
                    <a:ext uri="{9D8B030D-6E8A-4147-A177-3AD203B41FA5}">
                      <a16:colId xmlns:a16="http://schemas.microsoft.com/office/drawing/2014/main" val="2981955938"/>
                    </a:ext>
                  </a:extLst>
                </a:gridCol>
              </a:tblGrid>
              <a:tr h="370840">
                <a:tc rowSpan="2">
                  <a:txBody>
                    <a:bodyPr/>
                    <a:lstStyle/>
                    <a:p>
                      <a:pPr algn="ctr" latinLnBrk="1"/>
                      <a:endParaRPr lang="ko-KR" altLang="en-US" dirty="0">
                        <a:latin typeface="Times New Roman" panose="02020603050405020304" pitchFamily="18" charset="0"/>
                        <a:cs typeface="Times New Roman" panose="02020603050405020304" pitchFamily="18" charset="0"/>
                      </a:endParaRPr>
                    </a:p>
                  </a:txBody>
                  <a:tcPr>
                    <a:lnTlToBr w="12700" cap="flat" cmpd="sng" algn="ctr">
                      <a:solidFill>
                        <a:schemeClr val="tx1"/>
                      </a:solidFill>
                      <a:prstDash val="solid"/>
                      <a:round/>
                      <a:headEnd type="none" w="med" len="med"/>
                      <a:tailEnd type="none" w="med" len="med"/>
                    </a:lnTlToBr>
                    <a:solidFill>
                      <a:schemeClr val="bg1">
                        <a:lumMod val="75000"/>
                      </a:schemeClr>
                    </a:solidFill>
                  </a:tcPr>
                </a:tc>
                <a:tc gridSpan="3">
                  <a:txBody>
                    <a:bodyPr/>
                    <a:lstStyle/>
                    <a:p>
                      <a:pPr algn="ctr" latinLnBrk="1"/>
                      <a:r>
                        <a:rPr lang="en-US" altLang="ko-KR" dirty="0">
                          <a:latin typeface="Times New Roman" panose="02020603050405020304" pitchFamily="18" charset="0"/>
                          <a:cs typeface="Times New Roman" panose="02020603050405020304" pitchFamily="18" charset="0"/>
                        </a:rPr>
                        <a:t>Average RMSE [m]</a:t>
                      </a:r>
                      <a:endParaRPr lang="ko-KR" altLang="en-US" dirty="0">
                        <a:latin typeface="Times New Roman" panose="02020603050405020304" pitchFamily="18" charset="0"/>
                        <a:cs typeface="Times New Roman" panose="02020603050405020304" pitchFamily="18" charset="0"/>
                      </a:endParaRPr>
                    </a:p>
                  </a:txBody>
                  <a:tcPr>
                    <a:solidFill>
                      <a:schemeClr val="bg1">
                        <a:lumMod val="75000"/>
                      </a:schemeClr>
                    </a:solidFill>
                  </a:tcPr>
                </a:tc>
                <a:tc hMerge="1">
                  <a:txBody>
                    <a:bodyPr/>
                    <a:lstStyle/>
                    <a:p>
                      <a:pPr latinLnBrk="1"/>
                      <a:endParaRPr lang="ko-KR" altLang="en-US" dirty="0"/>
                    </a:p>
                  </a:txBody>
                  <a:tcPr/>
                </a:tc>
                <a:tc hMerge="1">
                  <a:txBody>
                    <a:bodyPr/>
                    <a:lstStyle/>
                    <a:p>
                      <a:pPr latinLnBrk="1"/>
                      <a:endParaRPr lang="ko-KR" altLang="en-US" dirty="0"/>
                    </a:p>
                  </a:txBody>
                  <a:tcPr/>
                </a:tc>
                <a:extLst>
                  <a:ext uri="{0D108BD9-81ED-4DB2-BD59-A6C34878D82A}">
                    <a16:rowId xmlns:a16="http://schemas.microsoft.com/office/drawing/2014/main" val="1962286686"/>
                  </a:ext>
                </a:extLst>
              </a:tr>
              <a:tr h="370840">
                <a:tc vMerge="1">
                  <a:txBody>
                    <a:bodyPr/>
                    <a:lstStyle/>
                    <a:p>
                      <a:pPr latinLnBrk="1"/>
                      <a:endParaRPr lang="ko-KR" altLang="en-US" dirty="0"/>
                    </a:p>
                  </a:txBody>
                  <a:tcPr/>
                </a:tc>
                <a:tc>
                  <a:txBody>
                    <a:bodyPr/>
                    <a:lstStyle/>
                    <a:p>
                      <a:pPr algn="ctr" latinLnBrk="1"/>
                      <a:r>
                        <a:rPr lang="en-US" altLang="ko-KR" dirty="0">
                          <a:latin typeface="Times New Roman" panose="02020603050405020304" pitchFamily="18" charset="0"/>
                          <a:cs typeface="Times New Roman" panose="02020603050405020304" pitchFamily="18" charset="0"/>
                        </a:rPr>
                        <a:t>Anchor = 2</a:t>
                      </a:r>
                      <a:endParaRPr lang="ko-KR" altLang="en-US" dirty="0">
                        <a:latin typeface="Times New Roman" panose="02020603050405020304" pitchFamily="18" charset="0"/>
                        <a:cs typeface="Times New Roman" panose="02020603050405020304" pitchFamily="18" charset="0"/>
                      </a:endParaRPr>
                    </a:p>
                  </a:txBody>
                  <a:tcPr>
                    <a:solidFill>
                      <a:schemeClr val="bg1">
                        <a:lumMod val="75000"/>
                      </a:schemeClr>
                    </a:solidFill>
                  </a:tcPr>
                </a:tc>
                <a:tc>
                  <a:txBody>
                    <a:bodyPr/>
                    <a:lstStyle/>
                    <a:p>
                      <a:pPr algn="ctr" latinLnBrk="1"/>
                      <a:r>
                        <a:rPr lang="en-US" altLang="ko-KR" dirty="0">
                          <a:latin typeface="Times New Roman" panose="02020603050405020304" pitchFamily="18" charset="0"/>
                          <a:cs typeface="Times New Roman" panose="02020603050405020304" pitchFamily="18" charset="0"/>
                        </a:rPr>
                        <a:t>Anchor = 3</a:t>
                      </a:r>
                      <a:endParaRPr lang="ko-KR" altLang="en-US" dirty="0">
                        <a:latin typeface="Times New Roman" panose="02020603050405020304" pitchFamily="18" charset="0"/>
                        <a:cs typeface="Times New Roman" panose="02020603050405020304" pitchFamily="18" charset="0"/>
                      </a:endParaRPr>
                    </a:p>
                  </a:txBody>
                  <a:tcPr>
                    <a:solidFill>
                      <a:schemeClr val="bg1">
                        <a:lumMod val="75000"/>
                      </a:schemeClr>
                    </a:solidFill>
                  </a:tcPr>
                </a:tc>
                <a:tc>
                  <a:txBody>
                    <a:bodyPr/>
                    <a:lstStyle/>
                    <a:p>
                      <a:pPr algn="ctr" latinLnBrk="1"/>
                      <a:r>
                        <a:rPr lang="en-US" altLang="ko-KR" dirty="0">
                          <a:latin typeface="Times New Roman" panose="02020603050405020304" pitchFamily="18" charset="0"/>
                          <a:cs typeface="Times New Roman" panose="02020603050405020304" pitchFamily="18" charset="0"/>
                        </a:rPr>
                        <a:t>Anchor = 4</a:t>
                      </a:r>
                      <a:endParaRPr lang="ko-KR" altLang="en-US" dirty="0">
                        <a:latin typeface="Times New Roman" panose="02020603050405020304" pitchFamily="18" charset="0"/>
                        <a:cs typeface="Times New Roman" panose="02020603050405020304" pitchFamily="18" charset="0"/>
                      </a:endParaRPr>
                    </a:p>
                  </a:txBody>
                  <a:tcPr>
                    <a:solidFill>
                      <a:schemeClr val="bg1">
                        <a:lumMod val="75000"/>
                      </a:schemeClr>
                    </a:solidFill>
                  </a:tcPr>
                </a:tc>
                <a:extLst>
                  <a:ext uri="{0D108BD9-81ED-4DB2-BD59-A6C34878D82A}">
                    <a16:rowId xmlns:a16="http://schemas.microsoft.com/office/drawing/2014/main" val="557213253"/>
                  </a:ext>
                </a:extLst>
              </a:tr>
              <a:tr h="370840">
                <a:tc>
                  <a:txBody>
                    <a:bodyPr/>
                    <a:lstStyle/>
                    <a:p>
                      <a:pPr algn="ctr" latinLnBrk="1"/>
                      <a:r>
                        <a:rPr lang="en-US" altLang="ko-KR" dirty="0">
                          <a:latin typeface="Times New Roman" panose="02020603050405020304" pitchFamily="18" charset="0"/>
                          <a:cs typeface="Times New Roman" panose="02020603050405020304" pitchFamily="18" charset="0"/>
                        </a:rPr>
                        <a:t>Interference = 0</a:t>
                      </a:r>
                      <a:endParaRPr lang="ko-KR" altLang="en-US" dirty="0">
                        <a:latin typeface="Times New Roman" panose="02020603050405020304" pitchFamily="18" charset="0"/>
                        <a:cs typeface="Times New Roman" panose="02020603050405020304" pitchFamily="18" charset="0"/>
                      </a:endParaRPr>
                    </a:p>
                  </a:txBody>
                  <a:tcPr>
                    <a:solidFill>
                      <a:schemeClr val="bg1">
                        <a:lumMod val="75000"/>
                      </a:schemeClr>
                    </a:solidFill>
                  </a:tcPr>
                </a:tc>
                <a:tc>
                  <a:txBody>
                    <a:bodyPr/>
                    <a:lstStyle/>
                    <a:p>
                      <a:pPr algn="ctr" latinLnBrk="1"/>
                      <a:r>
                        <a:rPr lang="en-US" altLang="ko-KR" dirty="0">
                          <a:latin typeface="Times New Roman" panose="02020603050405020304" pitchFamily="18" charset="0"/>
                          <a:cs typeface="Times New Roman" panose="02020603050405020304" pitchFamily="18" charset="0"/>
                        </a:rPr>
                        <a:t>3.15</a:t>
                      </a:r>
                      <a:endParaRPr lang="ko-KR" altLang="en-US" dirty="0">
                        <a:latin typeface="Times New Roman" panose="02020603050405020304" pitchFamily="18" charset="0"/>
                        <a:cs typeface="Times New Roman" panose="02020603050405020304" pitchFamily="18" charset="0"/>
                      </a:endParaRPr>
                    </a:p>
                  </a:txBody>
                  <a:tcPr/>
                </a:tc>
                <a:tc>
                  <a:txBody>
                    <a:bodyPr/>
                    <a:lstStyle/>
                    <a:p>
                      <a:pPr algn="ctr" latinLnBrk="1"/>
                      <a:r>
                        <a:rPr lang="en-US" altLang="ko-KR" dirty="0">
                          <a:latin typeface="Times New Roman" panose="02020603050405020304" pitchFamily="18" charset="0"/>
                          <a:cs typeface="Times New Roman" panose="02020603050405020304" pitchFamily="18" charset="0"/>
                        </a:rPr>
                        <a:t>0.48</a:t>
                      </a:r>
                      <a:endParaRPr lang="ko-KR" altLang="en-US" dirty="0">
                        <a:latin typeface="Times New Roman" panose="02020603050405020304" pitchFamily="18" charset="0"/>
                        <a:cs typeface="Times New Roman" panose="02020603050405020304" pitchFamily="18" charset="0"/>
                      </a:endParaRPr>
                    </a:p>
                  </a:txBody>
                  <a:tcPr/>
                </a:tc>
                <a:tc>
                  <a:txBody>
                    <a:bodyPr/>
                    <a:lstStyle/>
                    <a:p>
                      <a:pPr algn="ctr" latinLnBrk="1"/>
                      <a:r>
                        <a:rPr lang="en-US" altLang="ko-KR" dirty="0">
                          <a:latin typeface="Times New Roman" panose="02020603050405020304" pitchFamily="18" charset="0"/>
                          <a:cs typeface="Times New Roman" panose="02020603050405020304" pitchFamily="18" charset="0"/>
                        </a:rPr>
                        <a:t>0.39</a:t>
                      </a:r>
                      <a:endParaRPr lang="ko-KR"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04484003"/>
                  </a:ext>
                </a:extLst>
              </a:tr>
              <a:tr h="370840">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dirty="0">
                          <a:latin typeface="Times New Roman" panose="02020603050405020304" pitchFamily="18" charset="0"/>
                          <a:cs typeface="Times New Roman" panose="02020603050405020304" pitchFamily="18" charset="0"/>
                        </a:rPr>
                        <a:t>Interference = 1</a:t>
                      </a:r>
                      <a:endParaRPr lang="ko-KR" altLang="en-US" dirty="0">
                        <a:latin typeface="Times New Roman" panose="02020603050405020304" pitchFamily="18" charset="0"/>
                        <a:cs typeface="Times New Roman" panose="02020603050405020304" pitchFamily="18" charset="0"/>
                      </a:endParaRPr>
                    </a:p>
                  </a:txBody>
                  <a:tcPr>
                    <a:solidFill>
                      <a:schemeClr val="bg1">
                        <a:lumMod val="75000"/>
                      </a:schemeClr>
                    </a:solidFill>
                  </a:tcPr>
                </a:tc>
                <a:tc>
                  <a:txBody>
                    <a:bodyPr/>
                    <a:lstStyle/>
                    <a:p>
                      <a:pPr algn="ctr" latinLnBrk="1"/>
                      <a:r>
                        <a:rPr lang="en-US" altLang="ko-KR" dirty="0">
                          <a:latin typeface="Times New Roman" panose="02020603050405020304" pitchFamily="18" charset="0"/>
                          <a:cs typeface="Times New Roman" panose="02020603050405020304" pitchFamily="18" charset="0"/>
                        </a:rPr>
                        <a:t>3.16</a:t>
                      </a:r>
                      <a:endParaRPr lang="ko-KR" altLang="en-US" dirty="0">
                        <a:latin typeface="Times New Roman" panose="02020603050405020304" pitchFamily="18" charset="0"/>
                        <a:cs typeface="Times New Roman" panose="02020603050405020304" pitchFamily="18" charset="0"/>
                      </a:endParaRPr>
                    </a:p>
                  </a:txBody>
                  <a:tcPr/>
                </a:tc>
                <a:tc>
                  <a:txBody>
                    <a:bodyPr/>
                    <a:lstStyle/>
                    <a:p>
                      <a:pPr algn="ctr" latinLnBrk="1"/>
                      <a:r>
                        <a:rPr lang="en-US" altLang="ko-KR" dirty="0">
                          <a:latin typeface="Times New Roman" panose="02020603050405020304" pitchFamily="18" charset="0"/>
                          <a:cs typeface="Times New Roman" panose="02020603050405020304" pitchFamily="18" charset="0"/>
                        </a:rPr>
                        <a:t>1.25</a:t>
                      </a:r>
                      <a:endParaRPr lang="ko-KR" altLang="en-US" dirty="0">
                        <a:latin typeface="Times New Roman" panose="02020603050405020304" pitchFamily="18" charset="0"/>
                        <a:cs typeface="Times New Roman" panose="02020603050405020304" pitchFamily="18" charset="0"/>
                      </a:endParaRPr>
                    </a:p>
                  </a:txBody>
                  <a:tcPr/>
                </a:tc>
                <a:tc>
                  <a:txBody>
                    <a:bodyPr/>
                    <a:lstStyle/>
                    <a:p>
                      <a:pPr algn="ctr" latinLnBrk="1"/>
                      <a:r>
                        <a:rPr lang="en-US" altLang="ko-KR" dirty="0">
                          <a:latin typeface="Times New Roman" panose="02020603050405020304" pitchFamily="18" charset="0"/>
                          <a:cs typeface="Times New Roman" panose="02020603050405020304" pitchFamily="18" charset="0"/>
                        </a:rPr>
                        <a:t>0.51</a:t>
                      </a:r>
                      <a:endParaRPr lang="ko-KR"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41929551"/>
                  </a:ext>
                </a:extLst>
              </a:tr>
              <a:tr h="370840">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dirty="0">
                          <a:latin typeface="Times New Roman" panose="02020603050405020304" pitchFamily="18" charset="0"/>
                          <a:cs typeface="Times New Roman" panose="02020603050405020304" pitchFamily="18" charset="0"/>
                        </a:rPr>
                        <a:t>Interference = 2</a:t>
                      </a:r>
                      <a:endParaRPr lang="ko-KR" altLang="en-US" dirty="0">
                        <a:latin typeface="Times New Roman" panose="02020603050405020304" pitchFamily="18" charset="0"/>
                        <a:cs typeface="Times New Roman" panose="02020603050405020304" pitchFamily="18" charset="0"/>
                      </a:endParaRPr>
                    </a:p>
                  </a:txBody>
                  <a:tcPr>
                    <a:solidFill>
                      <a:schemeClr val="bg1">
                        <a:lumMod val="75000"/>
                      </a:schemeClr>
                    </a:solidFill>
                  </a:tcPr>
                </a:tc>
                <a:tc>
                  <a:txBody>
                    <a:bodyPr/>
                    <a:lstStyle/>
                    <a:p>
                      <a:pPr algn="ctr" latinLnBrk="1"/>
                      <a:r>
                        <a:rPr lang="en-US" altLang="ko-KR" dirty="0">
                          <a:latin typeface="Times New Roman" panose="02020603050405020304" pitchFamily="18" charset="0"/>
                          <a:cs typeface="Times New Roman" panose="02020603050405020304" pitchFamily="18" charset="0"/>
                        </a:rPr>
                        <a:t>3.51</a:t>
                      </a:r>
                      <a:endParaRPr lang="ko-KR" altLang="en-US" dirty="0">
                        <a:latin typeface="Times New Roman" panose="02020603050405020304" pitchFamily="18" charset="0"/>
                        <a:cs typeface="Times New Roman" panose="02020603050405020304" pitchFamily="18" charset="0"/>
                      </a:endParaRPr>
                    </a:p>
                  </a:txBody>
                  <a:tcPr/>
                </a:tc>
                <a:tc>
                  <a:txBody>
                    <a:bodyPr/>
                    <a:lstStyle/>
                    <a:p>
                      <a:pPr algn="ctr" latinLnBrk="1"/>
                      <a:r>
                        <a:rPr lang="en-US" altLang="ko-KR" dirty="0">
                          <a:latin typeface="Times New Roman" panose="02020603050405020304" pitchFamily="18" charset="0"/>
                          <a:cs typeface="Times New Roman" panose="02020603050405020304" pitchFamily="18" charset="0"/>
                        </a:rPr>
                        <a:t>1.37</a:t>
                      </a:r>
                      <a:endParaRPr lang="ko-KR" altLang="en-US" dirty="0">
                        <a:latin typeface="Times New Roman" panose="02020603050405020304" pitchFamily="18" charset="0"/>
                        <a:cs typeface="Times New Roman" panose="02020603050405020304" pitchFamily="18" charset="0"/>
                      </a:endParaRPr>
                    </a:p>
                  </a:txBody>
                  <a:tcPr/>
                </a:tc>
                <a:tc>
                  <a:txBody>
                    <a:bodyPr/>
                    <a:lstStyle/>
                    <a:p>
                      <a:pPr algn="ctr" latinLnBrk="1"/>
                      <a:r>
                        <a:rPr lang="en-US" altLang="ko-KR" dirty="0">
                          <a:latin typeface="Times New Roman" panose="02020603050405020304" pitchFamily="18" charset="0"/>
                          <a:cs typeface="Times New Roman" panose="02020603050405020304" pitchFamily="18" charset="0"/>
                        </a:rPr>
                        <a:t>0.99</a:t>
                      </a:r>
                      <a:endParaRPr lang="ko-KR"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848507274"/>
                  </a:ext>
                </a:extLst>
              </a:tr>
            </a:tbl>
          </a:graphicData>
        </a:graphic>
      </p:graphicFrame>
      <p:sp>
        <p:nvSpPr>
          <p:cNvPr id="8" name="직사각형 7">
            <a:extLst>
              <a:ext uri="{FF2B5EF4-FFF2-40B4-BE49-F238E27FC236}">
                <a16:creationId xmlns:a16="http://schemas.microsoft.com/office/drawing/2014/main" id="{1E25ED22-859B-B053-9F8F-6F2B3E799240}"/>
              </a:ext>
            </a:extLst>
          </p:cNvPr>
          <p:cNvSpPr/>
          <p:nvPr/>
        </p:nvSpPr>
        <p:spPr bwMode="auto">
          <a:xfrm>
            <a:off x="6588224" y="2348880"/>
            <a:ext cx="2047776" cy="1494160"/>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9" name="TextBox 8">
            <a:extLst>
              <a:ext uri="{FF2B5EF4-FFF2-40B4-BE49-F238E27FC236}">
                <a16:creationId xmlns:a16="http://schemas.microsoft.com/office/drawing/2014/main" id="{59E493B3-F8BF-0468-7431-2C394FDCA120}"/>
              </a:ext>
            </a:extLst>
          </p:cNvPr>
          <p:cNvSpPr txBox="1"/>
          <p:nvPr/>
        </p:nvSpPr>
        <p:spPr>
          <a:xfrm>
            <a:off x="839100" y="4293096"/>
            <a:ext cx="8072226" cy="1938992"/>
          </a:xfrm>
          <a:prstGeom prst="rect">
            <a:avLst/>
          </a:prstGeom>
          <a:noFill/>
        </p:spPr>
        <p:txBody>
          <a:bodyPr wrap="square" rtlCol="0">
            <a:spAutoFit/>
          </a:bodyPr>
          <a:lstStyle/>
          <a:p>
            <a:pPr marL="285750" indent="-285750">
              <a:buFont typeface="Arial" panose="020B0604020202020204" pitchFamily="34" charset="0"/>
              <a:buChar char="•"/>
            </a:pPr>
            <a:r>
              <a:rPr lang="en-US" altLang="ko-KR" sz="2400" dirty="0"/>
              <a:t>Achieve positioning accuracy within 1m when the number of anchors is 4.</a:t>
            </a:r>
          </a:p>
          <a:p>
            <a:endParaRPr lang="en-US" altLang="ko-KR" sz="2400" dirty="0"/>
          </a:p>
          <a:p>
            <a:pPr marL="285750" indent="-285750">
              <a:buFont typeface="Arial" panose="020B0604020202020204" pitchFamily="34" charset="0"/>
              <a:buChar char="•"/>
            </a:pPr>
            <a:r>
              <a:rPr lang="en-US" altLang="ko-KR" sz="2400" dirty="0"/>
              <a:t>If more than 4 anchors are used, stable positioning is possible even if two BAN interference applies to the target mobile.</a:t>
            </a:r>
            <a:endParaRPr lang="ko-KR" altLang="en-US" sz="2400" dirty="0"/>
          </a:p>
        </p:txBody>
      </p:sp>
    </p:spTree>
    <p:extLst>
      <p:ext uri="{BB962C8B-B14F-4D97-AF65-F5344CB8AC3E}">
        <p14:creationId xmlns:p14="http://schemas.microsoft.com/office/powerpoint/2010/main" val="126663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F30BB62-8105-1702-652B-138C745C8064}"/>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8</a:t>
            </a:fld>
            <a:endParaRPr lang="en-US" altLang="ja-JP"/>
          </a:p>
        </p:txBody>
      </p:sp>
      <p:sp>
        <p:nvSpPr>
          <p:cNvPr id="5" name="タイトル 1">
            <a:extLst>
              <a:ext uri="{FF2B5EF4-FFF2-40B4-BE49-F238E27FC236}">
                <a16:creationId xmlns:a16="http://schemas.microsoft.com/office/drawing/2014/main" id="{52BE741D-7974-BAF1-8B35-C2BB03F27152}"/>
              </a:ext>
            </a:extLst>
          </p:cNvPr>
          <p:cNvSpPr>
            <a:spLocks noGrp="1"/>
          </p:cNvSpPr>
          <p:nvPr>
            <p:ph type="title"/>
          </p:nvPr>
        </p:nvSpPr>
        <p:spPr>
          <a:xfrm>
            <a:off x="683568" y="557698"/>
            <a:ext cx="7772400" cy="1066800"/>
          </a:xfrm>
        </p:spPr>
        <p:txBody>
          <a:bodyPr/>
          <a:lstStyle/>
          <a:p>
            <a:r>
              <a:rPr lang="en-US" altLang="ja-JP" dirty="0"/>
              <a:t>Conclusion</a:t>
            </a:r>
            <a:endParaRPr kumimoji="1" lang="ja-JP" altLang="en-US" dirty="0"/>
          </a:p>
        </p:txBody>
      </p:sp>
      <p:sp>
        <p:nvSpPr>
          <p:cNvPr id="8" name="正方形/長方形 7">
            <a:extLst>
              <a:ext uri="{FF2B5EF4-FFF2-40B4-BE49-F238E27FC236}">
                <a16:creationId xmlns:a16="http://schemas.microsoft.com/office/drawing/2014/main" id="{7CF37E3B-9D90-4A94-B0CD-47E873DC6DFB}"/>
              </a:ext>
            </a:extLst>
          </p:cNvPr>
          <p:cNvSpPr/>
          <p:nvPr/>
        </p:nvSpPr>
        <p:spPr bwMode="auto">
          <a:xfrm>
            <a:off x="6876256" y="2168936"/>
            <a:ext cx="144000" cy="6840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 name="コンテンツ プレースホルダー 2">
            <a:extLst>
              <a:ext uri="{FF2B5EF4-FFF2-40B4-BE49-F238E27FC236}">
                <a16:creationId xmlns:a16="http://schemas.microsoft.com/office/drawing/2014/main" id="{3ECD11F9-B979-3761-DA8A-38CEE67F5E1C}"/>
              </a:ext>
            </a:extLst>
          </p:cNvPr>
          <p:cNvSpPr>
            <a:spLocks noGrp="1"/>
          </p:cNvSpPr>
          <p:nvPr>
            <p:ph idx="1"/>
          </p:nvPr>
        </p:nvSpPr>
        <p:spPr>
          <a:xfrm>
            <a:off x="827584" y="1340768"/>
            <a:ext cx="7771599" cy="5112568"/>
          </a:xfrm>
        </p:spPr>
        <p:txBody>
          <a:bodyPr/>
          <a:lstStyle/>
          <a:p>
            <a:r>
              <a:rPr lang="en-US" altLang="ja-JP" sz="2800" dirty="0">
                <a:latin typeface="Times New Roman" panose="02020603050405020304" pitchFamily="18" charset="0"/>
                <a:cs typeface="Times New Roman" panose="02020603050405020304" pitchFamily="18" charset="0"/>
              </a:rPr>
              <a:t>To examine the UWB positioning, effect of the interference are analyzed in the ranging error from multiple BAN adjacent scenarios.</a:t>
            </a:r>
            <a:endParaRPr lang="en-US" altLang="ja-JP" sz="2800" u="sng" dirty="0">
              <a:latin typeface="Times New Roman" panose="02020603050405020304" pitchFamily="18" charset="0"/>
              <a:cs typeface="Times New Roman" panose="02020603050405020304" pitchFamily="18" charset="0"/>
            </a:endParaRPr>
          </a:p>
          <a:p>
            <a:r>
              <a:rPr lang="en-US" altLang="ja-JP" sz="2800" dirty="0">
                <a:latin typeface="Times New Roman" panose="02020603050405020304" pitchFamily="18" charset="0"/>
                <a:cs typeface="Times New Roman" panose="02020603050405020304" pitchFamily="18" charset="0"/>
              </a:rPr>
              <a:t>TDOA is used to obtain the position and anchors must be at least 4 to guarantee the accuracy less than 1m in case of two interfering BAN scenarios.</a:t>
            </a:r>
          </a:p>
          <a:p>
            <a:r>
              <a:rPr lang="en-US" altLang="ja-JP" sz="2800" dirty="0">
                <a:latin typeface="Times New Roman" panose="02020603050405020304" pitchFamily="18" charset="0"/>
                <a:cs typeface="Times New Roman" panose="02020603050405020304" pitchFamily="18" charset="0"/>
              </a:rPr>
              <a:t>UWB positioning can be extended to special VBAN scenario, e.g. Digital Car Keys, etc..</a:t>
            </a:r>
          </a:p>
          <a:p>
            <a:r>
              <a:rPr lang="en-US" altLang="ja-JP" sz="2800" dirty="0">
                <a:latin typeface="Times New Roman" panose="02020603050405020304" pitchFamily="18" charset="0"/>
                <a:cs typeface="Times New Roman" panose="02020603050405020304" pitchFamily="18" charset="0"/>
              </a:rPr>
              <a:t>To improve final accuracy, methods such as Particle Filters or AI-based positioning </a:t>
            </a:r>
            <a:r>
              <a:rPr lang="en-US" altLang="ja-JP" sz="2800" dirty="0" smtClean="0">
                <a:latin typeface="Times New Roman" panose="02020603050405020304" pitchFamily="18" charset="0"/>
                <a:cs typeface="Times New Roman" panose="02020603050405020304" pitchFamily="18" charset="0"/>
              </a:rPr>
              <a:t>can</a:t>
            </a:r>
          </a:p>
          <a:p>
            <a:pPr marL="0" indent="0">
              <a:buNone/>
            </a:pPr>
            <a:r>
              <a:rPr lang="en-US" altLang="ja-JP" sz="2800" dirty="0">
                <a:latin typeface="Times New Roman" panose="02020603050405020304" pitchFamily="18" charset="0"/>
                <a:cs typeface="Times New Roman" panose="02020603050405020304" pitchFamily="18" charset="0"/>
              </a:rPr>
              <a:t> </a:t>
            </a:r>
            <a:r>
              <a:rPr lang="en-US" altLang="ja-JP" sz="2800" dirty="0" smtClean="0">
                <a:latin typeface="Times New Roman" panose="02020603050405020304" pitchFamily="18" charset="0"/>
                <a:cs typeface="Times New Roman" panose="02020603050405020304" pitchFamily="18" charset="0"/>
              </a:rPr>
              <a:t>    be applied </a:t>
            </a:r>
            <a:r>
              <a:rPr lang="en-US" altLang="ja-JP" sz="2800" dirty="0">
                <a:latin typeface="Times New Roman" panose="02020603050405020304" pitchFamily="18" charset="0"/>
                <a:cs typeface="Times New Roman" panose="02020603050405020304" pitchFamily="18" charset="0"/>
              </a:rPr>
              <a:t>when the ranging is not fully provided.</a:t>
            </a:r>
          </a:p>
          <a:p>
            <a:endParaRPr lang="en-US" altLang="ja-JP"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9912748"/>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4638</TotalTime>
  <Words>869</Words>
  <Application>Microsoft Office PowerPoint</Application>
  <PresentationFormat>화면 슬라이드 쇼(4:3)</PresentationFormat>
  <Paragraphs>74</Paragraphs>
  <Slides>8</Slides>
  <Notes>0</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8</vt:i4>
      </vt:variant>
    </vt:vector>
  </HeadingPairs>
  <TitlesOfParts>
    <vt:vector size="15" baseType="lpstr">
      <vt:lpstr>ＭＳ Ｐゴシック</vt:lpstr>
      <vt:lpstr>游ゴシック</vt:lpstr>
      <vt:lpstr>Arial</vt:lpstr>
      <vt:lpstr>Cambria Math</vt:lpstr>
      <vt:lpstr>Times New Roman</vt:lpstr>
      <vt:lpstr>Wingdings</vt:lpstr>
      <vt:lpstr>Office テーマ</vt:lpstr>
      <vt:lpstr>PowerPoint 프레젠테이션</vt:lpstr>
      <vt:lpstr>Introduction</vt:lpstr>
      <vt:lpstr>Indoor Model for UWB positioning</vt:lpstr>
      <vt:lpstr>Interference Model for UWB positioning</vt:lpstr>
      <vt:lpstr>TDOA for UWB positioning</vt:lpstr>
      <vt:lpstr>Accuracy Evaluation</vt:lpstr>
      <vt:lpstr>Results of Evaluation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安在　大祐</dc:creator>
  <cp:keywords/>
  <dc:description>&lt;doc#&gt;</dc:description>
  <cp:lastModifiedBy>김정곤(A0082)</cp:lastModifiedBy>
  <cp:revision>430</cp:revision>
  <cp:lastPrinted>1998-02-10T13:28:06Z</cp:lastPrinted>
  <dcterms:created xsi:type="dcterms:W3CDTF">2022-07-12T12:04:50Z</dcterms:created>
  <dcterms:modified xsi:type="dcterms:W3CDTF">2023-11-07T08:03:50Z</dcterms:modified>
</cp:coreProperties>
</file>