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72" r:id="rId1"/>
  </p:sldMasterIdLst>
  <p:notesMasterIdLst>
    <p:notesMasterId r:id="rId27"/>
  </p:notesMasterIdLst>
  <p:handoutMasterIdLst>
    <p:handoutMasterId r:id="rId28"/>
  </p:handoutMasterIdLst>
  <p:sldIdLst>
    <p:sldId id="1058" r:id="rId2"/>
    <p:sldId id="963" r:id="rId3"/>
    <p:sldId id="938" r:id="rId4"/>
    <p:sldId id="260" r:id="rId5"/>
    <p:sldId id="261" r:id="rId6"/>
    <p:sldId id="263" r:id="rId7"/>
    <p:sldId id="262" r:id="rId8"/>
    <p:sldId id="283" r:id="rId9"/>
    <p:sldId id="284" r:id="rId10"/>
    <p:sldId id="287" r:id="rId11"/>
    <p:sldId id="944" r:id="rId12"/>
    <p:sldId id="289" r:id="rId13"/>
    <p:sldId id="1043" r:id="rId14"/>
    <p:sldId id="1052" r:id="rId15"/>
    <p:sldId id="990" r:id="rId16"/>
    <p:sldId id="1059" r:id="rId17"/>
    <p:sldId id="1062" r:id="rId18"/>
    <p:sldId id="1060" r:id="rId19"/>
    <p:sldId id="1064" r:id="rId20"/>
    <p:sldId id="1057" r:id="rId21"/>
    <p:sldId id="1063" r:id="rId22"/>
    <p:sldId id="1061" r:id="rId23"/>
    <p:sldId id="256" r:id="rId24"/>
    <p:sldId id="965" r:id="rId25"/>
    <p:sldId id="985" r:id="rId26"/>
  </p:sldIdLst>
  <p:sldSz cx="12192000" cy="6858000"/>
  <p:notesSz cx="6934200" cy="92805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801" autoAdjust="0"/>
    <p:restoredTop sz="96869" autoAdjust="0"/>
  </p:normalViewPr>
  <p:slideViewPr>
    <p:cSldViewPr>
      <p:cViewPr varScale="1">
        <p:scale>
          <a:sx n="103" d="100"/>
          <a:sy n="103" d="100"/>
        </p:scale>
        <p:origin x="296" y="51"/>
      </p:cViewPr>
      <p:guideLst>
        <p:guide orient="horz" pos="2160"/>
        <p:guide pos="3840"/>
      </p:guideLst>
    </p:cSldViewPr>
  </p:slideViewPr>
  <p:notesTextViewPr>
    <p:cViewPr>
      <p:scale>
        <a:sx n="1" d="1"/>
        <a:sy n="1" d="1"/>
      </p:scale>
      <p:origin x="0" y="0"/>
    </p:cViewPr>
  </p:notesTextViewPr>
  <p:sorterViewPr>
    <p:cViewPr>
      <p:scale>
        <a:sx n="200" d="100"/>
        <a:sy n="2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notesMaster" Target="notesMasters/notesMaster1.xml"/><Relationship Id="rId30"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id="{F5928BCF-2AFA-4C96-B9B3-61CD3F9444E2}"/>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3075" name="Rectangle 3">
            <a:extLst>
              <a:ext uri="{FF2B5EF4-FFF2-40B4-BE49-F238E27FC236}">
                <a16:creationId xmlns:a16="http://schemas.microsoft.com/office/drawing/2014/main" id="{DEF691EB-F493-4BFC-BA9E-3804951B8A37}"/>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3076" name="Rectangle 4">
            <a:extLst>
              <a:ext uri="{FF2B5EF4-FFF2-40B4-BE49-F238E27FC236}">
                <a16:creationId xmlns:a16="http://schemas.microsoft.com/office/drawing/2014/main" id="{232F04D8-6A01-4CE6-A9C2-6C120CEDC44A}"/>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en-US"/>
              <a:t>&lt;author&gt;, &lt;company&gt;</a:t>
            </a:r>
          </a:p>
        </p:txBody>
      </p:sp>
      <p:sp>
        <p:nvSpPr>
          <p:cNvPr id="3077" name="Rectangle 5">
            <a:extLst>
              <a:ext uri="{FF2B5EF4-FFF2-40B4-BE49-F238E27FC236}">
                <a16:creationId xmlns:a16="http://schemas.microsoft.com/office/drawing/2014/main" id="{B4CD7DB4-6C86-4F93-B031-A53510EABFA9}"/>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en-US"/>
              <a:t>Page </a:t>
            </a:r>
            <a:fld id="{5AAE0BD8-2335-40DF-9498-A6F5F5948586}" type="slidenum">
              <a:rPr lang="en-US" altLang="en-US"/>
              <a:pPr/>
              <a:t>‹#›</a:t>
            </a:fld>
            <a:endParaRPr lang="en-US" altLang="en-US"/>
          </a:p>
        </p:txBody>
      </p:sp>
      <p:sp>
        <p:nvSpPr>
          <p:cNvPr id="3078" name="Line 6">
            <a:extLst>
              <a:ext uri="{FF2B5EF4-FFF2-40B4-BE49-F238E27FC236}">
                <a16:creationId xmlns:a16="http://schemas.microsoft.com/office/drawing/2014/main" id="{AD189D1B-483F-40B4-96ED-E26E84F78A63}"/>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3079" name="Rectangle 7">
            <a:extLst>
              <a:ext uri="{FF2B5EF4-FFF2-40B4-BE49-F238E27FC236}">
                <a16:creationId xmlns:a16="http://schemas.microsoft.com/office/drawing/2014/main" id="{D71EEEC5-D10E-4666-9412-D03AC31B469D}"/>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en-US" sz="1200"/>
              <a:t>Submission</a:t>
            </a:r>
          </a:p>
        </p:txBody>
      </p:sp>
      <p:sp>
        <p:nvSpPr>
          <p:cNvPr id="3080" name="Line 8">
            <a:extLst>
              <a:ext uri="{FF2B5EF4-FFF2-40B4-BE49-F238E27FC236}">
                <a16:creationId xmlns:a16="http://schemas.microsoft.com/office/drawing/2014/main" id="{2C8F3342-9321-4B99-B429-C517113CCA72}"/>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id="{84243AA9-4B2E-43FD-AABB-87B7E512A5ED}"/>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en-US"/>
              <a:t>doc.: IEEE 802.15-&lt;doc#&gt;</a:t>
            </a:r>
          </a:p>
        </p:txBody>
      </p:sp>
      <p:sp>
        <p:nvSpPr>
          <p:cNvPr id="2051" name="Rectangle 3">
            <a:extLst>
              <a:ext uri="{FF2B5EF4-FFF2-40B4-BE49-F238E27FC236}">
                <a16:creationId xmlns:a16="http://schemas.microsoft.com/office/drawing/2014/main" id="{B09104E7-A174-4C94-BFDB-4A3AA4AE627D}"/>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en-US"/>
              <a:t>&lt;month year&gt;</a:t>
            </a:r>
          </a:p>
        </p:txBody>
      </p:sp>
      <p:sp>
        <p:nvSpPr>
          <p:cNvPr id="2052" name="Rectangle 4">
            <a:extLst>
              <a:ext uri="{FF2B5EF4-FFF2-40B4-BE49-F238E27FC236}">
                <a16:creationId xmlns:a16="http://schemas.microsoft.com/office/drawing/2014/main" id="{6A4426A3-3499-40E9-B689-31D2D0C4D535}"/>
              </a:ext>
            </a:extLst>
          </p:cNvPr>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id="{B42F2D2C-0C5E-41E5-B6D3-0AF9D69A99F5}"/>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p>
        </p:txBody>
      </p:sp>
      <p:sp>
        <p:nvSpPr>
          <p:cNvPr id="2054" name="Rectangle 6">
            <a:extLst>
              <a:ext uri="{FF2B5EF4-FFF2-40B4-BE49-F238E27FC236}">
                <a16:creationId xmlns:a16="http://schemas.microsoft.com/office/drawing/2014/main" id="{B2153063-818B-4690-A098-18057C1D3A99}"/>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en-US"/>
              <a:t>&lt;author&gt;, &lt;company&gt;</a:t>
            </a:r>
          </a:p>
        </p:txBody>
      </p:sp>
      <p:sp>
        <p:nvSpPr>
          <p:cNvPr id="2055" name="Rectangle 7">
            <a:extLst>
              <a:ext uri="{FF2B5EF4-FFF2-40B4-BE49-F238E27FC236}">
                <a16:creationId xmlns:a16="http://schemas.microsoft.com/office/drawing/2014/main" id="{717088A5-A9E1-4A78-B24A-87B8E5F23532}"/>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en-US"/>
              <a:t>Page </a:t>
            </a:r>
            <a:fld id="{288914EB-C816-47C1-9ECC-820C733E652F}" type="slidenum">
              <a:rPr lang="en-US" altLang="en-US"/>
              <a:pPr/>
              <a:t>‹#›</a:t>
            </a:fld>
            <a:endParaRPr lang="en-US" altLang="en-US"/>
          </a:p>
        </p:txBody>
      </p:sp>
      <p:sp>
        <p:nvSpPr>
          <p:cNvPr id="2056" name="Rectangle 8">
            <a:extLst>
              <a:ext uri="{FF2B5EF4-FFF2-40B4-BE49-F238E27FC236}">
                <a16:creationId xmlns:a16="http://schemas.microsoft.com/office/drawing/2014/main" id="{FB1F6655-D839-4B13-9639-009B30FBB540}"/>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en-US"/>
              <a:t>Submission</a:t>
            </a:r>
          </a:p>
        </p:txBody>
      </p:sp>
      <p:sp>
        <p:nvSpPr>
          <p:cNvPr id="2057" name="Line 9">
            <a:extLst>
              <a:ext uri="{FF2B5EF4-FFF2-40B4-BE49-F238E27FC236}">
                <a16:creationId xmlns:a16="http://schemas.microsoft.com/office/drawing/2014/main" id="{84365D5C-13DD-4238-847E-B85309BCCAB4}"/>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
        <p:nvSpPr>
          <p:cNvPr id="2058" name="Line 10">
            <a:extLst>
              <a:ext uri="{FF2B5EF4-FFF2-40B4-BE49-F238E27FC236}">
                <a16:creationId xmlns:a16="http://schemas.microsoft.com/office/drawing/2014/main" id="{86379176-2AB9-4008-9787-60375EB17C64}"/>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6</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id="{6EBCF6D4-381F-48FF-842D-8250460519E3}"/>
              </a:ext>
            </a:extLst>
          </p:cNvPr>
          <p:cNvSpPr>
            <a:spLocks noGrp="1" noChangeArrowheads="1"/>
          </p:cNvSpPr>
          <p:nvPr>
            <p:ph type="hdr" sz="quarter"/>
          </p:nvPr>
        </p:nvSpPr>
        <p:spPr>
          <a:ln/>
        </p:spPr>
        <p:txBody>
          <a:bodyPr/>
          <a:lstStyle/>
          <a:p>
            <a:r>
              <a:rPr lang="en-US" altLang="en-US"/>
              <a:t>doc.: IEEE 802.15-&lt;doc#&gt;</a:t>
            </a:r>
          </a:p>
        </p:txBody>
      </p:sp>
      <p:sp>
        <p:nvSpPr>
          <p:cNvPr id="5" name="Rectangle 3">
            <a:extLst>
              <a:ext uri="{FF2B5EF4-FFF2-40B4-BE49-F238E27FC236}">
                <a16:creationId xmlns:a16="http://schemas.microsoft.com/office/drawing/2014/main" id="{5190A212-2C9C-46AB-9059-430C0A43BA32}"/>
              </a:ext>
            </a:extLst>
          </p:cNvPr>
          <p:cNvSpPr>
            <a:spLocks noGrp="1" noChangeArrowheads="1"/>
          </p:cNvSpPr>
          <p:nvPr>
            <p:ph type="dt" idx="1"/>
          </p:nvPr>
        </p:nvSpPr>
        <p:spPr>
          <a:ln/>
        </p:spPr>
        <p:txBody>
          <a:bodyPr/>
          <a:lstStyle/>
          <a:p>
            <a:r>
              <a:rPr lang="en-US" altLang="en-US"/>
              <a:t>&lt;month year&gt;</a:t>
            </a:r>
          </a:p>
        </p:txBody>
      </p:sp>
      <p:sp>
        <p:nvSpPr>
          <p:cNvPr id="6" name="Rectangle 6">
            <a:extLst>
              <a:ext uri="{FF2B5EF4-FFF2-40B4-BE49-F238E27FC236}">
                <a16:creationId xmlns:a16="http://schemas.microsoft.com/office/drawing/2014/main" id="{8A758F9F-24F5-421F-A1DB-E62341CCF970}"/>
              </a:ext>
            </a:extLst>
          </p:cNvPr>
          <p:cNvSpPr>
            <a:spLocks noGrp="1" noChangeArrowheads="1"/>
          </p:cNvSpPr>
          <p:nvPr>
            <p:ph type="ftr" sz="quarter" idx="4"/>
          </p:nvPr>
        </p:nvSpPr>
        <p:spPr>
          <a:ln/>
        </p:spPr>
        <p:txBody>
          <a:bodyPr/>
          <a:lstStyle/>
          <a:p>
            <a:pPr lvl="4"/>
            <a:r>
              <a:rPr lang="en-US" altLang="en-US"/>
              <a:t>&lt;author&gt;, &lt;company&gt;</a:t>
            </a:r>
          </a:p>
        </p:txBody>
      </p:sp>
      <p:sp>
        <p:nvSpPr>
          <p:cNvPr id="7" name="Rectangle 7">
            <a:extLst>
              <a:ext uri="{FF2B5EF4-FFF2-40B4-BE49-F238E27FC236}">
                <a16:creationId xmlns:a16="http://schemas.microsoft.com/office/drawing/2014/main" id="{A5EFA8C7-7335-4E44-9C19-5B2731430D69}"/>
              </a:ext>
            </a:extLst>
          </p:cNvPr>
          <p:cNvSpPr>
            <a:spLocks noGrp="1" noChangeArrowheads="1"/>
          </p:cNvSpPr>
          <p:nvPr>
            <p:ph type="sldNum" sz="quarter" idx="5"/>
          </p:nvPr>
        </p:nvSpPr>
        <p:spPr>
          <a:ln/>
        </p:spPr>
        <p:txBody>
          <a:bodyPr/>
          <a:lstStyle/>
          <a:p>
            <a:r>
              <a:rPr lang="en-US" altLang="en-US"/>
              <a:t>Page </a:t>
            </a:r>
            <a:fld id="{824EC013-93EB-48F9-854A-4C4A8EC68288}" type="slidenum">
              <a:rPr lang="en-US" altLang="en-US"/>
              <a:pPr/>
              <a:t>23</a:t>
            </a:fld>
            <a:endParaRPr lang="en-US" altLang="en-US"/>
          </a:p>
        </p:txBody>
      </p:sp>
      <p:sp>
        <p:nvSpPr>
          <p:cNvPr id="24578" name="Rectangle 2">
            <a:extLst>
              <a:ext uri="{FF2B5EF4-FFF2-40B4-BE49-F238E27FC236}">
                <a16:creationId xmlns:a16="http://schemas.microsoft.com/office/drawing/2014/main" id="{F0251BC8-9342-4CAB-A182-4084CB8D1B3C}"/>
              </a:ext>
            </a:extLst>
          </p:cNvPr>
          <p:cNvSpPr>
            <a:spLocks noGrp="1" noRot="1" noChangeAspect="1" noChangeArrowheads="1" noTextEdit="1"/>
          </p:cNvSpPr>
          <p:nvPr>
            <p:ph type="sldImg"/>
          </p:nvPr>
        </p:nvSpPr>
        <p:spPr>
          <a:xfrm>
            <a:off x="384175" y="701675"/>
            <a:ext cx="6165850" cy="3468688"/>
          </a:xfrm>
          <a:ln/>
        </p:spPr>
      </p:sp>
      <p:sp>
        <p:nvSpPr>
          <p:cNvPr id="24579" name="Rectangle 3">
            <a:extLst>
              <a:ext uri="{FF2B5EF4-FFF2-40B4-BE49-F238E27FC236}">
                <a16:creationId xmlns:a16="http://schemas.microsoft.com/office/drawing/2014/main" id="{A89D6B1B-1F53-4C74-8C28-348D6AAEED76}"/>
              </a:ext>
            </a:extLst>
          </p:cNvPr>
          <p:cNvSpPr>
            <a:spLocks noGrp="1" noChangeArrowheads="1"/>
          </p:cNvSpPr>
          <p:nvPr>
            <p:ph type="body" idx="1"/>
          </p:nvPr>
        </p:nvSpPr>
        <p:spPr/>
        <p:txBody>
          <a:bodyPr/>
          <a:lstStyle/>
          <a:p>
            <a:endParaRPr lang="en-US"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9340BF-5F8E-4D0D-A5E0-5A0A6D7C8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42053BFB-49A4-49D0-92A4-0B6BAD3B76A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5" name="Footer Placeholder 4">
            <a:extLst>
              <a:ext uri="{FF2B5EF4-FFF2-40B4-BE49-F238E27FC236}">
                <a16:creationId xmlns:a16="http://schemas.microsoft.com/office/drawing/2014/main" id="{4EA778FC-785C-4BC9-BC40-B3D49D6FAD97}"/>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8A494C4-704D-4121-880C-BADA06E989CE}"/>
              </a:ext>
            </a:extLst>
          </p:cNvPr>
          <p:cNvSpPr>
            <a:spLocks noGrp="1"/>
          </p:cNvSpPr>
          <p:nvPr>
            <p:ph type="sldNum" sz="quarter" idx="12"/>
          </p:nvPr>
        </p:nvSpPr>
        <p:spPr>
          <a:xfrm>
            <a:off x="8915400" y="6356350"/>
            <a:ext cx="2971800" cy="365125"/>
          </a:xfrm>
          <a:prstGeom prst="rect">
            <a:avLst/>
          </a:prstGeom>
        </p:spPr>
        <p:txBody>
          <a:bodyPr/>
          <a:lstStyle/>
          <a:p>
            <a:fld id="{D948579F-2529-4240-99E8-9509083FD228}" type="slidenum">
              <a:rPr lang="en-US" smtClean="0"/>
              <a:pPr/>
              <a:t>‹#›</a:t>
            </a:fld>
            <a:endParaRPr lang="en-US" dirty="0"/>
          </a:p>
        </p:txBody>
      </p:sp>
    </p:spTree>
    <p:extLst>
      <p:ext uri="{BB962C8B-B14F-4D97-AF65-F5344CB8AC3E}">
        <p14:creationId xmlns:p14="http://schemas.microsoft.com/office/powerpoint/2010/main" val="9773624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7073BA-DFE5-4C44-954A-E15992A8507B}"/>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71955512-4FEA-46E7-B28E-27C557F9ACB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0A98E974-41EA-49D3-9C7D-BF95D02862F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364F44-03F0-42B4-87C8-857D5C6B63A7}"/>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57707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72D77BA-4D2B-4B3E-B7FE-5D96FB966678}"/>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EBE9592F-7187-4CF9-AC1A-E0C988BD63B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Footer Placeholder 4">
            <a:extLst>
              <a:ext uri="{FF2B5EF4-FFF2-40B4-BE49-F238E27FC236}">
                <a16:creationId xmlns:a16="http://schemas.microsoft.com/office/drawing/2014/main" id="{784AD52A-0731-4E67-8DB5-CF6FBF150E3C}"/>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E3ABBE5-9CB9-4B4A-A05F-DAB895D53990}"/>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42549402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914400" y="685800"/>
            <a:ext cx="10363200" cy="1066800"/>
          </a:xfrm>
        </p:spPr>
        <p:txBody>
          <a:bodyPr/>
          <a:lstStyle/>
          <a:p>
            <a:r>
              <a:rPr lang="en-US"/>
              <a:t>Click to edit Master title style</a:t>
            </a:r>
          </a:p>
        </p:txBody>
      </p:sp>
      <p:sp>
        <p:nvSpPr>
          <p:cNvPr id="3" name="Text Placeholder 2"/>
          <p:cNvSpPr>
            <a:spLocks noGrp="1"/>
          </p:cNvSpPr>
          <p:nvPr>
            <p:ph type="body" sz="half" idx="1"/>
          </p:nvPr>
        </p:nvSpPr>
        <p:spPr>
          <a:xfrm>
            <a:off x="9144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97600" y="1981200"/>
            <a:ext cx="5080000" cy="4114800"/>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5"/>
          <p:cNvSpPr>
            <a:spLocks noGrp="1" noChangeArrowheads="1"/>
          </p:cNvSpPr>
          <p:nvPr>
            <p:ph type="ftr" sz="quarter" idx="11"/>
          </p:nvPr>
        </p:nvSpPr>
        <p:spPr>
          <a:ln/>
        </p:spPr>
        <p:txBody>
          <a:bodyPr/>
          <a:lstStyle>
            <a:lvl1pPr>
              <a:defRPr/>
            </a:lvl1pPr>
          </a:lstStyle>
          <a:p>
            <a:pPr>
              <a:defRPr/>
            </a:pPr>
            <a:r>
              <a:rPr lang="en-US"/>
              <a:t>Tim Godfrey, EPRI</a:t>
            </a:r>
          </a:p>
        </p:txBody>
      </p:sp>
      <p:sp>
        <p:nvSpPr>
          <p:cNvPr id="7" name="Slide Number Placeholder 6"/>
          <p:cNvSpPr>
            <a:spLocks noGrp="1" noChangeArrowheads="1"/>
          </p:cNvSpPr>
          <p:nvPr>
            <p:ph type="sldNum" sz="quarter" idx="12"/>
          </p:nvPr>
        </p:nvSpPr>
        <p:spPr>
          <a:xfrm>
            <a:off x="8915400" y="6356350"/>
            <a:ext cx="2971800" cy="365125"/>
          </a:xfrm>
          <a:prstGeom prst="rect">
            <a:avLst/>
          </a:prstGeom>
          <a:ln/>
        </p:spPr>
        <p:txBody>
          <a:bodyPr/>
          <a:lstStyle>
            <a:lvl1pPr>
              <a:defRPr/>
            </a:lvl1pPr>
          </a:lstStyle>
          <a:p>
            <a:pPr>
              <a:defRPr/>
            </a:pPr>
            <a:r>
              <a:rPr lang="en-US"/>
              <a:t>Slide </a:t>
            </a:r>
            <a:fld id="{C251FCF5-DCE1-4BE7-BAC9-5817EB43EA6A}" type="slidenum">
              <a:rPr lang="en-US"/>
              <a:pPr>
                <a:defRPr/>
              </a:pPr>
              <a:t>‹#›</a:t>
            </a:fld>
            <a:endParaRPr lang="en-US"/>
          </a:p>
        </p:txBody>
      </p:sp>
    </p:spTree>
    <p:extLst>
      <p:ext uri="{BB962C8B-B14F-4D97-AF65-F5344CB8AC3E}">
        <p14:creationId xmlns:p14="http://schemas.microsoft.com/office/powerpoint/2010/main" val="177800123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63350B-D256-44E7-8DD3-38060DAAD0E8}"/>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BBD421C6-9CB3-41CD-8227-890B3D0449A7}"/>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066D2DAB-F591-41BA-8754-9F527FC4CF01}"/>
              </a:ext>
            </a:extLst>
          </p:cNvPr>
          <p:cNvSpPr>
            <a:spLocks noGrp="1"/>
          </p:cNvSpPr>
          <p:nvPr>
            <p:ph type="dt" sz="half" idx="10"/>
          </p:nvPr>
        </p:nvSpPr>
        <p:spPr/>
        <p:txBody>
          <a:bodyPr/>
          <a:lstStyle>
            <a:lvl1pPr>
              <a:defRPr/>
            </a:lvl1pPr>
          </a:lstStyle>
          <a:p>
            <a:r>
              <a:rPr lang="en-US" dirty="0"/>
              <a:t>Sept_2023</a:t>
            </a:r>
          </a:p>
        </p:txBody>
      </p:sp>
      <p:sp>
        <p:nvSpPr>
          <p:cNvPr id="8" name="Footer Placeholder 7">
            <a:extLst>
              <a:ext uri="{FF2B5EF4-FFF2-40B4-BE49-F238E27FC236}">
                <a16:creationId xmlns:a16="http://schemas.microsoft.com/office/drawing/2014/main" id="{085B9F04-F578-4AFA-B4AE-431568EF8D75}"/>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460DDDE6-6E97-43D6-8051-AF0AB570FC8C}"/>
              </a:ext>
            </a:extLst>
          </p:cNvPr>
          <p:cNvSpPr>
            <a:spLocks noGrp="1"/>
          </p:cNvSpPr>
          <p:nvPr>
            <p:ph type="sldNum" sz="quarter" idx="12"/>
          </p:nvPr>
        </p:nvSpPr>
        <p:spPr>
          <a:xfrm>
            <a:off x="8915400" y="6356350"/>
            <a:ext cx="2971800" cy="365125"/>
          </a:xfrm>
          <a:prstGeom prst="rect">
            <a:avLst/>
          </a:prstGeom>
        </p:spPr>
        <p:txBody>
          <a:bodyPr/>
          <a:lstStyle/>
          <a:p>
            <a:fld id="{A1C9EF53-BD90-4B75-A223-F9525C143888}" type="slidenum">
              <a:rPr lang="en-US" smtClean="0"/>
              <a:pPr/>
              <a:t>‹#›</a:t>
            </a:fld>
            <a:endParaRPr lang="en-US" dirty="0"/>
          </a:p>
        </p:txBody>
      </p:sp>
    </p:spTree>
    <p:extLst>
      <p:ext uri="{BB962C8B-B14F-4D97-AF65-F5344CB8AC3E}">
        <p14:creationId xmlns:p14="http://schemas.microsoft.com/office/powerpoint/2010/main" val="120492224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027142-C481-40BB-8C62-2589565C5BD7}"/>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68F42F0D-64F5-4F57-809B-361119C94202}"/>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5" name="Footer Placeholder 4">
            <a:extLst>
              <a:ext uri="{FF2B5EF4-FFF2-40B4-BE49-F238E27FC236}">
                <a16:creationId xmlns:a16="http://schemas.microsoft.com/office/drawing/2014/main" id="{E8F1227C-1827-4C02-8ED1-FA33BA29157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851D1B6-7A65-422B-A56F-025734ED9681}"/>
              </a:ext>
            </a:extLst>
          </p:cNvPr>
          <p:cNvSpPr>
            <a:spLocks noGrp="1"/>
          </p:cNvSpPr>
          <p:nvPr>
            <p:ph type="sldNum" sz="quarter" idx="12"/>
          </p:nvPr>
        </p:nvSpPr>
        <p:spPr>
          <a:xfrm>
            <a:off x="8915400" y="6356350"/>
            <a:ext cx="2971800" cy="365125"/>
          </a:xfrm>
          <a:prstGeom prst="rect">
            <a:avLst/>
          </a:prstGeom>
        </p:spPr>
        <p:txBody>
          <a:bodyPr/>
          <a:lstStyle/>
          <a:p>
            <a:fld id="{EBD4C34D-4CD0-4A0E-BD59-F509346FA9BB}" type="slidenum">
              <a:rPr lang="en-US" smtClean="0"/>
              <a:pPr/>
              <a:t>‹#›</a:t>
            </a:fld>
            <a:endParaRPr lang="en-US" dirty="0"/>
          </a:p>
        </p:txBody>
      </p:sp>
    </p:spTree>
    <p:extLst>
      <p:ext uri="{BB962C8B-B14F-4D97-AF65-F5344CB8AC3E}">
        <p14:creationId xmlns:p14="http://schemas.microsoft.com/office/powerpoint/2010/main" val="180199231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D1B6E73-F79A-4294-AB49-DB8A23551354}"/>
              </a:ext>
            </a:extLst>
          </p:cNvPr>
          <p:cNvSpPr>
            <a:spLocks noGrp="1"/>
          </p:cNvSpPr>
          <p:nvPr>
            <p:ph type="title"/>
          </p:nvPr>
        </p:nvSpPr>
        <p:spPr>
          <a:xfrm>
            <a:off x="838200" y="365125"/>
            <a:ext cx="10515600" cy="930275"/>
          </a:xfrm>
        </p:spPr>
        <p:txBody>
          <a:bodyPr/>
          <a:lstStyle/>
          <a:p>
            <a:r>
              <a:rPr lang="en-US"/>
              <a:t>Click to edit Master title style</a:t>
            </a:r>
          </a:p>
        </p:txBody>
      </p:sp>
      <p:sp>
        <p:nvSpPr>
          <p:cNvPr id="3" name="Content Placeholder 2">
            <a:extLst>
              <a:ext uri="{FF2B5EF4-FFF2-40B4-BE49-F238E27FC236}">
                <a16:creationId xmlns:a16="http://schemas.microsoft.com/office/drawing/2014/main" id="{DE892829-C4B6-40F9-8536-F4E7C661EEDE}"/>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D1814764-BA73-4A2C-B415-2A1020208BA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a:extLst>
              <a:ext uri="{FF2B5EF4-FFF2-40B4-BE49-F238E27FC236}">
                <a16:creationId xmlns:a16="http://schemas.microsoft.com/office/drawing/2014/main" id="{AE6E336D-F23D-4CA2-AA0E-C7814133507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BABFD56-369C-463C-84E4-88F20A312188}"/>
              </a:ext>
            </a:extLst>
          </p:cNvPr>
          <p:cNvSpPr>
            <a:spLocks noGrp="1"/>
          </p:cNvSpPr>
          <p:nvPr>
            <p:ph type="sldNum" sz="quarter" idx="12"/>
          </p:nvPr>
        </p:nvSpPr>
        <p:spPr>
          <a:xfrm>
            <a:off x="8915400" y="6356350"/>
            <a:ext cx="2971800" cy="365125"/>
          </a:xfrm>
          <a:prstGeom prst="rect">
            <a:avLst/>
          </a:prstGeom>
        </p:spPr>
        <p:txBody>
          <a:bodyPr/>
          <a:lstStyle/>
          <a:p>
            <a:fld id="{78D82EEF-B42F-44D5-8B21-14FE82D1E170}" type="slidenum">
              <a:rPr lang="en-US" smtClean="0"/>
              <a:pPr/>
              <a:t>‹#›</a:t>
            </a:fld>
            <a:endParaRPr lang="en-US" dirty="0"/>
          </a:p>
        </p:txBody>
      </p:sp>
    </p:spTree>
    <p:extLst>
      <p:ext uri="{BB962C8B-B14F-4D97-AF65-F5344CB8AC3E}">
        <p14:creationId xmlns:p14="http://schemas.microsoft.com/office/powerpoint/2010/main" val="23570405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E484CBD-1CC6-4FF3-8562-A467F6E7DC8E}"/>
              </a:ext>
            </a:extLst>
          </p:cNvPr>
          <p:cNvSpPr>
            <a:spLocks noGrp="1"/>
          </p:cNvSpPr>
          <p:nvPr>
            <p:ph type="title"/>
          </p:nvPr>
        </p:nvSpPr>
        <p:spPr>
          <a:xfrm>
            <a:off x="839788" y="365125"/>
            <a:ext cx="10515600" cy="823913"/>
          </a:xfrm>
        </p:spPr>
        <p:txBody>
          <a:bodyPr/>
          <a:lstStyle/>
          <a:p>
            <a:r>
              <a:rPr lang="en-US" dirty="0"/>
              <a:t>Click to edit Master title style</a:t>
            </a:r>
          </a:p>
        </p:txBody>
      </p:sp>
      <p:sp>
        <p:nvSpPr>
          <p:cNvPr id="3" name="Text Placeholder 2">
            <a:extLst>
              <a:ext uri="{FF2B5EF4-FFF2-40B4-BE49-F238E27FC236}">
                <a16:creationId xmlns:a16="http://schemas.microsoft.com/office/drawing/2014/main" id="{A68EC7E5-4FD1-4F6C-A00D-EBD1AEE9834E}"/>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D40AAB7E-4161-45BC-B6A2-502784EAB85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18C577CD-7926-450F-BA89-6047CE1E44D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60FB9390-E2E2-4EB8-BBFD-A88A78505D53}"/>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8" name="Footer Placeholder 7">
            <a:extLst>
              <a:ext uri="{FF2B5EF4-FFF2-40B4-BE49-F238E27FC236}">
                <a16:creationId xmlns:a16="http://schemas.microsoft.com/office/drawing/2014/main" id="{A48AADB4-F065-4243-BC32-C53D77F12E3A}"/>
              </a:ext>
            </a:extLst>
          </p:cNvPr>
          <p:cNvSpPr>
            <a:spLocks noGrp="1"/>
          </p:cNvSpPr>
          <p:nvPr>
            <p:ph type="ftr" sz="quarter" idx="11"/>
          </p:nvPr>
        </p:nvSpPr>
        <p:spPr/>
        <p:txBody>
          <a:bodyPr/>
          <a:lstStyle/>
          <a:p>
            <a:r>
              <a:rPr lang="en-US"/>
              <a:t>Tim Godfrey, EPRI</a:t>
            </a:r>
          </a:p>
        </p:txBody>
      </p:sp>
      <p:sp>
        <p:nvSpPr>
          <p:cNvPr id="9" name="Slide Number Placeholder 8">
            <a:extLst>
              <a:ext uri="{FF2B5EF4-FFF2-40B4-BE49-F238E27FC236}">
                <a16:creationId xmlns:a16="http://schemas.microsoft.com/office/drawing/2014/main" id="{73A90B6F-4CA1-4484-84E6-75247FA5405C}"/>
              </a:ext>
            </a:extLst>
          </p:cNvPr>
          <p:cNvSpPr>
            <a:spLocks noGrp="1"/>
          </p:cNvSpPr>
          <p:nvPr>
            <p:ph type="sldNum" sz="quarter" idx="12"/>
          </p:nvPr>
        </p:nvSpPr>
        <p:spPr>
          <a:xfrm>
            <a:off x="8915400" y="6356350"/>
            <a:ext cx="2971800" cy="365125"/>
          </a:xfrm>
          <a:prstGeom prst="rect">
            <a:avLst/>
          </a:prstGeom>
        </p:spPr>
        <p:txBody>
          <a:bodyPr/>
          <a:lstStyle/>
          <a:p>
            <a:fld id="{77FB97AE-1903-41D8-B1F9-83692465749C}" type="slidenum">
              <a:rPr lang="en-US" smtClean="0"/>
              <a:pPr/>
              <a:t>‹#›</a:t>
            </a:fld>
            <a:endParaRPr lang="en-US" dirty="0"/>
          </a:p>
        </p:txBody>
      </p:sp>
    </p:spTree>
    <p:extLst>
      <p:ext uri="{BB962C8B-B14F-4D97-AF65-F5344CB8AC3E}">
        <p14:creationId xmlns:p14="http://schemas.microsoft.com/office/powerpoint/2010/main" val="375994483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9986945-D244-4ACF-A404-655E61D9F2B6}"/>
              </a:ext>
            </a:extLst>
          </p:cNvPr>
          <p:cNvSpPr>
            <a:spLocks noGrp="1"/>
          </p:cNvSpPr>
          <p:nvPr>
            <p:ph type="title"/>
          </p:nvPr>
        </p:nvSpPr>
        <p:spPr>
          <a:xfrm>
            <a:off x="838200" y="365125"/>
            <a:ext cx="10515600" cy="854075"/>
          </a:xfrm>
        </p:spPr>
        <p:txBody>
          <a:bodyPr/>
          <a:lstStyle/>
          <a:p>
            <a:r>
              <a:rPr lang="en-US" dirty="0"/>
              <a:t>Click to edit Master title style</a:t>
            </a:r>
          </a:p>
        </p:txBody>
      </p:sp>
      <p:sp>
        <p:nvSpPr>
          <p:cNvPr id="4" name="Footer Placeholder 3">
            <a:extLst>
              <a:ext uri="{FF2B5EF4-FFF2-40B4-BE49-F238E27FC236}">
                <a16:creationId xmlns:a16="http://schemas.microsoft.com/office/drawing/2014/main" id="{68D4BF79-07B4-4955-B85E-4405A1F860BD}"/>
              </a:ext>
            </a:extLst>
          </p:cNvPr>
          <p:cNvSpPr>
            <a:spLocks noGrp="1"/>
          </p:cNvSpPr>
          <p:nvPr>
            <p:ph type="ftr" sz="quarter" idx="11"/>
          </p:nvPr>
        </p:nvSpPr>
        <p:spPr/>
        <p:txBody>
          <a:bodyPr/>
          <a:lstStyle/>
          <a:p>
            <a:r>
              <a:rPr lang="en-US"/>
              <a:t>Tim Godfrey, EPRI</a:t>
            </a:r>
          </a:p>
        </p:txBody>
      </p:sp>
      <p:sp>
        <p:nvSpPr>
          <p:cNvPr id="5" name="Slide Number Placeholder 4">
            <a:extLst>
              <a:ext uri="{FF2B5EF4-FFF2-40B4-BE49-F238E27FC236}">
                <a16:creationId xmlns:a16="http://schemas.microsoft.com/office/drawing/2014/main" id="{B8AD029C-D020-47D5-BB22-7E9C3ECD6ED2}"/>
              </a:ext>
            </a:extLst>
          </p:cNvPr>
          <p:cNvSpPr>
            <a:spLocks noGrp="1"/>
          </p:cNvSpPr>
          <p:nvPr>
            <p:ph type="sldNum" sz="quarter" idx="12"/>
          </p:nvPr>
        </p:nvSpPr>
        <p:spPr>
          <a:xfrm>
            <a:off x="8915400" y="6356350"/>
            <a:ext cx="2971800" cy="365125"/>
          </a:xfrm>
          <a:prstGeom prst="rect">
            <a:avLst/>
          </a:prstGeom>
        </p:spPr>
        <p:txBody>
          <a:bodyPr/>
          <a:lstStyle/>
          <a:p>
            <a:fld id="{7EFC2CB1-BB33-4EAC-A903-EB830165C15C}" type="slidenum">
              <a:rPr lang="en-US" smtClean="0"/>
              <a:pPr/>
              <a:t>‹#›</a:t>
            </a:fld>
            <a:endParaRPr lang="en-US" dirty="0"/>
          </a:p>
        </p:txBody>
      </p:sp>
    </p:spTree>
    <p:extLst>
      <p:ext uri="{BB962C8B-B14F-4D97-AF65-F5344CB8AC3E}">
        <p14:creationId xmlns:p14="http://schemas.microsoft.com/office/powerpoint/2010/main" val="16757147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3" name="Footer Placeholder 2">
            <a:extLst>
              <a:ext uri="{FF2B5EF4-FFF2-40B4-BE49-F238E27FC236}">
                <a16:creationId xmlns:a16="http://schemas.microsoft.com/office/drawing/2014/main" id="{2365A174-56AE-48D1-AEA8-B9023FC3FC5F}"/>
              </a:ext>
            </a:extLst>
          </p:cNvPr>
          <p:cNvSpPr>
            <a:spLocks noGrp="1"/>
          </p:cNvSpPr>
          <p:nvPr>
            <p:ph type="ftr" sz="quarter" idx="11"/>
          </p:nvPr>
        </p:nvSpPr>
        <p:spPr/>
        <p:txBody>
          <a:bodyPr/>
          <a:lstStyle/>
          <a:p>
            <a:r>
              <a:rPr lang="en-US"/>
              <a:t>Tim Godfrey, EPRI</a:t>
            </a:r>
          </a:p>
        </p:txBody>
      </p:sp>
      <p:sp>
        <p:nvSpPr>
          <p:cNvPr id="4" name="Slide Number Placeholder 3">
            <a:extLst>
              <a:ext uri="{FF2B5EF4-FFF2-40B4-BE49-F238E27FC236}">
                <a16:creationId xmlns:a16="http://schemas.microsoft.com/office/drawing/2014/main" id="{359ADC39-63CB-4FFF-9A4E-E9D8BC55143D}"/>
              </a:ext>
            </a:extLst>
          </p:cNvPr>
          <p:cNvSpPr>
            <a:spLocks noGrp="1"/>
          </p:cNvSpPr>
          <p:nvPr>
            <p:ph type="sldNum" sz="quarter" idx="12"/>
          </p:nvPr>
        </p:nvSpPr>
        <p:spPr>
          <a:xfrm>
            <a:off x="8763000" y="6324600"/>
            <a:ext cx="2971800" cy="365125"/>
          </a:xfrm>
          <a:prstGeom prst="rect">
            <a:avLst/>
          </a:prstGeom>
        </p:spPr>
        <p:txBody>
          <a:bodyPr/>
          <a:lstStyle/>
          <a:p>
            <a:fld id="{20092462-9859-4223-AEDC-0764803AB50E}" type="slidenum">
              <a:rPr lang="en-US" smtClean="0"/>
              <a:pPr/>
              <a:t>‹#›</a:t>
            </a:fld>
            <a:endParaRPr lang="en-US" dirty="0"/>
          </a:p>
        </p:txBody>
      </p:sp>
    </p:spTree>
    <p:extLst>
      <p:ext uri="{BB962C8B-B14F-4D97-AF65-F5344CB8AC3E}">
        <p14:creationId xmlns:p14="http://schemas.microsoft.com/office/powerpoint/2010/main" val="259671267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A86261-5664-4BA1-AD8D-3C2951254C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CCE03710-801E-48A3-88E4-273215BF714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8D25BE92-F09A-40B2-91D2-966B9CECC97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25075EBD-42C1-4C96-A5AC-4EFD298D6DEC}"/>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2DB7ACE0-D531-441A-8943-C5CCE77839B8}"/>
              </a:ext>
            </a:extLst>
          </p:cNvPr>
          <p:cNvSpPr>
            <a:spLocks noGrp="1"/>
          </p:cNvSpPr>
          <p:nvPr>
            <p:ph type="sldNum" sz="quarter" idx="12"/>
          </p:nvPr>
        </p:nvSpPr>
        <p:spPr>
          <a:xfrm>
            <a:off x="8915400" y="6356350"/>
            <a:ext cx="2971800" cy="365125"/>
          </a:xfrm>
          <a:prstGeom prst="rect">
            <a:avLst/>
          </a:prstGeom>
        </p:spPr>
        <p:txBody>
          <a:bodyPr/>
          <a:lstStyle/>
          <a:p>
            <a:fld id="{A319080C-10B6-4740-8D35-C8A53BAAD847}" type="slidenum">
              <a:rPr lang="en-US" smtClean="0"/>
              <a:pPr/>
              <a:t>‹#›</a:t>
            </a:fld>
            <a:endParaRPr lang="en-US" dirty="0"/>
          </a:p>
        </p:txBody>
      </p:sp>
    </p:spTree>
    <p:extLst>
      <p:ext uri="{BB962C8B-B14F-4D97-AF65-F5344CB8AC3E}">
        <p14:creationId xmlns:p14="http://schemas.microsoft.com/office/powerpoint/2010/main" val="8258329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D626A7D-2472-4CDF-ABB8-66DC7ABFF4E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1B1465E-A98A-478B-9060-52E165B4556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01C3CB6B-9C7B-4B3D-9A69-A2E172F61E8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6" name="Footer Placeholder 5">
            <a:extLst>
              <a:ext uri="{FF2B5EF4-FFF2-40B4-BE49-F238E27FC236}">
                <a16:creationId xmlns:a16="http://schemas.microsoft.com/office/drawing/2014/main" id="{5E7DC09F-8F0C-4098-9491-389FBE232850}"/>
              </a:ext>
            </a:extLst>
          </p:cNvPr>
          <p:cNvSpPr>
            <a:spLocks noGrp="1"/>
          </p:cNvSpPr>
          <p:nvPr>
            <p:ph type="ftr" sz="quarter" idx="11"/>
          </p:nvPr>
        </p:nvSpPr>
        <p:spPr/>
        <p:txBody>
          <a:bodyPr/>
          <a:lstStyle/>
          <a:p>
            <a:r>
              <a:rPr lang="en-US"/>
              <a:t>Tim Godfrey, EPRI</a:t>
            </a:r>
          </a:p>
        </p:txBody>
      </p:sp>
      <p:sp>
        <p:nvSpPr>
          <p:cNvPr id="7" name="Slide Number Placeholder 6">
            <a:extLst>
              <a:ext uri="{FF2B5EF4-FFF2-40B4-BE49-F238E27FC236}">
                <a16:creationId xmlns:a16="http://schemas.microsoft.com/office/drawing/2014/main" id="{70B0D7CC-DB8E-4140-BA08-577D0AD11663}"/>
              </a:ext>
            </a:extLst>
          </p:cNvPr>
          <p:cNvSpPr>
            <a:spLocks noGrp="1"/>
          </p:cNvSpPr>
          <p:nvPr>
            <p:ph type="sldNum" sz="quarter" idx="12"/>
          </p:nvPr>
        </p:nvSpPr>
        <p:spPr>
          <a:xfrm>
            <a:off x="8915400" y="6356350"/>
            <a:ext cx="2971800" cy="365125"/>
          </a:xfrm>
          <a:prstGeom prst="rect">
            <a:avLst/>
          </a:prstGeom>
        </p:spPr>
        <p:txBody>
          <a:bodyPr/>
          <a:lstStyle/>
          <a:p>
            <a:fld id="{07EF11DD-EAC9-418C-AFCF-9D5EFABD0DDC}" type="slidenum">
              <a:rPr lang="en-US" smtClean="0"/>
              <a:t>‹#›</a:t>
            </a:fld>
            <a:endParaRPr lang="en-US"/>
          </a:p>
        </p:txBody>
      </p:sp>
    </p:spTree>
    <p:extLst>
      <p:ext uri="{BB962C8B-B14F-4D97-AF65-F5344CB8AC3E}">
        <p14:creationId xmlns:p14="http://schemas.microsoft.com/office/powerpoint/2010/main" val="299230702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1AB3816-5C3B-4480-A3BA-9E26AB749B5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F64C7785-415E-4D48-8CF9-C23EA7D30E5B}"/>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5" name="Footer Placeholder 4">
            <a:extLst>
              <a:ext uri="{FF2B5EF4-FFF2-40B4-BE49-F238E27FC236}">
                <a16:creationId xmlns:a16="http://schemas.microsoft.com/office/drawing/2014/main" id="{DD4F7FCF-5385-49E4-8DA1-C7DBB0F96C77}"/>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a:t>Tim Godfrey, EPRI</a:t>
            </a:r>
          </a:p>
        </p:txBody>
      </p:sp>
      <p:sp>
        <p:nvSpPr>
          <p:cNvPr id="7" name="TextBox 6">
            <a:extLst>
              <a:ext uri="{FF2B5EF4-FFF2-40B4-BE49-F238E27FC236}">
                <a16:creationId xmlns:a16="http://schemas.microsoft.com/office/drawing/2014/main" id="{8DF26BF1-2382-417D-B3C8-4E7D1A89DD76}"/>
              </a:ext>
            </a:extLst>
          </p:cNvPr>
          <p:cNvSpPr txBox="1"/>
          <p:nvPr userDrawn="1"/>
        </p:nvSpPr>
        <p:spPr>
          <a:xfrm>
            <a:off x="8153400" y="-17905"/>
            <a:ext cx="2723823" cy="369332"/>
          </a:xfrm>
          <a:prstGeom prst="rect">
            <a:avLst/>
          </a:prstGeom>
          <a:noFill/>
        </p:spPr>
        <p:txBody>
          <a:bodyPr wrap="none" rtlCol="0">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en-US" dirty="0"/>
              <a:t>doc.:IEEE802.15-23-0568r1</a:t>
            </a:r>
          </a:p>
        </p:txBody>
      </p:sp>
      <p:sp>
        <p:nvSpPr>
          <p:cNvPr id="8" name="Date Placeholder 7">
            <a:extLst>
              <a:ext uri="{FF2B5EF4-FFF2-40B4-BE49-F238E27FC236}">
                <a16:creationId xmlns:a16="http://schemas.microsoft.com/office/drawing/2014/main" id="{C4EA5632-14B1-490F-B718-5A1C4F478060}"/>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dirty="0"/>
              <a:t>Sept_2023</a:t>
            </a:r>
          </a:p>
        </p:txBody>
      </p:sp>
      <p:sp>
        <p:nvSpPr>
          <p:cNvPr id="4" name="Slide Number Placeholder 3">
            <a:extLst>
              <a:ext uri="{FF2B5EF4-FFF2-40B4-BE49-F238E27FC236}">
                <a16:creationId xmlns:a16="http://schemas.microsoft.com/office/drawing/2014/main" id="{D36CFDB5-E8A1-44A2-99CC-CB3BDE90A33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65C9B60-20C2-4534-A2C4-775136E7A6D6}" type="slidenum">
              <a:rPr lang="en-US" smtClean="0"/>
              <a:pPr/>
              <a:t>‹#›</a:t>
            </a:fld>
            <a:endParaRPr lang="en-US" dirty="0"/>
          </a:p>
        </p:txBody>
      </p:sp>
    </p:spTree>
    <p:extLst>
      <p:ext uri="{BB962C8B-B14F-4D97-AF65-F5344CB8AC3E}">
        <p14:creationId xmlns:p14="http://schemas.microsoft.com/office/powerpoint/2010/main" val="1178663955"/>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 id="2147483684"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1.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mentor.ieee.org/802.15/dcn/23/15-23-0585-00-016t-response-to-dcn-550-rev-0.xlsx" TargetMode="External"/><Relationship Id="rId3" Type="http://schemas.openxmlformats.org/officeDocument/2006/relationships/hyperlink" Target="https://mentor.ieee.org/802.15/revise-document?t=9211000040%7F0" TargetMode="External"/><Relationship Id="rId7" Type="http://schemas.openxmlformats.org/officeDocument/2006/relationships/hyperlink" Target="https://mentor.ieee.org/802.15/dcn/23/15-23-0585-01-016t-response-to-dcn-550-rev-0.xlsx" TargetMode="External"/><Relationship Id="rId2" Type="http://schemas.openxmlformats.org/officeDocument/2006/relationships/hyperlink" Target="https://mentor.ieee.org/802.15/dcn/23/15-23-0550-00-016t-preballot-comment-entry-form-juha.xlsx" TargetMode="External"/><Relationship Id="rId1" Type="http://schemas.openxmlformats.org/officeDocument/2006/relationships/slideLayout" Target="../slideLayouts/slideLayout2.xml"/><Relationship Id="rId6" Type="http://schemas.openxmlformats.org/officeDocument/2006/relationships/hyperlink" Target="https://mentor.ieee.org/802.15/dcn/23/15-23-0586-00-016t-security-response-to-dcn-550-rev-0.xlsx" TargetMode="External"/><Relationship Id="rId5" Type="http://schemas.openxmlformats.org/officeDocument/2006/relationships/hyperlink" Target="https://mentor.ieee.org/802.15/revise-document?t=9196400040%7F1" TargetMode="External"/><Relationship Id="rId4" Type="http://schemas.openxmlformats.org/officeDocument/2006/relationships/hyperlink" Target="https://mentor.ieee.org/802.15/dcn/23/15-23-0543-01-016t-review-comments-on-d0-94.xlsx" TargetMode="External"/><Relationship Id="rId9" Type="http://schemas.openxmlformats.org/officeDocument/2006/relationships/hyperlink" Target="https://mentor.ieee.org/802.15/dcn/23/15-23-0582-00-016t-new-security-doc-for-802-16t-ptmp.docx" TargetMode="Externa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Footer Placeholder 2">
            <a:extLst>
              <a:ext uri="{FF2B5EF4-FFF2-40B4-BE49-F238E27FC236}">
                <a16:creationId xmlns:a16="http://schemas.microsoft.com/office/drawing/2014/main" id="{0534660E-41DC-4E57-96E1-79D8CC785BC3}"/>
              </a:ext>
            </a:extLst>
          </p:cNvPr>
          <p:cNvSpPr>
            <a:spLocks noGrp="1"/>
          </p:cNvSpPr>
          <p:nvPr>
            <p:ph type="ftr" sz="quarter" idx="11"/>
          </p:nvPr>
        </p:nvSpPr>
        <p:spPr/>
        <p:txBody>
          <a:bodyPr/>
          <a:lstStyle/>
          <a:p>
            <a:r>
              <a:rPr lang="en-US" altLang="en-US"/>
              <a:t>Tim Godfrey, EPRI</a:t>
            </a:r>
            <a:endParaRPr lang="en-US" altLang="en-US" dirty="0"/>
          </a:p>
        </p:txBody>
      </p:sp>
      <p:sp>
        <p:nvSpPr>
          <p:cNvPr id="27651" name="Rectangle 3">
            <a:extLst>
              <a:ext uri="{FF2B5EF4-FFF2-40B4-BE49-F238E27FC236}">
                <a16:creationId xmlns:a16="http://schemas.microsoft.com/office/drawing/2014/main" id="{17B834E8-C5BF-45C8-98A9-4170D14E20A0}"/>
              </a:ext>
            </a:extLst>
          </p:cNvPr>
          <p:cNvSpPr>
            <a:spLocks noChangeArrowheads="1"/>
          </p:cNvSpPr>
          <p:nvPr/>
        </p:nvSpPr>
        <p:spPr bwMode="auto">
          <a:xfrm>
            <a:off x="381000" y="609600"/>
            <a:ext cx="11430000" cy="513986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ctr"/>
            <a:r>
              <a:rPr lang="en-US" altLang="en-US" sz="2000" b="1" u="sng" dirty="0">
                <a:solidFill>
                  <a:schemeClr val="tx2"/>
                </a:solidFill>
                <a:effectLst>
                  <a:outerShdw blurRad="38100" dist="38100" dir="2700000" algn="tl">
                    <a:srgbClr val="C0C0C0"/>
                  </a:outerShdw>
                </a:effectLst>
              </a:rPr>
              <a:t>Project: IEEE P802.15 Working Group for Wireless Specialty Networks (WSN)</a:t>
            </a:r>
            <a:endParaRPr lang="en-US" altLang="en-US" b="1" dirty="0">
              <a:solidFill>
                <a:schemeClr val="tx2"/>
              </a:solidFill>
            </a:endParaRPr>
          </a:p>
          <a:p>
            <a:endParaRPr lang="en-US" altLang="en-US" dirty="0">
              <a:solidFill>
                <a:schemeClr val="tx2"/>
              </a:solidFill>
            </a:endParaRPr>
          </a:p>
          <a:p>
            <a:endParaRPr lang="en-US" altLang="en-US" b="1" dirty="0">
              <a:solidFill>
                <a:schemeClr val="tx2"/>
              </a:solidFill>
            </a:endParaRPr>
          </a:p>
          <a:p>
            <a:r>
              <a:rPr lang="en-US" altLang="en-US" b="1" dirty="0">
                <a:solidFill>
                  <a:schemeClr val="tx2"/>
                </a:solidFill>
              </a:rPr>
              <a:t>Submission Title:</a:t>
            </a:r>
            <a:r>
              <a:rPr lang="en-US" altLang="en-US" dirty="0">
                <a:solidFill>
                  <a:schemeClr val="tx2"/>
                </a:solidFill>
              </a:rPr>
              <a:t> Licensed Narrowband Amendment TG16t </a:t>
            </a:r>
            <a:r>
              <a:rPr lang="en-US" dirty="0"/>
              <a:t>November 2023 </a:t>
            </a:r>
            <a:r>
              <a:rPr lang="en-US" altLang="en-US" dirty="0">
                <a:solidFill>
                  <a:schemeClr val="tx2"/>
                </a:solidFill>
              </a:rPr>
              <a:t>			</a:t>
            </a:r>
          </a:p>
          <a:p>
            <a:endParaRPr lang="en-US" altLang="en-US" dirty="0">
              <a:solidFill>
                <a:schemeClr val="tx2"/>
              </a:solidFill>
            </a:endParaRPr>
          </a:p>
          <a:p>
            <a:r>
              <a:rPr lang="en-US" altLang="en-US" b="1" dirty="0">
                <a:solidFill>
                  <a:schemeClr val="tx2"/>
                </a:solidFill>
              </a:rPr>
              <a:t>Date Submitted: </a:t>
            </a:r>
            <a:r>
              <a:rPr lang="en-US" altLang="en-US" dirty="0">
                <a:solidFill>
                  <a:schemeClr val="tx2"/>
                </a:solidFill>
              </a:rPr>
              <a:t>2023-11-13</a:t>
            </a:r>
          </a:p>
          <a:p>
            <a:endParaRPr lang="en-US" altLang="en-US" dirty="0">
              <a:solidFill>
                <a:schemeClr val="tx2"/>
              </a:solidFill>
            </a:endParaRPr>
          </a:p>
          <a:p>
            <a:r>
              <a:rPr lang="en-US" altLang="en-US" b="1" dirty="0">
                <a:solidFill>
                  <a:schemeClr val="tx2"/>
                </a:solidFill>
              </a:rPr>
              <a:t>Source:</a:t>
            </a:r>
            <a:r>
              <a:rPr lang="en-US" altLang="en-US" dirty="0">
                <a:solidFill>
                  <a:schemeClr val="tx2"/>
                </a:solidFill>
              </a:rPr>
              <a:t> Tim Godfrey, EPRI</a:t>
            </a:r>
          </a:p>
          <a:p>
            <a:endParaRPr lang="en-US" altLang="en-US" dirty="0">
              <a:solidFill>
                <a:schemeClr val="tx2"/>
              </a:solidFill>
            </a:endParaRPr>
          </a:p>
          <a:p>
            <a:pPr>
              <a:spcBef>
                <a:spcPts val="600"/>
              </a:spcBef>
              <a:spcAft>
                <a:spcPts val="600"/>
              </a:spcAft>
            </a:pPr>
            <a:r>
              <a:rPr lang="en-US" altLang="en-US" b="1" dirty="0">
                <a:solidFill>
                  <a:schemeClr val="tx2"/>
                </a:solidFill>
              </a:rPr>
              <a:t>Abstract:</a:t>
            </a:r>
            <a:r>
              <a:rPr lang="en-US" altLang="en-US" dirty="0">
                <a:solidFill>
                  <a:schemeClr val="tx2"/>
                </a:solidFill>
              </a:rPr>
              <a:t>	Meeting Agenda and Presentation</a:t>
            </a:r>
          </a:p>
          <a:p>
            <a:pPr>
              <a:spcBef>
                <a:spcPts val="600"/>
              </a:spcBef>
              <a:spcAft>
                <a:spcPts val="600"/>
              </a:spcAft>
            </a:pPr>
            <a:r>
              <a:rPr lang="en-US" altLang="en-US" b="1" dirty="0">
                <a:solidFill>
                  <a:schemeClr val="tx2"/>
                </a:solidFill>
              </a:rPr>
              <a:t>Purpose:</a:t>
            </a:r>
            <a:r>
              <a:rPr lang="en-US" altLang="en-US" dirty="0">
                <a:solidFill>
                  <a:schemeClr val="tx2"/>
                </a:solidFill>
              </a:rPr>
              <a:t>	Chair’s presentation for task group meeting</a:t>
            </a:r>
          </a:p>
          <a:p>
            <a:r>
              <a:rPr lang="en-US" altLang="en-US" b="1" dirty="0">
                <a:solidFill>
                  <a:schemeClr val="tx2"/>
                </a:solidFill>
              </a:rPr>
              <a:t>Notice:</a:t>
            </a:r>
            <a:r>
              <a:rPr lang="en-US" altLang="en-US" dirty="0">
                <a:solidFill>
                  <a:schemeClr val="tx2"/>
                </a:solidFill>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en-US" b="1" dirty="0">
                <a:solidFill>
                  <a:schemeClr val="tx2"/>
                </a:solidFill>
              </a:rPr>
              <a:t>Release:</a:t>
            </a:r>
            <a:r>
              <a:rPr lang="en-US" altLang="en-US" dirty="0">
                <a:solidFill>
                  <a:schemeClr val="tx2"/>
                </a:solidFill>
              </a:rPr>
              <a:t>	The contributor acknowledges and accepts that this contribution becomes the property of IEEE and may be made publicly available by P802.15.	</a:t>
            </a:r>
          </a:p>
        </p:txBody>
      </p:sp>
      <p:sp>
        <p:nvSpPr>
          <p:cNvPr id="10" name="Slide Number Placeholder 9">
            <a:extLst>
              <a:ext uri="{FF2B5EF4-FFF2-40B4-BE49-F238E27FC236}">
                <a16:creationId xmlns:a16="http://schemas.microsoft.com/office/drawing/2014/main" id="{4C82DCA0-B2AC-4AF1-9755-586833B3B73D}"/>
              </a:ext>
            </a:extLst>
          </p:cNvPr>
          <p:cNvSpPr>
            <a:spLocks noGrp="1"/>
          </p:cNvSpPr>
          <p:nvPr>
            <p:ph type="sldNum" sz="quarter" idx="12"/>
          </p:nvPr>
        </p:nvSpPr>
        <p:spPr/>
        <p:txBody>
          <a:bodyPr/>
          <a:lstStyle/>
          <a:p>
            <a:fld id="{20092462-9859-4223-AEDC-0764803AB50E}" type="slidenum">
              <a:rPr lang="en-US" smtClean="0"/>
              <a:pPr/>
              <a:t>1</a:t>
            </a:fld>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normAutofit fontScale="92500" lnSpcReduction="20000"/>
          </a:bodyPr>
          <a:lstStyle/>
          <a:p>
            <a:r>
              <a:rPr lang="en-US" dirty="0"/>
              <a:t>All participants in IEEE-SA activities are expected to adhere to the core principles underlying the:</a:t>
            </a:r>
          </a:p>
          <a:p>
            <a:pPr lvl="1"/>
            <a:r>
              <a:rPr lang="en-US" dirty="0">
                <a:hlinkClick r:id="rId2"/>
              </a:rPr>
              <a:t>IEEE Code of Ethics</a:t>
            </a:r>
            <a:endParaRPr lang="en-US" dirty="0"/>
          </a:p>
          <a:p>
            <a:pPr lvl="1"/>
            <a:r>
              <a:rPr lang="en-US" dirty="0">
                <a:hlinkClick r:id="rId3"/>
              </a:rPr>
              <a:t>IEEE Code of Conduct</a:t>
            </a:r>
            <a:endParaRPr lang="en-US" dirty="0"/>
          </a:p>
          <a:p>
            <a:r>
              <a:rPr lang="en-US" dirty="0"/>
              <a:t>The core principles of the IEEE Codes of Ethics &amp; Conduct are to:</a:t>
            </a:r>
          </a:p>
          <a:p>
            <a:pPr lvl="1"/>
            <a:r>
              <a:rPr lang="en-US" dirty="0"/>
              <a:t>Uphold the highest standards of integrity, responsible behavior, and ethical and professional conduct</a:t>
            </a:r>
          </a:p>
          <a:p>
            <a:pPr lvl="1"/>
            <a:r>
              <a:rPr lang="en-US" dirty="0"/>
              <a:t>Treat people fairly and with respect, to not engage in harassment, discrimination, or retaliation, and to protect people's privacy.</a:t>
            </a:r>
          </a:p>
          <a:p>
            <a:pPr lvl="1"/>
            <a:r>
              <a:rPr lang="en-US" dirty="0"/>
              <a:t>Avoid injuring others, their property, reputation, or employment by false or malicious action</a:t>
            </a:r>
          </a:p>
          <a:p>
            <a:r>
              <a:rPr lang="en-US" dirty="0"/>
              <a:t>The most recent versions of these Codes are available at</a:t>
            </a:r>
          </a:p>
          <a:p>
            <a:pPr lvl="1"/>
            <a:r>
              <a:rPr lang="en-US" dirty="0">
                <a:hlinkClick r:id="rId4"/>
              </a:rPr>
              <a:t>http://www.ieee.org/about/corporate/governance</a:t>
            </a:r>
            <a:endParaRPr lang="en-US" dirty="0"/>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726BFD81-DED8-452D-8555-FAA197883AB4}"/>
              </a:ext>
            </a:extLst>
          </p:cNvPr>
          <p:cNvSpPr>
            <a:spLocks noGrp="1"/>
          </p:cNvSpPr>
          <p:nvPr>
            <p:ph type="sldNum" sz="quarter" idx="12"/>
          </p:nvPr>
        </p:nvSpPr>
        <p:spPr/>
        <p:txBody>
          <a:bodyPr/>
          <a:lstStyle/>
          <a:p>
            <a:fld id="{A1C9EF53-BD90-4B75-A223-F9525C143888}" type="slidenum">
              <a:rPr lang="en-US" smtClean="0"/>
              <a:pPr/>
              <a:t>10</a:t>
            </a:fld>
            <a:endParaRPr lang="en-US" dirty="0"/>
          </a:p>
        </p:txBody>
      </p:sp>
      <p:sp>
        <p:nvSpPr>
          <p:cNvPr id="4" name="Date Placeholder 3">
            <a:extLst>
              <a:ext uri="{FF2B5EF4-FFF2-40B4-BE49-F238E27FC236}">
                <a16:creationId xmlns:a16="http://schemas.microsoft.com/office/drawing/2014/main" id="{8650865C-7791-4784-8D60-D5436EA1D990}"/>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19330839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3600" dirty="0"/>
              <a:t>Participants in the IEEE-SA “individual process” shall</a:t>
            </a:r>
            <a:br>
              <a:rPr lang="en-US" sz="3600" dirty="0"/>
            </a:br>
            <a:r>
              <a:rPr lang="en-US" sz="3600" dirty="0"/>
              <a:t>act independently of others, including employers</a:t>
            </a:r>
          </a:p>
        </p:txBody>
      </p:sp>
      <p:sp>
        <p:nvSpPr>
          <p:cNvPr id="3" name="Content Placeholder 2"/>
          <p:cNvSpPr>
            <a:spLocks noGrp="1"/>
          </p:cNvSpPr>
          <p:nvPr>
            <p:ph idx="1"/>
          </p:nvPr>
        </p:nvSpPr>
        <p:spPr/>
        <p:txBody>
          <a:bodyPr>
            <a:normAutofit fontScale="85000" lnSpcReduction="20000"/>
          </a:bodyPr>
          <a:lstStyle/>
          <a:p>
            <a:r>
              <a:rPr lang="en-US" dirty="0"/>
              <a:t>The </a:t>
            </a:r>
            <a:r>
              <a:rPr lang="en-US" dirty="0">
                <a:hlinkClick r:id="rId2"/>
              </a:rPr>
              <a:t>IEEE-SA Standards Board Bylaws </a:t>
            </a:r>
            <a:r>
              <a:rPr lang="en-US" dirty="0"/>
              <a:t>require that “participants in the IEEE standards development individual process shall act based on their qualifications and experience”</a:t>
            </a:r>
          </a:p>
          <a:p>
            <a:r>
              <a:rPr lang="en-US" dirty="0"/>
              <a:t>This means participants:</a:t>
            </a:r>
          </a:p>
          <a:p>
            <a:pPr lvl="1"/>
            <a:r>
              <a:rPr lang="en-US" dirty="0"/>
              <a:t>Shall act &amp; vote based on their personal &amp; independent opinions derived from their expertise, knowledge, and qualifications</a:t>
            </a:r>
          </a:p>
          <a:p>
            <a:pPr lvl="1"/>
            <a:r>
              <a:rPr lang="en-US" dirty="0"/>
              <a:t>Shall not act or vote based on any obligation to or any direction from any other person or organization, including an employer or client, regardless of any external commitments, agreements, contracts, or orders</a:t>
            </a:r>
          </a:p>
          <a:p>
            <a:pPr lvl="1"/>
            <a:r>
              <a:rPr lang="en-US" dirty="0"/>
              <a:t>Shall not direct the actions or votes of other participants or retaliate against other participants for fulfilling their responsibility to act &amp; vote based on their personal &amp; independently developed opinions</a:t>
            </a:r>
          </a:p>
          <a:p>
            <a:r>
              <a:rPr lang="en-US" dirty="0"/>
              <a:t>By participating in standards activities using the “individual process”, you are deemed to accept these requirements; if you are unable to satisfy these requirements then you shall immediately cease any participation</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A2CFE65F-0E4F-4E04-9C62-9FFAB4C10580}"/>
              </a:ext>
            </a:extLst>
          </p:cNvPr>
          <p:cNvSpPr>
            <a:spLocks noGrp="1"/>
          </p:cNvSpPr>
          <p:nvPr>
            <p:ph type="sldNum" sz="quarter" idx="12"/>
          </p:nvPr>
        </p:nvSpPr>
        <p:spPr/>
        <p:txBody>
          <a:bodyPr/>
          <a:lstStyle/>
          <a:p>
            <a:fld id="{A1C9EF53-BD90-4B75-A223-F9525C143888}" type="slidenum">
              <a:rPr lang="en-US" smtClean="0"/>
              <a:pPr/>
              <a:t>11</a:t>
            </a:fld>
            <a:endParaRPr lang="en-US" dirty="0"/>
          </a:p>
        </p:txBody>
      </p:sp>
      <p:sp>
        <p:nvSpPr>
          <p:cNvPr id="4" name="Date Placeholder 3">
            <a:extLst>
              <a:ext uri="{FF2B5EF4-FFF2-40B4-BE49-F238E27FC236}">
                <a16:creationId xmlns:a16="http://schemas.microsoft.com/office/drawing/2014/main" id="{9C4B883F-4C28-47C1-A321-09ADE082FEF5}"/>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134370586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normAutofit fontScale="92500" lnSpcReduction="10000"/>
          </a:bodyPr>
          <a:lstStyle/>
          <a:p>
            <a:r>
              <a:rPr lang="en-US" dirty="0"/>
              <a:t>The </a:t>
            </a:r>
            <a:r>
              <a:rPr lang="en-US" dirty="0">
                <a:hlinkClick r:id="rId2"/>
              </a:rPr>
              <a:t>IEEE-SA Standards Board Bylaws </a:t>
            </a:r>
            <a:r>
              <a:rPr lang="en-US" dirty="0"/>
              <a:t>(clause 5.2.1.3) specifies that “the standards development process shall not be dominated by any single interest category, individual, or organization”</a:t>
            </a:r>
          </a:p>
          <a:p>
            <a:pPr lvl="1"/>
            <a:r>
              <a:rPr lang="en-US" dirty="0"/>
              <a:t>This means no participant may exercise “authority, leadership, or influence by reason of superior leverage, strength, or representation to the exclusion of fair and equitable consideration of other viewpoints” or “to hinder the progress of the standards development activity”</a:t>
            </a:r>
          </a:p>
          <a:p>
            <a:r>
              <a:rPr lang="en-US" dirty="0"/>
              <a:t>This rule applies equally to those participating in a standards development project and to that project’s leadership group</a:t>
            </a:r>
          </a:p>
          <a:p>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5" name="Footer Placeholder 4"/>
          <p:cNvSpPr>
            <a:spLocks noGrp="1"/>
          </p:cNvSpPr>
          <p:nvPr>
            <p:ph type="ftr" sz="quarte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a:t>Tim Godfrey, EPRI</a:t>
            </a:r>
            <a:endParaRPr lang="en-GB" dirty="0"/>
          </a:p>
        </p:txBody>
      </p:sp>
      <p:sp>
        <p:nvSpPr>
          <p:cNvPr id="15" name="Slide Number Placeholder 14">
            <a:extLst>
              <a:ext uri="{FF2B5EF4-FFF2-40B4-BE49-F238E27FC236}">
                <a16:creationId xmlns:a16="http://schemas.microsoft.com/office/drawing/2014/main" id="{F6A04073-40A1-4B23-B3D9-15FDC0A2861F}"/>
              </a:ext>
            </a:extLst>
          </p:cNvPr>
          <p:cNvSpPr>
            <a:spLocks noGrp="1"/>
          </p:cNvSpPr>
          <p:nvPr>
            <p:ph type="sldNum" sz="quarter" idx="12"/>
          </p:nvPr>
        </p:nvSpPr>
        <p:spPr/>
        <p:txBody>
          <a:bodyPr/>
          <a:lstStyle/>
          <a:p>
            <a:fld id="{A1C9EF53-BD90-4B75-A223-F9525C143888}" type="slidenum">
              <a:rPr lang="en-US" smtClean="0"/>
              <a:pPr/>
              <a:t>12</a:t>
            </a:fld>
            <a:endParaRPr lang="en-US" dirty="0"/>
          </a:p>
        </p:txBody>
      </p:sp>
      <p:sp>
        <p:nvSpPr>
          <p:cNvPr id="4" name="Date Placeholder 3">
            <a:extLst>
              <a:ext uri="{FF2B5EF4-FFF2-40B4-BE49-F238E27FC236}">
                <a16:creationId xmlns:a16="http://schemas.microsoft.com/office/drawing/2014/main" id="{A5D55916-E1E9-40A7-83EA-3F871DB4733C}"/>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96954274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680E542-D8CA-B4EC-CF88-618E60E936DD}"/>
              </a:ext>
            </a:extLst>
          </p:cNvPr>
          <p:cNvSpPr>
            <a:spLocks noGrp="1"/>
          </p:cNvSpPr>
          <p:nvPr>
            <p:ph type="title"/>
          </p:nvPr>
        </p:nvSpPr>
        <p:spPr/>
        <p:txBody>
          <a:bodyPr/>
          <a:lstStyle/>
          <a:p>
            <a:r>
              <a:rPr lang="en-US" dirty="0"/>
              <a:t>Plan for week</a:t>
            </a:r>
          </a:p>
        </p:txBody>
      </p:sp>
      <p:sp>
        <p:nvSpPr>
          <p:cNvPr id="3" name="Content Placeholder 2">
            <a:extLst>
              <a:ext uri="{FF2B5EF4-FFF2-40B4-BE49-F238E27FC236}">
                <a16:creationId xmlns:a16="http://schemas.microsoft.com/office/drawing/2014/main" id="{E2B27A02-CA0F-47A8-9034-A8728F168401}"/>
              </a:ext>
            </a:extLst>
          </p:cNvPr>
          <p:cNvSpPr>
            <a:spLocks noGrp="1"/>
          </p:cNvSpPr>
          <p:nvPr>
            <p:ph idx="1"/>
          </p:nvPr>
        </p:nvSpPr>
        <p:spPr/>
        <p:txBody>
          <a:bodyPr/>
          <a:lstStyle/>
          <a:p>
            <a:r>
              <a:rPr lang="en-US" dirty="0"/>
              <a:t>Tuesday PM1  1:30pm HST</a:t>
            </a:r>
          </a:p>
          <a:p>
            <a:r>
              <a:rPr lang="en-US" dirty="0">
                <a:highlight>
                  <a:srgbClr val="FFFF00"/>
                </a:highlight>
              </a:rPr>
              <a:t>Wednesday AM1 09:00am HST</a:t>
            </a:r>
          </a:p>
          <a:p>
            <a:r>
              <a:rPr lang="en-US" dirty="0"/>
              <a:t>Wednesday PM1 1:30pm HST</a:t>
            </a:r>
          </a:p>
          <a:p>
            <a:r>
              <a:rPr lang="en-US" dirty="0"/>
              <a:t>Thursday AM2 10:30am HST</a:t>
            </a:r>
          </a:p>
          <a:p>
            <a:r>
              <a:rPr lang="en-US" dirty="0"/>
              <a:t>Thursday PM1 1:30pm HST</a:t>
            </a:r>
          </a:p>
        </p:txBody>
      </p:sp>
      <p:sp>
        <p:nvSpPr>
          <p:cNvPr id="4" name="Date Placeholder 3">
            <a:extLst>
              <a:ext uri="{FF2B5EF4-FFF2-40B4-BE49-F238E27FC236}">
                <a16:creationId xmlns:a16="http://schemas.microsoft.com/office/drawing/2014/main" id="{4E0B49B8-5F16-C872-DAF2-E6CCDC0720F2}"/>
              </a:ext>
            </a:extLst>
          </p:cNvPr>
          <p:cNvSpPr>
            <a:spLocks noGrp="1"/>
          </p:cNvSpPr>
          <p:nvPr>
            <p:ph type="dt" sz="half" idx="10"/>
          </p:nvPr>
        </p:nvSpPr>
        <p:spPr/>
        <p:txBody>
          <a:bodyPr/>
          <a:lstStyle/>
          <a:p>
            <a:r>
              <a:rPr lang="en-US" dirty="0"/>
              <a:t>Sept_2023</a:t>
            </a:r>
          </a:p>
        </p:txBody>
      </p:sp>
      <p:sp>
        <p:nvSpPr>
          <p:cNvPr id="5" name="Footer Placeholder 4">
            <a:extLst>
              <a:ext uri="{FF2B5EF4-FFF2-40B4-BE49-F238E27FC236}">
                <a16:creationId xmlns:a16="http://schemas.microsoft.com/office/drawing/2014/main" id="{5D66707F-0644-86D0-8482-6D22121BCD7A}"/>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153E450-3D3E-231F-FC7A-E7395D7396EA}"/>
              </a:ext>
            </a:extLst>
          </p:cNvPr>
          <p:cNvSpPr>
            <a:spLocks noGrp="1"/>
          </p:cNvSpPr>
          <p:nvPr>
            <p:ph type="sldNum" sz="quarter" idx="12"/>
          </p:nvPr>
        </p:nvSpPr>
        <p:spPr/>
        <p:txBody>
          <a:bodyPr/>
          <a:lstStyle/>
          <a:p>
            <a:fld id="{A1C9EF53-BD90-4B75-A223-F9525C143888}" type="slidenum">
              <a:rPr lang="en-US" smtClean="0"/>
              <a:pPr/>
              <a:t>13</a:t>
            </a:fld>
            <a:endParaRPr lang="en-US" dirty="0"/>
          </a:p>
        </p:txBody>
      </p:sp>
    </p:spTree>
    <p:extLst>
      <p:ext uri="{BB962C8B-B14F-4D97-AF65-F5344CB8AC3E}">
        <p14:creationId xmlns:p14="http://schemas.microsoft.com/office/powerpoint/2010/main" val="296168766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3886433-2D31-78BC-9935-7444F3B333B2}"/>
              </a:ext>
            </a:extLst>
          </p:cNvPr>
          <p:cNvSpPr>
            <a:spLocks noGrp="1"/>
          </p:cNvSpPr>
          <p:nvPr>
            <p:ph type="title"/>
          </p:nvPr>
        </p:nvSpPr>
        <p:spPr/>
        <p:txBody>
          <a:bodyPr/>
          <a:lstStyle/>
          <a:p>
            <a:r>
              <a:rPr lang="en-US" dirty="0"/>
              <a:t>November Meeting Start Status</a:t>
            </a:r>
          </a:p>
        </p:txBody>
      </p:sp>
      <p:sp>
        <p:nvSpPr>
          <p:cNvPr id="3" name="Content Placeholder 2">
            <a:extLst>
              <a:ext uri="{FF2B5EF4-FFF2-40B4-BE49-F238E27FC236}">
                <a16:creationId xmlns:a16="http://schemas.microsoft.com/office/drawing/2014/main" id="{9CAE0CAB-2FED-4C04-9AED-80FF35F05763}"/>
              </a:ext>
            </a:extLst>
          </p:cNvPr>
          <p:cNvSpPr>
            <a:spLocks noGrp="1"/>
          </p:cNvSpPr>
          <p:nvPr>
            <p:ph idx="1"/>
          </p:nvPr>
        </p:nvSpPr>
        <p:spPr/>
        <p:txBody>
          <a:bodyPr>
            <a:normAutofit fontScale="85000" lnSpcReduction="20000"/>
          </a:bodyPr>
          <a:lstStyle/>
          <a:p>
            <a:r>
              <a:rPr lang="en-US" dirty="0"/>
              <a:t>Comment Collection 2 on D0.94 conducted in October</a:t>
            </a:r>
          </a:p>
          <a:p>
            <a:pPr lvl="1"/>
            <a:r>
              <a:rPr lang="en-US" dirty="0"/>
              <a:t>All IEEE 802.15 WG Participants,</a:t>
            </a:r>
          </a:p>
          <a:p>
            <a:pPr lvl="1"/>
            <a:r>
              <a:rPr lang="en-US" dirty="0"/>
              <a:t>As discussed at the 2023 IEEE 802.15 September Mtg.  TG16t is conducting a pre letter ballot comment collection on Draft 0.94 prior to initiating WG Letter Ballot. It is inviting all IEEE-SA 802.15 Working Group participants to participate in this process.</a:t>
            </a:r>
          </a:p>
          <a:p>
            <a:pPr lvl="1"/>
            <a:r>
              <a:rPr lang="en-US" dirty="0"/>
              <a:t>The TG16t draft is uploaded to the Workgroup Private area at: https://grouper.ieee.org/groups/802/15/private/Draft/TG16t/P802.16t_D0.94.pdf</a:t>
            </a:r>
          </a:p>
          <a:p>
            <a:pPr lvl="1"/>
            <a:endParaRPr lang="en-US" dirty="0"/>
          </a:p>
          <a:p>
            <a:pPr lvl="1"/>
            <a:r>
              <a:rPr lang="en-US" dirty="0"/>
              <a:t>Voting members may access it using the </a:t>
            </a:r>
            <a:r>
              <a:rPr lang="en-US" dirty="0" err="1"/>
              <a:t>usr</a:t>
            </a:r>
            <a:r>
              <a:rPr lang="en-US" dirty="0"/>
              <a:t> and </a:t>
            </a:r>
            <a:r>
              <a:rPr lang="en-US" dirty="0" err="1"/>
              <a:t>pwd</a:t>
            </a:r>
            <a:r>
              <a:rPr lang="en-US" dirty="0"/>
              <a:t> sent to you for LB197.</a:t>
            </a:r>
          </a:p>
          <a:p>
            <a:pPr lvl="1"/>
            <a:r>
              <a:rPr lang="en-US" dirty="0"/>
              <a:t>A comment submission form to assemble/collect your comments is uploaded to mentor at:  https://mentor.ieee.org/802.15/dcn/23/15-23-0456-00-016t-tg16t-preballot-comment-entry-form.xlsx</a:t>
            </a:r>
          </a:p>
          <a:p>
            <a:pPr lvl="1"/>
            <a:r>
              <a:rPr lang="en-US" dirty="0"/>
              <a:t>As we have planned for a two week comment collection, responses are requested by October 27, 2023, AOE. We plan to begin review of comments by teleconference prior to the November Plenary.   Submissions up to November 10 AOE will still be considered. </a:t>
            </a:r>
          </a:p>
          <a:p>
            <a:r>
              <a:rPr lang="en-US" dirty="0"/>
              <a:t>Comment resolution conducted on Teleconferences</a:t>
            </a:r>
          </a:p>
        </p:txBody>
      </p:sp>
      <p:sp>
        <p:nvSpPr>
          <p:cNvPr id="4" name="Date Placeholder 3">
            <a:extLst>
              <a:ext uri="{FF2B5EF4-FFF2-40B4-BE49-F238E27FC236}">
                <a16:creationId xmlns:a16="http://schemas.microsoft.com/office/drawing/2014/main" id="{CA4AF5CC-E6B3-6CEA-ED1F-17BFF7DE2C1E}"/>
              </a:ext>
            </a:extLst>
          </p:cNvPr>
          <p:cNvSpPr>
            <a:spLocks noGrp="1"/>
          </p:cNvSpPr>
          <p:nvPr>
            <p:ph type="dt" sz="half" idx="10"/>
          </p:nvPr>
        </p:nvSpPr>
        <p:spPr/>
        <p:txBody>
          <a:bodyPr/>
          <a:lstStyle/>
          <a:p>
            <a:r>
              <a:rPr lang="en-US" dirty="0"/>
              <a:t>Sept_2023</a:t>
            </a:r>
          </a:p>
        </p:txBody>
      </p:sp>
      <p:sp>
        <p:nvSpPr>
          <p:cNvPr id="5" name="Footer Placeholder 4">
            <a:extLst>
              <a:ext uri="{FF2B5EF4-FFF2-40B4-BE49-F238E27FC236}">
                <a16:creationId xmlns:a16="http://schemas.microsoft.com/office/drawing/2014/main" id="{F4C8C834-3489-5F1F-368B-361339617854}"/>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9B7B1330-0EB1-872D-D8EA-6858362E6265}"/>
              </a:ext>
            </a:extLst>
          </p:cNvPr>
          <p:cNvSpPr>
            <a:spLocks noGrp="1"/>
          </p:cNvSpPr>
          <p:nvPr>
            <p:ph type="sldNum" sz="quarter" idx="12"/>
          </p:nvPr>
        </p:nvSpPr>
        <p:spPr/>
        <p:txBody>
          <a:bodyPr/>
          <a:lstStyle/>
          <a:p>
            <a:fld id="{A1C9EF53-BD90-4B75-A223-F9525C143888}" type="slidenum">
              <a:rPr lang="en-US" smtClean="0"/>
              <a:pPr/>
              <a:t>14</a:t>
            </a:fld>
            <a:endParaRPr lang="en-US" dirty="0"/>
          </a:p>
        </p:txBody>
      </p:sp>
    </p:spTree>
    <p:extLst>
      <p:ext uri="{BB962C8B-B14F-4D97-AF65-F5344CB8AC3E}">
        <p14:creationId xmlns:p14="http://schemas.microsoft.com/office/powerpoint/2010/main" val="140284252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B28B9A9-F19F-40D8-A08F-07812A0FDFE4}"/>
              </a:ext>
            </a:extLst>
          </p:cNvPr>
          <p:cNvSpPr>
            <a:spLocks noGrp="1"/>
          </p:cNvSpPr>
          <p:nvPr>
            <p:ph type="title"/>
          </p:nvPr>
        </p:nvSpPr>
        <p:spPr/>
        <p:txBody>
          <a:bodyPr/>
          <a:lstStyle/>
          <a:p>
            <a:r>
              <a:rPr lang="en-US" dirty="0"/>
              <a:t>Contributions for November 2023 Plenary</a:t>
            </a:r>
          </a:p>
        </p:txBody>
      </p:sp>
      <p:sp>
        <p:nvSpPr>
          <p:cNvPr id="3" name="TextBox 2">
            <a:extLst>
              <a:ext uri="{FF2B5EF4-FFF2-40B4-BE49-F238E27FC236}">
                <a16:creationId xmlns:a16="http://schemas.microsoft.com/office/drawing/2014/main" id="{FBCC9F94-93AF-2291-D976-0FDE6F551068}"/>
              </a:ext>
            </a:extLst>
          </p:cNvPr>
          <p:cNvSpPr txBox="1"/>
          <p:nvPr/>
        </p:nvSpPr>
        <p:spPr>
          <a:xfrm>
            <a:off x="0" y="1313893"/>
            <a:ext cx="972126" cy="369332"/>
          </a:xfrm>
          <a:prstGeom prst="rect">
            <a:avLst/>
          </a:prstGeom>
          <a:noFill/>
        </p:spPr>
        <p:txBody>
          <a:bodyPr wrap="none" rtlCol="0">
            <a:spAutoFit/>
          </a:bodyPr>
          <a:lstStyle/>
          <a:p>
            <a:r>
              <a:rPr lang="en-US" dirty="0"/>
              <a:t>Meeting</a:t>
            </a:r>
          </a:p>
        </p:txBody>
      </p:sp>
      <p:sp>
        <p:nvSpPr>
          <p:cNvPr id="5" name="TextBox 4">
            <a:extLst>
              <a:ext uri="{FF2B5EF4-FFF2-40B4-BE49-F238E27FC236}">
                <a16:creationId xmlns:a16="http://schemas.microsoft.com/office/drawing/2014/main" id="{0222CAA3-6687-35B7-6AFE-159585270902}"/>
              </a:ext>
            </a:extLst>
          </p:cNvPr>
          <p:cNvSpPr txBox="1"/>
          <p:nvPr/>
        </p:nvSpPr>
        <p:spPr>
          <a:xfrm>
            <a:off x="0" y="3657600"/>
            <a:ext cx="1200457" cy="369332"/>
          </a:xfrm>
          <a:prstGeom prst="rect">
            <a:avLst/>
          </a:prstGeom>
          <a:noFill/>
        </p:spPr>
        <p:txBody>
          <a:bodyPr wrap="none" rtlCol="0">
            <a:spAutoFit/>
          </a:bodyPr>
          <a:lstStyle/>
          <a:p>
            <a:r>
              <a:rPr lang="en-US" dirty="0"/>
              <a:t>Comments</a:t>
            </a:r>
          </a:p>
        </p:txBody>
      </p:sp>
      <p:graphicFrame>
        <p:nvGraphicFramePr>
          <p:cNvPr id="10" name="Table 9">
            <a:extLst>
              <a:ext uri="{FF2B5EF4-FFF2-40B4-BE49-F238E27FC236}">
                <a16:creationId xmlns:a16="http://schemas.microsoft.com/office/drawing/2014/main" id="{789E0633-A7EE-E9BF-89AB-6A594C551212}"/>
              </a:ext>
            </a:extLst>
          </p:cNvPr>
          <p:cNvGraphicFramePr>
            <a:graphicFrameLocks noGrp="1"/>
          </p:cNvGraphicFramePr>
          <p:nvPr>
            <p:extLst>
              <p:ext uri="{D42A27DB-BD31-4B8C-83A1-F6EECF244321}">
                <p14:modId xmlns:p14="http://schemas.microsoft.com/office/powerpoint/2010/main" val="4074849551"/>
              </p:ext>
            </p:extLst>
          </p:nvPr>
        </p:nvGraphicFramePr>
        <p:xfrm>
          <a:off x="486063" y="4724829"/>
          <a:ext cx="10515600" cy="1790700"/>
        </p:xfrm>
        <a:graphic>
          <a:graphicData uri="http://schemas.openxmlformats.org/drawingml/2006/table">
            <a:tbl>
              <a:tblPr/>
              <a:tblGrid>
                <a:gridCol w="1168400">
                  <a:extLst>
                    <a:ext uri="{9D8B030D-6E8A-4147-A177-3AD203B41FA5}">
                      <a16:colId xmlns:a16="http://schemas.microsoft.com/office/drawing/2014/main" val="425215828"/>
                    </a:ext>
                  </a:extLst>
                </a:gridCol>
                <a:gridCol w="1168400">
                  <a:extLst>
                    <a:ext uri="{9D8B030D-6E8A-4147-A177-3AD203B41FA5}">
                      <a16:colId xmlns:a16="http://schemas.microsoft.com/office/drawing/2014/main" val="3739169808"/>
                    </a:ext>
                  </a:extLst>
                </a:gridCol>
                <a:gridCol w="1168400">
                  <a:extLst>
                    <a:ext uri="{9D8B030D-6E8A-4147-A177-3AD203B41FA5}">
                      <a16:colId xmlns:a16="http://schemas.microsoft.com/office/drawing/2014/main" val="1171568129"/>
                    </a:ext>
                  </a:extLst>
                </a:gridCol>
                <a:gridCol w="1168400">
                  <a:extLst>
                    <a:ext uri="{9D8B030D-6E8A-4147-A177-3AD203B41FA5}">
                      <a16:colId xmlns:a16="http://schemas.microsoft.com/office/drawing/2014/main" val="3982546065"/>
                    </a:ext>
                  </a:extLst>
                </a:gridCol>
                <a:gridCol w="1168400">
                  <a:extLst>
                    <a:ext uri="{9D8B030D-6E8A-4147-A177-3AD203B41FA5}">
                      <a16:colId xmlns:a16="http://schemas.microsoft.com/office/drawing/2014/main" val="3627594232"/>
                    </a:ext>
                  </a:extLst>
                </a:gridCol>
                <a:gridCol w="1168400">
                  <a:extLst>
                    <a:ext uri="{9D8B030D-6E8A-4147-A177-3AD203B41FA5}">
                      <a16:colId xmlns:a16="http://schemas.microsoft.com/office/drawing/2014/main" val="1499681783"/>
                    </a:ext>
                  </a:extLst>
                </a:gridCol>
                <a:gridCol w="1168400">
                  <a:extLst>
                    <a:ext uri="{9D8B030D-6E8A-4147-A177-3AD203B41FA5}">
                      <a16:colId xmlns:a16="http://schemas.microsoft.com/office/drawing/2014/main" val="4142019891"/>
                    </a:ext>
                  </a:extLst>
                </a:gridCol>
                <a:gridCol w="1168400">
                  <a:extLst>
                    <a:ext uri="{9D8B030D-6E8A-4147-A177-3AD203B41FA5}">
                      <a16:colId xmlns:a16="http://schemas.microsoft.com/office/drawing/2014/main" val="420095433"/>
                    </a:ext>
                  </a:extLst>
                </a:gridCol>
                <a:gridCol w="1168400">
                  <a:extLst>
                    <a:ext uri="{9D8B030D-6E8A-4147-A177-3AD203B41FA5}">
                      <a16:colId xmlns:a16="http://schemas.microsoft.com/office/drawing/2014/main" val="293110437"/>
                    </a:ext>
                  </a:extLst>
                </a:gridCol>
              </a:tblGrid>
              <a:tr h="845820">
                <a:tc>
                  <a:txBody>
                    <a:bodyPr/>
                    <a:lstStyle/>
                    <a:p>
                      <a:r>
                        <a:rPr lang="en-US" sz="1400"/>
                        <a:t>30-Oct-2023 ET</a:t>
                      </a:r>
                    </a:p>
                  </a:txBody>
                  <a:tcPr anchor="ctr">
                    <a:lnL>
                      <a:noFill/>
                    </a:lnL>
                    <a:lnR>
                      <a:noFill/>
                    </a:lnR>
                    <a:lnT>
                      <a:noFill/>
                    </a:lnT>
                    <a:lnB>
                      <a:noFill/>
                    </a:lnB>
                  </a:tcPr>
                </a:tc>
                <a:tc>
                  <a:txBody>
                    <a:bodyPr/>
                    <a:lstStyle/>
                    <a:p>
                      <a:r>
                        <a:rPr lang="en-US" sz="1400"/>
                        <a:t>2023</a:t>
                      </a:r>
                    </a:p>
                  </a:txBody>
                  <a:tcPr anchor="ctr">
                    <a:lnL>
                      <a:noFill/>
                    </a:lnL>
                    <a:lnR>
                      <a:noFill/>
                    </a:lnR>
                    <a:lnT>
                      <a:noFill/>
                    </a:lnT>
                    <a:lnB>
                      <a:noFill/>
                    </a:lnB>
                  </a:tcPr>
                </a:tc>
                <a:tc>
                  <a:txBody>
                    <a:bodyPr/>
                    <a:lstStyle/>
                    <a:p>
                      <a:r>
                        <a:rPr lang="en-US" sz="1400" dirty="0"/>
                        <a:t>550</a:t>
                      </a:r>
                    </a:p>
                  </a:txBody>
                  <a:tcPr anchor="ctr">
                    <a:lnL>
                      <a:noFill/>
                    </a:lnL>
                    <a:lnR>
                      <a:noFill/>
                    </a:lnR>
                    <a:lnT>
                      <a:noFill/>
                    </a:lnT>
                    <a:lnB>
                      <a:noFill/>
                    </a:lnB>
                  </a:tcPr>
                </a:tc>
                <a:tc>
                  <a:txBody>
                    <a:bodyPr/>
                    <a:lstStyle/>
                    <a:p>
                      <a:r>
                        <a:rPr lang="en-US" sz="1400"/>
                        <a:t>0</a:t>
                      </a:r>
                    </a:p>
                  </a:txBody>
                  <a:tcPr anchor="ctr">
                    <a:lnL>
                      <a:noFill/>
                    </a:lnL>
                    <a:lnR>
                      <a:noFill/>
                    </a:lnR>
                    <a:lnT>
                      <a:noFill/>
                    </a:lnT>
                    <a:lnB>
                      <a:noFill/>
                    </a:lnB>
                  </a:tcPr>
                </a:tc>
                <a:tc>
                  <a:txBody>
                    <a:bodyPr/>
                    <a:lstStyle/>
                    <a:p>
                      <a:r>
                        <a:rPr lang="en-US" sz="1400"/>
                        <a:t>TG16t (Lic-NB)</a:t>
                      </a:r>
                    </a:p>
                  </a:txBody>
                  <a:tcPr anchor="ctr">
                    <a:lnL>
                      <a:noFill/>
                    </a:lnL>
                    <a:lnR>
                      <a:noFill/>
                    </a:lnR>
                    <a:lnT>
                      <a:noFill/>
                    </a:lnT>
                    <a:lnB>
                      <a:noFill/>
                    </a:lnB>
                  </a:tcPr>
                </a:tc>
                <a:tc>
                  <a:txBody>
                    <a:bodyPr/>
                    <a:lstStyle/>
                    <a:p>
                      <a:r>
                        <a:rPr lang="en-US" sz="1400"/>
                        <a:t>preballot-comment-entry-form-Juha</a:t>
                      </a:r>
                    </a:p>
                  </a:txBody>
                  <a:tcPr anchor="ctr">
                    <a:lnL>
                      <a:noFill/>
                    </a:lnL>
                    <a:lnR>
                      <a:noFill/>
                    </a:lnR>
                    <a:lnT>
                      <a:noFill/>
                    </a:lnT>
                    <a:lnB>
                      <a:noFill/>
                    </a:lnB>
                  </a:tcPr>
                </a:tc>
                <a:tc>
                  <a:txBody>
                    <a:bodyPr/>
                    <a:lstStyle/>
                    <a:p>
                      <a:r>
                        <a:rPr lang="en-US" sz="1400"/>
                        <a:t>Juha Juntunen (MCC)</a:t>
                      </a:r>
                    </a:p>
                  </a:txBody>
                  <a:tcPr anchor="ctr">
                    <a:lnL>
                      <a:noFill/>
                    </a:lnL>
                    <a:lnR>
                      <a:noFill/>
                    </a:lnR>
                    <a:lnT>
                      <a:noFill/>
                    </a:lnT>
                    <a:lnB>
                      <a:noFill/>
                    </a:lnB>
                  </a:tcPr>
                </a:tc>
                <a:tc>
                  <a:txBody>
                    <a:bodyPr/>
                    <a:lstStyle/>
                    <a:p>
                      <a:r>
                        <a:rPr lang="en-US" sz="1400"/>
                        <a:t>30-Oct-2023 13:29:52 ET</a:t>
                      </a:r>
                    </a:p>
                  </a:txBody>
                  <a:tcPr anchor="ctr">
                    <a:lnL>
                      <a:noFill/>
                    </a:lnL>
                    <a:lnR>
                      <a:noFill/>
                    </a:lnR>
                    <a:lnT>
                      <a:noFill/>
                    </a:lnT>
                    <a:lnB>
                      <a:noFill/>
                    </a:lnB>
                  </a:tcPr>
                </a:tc>
                <a:tc>
                  <a:txBody>
                    <a:bodyPr/>
                    <a:lstStyle/>
                    <a:p>
                      <a:r>
                        <a:rPr lang="en-US" sz="1400">
                          <a:hlinkClick r:id="rId2"/>
                        </a:rPr>
                        <a:t>Download</a:t>
                      </a:r>
                      <a:r>
                        <a:rPr lang="en-US" sz="1400"/>
                        <a:t>, </a:t>
                      </a:r>
                      <a:r>
                        <a:rPr lang="en-US" sz="1400">
                          <a:hlinkClick r:id="rId3"/>
                        </a:rPr>
                        <a:t>Revise</a:t>
                      </a:r>
                      <a:endParaRPr lang="en-US" sz="1400"/>
                    </a:p>
                  </a:txBody>
                  <a:tcPr anchor="ctr">
                    <a:lnL>
                      <a:noFill/>
                    </a:lnL>
                    <a:lnR>
                      <a:noFill/>
                    </a:lnR>
                    <a:lnT>
                      <a:noFill/>
                    </a:lnT>
                    <a:lnB>
                      <a:noFill/>
                    </a:lnB>
                  </a:tcPr>
                </a:tc>
                <a:extLst>
                  <a:ext uri="{0D108BD9-81ED-4DB2-BD59-A6C34878D82A}">
                    <a16:rowId xmlns:a16="http://schemas.microsoft.com/office/drawing/2014/main" val="2934653233"/>
                  </a:ext>
                </a:extLst>
              </a:tr>
              <a:tr h="845820">
                <a:tc>
                  <a:txBody>
                    <a:bodyPr/>
                    <a:lstStyle/>
                    <a:p>
                      <a:r>
                        <a:rPr lang="en-US" sz="1400"/>
                        <a:t>30-Oct-2023 ET</a:t>
                      </a:r>
                    </a:p>
                  </a:txBody>
                  <a:tcPr anchor="ctr">
                    <a:lnL>
                      <a:noFill/>
                    </a:lnL>
                    <a:lnR>
                      <a:noFill/>
                    </a:lnR>
                    <a:lnT>
                      <a:noFill/>
                    </a:lnT>
                    <a:lnB>
                      <a:noFill/>
                    </a:lnB>
                  </a:tcPr>
                </a:tc>
                <a:tc>
                  <a:txBody>
                    <a:bodyPr/>
                    <a:lstStyle/>
                    <a:p>
                      <a:r>
                        <a:rPr lang="en-US" sz="1400"/>
                        <a:t>2023</a:t>
                      </a:r>
                    </a:p>
                  </a:txBody>
                  <a:tcPr anchor="ctr">
                    <a:lnL>
                      <a:noFill/>
                    </a:lnL>
                    <a:lnR>
                      <a:noFill/>
                    </a:lnR>
                    <a:lnT>
                      <a:noFill/>
                    </a:lnT>
                    <a:lnB>
                      <a:noFill/>
                    </a:lnB>
                  </a:tcPr>
                </a:tc>
                <a:tc>
                  <a:txBody>
                    <a:bodyPr/>
                    <a:lstStyle/>
                    <a:p>
                      <a:r>
                        <a:rPr lang="en-US" sz="1400"/>
                        <a:t>543</a:t>
                      </a:r>
                    </a:p>
                  </a:txBody>
                  <a:tcPr anchor="ctr">
                    <a:lnL>
                      <a:noFill/>
                    </a:lnL>
                    <a:lnR>
                      <a:noFill/>
                    </a:lnR>
                    <a:lnT>
                      <a:noFill/>
                    </a:lnT>
                    <a:lnB>
                      <a:noFill/>
                    </a:lnB>
                  </a:tcPr>
                </a:tc>
                <a:tc>
                  <a:txBody>
                    <a:bodyPr/>
                    <a:lstStyle/>
                    <a:p>
                      <a:r>
                        <a:rPr lang="en-US" sz="1400"/>
                        <a:t>1</a:t>
                      </a:r>
                    </a:p>
                  </a:txBody>
                  <a:tcPr anchor="ctr">
                    <a:lnL>
                      <a:noFill/>
                    </a:lnL>
                    <a:lnR>
                      <a:noFill/>
                    </a:lnR>
                    <a:lnT>
                      <a:noFill/>
                    </a:lnT>
                    <a:lnB>
                      <a:noFill/>
                    </a:lnB>
                  </a:tcPr>
                </a:tc>
                <a:tc>
                  <a:txBody>
                    <a:bodyPr/>
                    <a:lstStyle/>
                    <a:p>
                      <a:r>
                        <a:rPr lang="en-US" sz="1400"/>
                        <a:t>TG16t (Lic-NB)</a:t>
                      </a:r>
                    </a:p>
                  </a:txBody>
                  <a:tcPr anchor="ctr">
                    <a:lnL>
                      <a:noFill/>
                    </a:lnL>
                    <a:lnR>
                      <a:noFill/>
                    </a:lnR>
                    <a:lnT>
                      <a:noFill/>
                    </a:lnT>
                    <a:lnB>
                      <a:noFill/>
                    </a:lnB>
                  </a:tcPr>
                </a:tc>
                <a:tc>
                  <a:txBody>
                    <a:bodyPr/>
                    <a:lstStyle/>
                    <a:p>
                      <a:r>
                        <a:rPr lang="en-US" sz="1400" dirty="0"/>
                        <a:t>Review Comments on D0.94</a:t>
                      </a:r>
                    </a:p>
                  </a:txBody>
                  <a:tcPr anchor="ctr">
                    <a:lnL>
                      <a:noFill/>
                    </a:lnL>
                    <a:lnR>
                      <a:noFill/>
                    </a:lnR>
                    <a:lnT>
                      <a:noFill/>
                    </a:lnT>
                    <a:lnB>
                      <a:noFill/>
                    </a:lnB>
                  </a:tcPr>
                </a:tc>
                <a:tc>
                  <a:txBody>
                    <a:bodyPr/>
                    <a:lstStyle/>
                    <a:p>
                      <a:r>
                        <a:rPr lang="en-US" sz="1400"/>
                        <a:t>Vishal Kalkundrikar (Ondas)</a:t>
                      </a:r>
                    </a:p>
                  </a:txBody>
                  <a:tcPr anchor="ctr">
                    <a:lnL>
                      <a:noFill/>
                    </a:lnL>
                    <a:lnR>
                      <a:noFill/>
                    </a:lnR>
                    <a:lnT>
                      <a:noFill/>
                    </a:lnT>
                    <a:lnB>
                      <a:noFill/>
                    </a:lnB>
                  </a:tcPr>
                </a:tc>
                <a:tc>
                  <a:txBody>
                    <a:bodyPr/>
                    <a:lstStyle/>
                    <a:p>
                      <a:r>
                        <a:rPr lang="en-US" sz="1400"/>
                        <a:t>30-Oct-2023 10:50:57 ET</a:t>
                      </a:r>
                    </a:p>
                  </a:txBody>
                  <a:tcPr anchor="ctr">
                    <a:lnL>
                      <a:noFill/>
                    </a:lnL>
                    <a:lnR>
                      <a:noFill/>
                    </a:lnR>
                    <a:lnT>
                      <a:noFill/>
                    </a:lnT>
                    <a:lnB>
                      <a:noFill/>
                    </a:lnB>
                  </a:tcPr>
                </a:tc>
                <a:tc>
                  <a:txBody>
                    <a:bodyPr/>
                    <a:lstStyle/>
                    <a:p>
                      <a:r>
                        <a:rPr lang="en-US" sz="1400" dirty="0">
                          <a:hlinkClick r:id="rId4"/>
                        </a:rPr>
                        <a:t>Download</a:t>
                      </a:r>
                      <a:r>
                        <a:rPr lang="en-US" sz="1400" dirty="0"/>
                        <a:t>, </a:t>
                      </a:r>
                      <a:r>
                        <a:rPr lang="en-US" sz="1400" dirty="0">
                          <a:hlinkClick r:id="rId5"/>
                        </a:rPr>
                        <a:t>Revise</a:t>
                      </a:r>
                      <a:endParaRPr lang="en-US" sz="1400" dirty="0"/>
                    </a:p>
                  </a:txBody>
                  <a:tcPr anchor="ctr">
                    <a:lnL>
                      <a:noFill/>
                    </a:lnL>
                    <a:lnR>
                      <a:noFill/>
                    </a:lnR>
                    <a:lnT>
                      <a:noFill/>
                    </a:lnT>
                    <a:lnB>
                      <a:noFill/>
                    </a:lnB>
                  </a:tcPr>
                </a:tc>
                <a:extLst>
                  <a:ext uri="{0D108BD9-81ED-4DB2-BD59-A6C34878D82A}">
                    <a16:rowId xmlns:a16="http://schemas.microsoft.com/office/drawing/2014/main" val="3891833537"/>
                  </a:ext>
                </a:extLst>
              </a:tr>
            </a:tbl>
          </a:graphicData>
        </a:graphic>
      </p:graphicFrame>
      <p:graphicFrame>
        <p:nvGraphicFramePr>
          <p:cNvPr id="4" name="Table 3">
            <a:extLst>
              <a:ext uri="{FF2B5EF4-FFF2-40B4-BE49-F238E27FC236}">
                <a16:creationId xmlns:a16="http://schemas.microsoft.com/office/drawing/2014/main" id="{795B0D51-71BF-006F-17C8-8C6C9CAC0AF8}"/>
              </a:ext>
            </a:extLst>
          </p:cNvPr>
          <p:cNvGraphicFramePr>
            <a:graphicFrameLocks noGrp="1"/>
          </p:cNvGraphicFramePr>
          <p:nvPr>
            <p:extLst>
              <p:ext uri="{D42A27DB-BD31-4B8C-83A1-F6EECF244321}">
                <p14:modId xmlns:p14="http://schemas.microsoft.com/office/powerpoint/2010/main" val="3093551779"/>
              </p:ext>
            </p:extLst>
          </p:nvPr>
        </p:nvGraphicFramePr>
        <p:xfrm>
          <a:off x="257330" y="1587419"/>
          <a:ext cx="11810997" cy="2184481"/>
        </p:xfrm>
        <a:graphic>
          <a:graphicData uri="http://schemas.openxmlformats.org/drawingml/2006/table">
            <a:tbl>
              <a:tblPr/>
              <a:tblGrid>
                <a:gridCol w="1312333">
                  <a:extLst>
                    <a:ext uri="{9D8B030D-6E8A-4147-A177-3AD203B41FA5}">
                      <a16:colId xmlns:a16="http://schemas.microsoft.com/office/drawing/2014/main" val="2954646701"/>
                    </a:ext>
                  </a:extLst>
                </a:gridCol>
                <a:gridCol w="1312333">
                  <a:extLst>
                    <a:ext uri="{9D8B030D-6E8A-4147-A177-3AD203B41FA5}">
                      <a16:colId xmlns:a16="http://schemas.microsoft.com/office/drawing/2014/main" val="772118496"/>
                    </a:ext>
                  </a:extLst>
                </a:gridCol>
                <a:gridCol w="1312333">
                  <a:extLst>
                    <a:ext uri="{9D8B030D-6E8A-4147-A177-3AD203B41FA5}">
                      <a16:colId xmlns:a16="http://schemas.microsoft.com/office/drawing/2014/main" val="980129619"/>
                    </a:ext>
                  </a:extLst>
                </a:gridCol>
                <a:gridCol w="711200">
                  <a:extLst>
                    <a:ext uri="{9D8B030D-6E8A-4147-A177-3AD203B41FA5}">
                      <a16:colId xmlns:a16="http://schemas.microsoft.com/office/drawing/2014/main" val="1140581032"/>
                    </a:ext>
                  </a:extLst>
                </a:gridCol>
                <a:gridCol w="1143000">
                  <a:extLst>
                    <a:ext uri="{9D8B030D-6E8A-4147-A177-3AD203B41FA5}">
                      <a16:colId xmlns:a16="http://schemas.microsoft.com/office/drawing/2014/main" val="2218221211"/>
                    </a:ext>
                  </a:extLst>
                </a:gridCol>
                <a:gridCol w="2082799">
                  <a:extLst>
                    <a:ext uri="{9D8B030D-6E8A-4147-A177-3AD203B41FA5}">
                      <a16:colId xmlns:a16="http://schemas.microsoft.com/office/drawing/2014/main" val="28681888"/>
                    </a:ext>
                  </a:extLst>
                </a:gridCol>
                <a:gridCol w="1312333">
                  <a:extLst>
                    <a:ext uri="{9D8B030D-6E8A-4147-A177-3AD203B41FA5}">
                      <a16:colId xmlns:a16="http://schemas.microsoft.com/office/drawing/2014/main" val="480032449"/>
                    </a:ext>
                  </a:extLst>
                </a:gridCol>
                <a:gridCol w="1312333">
                  <a:extLst>
                    <a:ext uri="{9D8B030D-6E8A-4147-A177-3AD203B41FA5}">
                      <a16:colId xmlns:a16="http://schemas.microsoft.com/office/drawing/2014/main" val="4278198576"/>
                    </a:ext>
                  </a:extLst>
                </a:gridCol>
                <a:gridCol w="1312333">
                  <a:extLst>
                    <a:ext uri="{9D8B030D-6E8A-4147-A177-3AD203B41FA5}">
                      <a16:colId xmlns:a16="http://schemas.microsoft.com/office/drawing/2014/main" val="3456112554"/>
                    </a:ext>
                  </a:extLst>
                </a:gridCol>
              </a:tblGrid>
              <a:tr h="516274">
                <a:tc>
                  <a:txBody>
                    <a:bodyPr/>
                    <a:lstStyle/>
                    <a:p>
                      <a:r>
                        <a:rPr lang="en-US" sz="1100"/>
                        <a:t>14-Nov-2023 ET</a:t>
                      </a:r>
                    </a:p>
                  </a:txBody>
                  <a:tcPr marL="79115" marR="79115" marT="39558" marB="39558" anchor="ctr">
                    <a:lnL>
                      <a:noFill/>
                    </a:lnL>
                    <a:lnR>
                      <a:noFill/>
                    </a:lnR>
                    <a:lnT>
                      <a:noFill/>
                    </a:lnT>
                    <a:lnB>
                      <a:noFill/>
                    </a:lnB>
                  </a:tcPr>
                </a:tc>
                <a:tc>
                  <a:txBody>
                    <a:bodyPr/>
                    <a:lstStyle/>
                    <a:p>
                      <a:r>
                        <a:rPr lang="en-US" sz="1100"/>
                        <a:t>2023</a:t>
                      </a:r>
                    </a:p>
                  </a:txBody>
                  <a:tcPr marL="79115" marR="79115" marT="39558" marB="39558" anchor="ctr">
                    <a:lnL>
                      <a:noFill/>
                    </a:lnL>
                    <a:lnR>
                      <a:noFill/>
                    </a:lnR>
                    <a:lnT>
                      <a:noFill/>
                    </a:lnT>
                    <a:lnB>
                      <a:noFill/>
                    </a:lnB>
                  </a:tcPr>
                </a:tc>
                <a:tc>
                  <a:txBody>
                    <a:bodyPr/>
                    <a:lstStyle/>
                    <a:p>
                      <a:r>
                        <a:rPr lang="en-US" sz="1100"/>
                        <a:t>586</a:t>
                      </a:r>
                    </a:p>
                  </a:txBody>
                  <a:tcPr marL="79115" marR="79115" marT="39558" marB="39558" anchor="ctr">
                    <a:lnL>
                      <a:noFill/>
                    </a:lnL>
                    <a:lnR>
                      <a:noFill/>
                    </a:lnR>
                    <a:lnT>
                      <a:noFill/>
                    </a:lnT>
                    <a:lnB>
                      <a:noFill/>
                    </a:lnB>
                  </a:tcPr>
                </a:tc>
                <a:tc>
                  <a:txBody>
                    <a:bodyPr/>
                    <a:lstStyle/>
                    <a:p>
                      <a:r>
                        <a:rPr lang="en-US" sz="1100"/>
                        <a:t>0</a:t>
                      </a:r>
                    </a:p>
                  </a:txBody>
                  <a:tcPr marL="79115" marR="79115" marT="39558" marB="39558" anchor="ctr">
                    <a:lnL>
                      <a:noFill/>
                    </a:lnL>
                    <a:lnR>
                      <a:noFill/>
                    </a:lnR>
                    <a:lnT>
                      <a:noFill/>
                    </a:lnT>
                    <a:lnB>
                      <a:noFill/>
                    </a:lnB>
                  </a:tcPr>
                </a:tc>
                <a:tc>
                  <a:txBody>
                    <a:bodyPr/>
                    <a:lstStyle/>
                    <a:p>
                      <a:r>
                        <a:rPr lang="en-US" sz="1100" dirty="0"/>
                        <a:t>TG16t (</a:t>
                      </a:r>
                      <a:r>
                        <a:rPr lang="en-US" sz="1100" dirty="0" err="1"/>
                        <a:t>Lic</a:t>
                      </a:r>
                      <a:r>
                        <a:rPr lang="en-US" sz="1100" dirty="0"/>
                        <a:t>-NB)</a:t>
                      </a:r>
                    </a:p>
                  </a:txBody>
                  <a:tcPr marL="79115" marR="79115" marT="39558" marB="39558" anchor="ctr">
                    <a:lnL>
                      <a:noFill/>
                    </a:lnL>
                    <a:lnR>
                      <a:noFill/>
                    </a:lnR>
                    <a:lnT>
                      <a:noFill/>
                    </a:lnT>
                    <a:lnB>
                      <a:noFill/>
                    </a:lnB>
                  </a:tcPr>
                </a:tc>
                <a:tc>
                  <a:txBody>
                    <a:bodyPr/>
                    <a:lstStyle/>
                    <a:p>
                      <a:r>
                        <a:rPr lang="en-US" sz="1100"/>
                        <a:t>Security Response to DCN 550 Rev 0</a:t>
                      </a:r>
                    </a:p>
                  </a:txBody>
                  <a:tcPr marL="79115" marR="79115" marT="39558" marB="39558" anchor="ctr">
                    <a:lnL>
                      <a:noFill/>
                    </a:lnL>
                    <a:lnR>
                      <a:noFill/>
                    </a:lnR>
                    <a:lnT>
                      <a:noFill/>
                    </a:lnT>
                    <a:lnB>
                      <a:noFill/>
                    </a:lnB>
                  </a:tcPr>
                </a:tc>
                <a:tc>
                  <a:txBody>
                    <a:bodyPr/>
                    <a:lstStyle/>
                    <a:p>
                      <a:r>
                        <a:rPr lang="en-US" sz="1100"/>
                        <a:t>Yael Luz (Ondas)</a:t>
                      </a:r>
                    </a:p>
                  </a:txBody>
                  <a:tcPr marL="79115" marR="79115" marT="39558" marB="39558" anchor="ctr">
                    <a:lnL>
                      <a:noFill/>
                    </a:lnL>
                    <a:lnR>
                      <a:noFill/>
                    </a:lnR>
                    <a:lnT>
                      <a:noFill/>
                    </a:lnT>
                    <a:lnB>
                      <a:noFill/>
                    </a:lnB>
                  </a:tcPr>
                </a:tc>
                <a:tc>
                  <a:txBody>
                    <a:bodyPr/>
                    <a:lstStyle/>
                    <a:p>
                      <a:r>
                        <a:rPr lang="en-US" sz="1100"/>
                        <a:t>14-Nov-2023 17:27:28 ET</a:t>
                      </a:r>
                    </a:p>
                  </a:txBody>
                  <a:tcPr marL="79115" marR="79115" marT="39558" marB="39558" anchor="ctr">
                    <a:lnL>
                      <a:noFill/>
                    </a:lnL>
                    <a:lnR>
                      <a:noFill/>
                    </a:lnR>
                    <a:lnT>
                      <a:noFill/>
                    </a:lnT>
                    <a:lnB>
                      <a:noFill/>
                    </a:lnB>
                  </a:tcPr>
                </a:tc>
                <a:tc>
                  <a:txBody>
                    <a:bodyPr/>
                    <a:lstStyle/>
                    <a:p>
                      <a:r>
                        <a:rPr lang="en-US" sz="1100">
                          <a:hlinkClick r:id="rId6"/>
                        </a:rPr>
                        <a:t>Download</a:t>
                      </a:r>
                      <a:endParaRPr lang="en-US" sz="1100"/>
                    </a:p>
                  </a:txBody>
                  <a:tcPr marL="79115" marR="79115" marT="39558" marB="39558" anchor="ctr">
                    <a:lnL>
                      <a:noFill/>
                    </a:lnL>
                    <a:lnR>
                      <a:noFill/>
                    </a:lnR>
                    <a:lnT>
                      <a:noFill/>
                    </a:lnT>
                    <a:lnB>
                      <a:noFill/>
                    </a:lnB>
                  </a:tcPr>
                </a:tc>
                <a:extLst>
                  <a:ext uri="{0D108BD9-81ED-4DB2-BD59-A6C34878D82A}">
                    <a16:rowId xmlns:a16="http://schemas.microsoft.com/office/drawing/2014/main" val="3958974158"/>
                  </a:ext>
                </a:extLst>
              </a:tr>
              <a:tr h="516274">
                <a:tc>
                  <a:txBody>
                    <a:bodyPr/>
                    <a:lstStyle/>
                    <a:p>
                      <a:r>
                        <a:rPr lang="en-US" sz="1100"/>
                        <a:t>14-Nov-2023 ET</a:t>
                      </a:r>
                    </a:p>
                  </a:txBody>
                  <a:tcPr marL="79115" marR="79115" marT="39558" marB="39558" anchor="ctr">
                    <a:lnL>
                      <a:noFill/>
                    </a:lnL>
                    <a:lnR>
                      <a:noFill/>
                    </a:lnR>
                    <a:lnT>
                      <a:noFill/>
                    </a:lnT>
                    <a:lnB>
                      <a:noFill/>
                    </a:lnB>
                  </a:tcPr>
                </a:tc>
                <a:tc>
                  <a:txBody>
                    <a:bodyPr/>
                    <a:lstStyle/>
                    <a:p>
                      <a:r>
                        <a:rPr lang="en-US" sz="1100"/>
                        <a:t>2023</a:t>
                      </a:r>
                    </a:p>
                  </a:txBody>
                  <a:tcPr marL="79115" marR="79115" marT="39558" marB="39558" anchor="ctr">
                    <a:lnL>
                      <a:noFill/>
                    </a:lnL>
                    <a:lnR>
                      <a:noFill/>
                    </a:lnR>
                    <a:lnT>
                      <a:noFill/>
                    </a:lnT>
                    <a:lnB>
                      <a:noFill/>
                    </a:lnB>
                  </a:tcPr>
                </a:tc>
                <a:tc>
                  <a:txBody>
                    <a:bodyPr/>
                    <a:lstStyle/>
                    <a:p>
                      <a:r>
                        <a:rPr lang="en-US" sz="1100"/>
                        <a:t>585</a:t>
                      </a:r>
                    </a:p>
                  </a:txBody>
                  <a:tcPr marL="79115" marR="79115" marT="39558" marB="39558" anchor="ctr">
                    <a:lnL>
                      <a:noFill/>
                    </a:lnL>
                    <a:lnR>
                      <a:noFill/>
                    </a:lnR>
                    <a:lnT>
                      <a:noFill/>
                    </a:lnT>
                    <a:lnB>
                      <a:noFill/>
                    </a:lnB>
                  </a:tcPr>
                </a:tc>
                <a:tc>
                  <a:txBody>
                    <a:bodyPr/>
                    <a:lstStyle/>
                    <a:p>
                      <a:r>
                        <a:rPr lang="en-US" sz="1100"/>
                        <a:t>1</a:t>
                      </a:r>
                    </a:p>
                  </a:txBody>
                  <a:tcPr marL="79115" marR="79115" marT="39558" marB="39558" anchor="ctr">
                    <a:lnL>
                      <a:noFill/>
                    </a:lnL>
                    <a:lnR>
                      <a:noFill/>
                    </a:lnR>
                    <a:lnT>
                      <a:noFill/>
                    </a:lnT>
                    <a:lnB>
                      <a:noFill/>
                    </a:lnB>
                  </a:tcPr>
                </a:tc>
                <a:tc>
                  <a:txBody>
                    <a:bodyPr/>
                    <a:lstStyle/>
                    <a:p>
                      <a:r>
                        <a:rPr lang="en-US" sz="1100"/>
                        <a:t>TG16t (Lic-NB)</a:t>
                      </a:r>
                    </a:p>
                  </a:txBody>
                  <a:tcPr marL="79115" marR="79115" marT="39558" marB="39558" anchor="ctr">
                    <a:lnL>
                      <a:noFill/>
                    </a:lnL>
                    <a:lnR>
                      <a:noFill/>
                    </a:lnR>
                    <a:lnT>
                      <a:noFill/>
                    </a:lnT>
                    <a:lnB>
                      <a:noFill/>
                    </a:lnB>
                  </a:tcPr>
                </a:tc>
                <a:tc>
                  <a:txBody>
                    <a:bodyPr/>
                    <a:lstStyle/>
                    <a:p>
                      <a:r>
                        <a:rPr lang="en-US" sz="1100"/>
                        <a:t>Response to DCN 550 Rev 0</a:t>
                      </a:r>
                    </a:p>
                  </a:txBody>
                  <a:tcPr marL="79115" marR="79115" marT="39558" marB="39558" anchor="ctr">
                    <a:lnL>
                      <a:noFill/>
                    </a:lnL>
                    <a:lnR>
                      <a:noFill/>
                    </a:lnR>
                    <a:lnT>
                      <a:noFill/>
                    </a:lnT>
                    <a:lnB>
                      <a:noFill/>
                    </a:lnB>
                  </a:tcPr>
                </a:tc>
                <a:tc>
                  <a:txBody>
                    <a:bodyPr/>
                    <a:lstStyle/>
                    <a:p>
                      <a:r>
                        <a:rPr lang="en-US" sz="1100"/>
                        <a:t>Vishal Kalkundrikar (Ondas)</a:t>
                      </a:r>
                    </a:p>
                  </a:txBody>
                  <a:tcPr marL="79115" marR="79115" marT="39558" marB="39558" anchor="ctr">
                    <a:lnL>
                      <a:noFill/>
                    </a:lnL>
                    <a:lnR>
                      <a:noFill/>
                    </a:lnR>
                    <a:lnT>
                      <a:noFill/>
                    </a:lnT>
                    <a:lnB>
                      <a:noFill/>
                    </a:lnB>
                  </a:tcPr>
                </a:tc>
                <a:tc>
                  <a:txBody>
                    <a:bodyPr/>
                    <a:lstStyle/>
                    <a:p>
                      <a:r>
                        <a:rPr lang="en-US" sz="1100"/>
                        <a:t>14-Nov-2023 17:19:05 ET</a:t>
                      </a:r>
                    </a:p>
                  </a:txBody>
                  <a:tcPr marL="79115" marR="79115" marT="39558" marB="39558" anchor="ctr">
                    <a:lnL>
                      <a:noFill/>
                    </a:lnL>
                    <a:lnR>
                      <a:noFill/>
                    </a:lnR>
                    <a:lnT>
                      <a:noFill/>
                    </a:lnT>
                    <a:lnB>
                      <a:noFill/>
                    </a:lnB>
                  </a:tcPr>
                </a:tc>
                <a:tc>
                  <a:txBody>
                    <a:bodyPr/>
                    <a:lstStyle/>
                    <a:p>
                      <a:r>
                        <a:rPr lang="en-US" sz="1100">
                          <a:hlinkClick r:id="rId7"/>
                        </a:rPr>
                        <a:t>Download</a:t>
                      </a:r>
                      <a:endParaRPr lang="en-US" sz="1100"/>
                    </a:p>
                  </a:txBody>
                  <a:tcPr marL="79115" marR="79115" marT="39558" marB="39558" anchor="ctr">
                    <a:lnL>
                      <a:noFill/>
                    </a:lnL>
                    <a:lnR>
                      <a:noFill/>
                    </a:lnR>
                    <a:lnT>
                      <a:noFill/>
                    </a:lnT>
                    <a:lnB>
                      <a:noFill/>
                    </a:lnB>
                  </a:tcPr>
                </a:tc>
                <a:extLst>
                  <a:ext uri="{0D108BD9-81ED-4DB2-BD59-A6C34878D82A}">
                    <a16:rowId xmlns:a16="http://schemas.microsoft.com/office/drawing/2014/main" val="3004913013"/>
                  </a:ext>
                </a:extLst>
              </a:tr>
              <a:tr h="516274">
                <a:tc>
                  <a:txBody>
                    <a:bodyPr/>
                    <a:lstStyle/>
                    <a:p>
                      <a:r>
                        <a:rPr lang="en-US" sz="1100"/>
                        <a:t>14-Nov-2023 ET</a:t>
                      </a:r>
                    </a:p>
                  </a:txBody>
                  <a:tcPr marL="79115" marR="79115" marT="39558" marB="39558" anchor="ctr">
                    <a:lnL>
                      <a:noFill/>
                    </a:lnL>
                    <a:lnR>
                      <a:noFill/>
                    </a:lnR>
                    <a:lnT>
                      <a:noFill/>
                    </a:lnT>
                    <a:lnB>
                      <a:noFill/>
                    </a:lnB>
                  </a:tcPr>
                </a:tc>
                <a:tc>
                  <a:txBody>
                    <a:bodyPr/>
                    <a:lstStyle/>
                    <a:p>
                      <a:r>
                        <a:rPr lang="en-US" sz="1100"/>
                        <a:t>2023</a:t>
                      </a:r>
                    </a:p>
                  </a:txBody>
                  <a:tcPr marL="79115" marR="79115" marT="39558" marB="39558" anchor="ctr">
                    <a:lnL>
                      <a:noFill/>
                    </a:lnL>
                    <a:lnR>
                      <a:noFill/>
                    </a:lnR>
                    <a:lnT>
                      <a:noFill/>
                    </a:lnT>
                    <a:lnB>
                      <a:noFill/>
                    </a:lnB>
                  </a:tcPr>
                </a:tc>
                <a:tc>
                  <a:txBody>
                    <a:bodyPr/>
                    <a:lstStyle/>
                    <a:p>
                      <a:r>
                        <a:rPr lang="en-US" sz="1100"/>
                        <a:t>585</a:t>
                      </a:r>
                    </a:p>
                  </a:txBody>
                  <a:tcPr marL="79115" marR="79115" marT="39558" marB="39558" anchor="ctr">
                    <a:lnL>
                      <a:noFill/>
                    </a:lnL>
                    <a:lnR>
                      <a:noFill/>
                    </a:lnR>
                    <a:lnT>
                      <a:noFill/>
                    </a:lnT>
                    <a:lnB>
                      <a:noFill/>
                    </a:lnB>
                  </a:tcPr>
                </a:tc>
                <a:tc>
                  <a:txBody>
                    <a:bodyPr/>
                    <a:lstStyle/>
                    <a:p>
                      <a:r>
                        <a:rPr lang="en-US" sz="1100"/>
                        <a:t>0</a:t>
                      </a:r>
                    </a:p>
                  </a:txBody>
                  <a:tcPr marL="79115" marR="79115" marT="39558" marB="39558" anchor="ctr">
                    <a:lnL>
                      <a:noFill/>
                    </a:lnL>
                    <a:lnR>
                      <a:noFill/>
                    </a:lnR>
                    <a:lnT>
                      <a:noFill/>
                    </a:lnT>
                    <a:lnB>
                      <a:noFill/>
                    </a:lnB>
                  </a:tcPr>
                </a:tc>
                <a:tc>
                  <a:txBody>
                    <a:bodyPr/>
                    <a:lstStyle/>
                    <a:p>
                      <a:r>
                        <a:rPr lang="en-US" sz="1100"/>
                        <a:t>TG16t (Lic-NB)</a:t>
                      </a:r>
                    </a:p>
                  </a:txBody>
                  <a:tcPr marL="79115" marR="79115" marT="39558" marB="39558" anchor="ctr">
                    <a:lnL>
                      <a:noFill/>
                    </a:lnL>
                    <a:lnR>
                      <a:noFill/>
                    </a:lnR>
                    <a:lnT>
                      <a:noFill/>
                    </a:lnT>
                    <a:lnB>
                      <a:noFill/>
                    </a:lnB>
                  </a:tcPr>
                </a:tc>
                <a:tc>
                  <a:txBody>
                    <a:bodyPr/>
                    <a:lstStyle/>
                    <a:p>
                      <a:r>
                        <a:rPr lang="en-US" sz="1100"/>
                        <a:t>Response to DCN 550 Rev 0</a:t>
                      </a:r>
                    </a:p>
                  </a:txBody>
                  <a:tcPr marL="79115" marR="79115" marT="39558" marB="39558" anchor="ctr">
                    <a:lnL>
                      <a:noFill/>
                    </a:lnL>
                    <a:lnR>
                      <a:noFill/>
                    </a:lnR>
                    <a:lnT>
                      <a:noFill/>
                    </a:lnT>
                    <a:lnB>
                      <a:noFill/>
                    </a:lnB>
                  </a:tcPr>
                </a:tc>
                <a:tc>
                  <a:txBody>
                    <a:bodyPr/>
                    <a:lstStyle/>
                    <a:p>
                      <a:r>
                        <a:rPr lang="en-US" sz="1100"/>
                        <a:t>Vishal Kalkundrikar (Ondas)</a:t>
                      </a:r>
                    </a:p>
                  </a:txBody>
                  <a:tcPr marL="79115" marR="79115" marT="39558" marB="39558" anchor="ctr">
                    <a:lnL>
                      <a:noFill/>
                    </a:lnL>
                    <a:lnR>
                      <a:noFill/>
                    </a:lnR>
                    <a:lnT>
                      <a:noFill/>
                    </a:lnT>
                    <a:lnB>
                      <a:noFill/>
                    </a:lnB>
                  </a:tcPr>
                </a:tc>
                <a:tc>
                  <a:txBody>
                    <a:bodyPr/>
                    <a:lstStyle/>
                    <a:p>
                      <a:r>
                        <a:rPr lang="en-US" sz="1100"/>
                        <a:t>14-Nov-2023 17:05:43 ET</a:t>
                      </a:r>
                    </a:p>
                  </a:txBody>
                  <a:tcPr marL="79115" marR="79115" marT="39558" marB="39558" anchor="ctr">
                    <a:lnL>
                      <a:noFill/>
                    </a:lnL>
                    <a:lnR>
                      <a:noFill/>
                    </a:lnR>
                    <a:lnT>
                      <a:noFill/>
                    </a:lnT>
                    <a:lnB>
                      <a:noFill/>
                    </a:lnB>
                  </a:tcPr>
                </a:tc>
                <a:tc>
                  <a:txBody>
                    <a:bodyPr/>
                    <a:lstStyle/>
                    <a:p>
                      <a:r>
                        <a:rPr lang="en-US" sz="1100">
                          <a:hlinkClick r:id="rId8"/>
                        </a:rPr>
                        <a:t>Download</a:t>
                      </a:r>
                      <a:endParaRPr lang="en-US" sz="1100"/>
                    </a:p>
                  </a:txBody>
                  <a:tcPr marL="79115" marR="79115" marT="39558" marB="39558" anchor="ctr">
                    <a:lnL>
                      <a:noFill/>
                    </a:lnL>
                    <a:lnR>
                      <a:noFill/>
                    </a:lnR>
                    <a:lnT>
                      <a:noFill/>
                    </a:lnT>
                    <a:lnB>
                      <a:noFill/>
                    </a:lnB>
                  </a:tcPr>
                </a:tc>
                <a:extLst>
                  <a:ext uri="{0D108BD9-81ED-4DB2-BD59-A6C34878D82A}">
                    <a16:rowId xmlns:a16="http://schemas.microsoft.com/office/drawing/2014/main" val="3517903101"/>
                  </a:ext>
                </a:extLst>
              </a:tr>
              <a:tr h="635659">
                <a:tc>
                  <a:txBody>
                    <a:bodyPr/>
                    <a:lstStyle/>
                    <a:p>
                      <a:r>
                        <a:rPr lang="en-US" sz="1100"/>
                        <a:t>14-Nov-2023 ET</a:t>
                      </a:r>
                    </a:p>
                  </a:txBody>
                  <a:tcPr marL="79115" marR="79115" marT="39558" marB="39558" anchor="ctr">
                    <a:lnL>
                      <a:noFill/>
                    </a:lnL>
                    <a:lnR>
                      <a:noFill/>
                    </a:lnR>
                    <a:lnT>
                      <a:noFill/>
                    </a:lnT>
                    <a:lnB>
                      <a:noFill/>
                    </a:lnB>
                  </a:tcPr>
                </a:tc>
                <a:tc>
                  <a:txBody>
                    <a:bodyPr/>
                    <a:lstStyle/>
                    <a:p>
                      <a:r>
                        <a:rPr lang="en-US" sz="1100"/>
                        <a:t>2023</a:t>
                      </a:r>
                    </a:p>
                  </a:txBody>
                  <a:tcPr marL="79115" marR="79115" marT="39558" marB="39558" anchor="ctr">
                    <a:lnL>
                      <a:noFill/>
                    </a:lnL>
                    <a:lnR>
                      <a:noFill/>
                    </a:lnR>
                    <a:lnT>
                      <a:noFill/>
                    </a:lnT>
                    <a:lnB>
                      <a:noFill/>
                    </a:lnB>
                  </a:tcPr>
                </a:tc>
                <a:tc>
                  <a:txBody>
                    <a:bodyPr/>
                    <a:lstStyle/>
                    <a:p>
                      <a:r>
                        <a:rPr lang="en-US" sz="1100"/>
                        <a:t>582</a:t>
                      </a:r>
                    </a:p>
                  </a:txBody>
                  <a:tcPr marL="79115" marR="79115" marT="39558" marB="39558" anchor="ctr">
                    <a:lnL>
                      <a:noFill/>
                    </a:lnL>
                    <a:lnR>
                      <a:noFill/>
                    </a:lnR>
                    <a:lnT>
                      <a:noFill/>
                    </a:lnT>
                    <a:lnB>
                      <a:noFill/>
                    </a:lnB>
                  </a:tcPr>
                </a:tc>
                <a:tc>
                  <a:txBody>
                    <a:bodyPr/>
                    <a:lstStyle/>
                    <a:p>
                      <a:r>
                        <a:rPr lang="en-US" sz="1100"/>
                        <a:t>0</a:t>
                      </a:r>
                    </a:p>
                  </a:txBody>
                  <a:tcPr marL="79115" marR="79115" marT="39558" marB="39558" anchor="ctr">
                    <a:lnL>
                      <a:noFill/>
                    </a:lnL>
                    <a:lnR>
                      <a:noFill/>
                    </a:lnR>
                    <a:lnT>
                      <a:noFill/>
                    </a:lnT>
                    <a:lnB>
                      <a:noFill/>
                    </a:lnB>
                  </a:tcPr>
                </a:tc>
                <a:tc>
                  <a:txBody>
                    <a:bodyPr/>
                    <a:lstStyle/>
                    <a:p>
                      <a:r>
                        <a:rPr lang="en-US" sz="1100"/>
                        <a:t>TG16t (Lic-NB)</a:t>
                      </a:r>
                    </a:p>
                  </a:txBody>
                  <a:tcPr marL="79115" marR="79115" marT="39558" marB="39558" anchor="ctr">
                    <a:lnL>
                      <a:noFill/>
                    </a:lnL>
                    <a:lnR>
                      <a:noFill/>
                    </a:lnR>
                    <a:lnT>
                      <a:noFill/>
                    </a:lnT>
                    <a:lnB>
                      <a:noFill/>
                    </a:lnB>
                  </a:tcPr>
                </a:tc>
                <a:tc>
                  <a:txBody>
                    <a:bodyPr/>
                    <a:lstStyle/>
                    <a:p>
                      <a:r>
                        <a:rPr lang="en-US" sz="1100"/>
                        <a:t>New Security doc for 802.16t PtMP</a:t>
                      </a:r>
                    </a:p>
                  </a:txBody>
                  <a:tcPr marL="79115" marR="79115" marT="39558" marB="39558" anchor="ctr">
                    <a:lnL>
                      <a:noFill/>
                    </a:lnL>
                    <a:lnR>
                      <a:noFill/>
                    </a:lnR>
                    <a:lnT>
                      <a:noFill/>
                    </a:lnT>
                    <a:lnB>
                      <a:noFill/>
                    </a:lnB>
                  </a:tcPr>
                </a:tc>
                <a:tc>
                  <a:txBody>
                    <a:bodyPr/>
                    <a:lstStyle/>
                    <a:p>
                      <a:r>
                        <a:rPr lang="en-US" sz="1100"/>
                        <a:t>Yael Luz (Ondas)</a:t>
                      </a:r>
                    </a:p>
                  </a:txBody>
                  <a:tcPr marL="79115" marR="79115" marT="39558" marB="39558" anchor="ctr">
                    <a:lnL>
                      <a:noFill/>
                    </a:lnL>
                    <a:lnR>
                      <a:noFill/>
                    </a:lnR>
                    <a:lnT>
                      <a:noFill/>
                    </a:lnT>
                    <a:lnB>
                      <a:noFill/>
                    </a:lnB>
                  </a:tcPr>
                </a:tc>
                <a:tc>
                  <a:txBody>
                    <a:bodyPr/>
                    <a:lstStyle/>
                    <a:p>
                      <a:r>
                        <a:rPr lang="en-US" sz="1100"/>
                        <a:t>14-Nov-2023 14:47:55 ET</a:t>
                      </a:r>
                    </a:p>
                  </a:txBody>
                  <a:tcPr marL="79115" marR="79115" marT="39558" marB="39558" anchor="ctr">
                    <a:lnL>
                      <a:noFill/>
                    </a:lnL>
                    <a:lnR>
                      <a:noFill/>
                    </a:lnR>
                    <a:lnT>
                      <a:noFill/>
                    </a:lnT>
                    <a:lnB>
                      <a:noFill/>
                    </a:lnB>
                  </a:tcPr>
                </a:tc>
                <a:tc>
                  <a:txBody>
                    <a:bodyPr/>
                    <a:lstStyle/>
                    <a:p>
                      <a:r>
                        <a:rPr lang="en-US" sz="1100" dirty="0">
                          <a:hlinkClick r:id="rId9"/>
                        </a:rPr>
                        <a:t>Download</a:t>
                      </a:r>
                      <a:endParaRPr lang="en-US" sz="1100" dirty="0"/>
                    </a:p>
                  </a:txBody>
                  <a:tcPr marL="79115" marR="79115" marT="39558" marB="39558" anchor="ctr">
                    <a:lnL>
                      <a:noFill/>
                    </a:lnL>
                    <a:lnR>
                      <a:noFill/>
                    </a:lnR>
                    <a:lnT>
                      <a:noFill/>
                    </a:lnT>
                    <a:lnB>
                      <a:noFill/>
                    </a:lnB>
                  </a:tcPr>
                </a:tc>
                <a:extLst>
                  <a:ext uri="{0D108BD9-81ED-4DB2-BD59-A6C34878D82A}">
                    <a16:rowId xmlns:a16="http://schemas.microsoft.com/office/drawing/2014/main" val="202177501"/>
                  </a:ext>
                </a:extLst>
              </a:tr>
            </a:tbl>
          </a:graphicData>
        </a:graphic>
      </p:graphicFrame>
      <p:graphicFrame>
        <p:nvGraphicFramePr>
          <p:cNvPr id="6" name="Table 5">
            <a:extLst>
              <a:ext uri="{FF2B5EF4-FFF2-40B4-BE49-F238E27FC236}">
                <a16:creationId xmlns:a16="http://schemas.microsoft.com/office/drawing/2014/main" id="{35598488-8B5F-15AC-5628-167709930196}"/>
              </a:ext>
            </a:extLst>
          </p:cNvPr>
          <p:cNvGraphicFramePr>
            <a:graphicFrameLocks noGrp="1"/>
          </p:cNvGraphicFramePr>
          <p:nvPr>
            <p:extLst>
              <p:ext uri="{D42A27DB-BD31-4B8C-83A1-F6EECF244321}">
                <p14:modId xmlns:p14="http://schemas.microsoft.com/office/powerpoint/2010/main" val="258123727"/>
              </p:ext>
            </p:extLst>
          </p:nvPr>
        </p:nvGraphicFramePr>
        <p:xfrm>
          <a:off x="486063" y="3667897"/>
          <a:ext cx="11448605" cy="1188720"/>
        </p:xfrm>
        <a:graphic>
          <a:graphicData uri="http://schemas.openxmlformats.org/drawingml/2006/table">
            <a:tbl>
              <a:tblPr/>
              <a:tblGrid>
                <a:gridCol w="1635515">
                  <a:extLst>
                    <a:ext uri="{9D8B030D-6E8A-4147-A177-3AD203B41FA5}">
                      <a16:colId xmlns:a16="http://schemas.microsoft.com/office/drawing/2014/main" val="1808150737"/>
                    </a:ext>
                  </a:extLst>
                </a:gridCol>
                <a:gridCol w="1635515">
                  <a:extLst>
                    <a:ext uri="{9D8B030D-6E8A-4147-A177-3AD203B41FA5}">
                      <a16:colId xmlns:a16="http://schemas.microsoft.com/office/drawing/2014/main" val="916375176"/>
                    </a:ext>
                  </a:extLst>
                </a:gridCol>
                <a:gridCol w="1635515">
                  <a:extLst>
                    <a:ext uri="{9D8B030D-6E8A-4147-A177-3AD203B41FA5}">
                      <a16:colId xmlns:a16="http://schemas.microsoft.com/office/drawing/2014/main" val="4066253466"/>
                    </a:ext>
                  </a:extLst>
                </a:gridCol>
                <a:gridCol w="1635515">
                  <a:extLst>
                    <a:ext uri="{9D8B030D-6E8A-4147-A177-3AD203B41FA5}">
                      <a16:colId xmlns:a16="http://schemas.microsoft.com/office/drawing/2014/main" val="3324089244"/>
                    </a:ext>
                  </a:extLst>
                </a:gridCol>
                <a:gridCol w="1635515">
                  <a:extLst>
                    <a:ext uri="{9D8B030D-6E8A-4147-A177-3AD203B41FA5}">
                      <a16:colId xmlns:a16="http://schemas.microsoft.com/office/drawing/2014/main" val="3702700690"/>
                    </a:ext>
                  </a:extLst>
                </a:gridCol>
                <a:gridCol w="1635515">
                  <a:extLst>
                    <a:ext uri="{9D8B030D-6E8A-4147-A177-3AD203B41FA5}">
                      <a16:colId xmlns:a16="http://schemas.microsoft.com/office/drawing/2014/main" val="1750575505"/>
                    </a:ext>
                  </a:extLst>
                </a:gridCol>
                <a:gridCol w="1635515">
                  <a:extLst>
                    <a:ext uri="{9D8B030D-6E8A-4147-A177-3AD203B41FA5}">
                      <a16:colId xmlns:a16="http://schemas.microsoft.com/office/drawing/2014/main" val="1517525583"/>
                    </a:ext>
                  </a:extLst>
                </a:gridCol>
              </a:tblGrid>
              <a:tr h="1188720">
                <a:tc>
                  <a:txBody>
                    <a:bodyPr/>
                    <a:lstStyle/>
                    <a:p>
                      <a:r>
                        <a:rPr lang="en-US" sz="1400"/>
                        <a:t>13-Nov-2023 ET</a:t>
                      </a:r>
                    </a:p>
                  </a:txBody>
                  <a:tcPr anchor="ctr">
                    <a:lnL>
                      <a:noFill/>
                    </a:lnL>
                    <a:lnR>
                      <a:noFill/>
                    </a:lnR>
                    <a:lnT>
                      <a:noFill/>
                    </a:lnT>
                    <a:lnB>
                      <a:noFill/>
                    </a:lnB>
                  </a:tcPr>
                </a:tc>
                <a:tc>
                  <a:txBody>
                    <a:bodyPr/>
                    <a:lstStyle/>
                    <a:p>
                      <a:r>
                        <a:rPr lang="en-US" sz="1400" dirty="0"/>
                        <a:t>2023</a:t>
                      </a:r>
                    </a:p>
                  </a:txBody>
                  <a:tcPr anchor="ctr">
                    <a:lnL>
                      <a:noFill/>
                    </a:lnL>
                    <a:lnR>
                      <a:noFill/>
                    </a:lnR>
                    <a:lnT>
                      <a:noFill/>
                    </a:lnT>
                    <a:lnB>
                      <a:noFill/>
                    </a:lnB>
                  </a:tcPr>
                </a:tc>
                <a:tc>
                  <a:txBody>
                    <a:bodyPr/>
                    <a:lstStyle/>
                    <a:p>
                      <a:r>
                        <a:rPr lang="en-US" sz="1400"/>
                        <a:t>550</a:t>
                      </a:r>
                    </a:p>
                  </a:txBody>
                  <a:tcPr anchor="ctr">
                    <a:lnL>
                      <a:noFill/>
                    </a:lnL>
                    <a:lnR>
                      <a:noFill/>
                    </a:lnR>
                    <a:lnT>
                      <a:noFill/>
                    </a:lnT>
                    <a:lnB>
                      <a:noFill/>
                    </a:lnB>
                  </a:tcPr>
                </a:tc>
                <a:tc>
                  <a:txBody>
                    <a:bodyPr/>
                    <a:lstStyle/>
                    <a:p>
                      <a:r>
                        <a:rPr lang="en-US" sz="1400"/>
                        <a:t>1</a:t>
                      </a:r>
                    </a:p>
                  </a:txBody>
                  <a:tcPr anchor="ctr">
                    <a:lnL>
                      <a:noFill/>
                    </a:lnL>
                    <a:lnR>
                      <a:noFill/>
                    </a:lnR>
                    <a:lnT>
                      <a:noFill/>
                    </a:lnT>
                    <a:lnB>
                      <a:noFill/>
                    </a:lnB>
                  </a:tcPr>
                </a:tc>
                <a:tc>
                  <a:txBody>
                    <a:bodyPr/>
                    <a:lstStyle/>
                    <a:p>
                      <a:r>
                        <a:rPr lang="en-US" sz="1400"/>
                        <a:t>TG16t (Lic-NB)</a:t>
                      </a:r>
                    </a:p>
                  </a:txBody>
                  <a:tcPr anchor="ctr">
                    <a:lnL>
                      <a:noFill/>
                    </a:lnL>
                    <a:lnR>
                      <a:noFill/>
                    </a:lnR>
                    <a:lnT>
                      <a:noFill/>
                    </a:lnT>
                    <a:lnB>
                      <a:noFill/>
                    </a:lnB>
                  </a:tcPr>
                </a:tc>
                <a:tc>
                  <a:txBody>
                    <a:bodyPr/>
                    <a:lstStyle/>
                    <a:p>
                      <a:r>
                        <a:rPr lang="en-US" sz="1400"/>
                        <a:t>preballot-comment-entry-form-Juha</a:t>
                      </a:r>
                    </a:p>
                  </a:txBody>
                  <a:tcPr anchor="ctr">
                    <a:lnL>
                      <a:noFill/>
                    </a:lnL>
                    <a:lnR>
                      <a:noFill/>
                    </a:lnR>
                    <a:lnT>
                      <a:noFill/>
                    </a:lnT>
                    <a:lnB>
                      <a:noFill/>
                    </a:lnB>
                  </a:tcPr>
                </a:tc>
                <a:tc>
                  <a:txBody>
                    <a:bodyPr/>
                    <a:lstStyle/>
                    <a:p>
                      <a:r>
                        <a:rPr lang="en-US" sz="1400" dirty="0"/>
                        <a:t>Juha Juntunen (MCC)</a:t>
                      </a:r>
                    </a:p>
                  </a:txBody>
                  <a:tcPr anchor="ctr">
                    <a:lnL>
                      <a:noFill/>
                    </a:lnL>
                    <a:lnR>
                      <a:noFill/>
                    </a:lnR>
                    <a:lnT>
                      <a:noFill/>
                    </a:lnT>
                    <a:lnB>
                      <a:noFill/>
                    </a:lnB>
                  </a:tcPr>
                </a:tc>
                <a:extLst>
                  <a:ext uri="{0D108BD9-81ED-4DB2-BD59-A6C34878D82A}">
                    <a16:rowId xmlns:a16="http://schemas.microsoft.com/office/drawing/2014/main" val="4066021477"/>
                  </a:ext>
                </a:extLst>
              </a:tr>
            </a:tbl>
          </a:graphicData>
        </a:graphic>
      </p:graphicFrame>
    </p:spTree>
    <p:extLst>
      <p:ext uri="{BB962C8B-B14F-4D97-AF65-F5344CB8AC3E}">
        <p14:creationId xmlns:p14="http://schemas.microsoft.com/office/powerpoint/2010/main" val="123118296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A4F2F9-38D6-C3B2-7388-22AFC97BDE07}"/>
              </a:ext>
            </a:extLst>
          </p:cNvPr>
          <p:cNvSpPr>
            <a:spLocks noGrp="1"/>
          </p:cNvSpPr>
          <p:nvPr>
            <p:ph type="title"/>
          </p:nvPr>
        </p:nvSpPr>
        <p:spPr/>
        <p:txBody>
          <a:bodyPr/>
          <a:lstStyle/>
          <a:p>
            <a:r>
              <a:rPr lang="en-US" dirty="0"/>
              <a:t>Discussion from September</a:t>
            </a:r>
          </a:p>
        </p:txBody>
      </p:sp>
      <p:sp>
        <p:nvSpPr>
          <p:cNvPr id="3" name="Content Placeholder 2">
            <a:extLst>
              <a:ext uri="{FF2B5EF4-FFF2-40B4-BE49-F238E27FC236}">
                <a16:creationId xmlns:a16="http://schemas.microsoft.com/office/drawing/2014/main" id="{9A495BCF-9E9B-4C01-1FAE-735C925A9572}"/>
              </a:ext>
            </a:extLst>
          </p:cNvPr>
          <p:cNvSpPr>
            <a:spLocks noGrp="1"/>
          </p:cNvSpPr>
          <p:nvPr>
            <p:ph idx="1"/>
          </p:nvPr>
        </p:nvSpPr>
        <p:spPr>
          <a:xfrm>
            <a:off x="838200" y="1371600"/>
            <a:ext cx="10515600" cy="4805363"/>
          </a:xfrm>
        </p:spPr>
        <p:txBody>
          <a:bodyPr>
            <a:normAutofit fontScale="55000" lnSpcReduction="20000"/>
          </a:bodyPr>
          <a:lstStyle/>
          <a:p>
            <a:r>
              <a:rPr lang="en-US" dirty="0"/>
              <a:t>15-23-0495-01-016t-ieee802-16t-ptmp-security</a:t>
            </a:r>
          </a:p>
          <a:p>
            <a:endParaRPr lang="en-US" dirty="0"/>
          </a:p>
          <a:p>
            <a:r>
              <a:rPr lang="en-US" dirty="0"/>
              <a:t>Suggestion:</a:t>
            </a:r>
          </a:p>
          <a:p>
            <a:pPr lvl="1"/>
            <a:r>
              <a:rPr lang="en-US" dirty="0"/>
              <a:t>Remove PKMv1</a:t>
            </a:r>
          </a:p>
          <a:p>
            <a:pPr lvl="1"/>
            <a:r>
              <a:rPr lang="en-US" dirty="0"/>
              <a:t>Remove PKMv2 RSA (or RSA/ECC)</a:t>
            </a:r>
          </a:p>
          <a:p>
            <a:pPr lvl="2"/>
            <a:r>
              <a:rPr lang="en-US" dirty="0"/>
              <a:t>TLS v1.3 can be used when backbone network is not available</a:t>
            </a:r>
          </a:p>
          <a:p>
            <a:pPr lvl="1"/>
            <a:r>
              <a:rPr lang="en-US" dirty="0"/>
              <a:t>Remove EAP-SIM?</a:t>
            </a:r>
          </a:p>
          <a:p>
            <a:pPr lvl="1"/>
            <a:r>
              <a:rPr lang="en-US" dirty="0"/>
              <a:t>Security capabilities negotiation:</a:t>
            </a:r>
          </a:p>
          <a:p>
            <a:pPr lvl="2"/>
            <a:r>
              <a:rPr lang="en-US" dirty="0"/>
              <a:t>Remove from registration (SBC-REQ), use the TLS capabilities negotiation</a:t>
            </a:r>
          </a:p>
          <a:p>
            <a:pPr lvl="2"/>
            <a:r>
              <a:rPr lang="en-US" dirty="0"/>
              <a:t>Add text to clarify that with NB-PHY and NB-MAC we do not use SBC-REQ and use TLS only </a:t>
            </a:r>
          </a:p>
          <a:p>
            <a:pPr lvl="1"/>
            <a:r>
              <a:rPr lang="en-US" dirty="0"/>
              <a:t>Remove functions that are not NIST approved: DES, short RSA, SHA-1, CMAC (CMAC is approved but not recommended)</a:t>
            </a:r>
          </a:p>
          <a:p>
            <a:pPr lvl="2"/>
            <a:r>
              <a:rPr lang="en-US" dirty="0"/>
              <a:t>For 16t specifically exclude, and note for next revision to remove from base standard. </a:t>
            </a:r>
          </a:p>
          <a:p>
            <a:endParaRPr lang="en-US" dirty="0"/>
          </a:p>
          <a:p>
            <a:r>
              <a:rPr lang="en-US" dirty="0"/>
              <a:t>Approved by Task Group</a:t>
            </a:r>
          </a:p>
          <a:p>
            <a:r>
              <a:rPr lang="en-US" dirty="0"/>
              <a:t>Yael to create text proposals.</a:t>
            </a:r>
          </a:p>
          <a:p>
            <a:r>
              <a:rPr lang="en-US" dirty="0"/>
              <a:t>Clarify terminology for 16t amendment</a:t>
            </a:r>
          </a:p>
          <a:p>
            <a:pPr lvl="1"/>
            <a:r>
              <a:rPr lang="en-US" dirty="0"/>
              <a:t>NB-MAC</a:t>
            </a:r>
          </a:p>
          <a:p>
            <a:pPr lvl="1"/>
            <a:r>
              <a:rPr lang="en-US" dirty="0"/>
              <a:t>NB-PHY</a:t>
            </a:r>
          </a:p>
          <a:p>
            <a:pPr lvl="1"/>
            <a:endParaRPr lang="en-US" dirty="0"/>
          </a:p>
          <a:p>
            <a:pPr lvl="1"/>
            <a:r>
              <a:rPr lang="en-US" dirty="0"/>
              <a:t>Together, it could be NB-AI   (Air interface)</a:t>
            </a:r>
          </a:p>
          <a:p>
            <a:endParaRPr lang="en-US" dirty="0"/>
          </a:p>
          <a:p>
            <a:pPr lvl="1"/>
            <a:endParaRPr lang="en-US" dirty="0"/>
          </a:p>
        </p:txBody>
      </p:sp>
      <p:sp>
        <p:nvSpPr>
          <p:cNvPr id="4" name="Date Placeholder 3">
            <a:extLst>
              <a:ext uri="{FF2B5EF4-FFF2-40B4-BE49-F238E27FC236}">
                <a16:creationId xmlns:a16="http://schemas.microsoft.com/office/drawing/2014/main" id="{A1FF8CF8-377B-3338-909E-983F3C6D69B4}"/>
              </a:ext>
            </a:extLst>
          </p:cNvPr>
          <p:cNvSpPr>
            <a:spLocks noGrp="1"/>
          </p:cNvSpPr>
          <p:nvPr>
            <p:ph type="dt" sz="half" idx="10"/>
          </p:nvPr>
        </p:nvSpPr>
        <p:spPr/>
        <p:txBody>
          <a:bodyPr/>
          <a:lstStyle/>
          <a:p>
            <a:r>
              <a:rPr lang="en-US" dirty="0"/>
              <a:t>Sept_2023</a:t>
            </a:r>
          </a:p>
        </p:txBody>
      </p:sp>
      <p:sp>
        <p:nvSpPr>
          <p:cNvPr id="5" name="Footer Placeholder 4">
            <a:extLst>
              <a:ext uri="{FF2B5EF4-FFF2-40B4-BE49-F238E27FC236}">
                <a16:creationId xmlns:a16="http://schemas.microsoft.com/office/drawing/2014/main" id="{7BB27A3E-3DE7-848A-145C-22F7CC68EBE2}"/>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5F3E20F3-9A45-0F1C-A95B-B4B5FC945061}"/>
              </a:ext>
            </a:extLst>
          </p:cNvPr>
          <p:cNvSpPr>
            <a:spLocks noGrp="1"/>
          </p:cNvSpPr>
          <p:nvPr>
            <p:ph type="sldNum" sz="quarter" idx="12"/>
          </p:nvPr>
        </p:nvSpPr>
        <p:spPr/>
        <p:txBody>
          <a:bodyPr/>
          <a:lstStyle/>
          <a:p>
            <a:fld id="{A1C9EF53-BD90-4B75-A223-F9525C143888}" type="slidenum">
              <a:rPr lang="en-US" smtClean="0"/>
              <a:pPr/>
              <a:t>16</a:t>
            </a:fld>
            <a:endParaRPr lang="en-US" dirty="0"/>
          </a:p>
        </p:txBody>
      </p:sp>
    </p:spTree>
    <p:extLst>
      <p:ext uri="{BB962C8B-B14F-4D97-AF65-F5344CB8AC3E}">
        <p14:creationId xmlns:p14="http://schemas.microsoft.com/office/powerpoint/2010/main" val="4626136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0487770-45DC-2E23-C169-473E21248311}"/>
              </a:ext>
            </a:extLst>
          </p:cNvPr>
          <p:cNvSpPr>
            <a:spLocks noGrp="1"/>
          </p:cNvSpPr>
          <p:nvPr>
            <p:ph type="title"/>
          </p:nvPr>
        </p:nvSpPr>
        <p:spPr/>
        <p:txBody>
          <a:bodyPr>
            <a:normAutofit fontScale="90000"/>
          </a:bodyPr>
          <a:lstStyle/>
          <a:p>
            <a:r>
              <a:rPr lang="en-US" dirty="0"/>
              <a:t>September - Contribution 15-23-0444-01-016t-802-16t-ptmp-security-changes.docx</a:t>
            </a:r>
          </a:p>
        </p:txBody>
      </p:sp>
      <p:sp>
        <p:nvSpPr>
          <p:cNvPr id="3" name="Content Placeholder 2">
            <a:extLst>
              <a:ext uri="{FF2B5EF4-FFF2-40B4-BE49-F238E27FC236}">
                <a16:creationId xmlns:a16="http://schemas.microsoft.com/office/drawing/2014/main" id="{A4428335-A22F-1454-42E4-C4BECFF2F657}"/>
              </a:ext>
            </a:extLst>
          </p:cNvPr>
          <p:cNvSpPr>
            <a:spLocks noGrp="1"/>
          </p:cNvSpPr>
          <p:nvPr>
            <p:ph idx="1"/>
          </p:nvPr>
        </p:nvSpPr>
        <p:spPr/>
        <p:txBody>
          <a:bodyPr/>
          <a:lstStyle/>
          <a:p>
            <a:r>
              <a:rPr lang="en-US" dirty="0"/>
              <a:t>Insert sentence:</a:t>
            </a:r>
          </a:p>
          <a:p>
            <a:pPr lvl="1"/>
            <a:r>
              <a:rPr lang="en-US" dirty="0"/>
              <a:t>When the </a:t>
            </a:r>
            <a:r>
              <a:rPr lang="en-US" dirty="0" err="1"/>
              <a:t>WirelessMAN</a:t>
            </a:r>
            <a:r>
              <a:rPr lang="en-US" dirty="0"/>
              <a:t>-NB PHY is used, one of the following shall be used for security. </a:t>
            </a:r>
          </a:p>
          <a:p>
            <a:pPr lvl="2"/>
            <a:r>
              <a:rPr lang="en-US" dirty="0"/>
              <a:t>PKMV2</a:t>
            </a:r>
          </a:p>
          <a:p>
            <a:pPr lvl="2"/>
            <a:r>
              <a:rPr lang="en-US" dirty="0"/>
              <a:t>…</a:t>
            </a:r>
          </a:p>
          <a:p>
            <a:pPr lvl="2"/>
            <a:r>
              <a:rPr lang="en-US" dirty="0"/>
              <a:t>…</a:t>
            </a:r>
          </a:p>
          <a:p>
            <a:pPr lvl="2"/>
            <a:endParaRPr lang="en-US" dirty="0"/>
          </a:p>
          <a:p>
            <a:pPr marL="914400" lvl="2" indent="0">
              <a:buNone/>
            </a:pPr>
            <a:endParaRPr lang="en-US" dirty="0"/>
          </a:p>
        </p:txBody>
      </p:sp>
      <p:sp>
        <p:nvSpPr>
          <p:cNvPr id="4" name="Date Placeholder 3">
            <a:extLst>
              <a:ext uri="{FF2B5EF4-FFF2-40B4-BE49-F238E27FC236}">
                <a16:creationId xmlns:a16="http://schemas.microsoft.com/office/drawing/2014/main" id="{356E12F4-2E59-0FEB-F8F3-49CCCB652517}"/>
              </a:ext>
            </a:extLst>
          </p:cNvPr>
          <p:cNvSpPr>
            <a:spLocks noGrp="1"/>
          </p:cNvSpPr>
          <p:nvPr>
            <p:ph type="dt" sz="half" idx="10"/>
          </p:nvPr>
        </p:nvSpPr>
        <p:spPr/>
        <p:txBody>
          <a:bodyPr/>
          <a:lstStyle/>
          <a:p>
            <a:r>
              <a:rPr lang="en-US" dirty="0"/>
              <a:t>Sept_2023</a:t>
            </a:r>
          </a:p>
        </p:txBody>
      </p:sp>
      <p:sp>
        <p:nvSpPr>
          <p:cNvPr id="5" name="Footer Placeholder 4">
            <a:extLst>
              <a:ext uri="{FF2B5EF4-FFF2-40B4-BE49-F238E27FC236}">
                <a16:creationId xmlns:a16="http://schemas.microsoft.com/office/drawing/2014/main" id="{F6490094-BADE-F126-3B05-A3491D74B5C0}"/>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1E6BCDA4-3577-D358-0773-343ADC21644F}"/>
              </a:ext>
            </a:extLst>
          </p:cNvPr>
          <p:cNvSpPr>
            <a:spLocks noGrp="1"/>
          </p:cNvSpPr>
          <p:nvPr>
            <p:ph type="sldNum" sz="quarter" idx="12"/>
          </p:nvPr>
        </p:nvSpPr>
        <p:spPr/>
        <p:txBody>
          <a:bodyPr/>
          <a:lstStyle/>
          <a:p>
            <a:fld id="{A1C9EF53-BD90-4B75-A223-F9525C143888}" type="slidenum">
              <a:rPr lang="en-US" smtClean="0"/>
              <a:pPr/>
              <a:t>17</a:t>
            </a:fld>
            <a:endParaRPr lang="en-US" dirty="0"/>
          </a:p>
        </p:txBody>
      </p:sp>
    </p:spTree>
    <p:extLst>
      <p:ext uri="{BB962C8B-B14F-4D97-AF65-F5344CB8AC3E}">
        <p14:creationId xmlns:p14="http://schemas.microsoft.com/office/powerpoint/2010/main" val="255095643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DB863C1-C871-603D-CC29-87A5EE179043}"/>
              </a:ext>
            </a:extLst>
          </p:cNvPr>
          <p:cNvSpPr>
            <a:spLocks noGrp="1"/>
          </p:cNvSpPr>
          <p:nvPr>
            <p:ph type="title"/>
          </p:nvPr>
        </p:nvSpPr>
        <p:spPr/>
        <p:txBody>
          <a:bodyPr/>
          <a:lstStyle/>
          <a:p>
            <a:r>
              <a:rPr lang="en-US" dirty="0"/>
              <a:t>Teleconference Summary</a:t>
            </a:r>
          </a:p>
        </p:txBody>
      </p:sp>
      <p:sp>
        <p:nvSpPr>
          <p:cNvPr id="3" name="Content Placeholder 2">
            <a:extLst>
              <a:ext uri="{FF2B5EF4-FFF2-40B4-BE49-F238E27FC236}">
                <a16:creationId xmlns:a16="http://schemas.microsoft.com/office/drawing/2014/main" id="{FD42F67B-4436-08D8-6994-A0B29D48513F}"/>
              </a:ext>
            </a:extLst>
          </p:cNvPr>
          <p:cNvSpPr>
            <a:spLocks noGrp="1"/>
          </p:cNvSpPr>
          <p:nvPr>
            <p:ph idx="1"/>
          </p:nvPr>
        </p:nvSpPr>
        <p:spPr/>
        <p:txBody>
          <a:bodyPr/>
          <a:lstStyle/>
          <a:p>
            <a:r>
              <a:rPr lang="en-US" dirty="0"/>
              <a:t>Minutes in: 15-23-0551-00-016t-tg16t-october-2023-teleconference-minutes.docx</a:t>
            </a:r>
          </a:p>
          <a:p>
            <a:r>
              <a:rPr lang="en-US" dirty="0"/>
              <a:t>2023-10-16</a:t>
            </a:r>
          </a:p>
          <a:p>
            <a:pPr marL="457200" lvl="1">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Comments discussed uploaded as 15-23-543-00-016t </a:t>
            </a:r>
          </a:p>
          <a:p>
            <a:pPr marL="457200" lvl="1">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Comments through row 15 have been discussed and resolved. </a:t>
            </a:r>
          </a:p>
          <a:p>
            <a:pPr lvl="1"/>
            <a:endParaRPr lang="en-US" dirty="0"/>
          </a:p>
          <a:p>
            <a:r>
              <a:rPr lang="en-US" dirty="0"/>
              <a:t>2023-10-30</a:t>
            </a:r>
          </a:p>
          <a:p>
            <a:pPr marL="457200" lvl="1">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Discussing comments in “Copy of 15-23-0456-00-016t-tg16t-preballot-comment-entry-form-Juha”</a:t>
            </a:r>
          </a:p>
          <a:p>
            <a:pPr marL="457200" lvl="1">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Discussed and resolved through Line 27</a:t>
            </a:r>
          </a:p>
          <a:p>
            <a:pPr marL="457200" lvl="1">
              <a:lnSpc>
                <a:spcPct val="107000"/>
              </a:lnSpc>
              <a:spcBef>
                <a:spcPts val="0"/>
              </a:spcBef>
              <a:spcAft>
                <a:spcPts val="800"/>
              </a:spcAft>
            </a:pPr>
            <a:r>
              <a:rPr lang="en-US" sz="1400" kern="100" dirty="0">
                <a:effectLst/>
                <a:latin typeface="Calibri" panose="020F0502020204030204" pitchFamily="34" charset="0"/>
                <a:ea typeface="Calibri" panose="020F0502020204030204" pitchFamily="34" charset="0"/>
                <a:cs typeface="Times New Roman" panose="02020603050405020304" pitchFamily="18" charset="0"/>
              </a:rPr>
              <a:t>Uploaded as “15-23-0550-00-016t-preballot-comment-entry-form-Juha-with resolutions.xlsx”</a:t>
            </a:r>
          </a:p>
          <a:p>
            <a:pPr lvl="1"/>
            <a:endParaRPr lang="en-US" dirty="0"/>
          </a:p>
          <a:p>
            <a:endParaRPr lang="en-US" dirty="0"/>
          </a:p>
        </p:txBody>
      </p:sp>
      <p:sp>
        <p:nvSpPr>
          <p:cNvPr id="4" name="Date Placeholder 3">
            <a:extLst>
              <a:ext uri="{FF2B5EF4-FFF2-40B4-BE49-F238E27FC236}">
                <a16:creationId xmlns:a16="http://schemas.microsoft.com/office/drawing/2014/main" id="{8AB5F3C0-B17B-78FE-0B22-B538BBEC1147}"/>
              </a:ext>
            </a:extLst>
          </p:cNvPr>
          <p:cNvSpPr>
            <a:spLocks noGrp="1"/>
          </p:cNvSpPr>
          <p:nvPr>
            <p:ph type="dt" sz="half" idx="10"/>
          </p:nvPr>
        </p:nvSpPr>
        <p:spPr/>
        <p:txBody>
          <a:bodyPr/>
          <a:lstStyle/>
          <a:p>
            <a:r>
              <a:rPr lang="en-US" dirty="0"/>
              <a:t>Sept_2023</a:t>
            </a:r>
          </a:p>
        </p:txBody>
      </p:sp>
      <p:sp>
        <p:nvSpPr>
          <p:cNvPr id="5" name="Footer Placeholder 4">
            <a:extLst>
              <a:ext uri="{FF2B5EF4-FFF2-40B4-BE49-F238E27FC236}">
                <a16:creationId xmlns:a16="http://schemas.microsoft.com/office/drawing/2014/main" id="{2104A47E-2EA9-E598-345C-776A346B8A4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AF8CF0C7-DADF-0AC4-A207-951E3F0211C6}"/>
              </a:ext>
            </a:extLst>
          </p:cNvPr>
          <p:cNvSpPr>
            <a:spLocks noGrp="1"/>
          </p:cNvSpPr>
          <p:nvPr>
            <p:ph type="sldNum" sz="quarter" idx="12"/>
          </p:nvPr>
        </p:nvSpPr>
        <p:spPr/>
        <p:txBody>
          <a:bodyPr/>
          <a:lstStyle/>
          <a:p>
            <a:fld id="{A1C9EF53-BD90-4B75-A223-F9525C143888}" type="slidenum">
              <a:rPr lang="en-US" smtClean="0"/>
              <a:pPr/>
              <a:t>18</a:t>
            </a:fld>
            <a:endParaRPr lang="en-US" dirty="0"/>
          </a:p>
        </p:txBody>
      </p:sp>
    </p:spTree>
    <p:extLst>
      <p:ext uri="{BB962C8B-B14F-4D97-AF65-F5344CB8AC3E}">
        <p14:creationId xmlns:p14="http://schemas.microsoft.com/office/powerpoint/2010/main" val="16654133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C9E7546-B4C4-F5BB-5E6C-F2322714B18B}"/>
              </a:ext>
            </a:extLst>
          </p:cNvPr>
          <p:cNvSpPr>
            <a:spLocks noGrp="1"/>
          </p:cNvSpPr>
          <p:nvPr>
            <p:ph type="title"/>
          </p:nvPr>
        </p:nvSpPr>
        <p:spPr/>
        <p:txBody>
          <a:bodyPr/>
          <a:lstStyle/>
          <a:p>
            <a:r>
              <a:rPr lang="en-US" dirty="0"/>
              <a:t>Tuesday PM2 discussion	</a:t>
            </a:r>
          </a:p>
        </p:txBody>
      </p:sp>
      <p:sp>
        <p:nvSpPr>
          <p:cNvPr id="3" name="Content Placeholder 2">
            <a:extLst>
              <a:ext uri="{FF2B5EF4-FFF2-40B4-BE49-F238E27FC236}">
                <a16:creationId xmlns:a16="http://schemas.microsoft.com/office/drawing/2014/main" id="{CE0F591D-2BFB-207F-3676-93695D4ABFD9}"/>
              </a:ext>
            </a:extLst>
          </p:cNvPr>
          <p:cNvSpPr>
            <a:spLocks noGrp="1"/>
          </p:cNvSpPr>
          <p:nvPr>
            <p:ph idx="1"/>
          </p:nvPr>
        </p:nvSpPr>
        <p:spPr/>
        <p:txBody>
          <a:bodyPr/>
          <a:lstStyle/>
          <a:p>
            <a:r>
              <a:rPr lang="en-US" dirty="0"/>
              <a:t>Resolved comments through 66.</a:t>
            </a:r>
          </a:p>
          <a:p>
            <a:r>
              <a:rPr lang="en-US" dirty="0"/>
              <a:t>Uploaded 15-23-0585-02-016t-response-to-dcn-550-rev-0.xlsx</a:t>
            </a:r>
          </a:p>
          <a:p>
            <a:endParaRPr lang="en-US" dirty="0"/>
          </a:p>
        </p:txBody>
      </p:sp>
      <p:sp>
        <p:nvSpPr>
          <p:cNvPr id="4" name="Date Placeholder 3">
            <a:extLst>
              <a:ext uri="{FF2B5EF4-FFF2-40B4-BE49-F238E27FC236}">
                <a16:creationId xmlns:a16="http://schemas.microsoft.com/office/drawing/2014/main" id="{FE79D46B-18E8-6B66-CFB0-E68394F0691B}"/>
              </a:ext>
            </a:extLst>
          </p:cNvPr>
          <p:cNvSpPr>
            <a:spLocks noGrp="1"/>
          </p:cNvSpPr>
          <p:nvPr>
            <p:ph type="dt" sz="half" idx="10"/>
          </p:nvPr>
        </p:nvSpPr>
        <p:spPr/>
        <p:txBody>
          <a:bodyPr/>
          <a:lstStyle/>
          <a:p>
            <a:r>
              <a:rPr lang="en-US"/>
              <a:t>Sept_2023</a:t>
            </a:r>
            <a:endParaRPr lang="en-US" dirty="0"/>
          </a:p>
        </p:txBody>
      </p:sp>
      <p:sp>
        <p:nvSpPr>
          <p:cNvPr id="5" name="Footer Placeholder 4">
            <a:extLst>
              <a:ext uri="{FF2B5EF4-FFF2-40B4-BE49-F238E27FC236}">
                <a16:creationId xmlns:a16="http://schemas.microsoft.com/office/drawing/2014/main" id="{5508C178-6CBD-FF7E-C13C-24AAF2026851}"/>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FCFD770D-C201-7C70-1B34-34E6521B4935}"/>
              </a:ext>
            </a:extLst>
          </p:cNvPr>
          <p:cNvSpPr>
            <a:spLocks noGrp="1"/>
          </p:cNvSpPr>
          <p:nvPr>
            <p:ph type="sldNum" sz="quarter" idx="12"/>
          </p:nvPr>
        </p:nvSpPr>
        <p:spPr/>
        <p:txBody>
          <a:bodyPr/>
          <a:lstStyle/>
          <a:p>
            <a:fld id="{A1C9EF53-BD90-4B75-A223-F9525C143888}" type="slidenum">
              <a:rPr lang="en-US" smtClean="0"/>
              <a:pPr/>
              <a:t>19</a:t>
            </a:fld>
            <a:endParaRPr lang="en-US" dirty="0"/>
          </a:p>
        </p:txBody>
      </p:sp>
    </p:spTree>
    <p:extLst>
      <p:ext uri="{BB962C8B-B14F-4D97-AF65-F5344CB8AC3E}">
        <p14:creationId xmlns:p14="http://schemas.microsoft.com/office/powerpoint/2010/main" val="382492274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996AA-87EF-43BA-B577-6CBA94EF5DDB}"/>
              </a:ext>
            </a:extLst>
          </p:cNvPr>
          <p:cNvSpPr>
            <a:spLocks noGrp="1"/>
          </p:cNvSpPr>
          <p:nvPr>
            <p:ph type="title"/>
          </p:nvPr>
        </p:nvSpPr>
        <p:spPr>
          <a:xfrm>
            <a:off x="838200" y="381000"/>
            <a:ext cx="10515600" cy="930275"/>
          </a:xfrm>
        </p:spPr>
        <p:txBody>
          <a:bodyPr/>
          <a:lstStyle/>
          <a:p>
            <a:r>
              <a:rPr lang="en-US" dirty="0"/>
              <a:t>Opening</a:t>
            </a:r>
          </a:p>
        </p:txBody>
      </p:sp>
      <p:sp>
        <p:nvSpPr>
          <p:cNvPr id="3" name="Content Placeholder 2">
            <a:extLst>
              <a:ext uri="{FF2B5EF4-FFF2-40B4-BE49-F238E27FC236}">
                <a16:creationId xmlns:a16="http://schemas.microsoft.com/office/drawing/2014/main" id="{D2E2E2B9-A29C-4E77-965D-528C5C60367A}"/>
              </a:ext>
            </a:extLst>
          </p:cNvPr>
          <p:cNvSpPr>
            <a:spLocks noGrp="1"/>
          </p:cNvSpPr>
          <p:nvPr>
            <p:ph idx="1"/>
          </p:nvPr>
        </p:nvSpPr>
        <p:spPr>
          <a:xfrm>
            <a:off x="838200" y="1825625"/>
            <a:ext cx="5448300" cy="4351338"/>
          </a:xfrm>
          <a:ln>
            <a:solidFill>
              <a:schemeClr val="accent1">
                <a:lumMod val="60000"/>
                <a:lumOff val="40000"/>
              </a:schemeClr>
            </a:solidFill>
          </a:ln>
        </p:spPr>
        <p:txBody>
          <a:bodyPr>
            <a:normAutofit/>
          </a:bodyPr>
          <a:lstStyle/>
          <a:p>
            <a:r>
              <a:rPr lang="en-US" dirty="0"/>
              <a:t>Introductions</a:t>
            </a:r>
          </a:p>
          <a:p>
            <a:endParaRPr lang="en-US" dirty="0"/>
          </a:p>
          <a:p>
            <a:r>
              <a:rPr lang="en-US" dirty="0"/>
              <a:t>Secretary for meeting</a:t>
            </a:r>
          </a:p>
          <a:p>
            <a:pPr lvl="1"/>
            <a:r>
              <a:rPr lang="en-US" dirty="0" err="1"/>
              <a:t>VIshal</a:t>
            </a:r>
            <a:endParaRPr lang="en-US" dirty="0"/>
          </a:p>
          <a:p>
            <a:pPr lvl="1"/>
            <a:endParaRPr lang="en-US" dirty="0"/>
          </a:p>
          <a:p>
            <a:pPr lvl="1"/>
            <a:endParaRPr lang="en-US" dirty="0"/>
          </a:p>
          <a:p>
            <a:r>
              <a:rPr lang="en-US" dirty="0"/>
              <a:t>Agenda review and Approval</a:t>
            </a:r>
          </a:p>
          <a:p>
            <a:endParaRPr lang="en-US" dirty="0"/>
          </a:p>
          <a:p>
            <a:endParaRPr lang="en-US" dirty="0"/>
          </a:p>
          <a:p>
            <a:pPr lvl="1"/>
            <a:endParaRPr lang="en-US" dirty="0"/>
          </a:p>
          <a:p>
            <a:endParaRPr lang="en-US" dirty="0"/>
          </a:p>
          <a:p>
            <a:endParaRPr lang="en-US" dirty="0"/>
          </a:p>
        </p:txBody>
      </p:sp>
      <p:sp>
        <p:nvSpPr>
          <p:cNvPr id="5" name="Footer Placeholder 4">
            <a:extLst>
              <a:ext uri="{FF2B5EF4-FFF2-40B4-BE49-F238E27FC236}">
                <a16:creationId xmlns:a16="http://schemas.microsoft.com/office/drawing/2014/main" id="{B42AA691-0556-45FB-A18A-215C7A92220D}"/>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C44277F7-A8E0-41F9-A5A8-7484BD3F7580}"/>
              </a:ext>
            </a:extLst>
          </p:cNvPr>
          <p:cNvSpPr>
            <a:spLocks noGrp="1"/>
          </p:cNvSpPr>
          <p:nvPr>
            <p:ph type="sldNum" sz="quarter" idx="12"/>
          </p:nvPr>
        </p:nvSpPr>
        <p:spPr/>
        <p:txBody>
          <a:bodyPr/>
          <a:lstStyle/>
          <a:p>
            <a:fld id="{A1C9EF53-BD90-4B75-A223-F9525C143888}" type="slidenum">
              <a:rPr lang="en-US" smtClean="0"/>
              <a:pPr/>
              <a:t>2</a:t>
            </a:fld>
            <a:endParaRPr lang="en-US" dirty="0"/>
          </a:p>
        </p:txBody>
      </p:sp>
      <p:sp>
        <p:nvSpPr>
          <p:cNvPr id="4" name="Date Placeholder 3">
            <a:extLst>
              <a:ext uri="{FF2B5EF4-FFF2-40B4-BE49-F238E27FC236}">
                <a16:creationId xmlns:a16="http://schemas.microsoft.com/office/drawing/2014/main" id="{E20B7EAF-4B71-4012-AA2E-7EE71FEB5B3B}"/>
              </a:ext>
            </a:extLst>
          </p:cNvPr>
          <p:cNvSpPr>
            <a:spLocks noGrp="1"/>
          </p:cNvSpPr>
          <p:nvPr>
            <p:ph type="dt" sz="half" idx="10"/>
          </p:nvPr>
        </p:nvSpPr>
        <p:spPr/>
        <p:txBody>
          <a:bodyPr/>
          <a:lstStyle/>
          <a:p>
            <a:r>
              <a:rPr lang="en-US" dirty="0"/>
              <a:t>Sept_2023</a:t>
            </a:r>
          </a:p>
        </p:txBody>
      </p:sp>
      <p:sp>
        <p:nvSpPr>
          <p:cNvPr id="7" name="Content Placeholder 5">
            <a:extLst>
              <a:ext uri="{FF2B5EF4-FFF2-40B4-BE49-F238E27FC236}">
                <a16:creationId xmlns:a16="http://schemas.microsoft.com/office/drawing/2014/main" id="{748A8DED-074A-4942-8A4F-AF6315F94976}"/>
              </a:ext>
            </a:extLst>
          </p:cNvPr>
          <p:cNvSpPr txBox="1">
            <a:spLocks/>
          </p:cNvSpPr>
          <p:nvPr/>
        </p:nvSpPr>
        <p:spPr>
          <a:xfrm>
            <a:off x="6286500" y="1825624"/>
            <a:ext cx="5448300" cy="4351338"/>
          </a:xfrm>
          <a:prstGeom prst="rect">
            <a:avLst/>
          </a:prstGeom>
          <a:ln>
            <a:solidFill>
              <a:schemeClr val="accent1">
                <a:lumMod val="60000"/>
                <a:lumOff val="40000"/>
              </a:schemeClr>
            </a:solidFill>
          </a:ln>
        </p:spPr>
        <p:txBody>
          <a:bodyPr vert="horz" lIns="91440" tIns="45720" rIns="91440" bIns="45720" rtlCol="0">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endParaRPr lang="en-US" dirty="0"/>
          </a:p>
        </p:txBody>
      </p:sp>
    </p:spTree>
    <p:extLst>
      <p:ext uri="{BB962C8B-B14F-4D97-AF65-F5344CB8AC3E}">
        <p14:creationId xmlns:p14="http://schemas.microsoft.com/office/powerpoint/2010/main" val="86717140"/>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AD406EA-EA04-A565-C904-04A76FF936F1}"/>
              </a:ext>
            </a:extLst>
          </p:cNvPr>
          <p:cNvSpPr>
            <a:spLocks noGrp="1"/>
          </p:cNvSpPr>
          <p:nvPr>
            <p:ph type="title"/>
          </p:nvPr>
        </p:nvSpPr>
        <p:spPr/>
        <p:txBody>
          <a:bodyPr/>
          <a:lstStyle/>
          <a:p>
            <a:r>
              <a:rPr lang="en-US" dirty="0"/>
              <a:t>Motion to approve teleconference resolutions</a:t>
            </a:r>
          </a:p>
        </p:txBody>
      </p:sp>
      <p:sp>
        <p:nvSpPr>
          <p:cNvPr id="3" name="Content Placeholder 2">
            <a:extLst>
              <a:ext uri="{FF2B5EF4-FFF2-40B4-BE49-F238E27FC236}">
                <a16:creationId xmlns:a16="http://schemas.microsoft.com/office/drawing/2014/main" id="{38C1FD3B-C73C-6619-CB49-2FF5E91598B2}"/>
              </a:ext>
            </a:extLst>
          </p:cNvPr>
          <p:cNvSpPr>
            <a:spLocks noGrp="1"/>
          </p:cNvSpPr>
          <p:nvPr>
            <p:ph idx="1"/>
          </p:nvPr>
        </p:nvSpPr>
        <p:spPr/>
        <p:txBody>
          <a:bodyPr>
            <a:normAutofit/>
          </a:bodyPr>
          <a:lstStyle/>
          <a:p>
            <a:r>
              <a:rPr lang="en-US" dirty="0"/>
              <a:t>Move to approve comments resolutions from teleconference on October 30, 2023 in document “15-23-0550-00-016t-preballot-comment-entry-form-Juha-with resolutions.xlsx” through Line 27</a:t>
            </a:r>
          </a:p>
          <a:p>
            <a:endParaRPr lang="en-US" dirty="0"/>
          </a:p>
          <a:p>
            <a:pPr lvl="1"/>
            <a:r>
              <a:rPr lang="en-US" dirty="0"/>
              <a:t>Moved</a:t>
            </a:r>
          </a:p>
          <a:p>
            <a:pPr lvl="1"/>
            <a:r>
              <a:rPr lang="en-US" dirty="0"/>
              <a:t>Second</a:t>
            </a:r>
          </a:p>
          <a:p>
            <a:pPr lvl="1"/>
            <a:r>
              <a:rPr lang="en-US" dirty="0"/>
              <a:t>Vote</a:t>
            </a:r>
          </a:p>
          <a:p>
            <a:pPr lvl="1"/>
            <a:endParaRPr lang="en-US" dirty="0"/>
          </a:p>
          <a:p>
            <a:pPr lvl="1"/>
            <a:endParaRPr lang="en-US" dirty="0"/>
          </a:p>
          <a:p>
            <a:endParaRPr lang="en-US" dirty="0"/>
          </a:p>
        </p:txBody>
      </p:sp>
      <p:sp>
        <p:nvSpPr>
          <p:cNvPr id="4" name="Date Placeholder 3">
            <a:extLst>
              <a:ext uri="{FF2B5EF4-FFF2-40B4-BE49-F238E27FC236}">
                <a16:creationId xmlns:a16="http://schemas.microsoft.com/office/drawing/2014/main" id="{8017C979-3535-6C19-15D0-AB8397BFD426}"/>
              </a:ext>
            </a:extLst>
          </p:cNvPr>
          <p:cNvSpPr>
            <a:spLocks noGrp="1"/>
          </p:cNvSpPr>
          <p:nvPr>
            <p:ph type="dt" sz="half" idx="10"/>
          </p:nvPr>
        </p:nvSpPr>
        <p:spPr/>
        <p:txBody>
          <a:bodyPr/>
          <a:lstStyle/>
          <a:p>
            <a:r>
              <a:rPr lang="en-US" dirty="0"/>
              <a:t>Sept_2023</a:t>
            </a:r>
          </a:p>
        </p:txBody>
      </p:sp>
      <p:sp>
        <p:nvSpPr>
          <p:cNvPr id="5" name="Footer Placeholder 4">
            <a:extLst>
              <a:ext uri="{FF2B5EF4-FFF2-40B4-BE49-F238E27FC236}">
                <a16:creationId xmlns:a16="http://schemas.microsoft.com/office/drawing/2014/main" id="{A3067022-7C23-41DA-3360-900E95ABF409}"/>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E4142C5F-62C8-9829-594B-49E2512E36BC}"/>
              </a:ext>
            </a:extLst>
          </p:cNvPr>
          <p:cNvSpPr>
            <a:spLocks noGrp="1"/>
          </p:cNvSpPr>
          <p:nvPr>
            <p:ph type="sldNum" sz="quarter" idx="12"/>
          </p:nvPr>
        </p:nvSpPr>
        <p:spPr/>
        <p:txBody>
          <a:bodyPr/>
          <a:lstStyle/>
          <a:p>
            <a:fld id="{A1C9EF53-BD90-4B75-A223-F9525C143888}" type="slidenum">
              <a:rPr lang="en-US" smtClean="0"/>
              <a:pPr/>
              <a:t>20</a:t>
            </a:fld>
            <a:endParaRPr lang="en-US" dirty="0"/>
          </a:p>
        </p:txBody>
      </p:sp>
    </p:spTree>
    <p:extLst>
      <p:ext uri="{BB962C8B-B14F-4D97-AF65-F5344CB8AC3E}">
        <p14:creationId xmlns:p14="http://schemas.microsoft.com/office/powerpoint/2010/main" val="399340072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3393BF-839C-8C2D-D348-F15A35AA439B}"/>
              </a:ext>
            </a:extLst>
          </p:cNvPr>
          <p:cNvSpPr>
            <a:spLocks noGrp="1"/>
          </p:cNvSpPr>
          <p:nvPr>
            <p:ph type="title"/>
          </p:nvPr>
        </p:nvSpPr>
        <p:spPr/>
        <p:txBody>
          <a:bodyPr/>
          <a:lstStyle/>
          <a:p>
            <a:r>
              <a:rPr lang="en-US" dirty="0"/>
              <a:t>Remaining comment resolutions</a:t>
            </a:r>
          </a:p>
        </p:txBody>
      </p:sp>
      <p:sp>
        <p:nvSpPr>
          <p:cNvPr id="3" name="Content Placeholder 2">
            <a:extLst>
              <a:ext uri="{FF2B5EF4-FFF2-40B4-BE49-F238E27FC236}">
                <a16:creationId xmlns:a16="http://schemas.microsoft.com/office/drawing/2014/main" id="{F8F44013-289B-3313-D108-B9F8A92347B2}"/>
              </a:ext>
            </a:extLst>
          </p:cNvPr>
          <p:cNvSpPr>
            <a:spLocks noGrp="1"/>
          </p:cNvSpPr>
          <p:nvPr>
            <p:ph idx="1"/>
          </p:nvPr>
        </p:nvSpPr>
        <p:spPr/>
        <p:txBody>
          <a:bodyPr/>
          <a:lstStyle/>
          <a:p>
            <a:endParaRPr lang="en-US"/>
          </a:p>
        </p:txBody>
      </p:sp>
      <p:sp>
        <p:nvSpPr>
          <p:cNvPr id="4" name="Date Placeholder 3">
            <a:extLst>
              <a:ext uri="{FF2B5EF4-FFF2-40B4-BE49-F238E27FC236}">
                <a16:creationId xmlns:a16="http://schemas.microsoft.com/office/drawing/2014/main" id="{473E9F21-1761-B4BC-5F53-E1CEBF147A1B}"/>
              </a:ext>
            </a:extLst>
          </p:cNvPr>
          <p:cNvSpPr>
            <a:spLocks noGrp="1"/>
          </p:cNvSpPr>
          <p:nvPr>
            <p:ph type="dt" sz="half" idx="10"/>
          </p:nvPr>
        </p:nvSpPr>
        <p:spPr/>
        <p:txBody>
          <a:bodyPr/>
          <a:lstStyle/>
          <a:p>
            <a:r>
              <a:rPr lang="en-US"/>
              <a:t>Sept_2023</a:t>
            </a:r>
            <a:endParaRPr lang="en-US" dirty="0"/>
          </a:p>
        </p:txBody>
      </p:sp>
      <p:sp>
        <p:nvSpPr>
          <p:cNvPr id="5" name="Footer Placeholder 4">
            <a:extLst>
              <a:ext uri="{FF2B5EF4-FFF2-40B4-BE49-F238E27FC236}">
                <a16:creationId xmlns:a16="http://schemas.microsoft.com/office/drawing/2014/main" id="{38D7E249-E421-1C48-D6F0-92F8B8E22B16}"/>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208A827E-FE39-8951-A393-08FD64C4E996}"/>
              </a:ext>
            </a:extLst>
          </p:cNvPr>
          <p:cNvSpPr>
            <a:spLocks noGrp="1"/>
          </p:cNvSpPr>
          <p:nvPr>
            <p:ph type="sldNum" sz="quarter" idx="12"/>
          </p:nvPr>
        </p:nvSpPr>
        <p:spPr/>
        <p:txBody>
          <a:bodyPr/>
          <a:lstStyle/>
          <a:p>
            <a:fld id="{A1C9EF53-BD90-4B75-A223-F9525C143888}" type="slidenum">
              <a:rPr lang="en-US" smtClean="0"/>
              <a:pPr/>
              <a:t>21</a:t>
            </a:fld>
            <a:endParaRPr lang="en-US" dirty="0"/>
          </a:p>
        </p:txBody>
      </p:sp>
    </p:spTree>
    <p:extLst>
      <p:ext uri="{BB962C8B-B14F-4D97-AF65-F5344CB8AC3E}">
        <p14:creationId xmlns:p14="http://schemas.microsoft.com/office/powerpoint/2010/main" val="15071258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787DC13-17EF-02E9-20DE-871FF01E5EDF}"/>
              </a:ext>
            </a:extLst>
          </p:cNvPr>
          <p:cNvSpPr>
            <a:spLocks noGrp="1"/>
          </p:cNvSpPr>
          <p:nvPr>
            <p:ph type="title"/>
          </p:nvPr>
        </p:nvSpPr>
        <p:spPr/>
        <p:txBody>
          <a:bodyPr/>
          <a:lstStyle/>
          <a:p>
            <a:r>
              <a:rPr lang="en-US" dirty="0"/>
              <a:t>Preparation for letter ballot</a:t>
            </a:r>
          </a:p>
        </p:txBody>
      </p:sp>
      <p:sp>
        <p:nvSpPr>
          <p:cNvPr id="3" name="Content Placeholder 2">
            <a:extLst>
              <a:ext uri="{FF2B5EF4-FFF2-40B4-BE49-F238E27FC236}">
                <a16:creationId xmlns:a16="http://schemas.microsoft.com/office/drawing/2014/main" id="{1509B849-4A19-99CE-A9B7-4843ED11A408}"/>
              </a:ext>
            </a:extLst>
          </p:cNvPr>
          <p:cNvSpPr>
            <a:spLocks noGrp="1"/>
          </p:cNvSpPr>
          <p:nvPr>
            <p:ph idx="1"/>
          </p:nvPr>
        </p:nvSpPr>
        <p:spPr/>
        <p:txBody>
          <a:bodyPr/>
          <a:lstStyle/>
          <a:p>
            <a:r>
              <a:rPr lang="en-US" dirty="0"/>
              <a:t>Apply comment resolutions to draft</a:t>
            </a:r>
          </a:p>
          <a:p>
            <a:r>
              <a:rPr lang="en-US" dirty="0"/>
              <a:t>Prepare Draft 1.0</a:t>
            </a:r>
          </a:p>
          <a:p>
            <a:r>
              <a:rPr lang="en-US" dirty="0"/>
              <a:t>Motion to start Letter Ballot (target Thursday AM1)</a:t>
            </a:r>
          </a:p>
          <a:p>
            <a:endParaRPr lang="en-US" dirty="0"/>
          </a:p>
          <a:p>
            <a:r>
              <a:rPr lang="en-US" dirty="0"/>
              <a:t>Provide motion text to WG Chair Thursday</a:t>
            </a:r>
          </a:p>
          <a:p>
            <a:r>
              <a:rPr lang="en-US" dirty="0"/>
              <a:t>WG vote to approve start of WG Letter Ballot at WG closing plenary Thursday PM2</a:t>
            </a:r>
          </a:p>
          <a:p>
            <a:endParaRPr lang="en-US" dirty="0"/>
          </a:p>
          <a:p>
            <a:endParaRPr lang="en-US" dirty="0"/>
          </a:p>
        </p:txBody>
      </p:sp>
      <p:sp>
        <p:nvSpPr>
          <p:cNvPr id="4" name="Date Placeholder 3">
            <a:extLst>
              <a:ext uri="{FF2B5EF4-FFF2-40B4-BE49-F238E27FC236}">
                <a16:creationId xmlns:a16="http://schemas.microsoft.com/office/drawing/2014/main" id="{FDD42755-AB45-5FE9-70A3-428FEC6AFC74}"/>
              </a:ext>
            </a:extLst>
          </p:cNvPr>
          <p:cNvSpPr>
            <a:spLocks noGrp="1"/>
          </p:cNvSpPr>
          <p:nvPr>
            <p:ph type="dt" sz="half" idx="10"/>
          </p:nvPr>
        </p:nvSpPr>
        <p:spPr/>
        <p:txBody>
          <a:bodyPr/>
          <a:lstStyle/>
          <a:p>
            <a:r>
              <a:rPr lang="en-US" dirty="0"/>
              <a:t>Sept_2023</a:t>
            </a:r>
          </a:p>
        </p:txBody>
      </p:sp>
      <p:sp>
        <p:nvSpPr>
          <p:cNvPr id="5" name="Footer Placeholder 4">
            <a:extLst>
              <a:ext uri="{FF2B5EF4-FFF2-40B4-BE49-F238E27FC236}">
                <a16:creationId xmlns:a16="http://schemas.microsoft.com/office/drawing/2014/main" id="{CD6B5A90-F2B7-053F-F2D8-50250CC609E8}"/>
              </a:ext>
            </a:extLst>
          </p:cNvPr>
          <p:cNvSpPr>
            <a:spLocks noGrp="1"/>
          </p:cNvSpPr>
          <p:nvPr>
            <p:ph type="ftr" sz="quarter" idx="11"/>
          </p:nvPr>
        </p:nvSpPr>
        <p:spPr/>
        <p:txBody>
          <a:bodyPr/>
          <a:lstStyle/>
          <a:p>
            <a:r>
              <a:rPr lang="en-US"/>
              <a:t>Tim Godfrey, EPRI</a:t>
            </a:r>
          </a:p>
        </p:txBody>
      </p:sp>
      <p:sp>
        <p:nvSpPr>
          <p:cNvPr id="6" name="Slide Number Placeholder 5">
            <a:extLst>
              <a:ext uri="{FF2B5EF4-FFF2-40B4-BE49-F238E27FC236}">
                <a16:creationId xmlns:a16="http://schemas.microsoft.com/office/drawing/2014/main" id="{D4836DAC-812A-A1EA-A868-038B02D661F9}"/>
              </a:ext>
            </a:extLst>
          </p:cNvPr>
          <p:cNvSpPr>
            <a:spLocks noGrp="1"/>
          </p:cNvSpPr>
          <p:nvPr>
            <p:ph type="sldNum" sz="quarter" idx="12"/>
          </p:nvPr>
        </p:nvSpPr>
        <p:spPr/>
        <p:txBody>
          <a:bodyPr/>
          <a:lstStyle/>
          <a:p>
            <a:fld id="{A1C9EF53-BD90-4B75-A223-F9525C143888}" type="slidenum">
              <a:rPr lang="en-US" smtClean="0"/>
              <a:pPr/>
              <a:t>22</a:t>
            </a:fld>
            <a:endParaRPr lang="en-US" dirty="0"/>
          </a:p>
        </p:txBody>
      </p:sp>
    </p:spTree>
    <p:extLst>
      <p:ext uri="{BB962C8B-B14F-4D97-AF65-F5344CB8AC3E}">
        <p14:creationId xmlns:p14="http://schemas.microsoft.com/office/powerpoint/2010/main" val="3393701289"/>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3632F5D1-E476-4449-A80B-7535CF561D07}"/>
              </a:ext>
            </a:extLst>
          </p:cNvPr>
          <p:cNvSpPr>
            <a:spLocks noGrp="1"/>
          </p:cNvSpPr>
          <p:nvPr>
            <p:ph type="title"/>
          </p:nvPr>
        </p:nvSpPr>
        <p:spPr/>
        <p:txBody>
          <a:bodyPr/>
          <a:lstStyle/>
          <a:p>
            <a:r>
              <a:rPr lang="en-US" dirty="0"/>
              <a:t>Project Timeline</a:t>
            </a:r>
          </a:p>
        </p:txBody>
      </p:sp>
      <p:sp>
        <p:nvSpPr>
          <p:cNvPr id="5" name="Footer Placeholder 4">
            <a:extLst>
              <a:ext uri="{FF2B5EF4-FFF2-40B4-BE49-F238E27FC236}">
                <a16:creationId xmlns:a16="http://schemas.microsoft.com/office/drawing/2014/main" id="{423E8DBA-E452-4028-BAB1-DB01D76EF076}"/>
              </a:ext>
            </a:extLst>
          </p:cNvPr>
          <p:cNvSpPr>
            <a:spLocks noGrp="1"/>
          </p:cNvSpPr>
          <p:nvPr>
            <p:ph type="ftr" sz="quarter" idx="11"/>
          </p:nvPr>
        </p:nvSpPr>
        <p:spPr>
          <a:xfrm>
            <a:off x="4038600" y="6356350"/>
            <a:ext cx="4114800" cy="365125"/>
          </a:xfrm>
        </p:spPr>
        <p:txBody>
          <a:bodyPr/>
          <a:lstStyle/>
          <a:p>
            <a:r>
              <a:rPr lang="en-US" altLang="en-US"/>
              <a:t>Tim Godfrey, EPRI</a:t>
            </a:r>
          </a:p>
        </p:txBody>
      </p:sp>
      <p:graphicFrame>
        <p:nvGraphicFramePr>
          <p:cNvPr id="10" name="Table 9">
            <a:extLst>
              <a:ext uri="{FF2B5EF4-FFF2-40B4-BE49-F238E27FC236}">
                <a16:creationId xmlns:a16="http://schemas.microsoft.com/office/drawing/2014/main" id="{9F0B2D0A-D6BB-4DB3-90D6-9FDE91CE81C6}"/>
              </a:ext>
            </a:extLst>
          </p:cNvPr>
          <p:cNvGraphicFramePr>
            <a:graphicFrameLocks noGrp="1"/>
          </p:cNvGraphicFramePr>
          <p:nvPr>
            <p:extLst>
              <p:ext uri="{D42A27DB-BD31-4B8C-83A1-F6EECF244321}">
                <p14:modId xmlns:p14="http://schemas.microsoft.com/office/powerpoint/2010/main" val="3329866891"/>
              </p:ext>
            </p:extLst>
          </p:nvPr>
        </p:nvGraphicFramePr>
        <p:xfrm>
          <a:off x="1371600" y="1190819"/>
          <a:ext cx="9220200" cy="5249330"/>
        </p:xfrm>
        <a:graphic>
          <a:graphicData uri="http://schemas.openxmlformats.org/drawingml/2006/table">
            <a:tbl>
              <a:tblPr firstRow="1" bandRow="1">
                <a:tableStyleId>{5C22544A-7EE6-4342-B048-85BDC9FD1C3A}</a:tableStyleId>
              </a:tblPr>
              <a:tblGrid>
                <a:gridCol w="6629400">
                  <a:extLst>
                    <a:ext uri="{9D8B030D-6E8A-4147-A177-3AD203B41FA5}">
                      <a16:colId xmlns:a16="http://schemas.microsoft.com/office/drawing/2014/main" val="3384751907"/>
                    </a:ext>
                  </a:extLst>
                </a:gridCol>
                <a:gridCol w="2590800">
                  <a:extLst>
                    <a:ext uri="{9D8B030D-6E8A-4147-A177-3AD203B41FA5}">
                      <a16:colId xmlns:a16="http://schemas.microsoft.com/office/drawing/2014/main" val="434009601"/>
                    </a:ext>
                  </a:extLst>
                </a:gridCol>
              </a:tblGrid>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Milestone</a:t>
                      </a:r>
                    </a:p>
                  </a:txBody>
                  <a:tcPr/>
                </a:tc>
                <a:tc>
                  <a:txBody>
                    <a:bodyPr/>
                    <a:lstStyle/>
                    <a:p>
                      <a:r>
                        <a:rPr lang="en-US" sz="2400" dirty="0"/>
                        <a:t>Date</a:t>
                      </a:r>
                    </a:p>
                  </a:txBody>
                  <a:tcPr/>
                </a:tc>
                <a:extLst>
                  <a:ext uri="{0D108BD9-81ED-4DB2-BD59-A6C34878D82A}">
                    <a16:rowId xmlns:a16="http://schemas.microsoft.com/office/drawing/2014/main" val="4207709845"/>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Task Group Start</a:t>
                      </a:r>
                    </a:p>
                  </a:txBody>
                  <a:tcPr/>
                </a:tc>
                <a:tc>
                  <a:txBody>
                    <a:bodyPr/>
                    <a:lstStyle/>
                    <a:p>
                      <a:r>
                        <a:rPr lang="en-US" sz="2400" dirty="0">
                          <a:solidFill>
                            <a:schemeClr val="bg1">
                              <a:lumMod val="65000"/>
                            </a:schemeClr>
                          </a:solidFill>
                        </a:rPr>
                        <a:t>Jan 2020</a:t>
                      </a:r>
                    </a:p>
                  </a:txBody>
                  <a:tcPr/>
                </a:tc>
                <a:extLst>
                  <a:ext uri="{0D108BD9-81ED-4DB2-BD59-A6C34878D82A}">
                    <a16:rowId xmlns:a16="http://schemas.microsoft.com/office/drawing/2014/main" val="166859690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75000"/>
                            </a:schemeClr>
                          </a:solidFill>
                        </a:rPr>
                        <a:t>SRD Approval</a:t>
                      </a:r>
                    </a:p>
                  </a:txBody>
                  <a:tcPr/>
                </a:tc>
                <a:tc>
                  <a:txBody>
                    <a:bodyPr/>
                    <a:lstStyle/>
                    <a:p>
                      <a:r>
                        <a:rPr lang="en-US" sz="2400" dirty="0">
                          <a:solidFill>
                            <a:schemeClr val="bg1">
                              <a:lumMod val="75000"/>
                            </a:schemeClr>
                          </a:solidFill>
                        </a:rPr>
                        <a:t>April 2021</a:t>
                      </a:r>
                    </a:p>
                  </a:txBody>
                  <a:tcPr/>
                </a:tc>
                <a:extLst>
                  <a:ext uri="{0D108BD9-81ED-4DB2-BD59-A6C34878D82A}">
                    <a16:rowId xmlns:a16="http://schemas.microsoft.com/office/drawing/2014/main" val="3428218732"/>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solidFill>
                            <a:schemeClr val="bg1">
                              <a:lumMod val="65000"/>
                            </a:schemeClr>
                          </a:solidFill>
                        </a:rPr>
                        <a:t>SDD Approval</a:t>
                      </a:r>
                    </a:p>
                  </a:txBody>
                  <a:tcPr/>
                </a:tc>
                <a:tc>
                  <a:txBody>
                    <a:bodyPr/>
                    <a:lstStyle/>
                    <a:p>
                      <a:r>
                        <a:rPr lang="en-US" sz="2400" dirty="0">
                          <a:solidFill>
                            <a:schemeClr val="bg1">
                              <a:lumMod val="65000"/>
                            </a:schemeClr>
                          </a:solidFill>
                        </a:rPr>
                        <a:t>Jan 2022</a:t>
                      </a:r>
                    </a:p>
                  </a:txBody>
                  <a:tcPr/>
                </a:tc>
                <a:extLst>
                  <a:ext uri="{0D108BD9-81ED-4DB2-BD59-A6C34878D82A}">
                    <a16:rowId xmlns:a16="http://schemas.microsoft.com/office/drawing/2014/main" val="3689323579"/>
                  </a:ext>
                </a:extLst>
              </a:tr>
              <a:tr h="524933">
                <a:tc>
                  <a:txBody>
                    <a:bodyPr/>
                    <a:lstStyle/>
                    <a:p>
                      <a:r>
                        <a:rPr lang="en-US" sz="2400" dirty="0">
                          <a:solidFill>
                            <a:schemeClr val="bg1">
                              <a:lumMod val="65000"/>
                            </a:schemeClr>
                          </a:solidFill>
                        </a:rPr>
                        <a:t>Draft Development</a:t>
                      </a:r>
                    </a:p>
                  </a:txBody>
                  <a:tcPr/>
                </a:tc>
                <a:tc>
                  <a:txBody>
                    <a:bodyPr/>
                    <a:lstStyle/>
                    <a:p>
                      <a:endParaRPr lang="en-US" sz="2400" dirty="0">
                        <a:solidFill>
                          <a:schemeClr val="bg1">
                            <a:lumMod val="65000"/>
                          </a:schemeClr>
                        </a:solidFill>
                      </a:endParaRPr>
                    </a:p>
                  </a:txBody>
                  <a:tcPr/>
                </a:tc>
                <a:extLst>
                  <a:ext uri="{0D108BD9-81ED-4DB2-BD59-A6C34878D82A}">
                    <a16:rowId xmlns:a16="http://schemas.microsoft.com/office/drawing/2014/main" val="4038355541"/>
                  </a:ext>
                </a:extLst>
              </a:tr>
              <a:tr h="524933">
                <a:tc>
                  <a:txBody>
                    <a:bodyPr/>
                    <a:lstStyle/>
                    <a:p>
                      <a:r>
                        <a:rPr lang="en-US" sz="2400" dirty="0">
                          <a:solidFill>
                            <a:schemeClr val="bg1">
                              <a:lumMod val="65000"/>
                            </a:schemeClr>
                          </a:solidFill>
                        </a:rPr>
                        <a:t>Informal TG review of draft</a:t>
                      </a:r>
                    </a:p>
                  </a:txBody>
                  <a:tcPr/>
                </a:tc>
                <a:tc>
                  <a:txBody>
                    <a:bodyPr/>
                    <a:lstStyle/>
                    <a:p>
                      <a:r>
                        <a:rPr lang="en-US" sz="2400" dirty="0">
                          <a:solidFill>
                            <a:schemeClr val="bg1">
                              <a:lumMod val="65000"/>
                            </a:schemeClr>
                          </a:solidFill>
                        </a:rPr>
                        <a:t>Mar 2023</a:t>
                      </a:r>
                    </a:p>
                  </a:txBody>
                  <a:tcPr/>
                </a:tc>
                <a:extLst>
                  <a:ext uri="{0D108BD9-81ED-4DB2-BD59-A6C34878D82A}">
                    <a16:rowId xmlns:a16="http://schemas.microsoft.com/office/drawing/2014/main" val="1866948594"/>
                  </a:ext>
                </a:extLst>
              </a:tr>
              <a:tr h="524933">
                <a:tc>
                  <a:txBody>
                    <a:bodyPr/>
                    <a:lstStyle/>
                    <a:p>
                      <a:r>
                        <a:rPr lang="en-US" sz="2400" dirty="0"/>
                        <a:t>Working Group Letter Ballot</a:t>
                      </a:r>
                    </a:p>
                  </a:txBody>
                  <a:tcPr/>
                </a:tc>
                <a:tc>
                  <a:txBody>
                    <a:bodyPr/>
                    <a:lstStyle/>
                    <a:p>
                      <a:r>
                        <a:rPr lang="en-US" sz="2400" dirty="0"/>
                        <a:t>Nov 2023</a:t>
                      </a:r>
                    </a:p>
                  </a:txBody>
                  <a:tcPr/>
                </a:tc>
                <a:extLst>
                  <a:ext uri="{0D108BD9-81ED-4DB2-BD59-A6C34878D82A}">
                    <a16:rowId xmlns:a16="http://schemas.microsoft.com/office/drawing/2014/main" val="634721270"/>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Working Group Recirculation Letter Ballot</a:t>
                      </a:r>
                    </a:p>
                  </a:txBody>
                  <a:tcPr/>
                </a:tc>
                <a:tc>
                  <a:txBody>
                    <a:bodyPr/>
                    <a:lstStyle/>
                    <a:p>
                      <a:r>
                        <a:rPr lang="en-US" sz="2400" dirty="0"/>
                        <a:t>Jan 2024</a:t>
                      </a:r>
                    </a:p>
                  </a:txBody>
                  <a:tcPr/>
                </a:tc>
                <a:extLst>
                  <a:ext uri="{0D108BD9-81ED-4DB2-BD59-A6C34878D82A}">
                    <a16:rowId xmlns:a16="http://schemas.microsoft.com/office/drawing/2014/main" val="197094696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SA Ballot</a:t>
                      </a:r>
                    </a:p>
                  </a:txBody>
                  <a:tcPr/>
                </a:tc>
                <a:tc>
                  <a:txBody>
                    <a:bodyPr/>
                    <a:lstStyle/>
                    <a:p>
                      <a:r>
                        <a:rPr lang="en-US" sz="2400" dirty="0"/>
                        <a:t>Mar 2024</a:t>
                      </a:r>
                    </a:p>
                  </a:txBody>
                  <a:tcPr/>
                </a:tc>
                <a:extLst>
                  <a:ext uri="{0D108BD9-81ED-4DB2-BD59-A6C34878D82A}">
                    <a16:rowId xmlns:a16="http://schemas.microsoft.com/office/drawing/2014/main" val="1018105641"/>
                  </a:ext>
                </a:extLst>
              </a:tr>
              <a:tr h="524933">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2400" dirty="0"/>
                        <a:t>Forward to RevCom</a:t>
                      </a:r>
                    </a:p>
                  </a:txBody>
                  <a:tcPr/>
                </a:tc>
                <a:tc>
                  <a:txBody>
                    <a:bodyPr/>
                    <a:lstStyle/>
                    <a:p>
                      <a:r>
                        <a:rPr lang="en-US" sz="2400" dirty="0"/>
                        <a:t>Nov 2024</a:t>
                      </a:r>
                    </a:p>
                  </a:txBody>
                  <a:tcPr/>
                </a:tc>
                <a:extLst>
                  <a:ext uri="{0D108BD9-81ED-4DB2-BD59-A6C34878D82A}">
                    <a16:rowId xmlns:a16="http://schemas.microsoft.com/office/drawing/2014/main" val="1058448561"/>
                  </a:ext>
                </a:extLst>
              </a:tr>
            </a:tbl>
          </a:graphicData>
        </a:graphic>
      </p:graphicFrame>
      <p:sp>
        <p:nvSpPr>
          <p:cNvPr id="15" name="Arrow: Left 14">
            <a:extLst>
              <a:ext uri="{FF2B5EF4-FFF2-40B4-BE49-F238E27FC236}">
                <a16:creationId xmlns:a16="http://schemas.microsoft.com/office/drawing/2014/main" id="{0AD6A851-0925-4E02-8C80-DCE7584BFFF0}"/>
              </a:ext>
            </a:extLst>
          </p:cNvPr>
          <p:cNvSpPr/>
          <p:nvPr/>
        </p:nvSpPr>
        <p:spPr>
          <a:xfrm>
            <a:off x="10058400" y="6135349"/>
            <a:ext cx="2057400" cy="6096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fr-FR" sz="1400" b="1" dirty="0"/>
              <a:t>PAR Expiration Date:</a:t>
            </a:r>
            <a:r>
              <a:rPr lang="fr-FR" sz="1400" dirty="0"/>
              <a:t> 31 </a:t>
            </a:r>
            <a:r>
              <a:rPr lang="fr-FR" sz="1400" dirty="0" err="1"/>
              <a:t>Dec</a:t>
            </a:r>
            <a:r>
              <a:rPr lang="fr-FR" sz="1400" dirty="0"/>
              <a:t> 2024</a:t>
            </a:r>
            <a:endParaRPr lang="en-US" sz="1400" dirty="0"/>
          </a:p>
        </p:txBody>
      </p:sp>
      <p:sp>
        <p:nvSpPr>
          <p:cNvPr id="2" name="Date Placeholder 1">
            <a:extLst>
              <a:ext uri="{FF2B5EF4-FFF2-40B4-BE49-F238E27FC236}">
                <a16:creationId xmlns:a16="http://schemas.microsoft.com/office/drawing/2014/main" id="{05FE2E4A-07E9-41C9-AC2C-9F362F807B84}"/>
              </a:ext>
            </a:extLst>
          </p:cNvPr>
          <p:cNvSpPr>
            <a:spLocks noGrp="1"/>
          </p:cNvSpPr>
          <p:nvPr>
            <p:ph type="dt" sz="half" idx="10"/>
          </p:nvPr>
        </p:nvSpPr>
        <p:spPr/>
        <p:txBody>
          <a:bodyPr/>
          <a:lstStyle/>
          <a:p>
            <a:r>
              <a:rPr lang="en-US" dirty="0"/>
              <a:t>Sept_2023</a:t>
            </a:r>
          </a:p>
        </p:txBody>
      </p:sp>
      <p:sp>
        <p:nvSpPr>
          <p:cNvPr id="3" name="Arrow: Right 2">
            <a:extLst>
              <a:ext uri="{FF2B5EF4-FFF2-40B4-BE49-F238E27FC236}">
                <a16:creationId xmlns:a16="http://schemas.microsoft.com/office/drawing/2014/main" id="{40D38A25-D564-4828-863A-D3B332BDEDFD}"/>
              </a:ext>
            </a:extLst>
          </p:cNvPr>
          <p:cNvSpPr/>
          <p:nvPr/>
        </p:nvSpPr>
        <p:spPr>
          <a:xfrm>
            <a:off x="228600" y="4343400"/>
            <a:ext cx="978408" cy="484632"/>
          </a:xfrm>
          <a:prstGeom prst="rightArrow">
            <a:avLst/>
          </a:prstGeom>
        </p:spPr>
        <p:style>
          <a:lnRef idx="2">
            <a:schemeClr val="accent6">
              <a:shade val="50000"/>
            </a:schemeClr>
          </a:lnRef>
          <a:fillRef idx="1">
            <a:schemeClr val="accent6"/>
          </a:fillRef>
          <a:effectRef idx="0">
            <a:schemeClr val="accent6"/>
          </a:effectRef>
          <a:fontRef idx="minor">
            <a:schemeClr val="lt1"/>
          </a:fontRef>
        </p:style>
        <p:txBody>
          <a:bodyPr rtlCol="0" anchor="ctr"/>
          <a:lstStyle/>
          <a:p>
            <a:pPr algn="ctr"/>
            <a:endParaRPr lang="en-US" dirty="0"/>
          </a:p>
        </p:txBody>
      </p:sp>
      <p:sp>
        <p:nvSpPr>
          <p:cNvPr id="4" name="Arrow: Left 3">
            <a:extLst>
              <a:ext uri="{FF2B5EF4-FFF2-40B4-BE49-F238E27FC236}">
                <a16:creationId xmlns:a16="http://schemas.microsoft.com/office/drawing/2014/main" id="{A2C77DE3-C896-E1A9-4EE4-9A02CE222165}"/>
              </a:ext>
            </a:extLst>
          </p:cNvPr>
          <p:cNvSpPr/>
          <p:nvPr/>
        </p:nvSpPr>
        <p:spPr>
          <a:xfrm>
            <a:off x="10134600" y="5379602"/>
            <a:ext cx="2133600" cy="685800"/>
          </a:xfrm>
          <a:prstGeom prst="leftArrow">
            <a:avLst>
              <a:gd name="adj1" fmla="val 70260"/>
              <a:gd name="adj2" fmla="val 34149"/>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1400" b="1" dirty="0"/>
              <a:t>Request PAR Extension July 2024</a:t>
            </a:r>
            <a:endParaRPr lang="en-US" sz="1400"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8242D8-E482-48FF-8FD5-486F15E6DBD0}"/>
              </a:ext>
            </a:extLst>
          </p:cNvPr>
          <p:cNvSpPr>
            <a:spLocks noGrp="1"/>
          </p:cNvSpPr>
          <p:nvPr>
            <p:ph type="title"/>
          </p:nvPr>
        </p:nvSpPr>
        <p:spPr/>
        <p:txBody>
          <a:bodyPr/>
          <a:lstStyle/>
          <a:p>
            <a:r>
              <a:rPr lang="en-US" dirty="0"/>
              <a:t>Future Meetings</a:t>
            </a:r>
          </a:p>
        </p:txBody>
      </p:sp>
      <p:sp>
        <p:nvSpPr>
          <p:cNvPr id="3" name="Content Placeholder 2">
            <a:extLst>
              <a:ext uri="{FF2B5EF4-FFF2-40B4-BE49-F238E27FC236}">
                <a16:creationId xmlns:a16="http://schemas.microsoft.com/office/drawing/2014/main" id="{FC617078-248B-4D25-997D-89A0DB13D5A6}"/>
              </a:ext>
            </a:extLst>
          </p:cNvPr>
          <p:cNvSpPr>
            <a:spLocks noGrp="1"/>
          </p:cNvSpPr>
          <p:nvPr>
            <p:ph idx="1"/>
          </p:nvPr>
        </p:nvSpPr>
        <p:spPr>
          <a:xfrm>
            <a:off x="838200" y="1447800"/>
            <a:ext cx="10515600" cy="4729163"/>
          </a:xfrm>
        </p:spPr>
        <p:txBody>
          <a:bodyPr>
            <a:normAutofit/>
          </a:bodyPr>
          <a:lstStyle/>
          <a:p>
            <a:pPr marL="457200" lvl="1">
              <a:spcBef>
                <a:spcPts val="0"/>
              </a:spcBef>
              <a:spcAft>
                <a:spcPts val="1200"/>
              </a:spcAft>
            </a:pPr>
            <a:endParaRPr lang="en-US" sz="2000" dirty="0">
              <a:latin typeface="Calibri" panose="020F0502020204030204" pitchFamily="34" charset="0"/>
            </a:endParaRPr>
          </a:p>
          <a:p>
            <a:pPr marL="0" marR="0">
              <a:spcBef>
                <a:spcPts val="0"/>
              </a:spcBef>
              <a:spcAft>
                <a:spcPts val="1200"/>
              </a:spcAft>
            </a:pPr>
            <a:r>
              <a:rPr lang="en-US" dirty="0">
                <a:latin typeface="Calibri" panose="020F0502020204030204" pitchFamily="34" charset="0"/>
                <a:ea typeface="Times New Roman" panose="02020603050405020304" pitchFamily="18" charset="0"/>
              </a:rPr>
              <a:t>January 2024 </a:t>
            </a:r>
            <a:r>
              <a:rPr lang="en-US" dirty="0"/>
              <a:t>Wireless </a:t>
            </a:r>
            <a:r>
              <a:rPr lang="en-US" dirty="0">
                <a:effectLst/>
                <a:latin typeface="Calibri" panose="020F0502020204030204" pitchFamily="34" charset="0"/>
                <a:ea typeface="Times New Roman" panose="02020603050405020304" pitchFamily="18" charset="0"/>
              </a:rPr>
              <a:t>Interim </a:t>
            </a:r>
            <a:endParaRPr lang="en-US" sz="1800" dirty="0">
              <a:effectLst/>
              <a:latin typeface="Calibri" panose="020F0502020204030204" pitchFamily="34" charset="0"/>
              <a:ea typeface="Times New Roman" panose="02020603050405020304" pitchFamily="18" charset="0"/>
            </a:endParaRPr>
          </a:p>
          <a:p>
            <a:pPr marL="457200" lvl="1">
              <a:spcBef>
                <a:spcPts val="0"/>
              </a:spcBef>
              <a:spcAft>
                <a:spcPts val="1200"/>
              </a:spcAft>
            </a:pPr>
            <a:r>
              <a:rPr lang="en-US" dirty="0"/>
              <a:t>January 15-19, 2024 –	Panama City Panama</a:t>
            </a:r>
          </a:p>
          <a:p>
            <a:pPr marL="0">
              <a:spcBef>
                <a:spcPts val="0"/>
              </a:spcBef>
              <a:spcAft>
                <a:spcPts val="1200"/>
              </a:spcAft>
            </a:pPr>
            <a:r>
              <a:rPr lang="en-US" dirty="0"/>
              <a:t>March 2024 Plenary</a:t>
            </a:r>
          </a:p>
          <a:p>
            <a:pPr marL="457200" lvl="1">
              <a:spcBef>
                <a:spcPts val="0"/>
              </a:spcBef>
              <a:spcAft>
                <a:spcPts val="1200"/>
              </a:spcAft>
            </a:pPr>
            <a:r>
              <a:rPr lang="en-US" dirty="0"/>
              <a:t>March 10-15 – Denver, Colorado, USA</a:t>
            </a:r>
          </a:p>
          <a:p>
            <a:pPr marL="0">
              <a:spcBef>
                <a:spcPts val="0"/>
              </a:spcBef>
              <a:spcAft>
                <a:spcPts val="1200"/>
              </a:spcAft>
            </a:pPr>
            <a:r>
              <a:rPr lang="en-US" dirty="0"/>
              <a:t>May 2024 Interim</a:t>
            </a:r>
          </a:p>
          <a:p>
            <a:pPr marL="457200" lvl="1">
              <a:spcBef>
                <a:spcPts val="0"/>
              </a:spcBef>
              <a:spcAft>
                <a:spcPts val="1200"/>
              </a:spcAft>
            </a:pPr>
            <a:r>
              <a:rPr lang="en-US" dirty="0"/>
              <a:t>May 13-17 – Warsaw, Poland</a:t>
            </a:r>
          </a:p>
          <a:p>
            <a:pPr marL="0">
              <a:spcBef>
                <a:spcPts val="0"/>
              </a:spcBef>
              <a:spcAft>
                <a:spcPts val="1200"/>
              </a:spcAft>
            </a:pPr>
            <a:endParaRPr lang="en-US" dirty="0"/>
          </a:p>
        </p:txBody>
      </p:sp>
      <p:sp>
        <p:nvSpPr>
          <p:cNvPr id="5" name="Footer Placeholder 4">
            <a:extLst>
              <a:ext uri="{FF2B5EF4-FFF2-40B4-BE49-F238E27FC236}">
                <a16:creationId xmlns:a16="http://schemas.microsoft.com/office/drawing/2014/main" id="{BF5E5E73-DF80-4166-B8E6-9041B4FF9299}"/>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6" name="Slide Number Placeholder 15">
            <a:extLst>
              <a:ext uri="{FF2B5EF4-FFF2-40B4-BE49-F238E27FC236}">
                <a16:creationId xmlns:a16="http://schemas.microsoft.com/office/drawing/2014/main" id="{B0C9D278-CC8C-499F-B7C6-EE8B49FE82F5}"/>
              </a:ext>
            </a:extLst>
          </p:cNvPr>
          <p:cNvSpPr>
            <a:spLocks noGrp="1"/>
          </p:cNvSpPr>
          <p:nvPr>
            <p:ph type="sldNum" sz="quarter" idx="12"/>
          </p:nvPr>
        </p:nvSpPr>
        <p:spPr/>
        <p:txBody>
          <a:bodyPr/>
          <a:lstStyle/>
          <a:p>
            <a:fld id="{A1C9EF53-BD90-4B75-A223-F9525C143888}" type="slidenum">
              <a:rPr lang="en-US" smtClean="0"/>
              <a:pPr/>
              <a:t>24</a:t>
            </a:fld>
            <a:endParaRPr lang="en-US" dirty="0"/>
          </a:p>
        </p:txBody>
      </p:sp>
      <p:sp>
        <p:nvSpPr>
          <p:cNvPr id="4" name="Date Placeholder 3">
            <a:extLst>
              <a:ext uri="{FF2B5EF4-FFF2-40B4-BE49-F238E27FC236}">
                <a16:creationId xmlns:a16="http://schemas.microsoft.com/office/drawing/2014/main" id="{49CEDD5F-DF60-4F2B-BE4A-AFB6246C7418}"/>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391923512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a:extLst>
              <a:ext uri="{FF2B5EF4-FFF2-40B4-BE49-F238E27FC236}">
                <a16:creationId xmlns:a16="http://schemas.microsoft.com/office/drawing/2014/main" id="{FFD60146-0E57-44B1-B333-07EB425BF3CB}"/>
              </a:ext>
            </a:extLst>
          </p:cNvPr>
          <p:cNvSpPr>
            <a:spLocks noGrp="1"/>
          </p:cNvSpPr>
          <p:nvPr>
            <p:ph type="title"/>
          </p:nvPr>
        </p:nvSpPr>
        <p:spPr/>
        <p:txBody>
          <a:bodyPr/>
          <a:lstStyle/>
          <a:p>
            <a:r>
              <a:rPr lang="en-US" dirty="0"/>
              <a:t>Closing</a:t>
            </a:r>
          </a:p>
        </p:txBody>
      </p:sp>
      <p:sp>
        <p:nvSpPr>
          <p:cNvPr id="9" name="Content Placeholder 8">
            <a:extLst>
              <a:ext uri="{FF2B5EF4-FFF2-40B4-BE49-F238E27FC236}">
                <a16:creationId xmlns:a16="http://schemas.microsoft.com/office/drawing/2014/main" id="{797719C7-1423-480F-B173-B0369E2AE66C}"/>
              </a:ext>
            </a:extLst>
          </p:cNvPr>
          <p:cNvSpPr>
            <a:spLocks noGrp="1"/>
          </p:cNvSpPr>
          <p:nvPr>
            <p:ph idx="1"/>
          </p:nvPr>
        </p:nvSpPr>
        <p:spPr/>
        <p:txBody>
          <a:bodyPr>
            <a:normAutofit/>
          </a:bodyPr>
          <a:lstStyle/>
          <a:p>
            <a:r>
              <a:rPr lang="en-US" dirty="0"/>
              <a:t>Any Other Business</a:t>
            </a:r>
          </a:p>
          <a:p>
            <a:endParaRPr lang="en-US" dirty="0"/>
          </a:p>
          <a:p>
            <a:r>
              <a:rPr lang="en-US" dirty="0"/>
              <a:t>Actions</a:t>
            </a:r>
          </a:p>
          <a:p>
            <a:pPr lvl="1"/>
            <a:r>
              <a:rPr lang="en-US" dirty="0"/>
              <a:t> </a:t>
            </a:r>
          </a:p>
          <a:p>
            <a:pPr lvl="1"/>
            <a:endParaRPr lang="en-US" dirty="0"/>
          </a:p>
          <a:p>
            <a:r>
              <a:rPr lang="en-US" dirty="0"/>
              <a:t>Adjourn</a:t>
            </a:r>
          </a:p>
          <a:p>
            <a:endParaRPr lang="en-US" dirty="0"/>
          </a:p>
        </p:txBody>
      </p:sp>
      <p:sp>
        <p:nvSpPr>
          <p:cNvPr id="6" name="Footer Placeholder 5">
            <a:extLst>
              <a:ext uri="{FF2B5EF4-FFF2-40B4-BE49-F238E27FC236}">
                <a16:creationId xmlns:a16="http://schemas.microsoft.com/office/drawing/2014/main" id="{7321A577-C9A9-4F08-B390-3C79AC0A8D08}"/>
              </a:ext>
            </a:extLst>
          </p:cNvPr>
          <p:cNvSpPr>
            <a:spLocks noGrp="1"/>
          </p:cNvSpPr>
          <p:nvPr>
            <p:ph type="ftr" sz="quarter" idx="11"/>
          </p:nvPr>
        </p:nvSpPr>
        <p:spPr>
          <a:xfrm>
            <a:off x="4038600" y="6356350"/>
            <a:ext cx="4114800" cy="365125"/>
          </a:xfrm>
        </p:spPr>
        <p:txBody>
          <a:bodyPr/>
          <a:lstStyle/>
          <a:p>
            <a:pPr>
              <a:defRPr/>
            </a:pPr>
            <a:r>
              <a:rPr lang="en-US"/>
              <a:t>Tim Godfrey, EPRI</a:t>
            </a:r>
          </a:p>
        </p:txBody>
      </p:sp>
      <p:sp>
        <p:nvSpPr>
          <p:cNvPr id="15" name="Slide Number Placeholder 14">
            <a:extLst>
              <a:ext uri="{FF2B5EF4-FFF2-40B4-BE49-F238E27FC236}">
                <a16:creationId xmlns:a16="http://schemas.microsoft.com/office/drawing/2014/main" id="{A055780A-5BCD-440E-B15A-C3CFE968F0B0}"/>
              </a:ext>
            </a:extLst>
          </p:cNvPr>
          <p:cNvSpPr>
            <a:spLocks noGrp="1"/>
          </p:cNvSpPr>
          <p:nvPr>
            <p:ph type="sldNum" sz="quarter" idx="12"/>
          </p:nvPr>
        </p:nvSpPr>
        <p:spPr/>
        <p:txBody>
          <a:bodyPr/>
          <a:lstStyle/>
          <a:p>
            <a:fld id="{A1C9EF53-BD90-4B75-A223-F9525C143888}" type="slidenum">
              <a:rPr lang="en-US" smtClean="0"/>
              <a:pPr/>
              <a:t>25</a:t>
            </a:fld>
            <a:endParaRPr lang="en-US" dirty="0"/>
          </a:p>
        </p:txBody>
      </p:sp>
      <p:sp>
        <p:nvSpPr>
          <p:cNvPr id="2" name="Date Placeholder 1">
            <a:extLst>
              <a:ext uri="{FF2B5EF4-FFF2-40B4-BE49-F238E27FC236}">
                <a16:creationId xmlns:a16="http://schemas.microsoft.com/office/drawing/2014/main" id="{414AE138-DEFA-449F-B925-5F63307985AC}"/>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353349770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8264475C-A9EB-483F-98AF-B14E5D270153}"/>
              </a:ext>
            </a:extLst>
          </p:cNvPr>
          <p:cNvSpPr>
            <a:spLocks noGrp="1"/>
          </p:cNvSpPr>
          <p:nvPr>
            <p:ph type="title"/>
          </p:nvPr>
        </p:nvSpPr>
        <p:spPr/>
        <p:txBody>
          <a:bodyPr>
            <a:normAutofit/>
          </a:bodyPr>
          <a:lstStyle/>
          <a:p>
            <a:r>
              <a:rPr lang="en-US" dirty="0"/>
              <a:t>TG16t November Plenary Agenda</a:t>
            </a:r>
          </a:p>
        </p:txBody>
      </p:sp>
      <p:sp>
        <p:nvSpPr>
          <p:cNvPr id="6" name="Content Placeholder 5">
            <a:extLst>
              <a:ext uri="{FF2B5EF4-FFF2-40B4-BE49-F238E27FC236}">
                <a16:creationId xmlns:a16="http://schemas.microsoft.com/office/drawing/2014/main" id="{C058C766-5081-4EC1-AA46-AB8069E3A9CC}"/>
              </a:ext>
            </a:extLst>
          </p:cNvPr>
          <p:cNvSpPr>
            <a:spLocks noGrp="1"/>
          </p:cNvSpPr>
          <p:nvPr>
            <p:ph idx="1"/>
          </p:nvPr>
        </p:nvSpPr>
        <p:spPr>
          <a:xfrm>
            <a:off x="838200" y="1825625"/>
            <a:ext cx="10668000" cy="4351338"/>
          </a:xfrm>
        </p:spPr>
        <p:txBody>
          <a:bodyPr>
            <a:normAutofit fontScale="92500" lnSpcReduction="10000"/>
          </a:bodyPr>
          <a:lstStyle/>
          <a:p>
            <a:r>
              <a:rPr lang="en-US" dirty="0"/>
              <a:t>Introductions, Secretary, Review and Approve Agenda</a:t>
            </a:r>
          </a:p>
          <a:p>
            <a:r>
              <a:rPr lang="en-US" dirty="0"/>
              <a:t>Policy Review</a:t>
            </a:r>
          </a:p>
          <a:p>
            <a:r>
              <a:rPr lang="en-US" dirty="0"/>
              <a:t>Review of contributions</a:t>
            </a:r>
          </a:p>
          <a:p>
            <a:r>
              <a:rPr lang="en-US" dirty="0"/>
              <a:t>Approval of comment resolutions from Teleconferences</a:t>
            </a:r>
          </a:p>
          <a:p>
            <a:r>
              <a:rPr lang="en-US" dirty="0"/>
              <a:t>Review and Resolution of remaining Comments on Draft from Comment Collection 2 on D0.94</a:t>
            </a:r>
          </a:p>
          <a:p>
            <a:r>
              <a:rPr lang="en-US" dirty="0"/>
              <a:t>Preparation of Draft 1.0 for Letter Ballot</a:t>
            </a:r>
          </a:p>
          <a:p>
            <a:r>
              <a:rPr lang="en-US" dirty="0"/>
              <a:t>TG Motion to approve P802.16t D1.0 for Letter Ballot</a:t>
            </a:r>
          </a:p>
          <a:p>
            <a:pPr lvl="1"/>
            <a:endParaRPr lang="en-US" dirty="0"/>
          </a:p>
          <a:p>
            <a:r>
              <a:rPr lang="en-US" dirty="0"/>
              <a:t>Adjourn</a:t>
            </a:r>
          </a:p>
          <a:p>
            <a:endParaRPr lang="en-US" dirty="0"/>
          </a:p>
        </p:txBody>
      </p:sp>
      <p:sp>
        <p:nvSpPr>
          <p:cNvPr id="3" name="Footer Placeholder 2">
            <a:extLst>
              <a:ext uri="{FF2B5EF4-FFF2-40B4-BE49-F238E27FC236}">
                <a16:creationId xmlns:a16="http://schemas.microsoft.com/office/drawing/2014/main" id="{F458B843-2D7B-491F-9765-8FB389289A60}"/>
              </a:ext>
            </a:extLst>
          </p:cNvPr>
          <p:cNvSpPr>
            <a:spLocks noGrp="1"/>
          </p:cNvSpPr>
          <p:nvPr>
            <p:ph type="ftr" sz="quarter" idx="11"/>
          </p:nvPr>
        </p:nvSpPr>
        <p:spPr>
          <a:xfrm>
            <a:off x="4038600" y="6356350"/>
            <a:ext cx="4114800" cy="365125"/>
          </a:xfrm>
        </p:spPr>
        <p:txBody>
          <a:bodyPr/>
          <a:lstStyle/>
          <a:p>
            <a:r>
              <a:rPr lang="en-US"/>
              <a:t>Tim Godfrey, EPRI</a:t>
            </a:r>
          </a:p>
        </p:txBody>
      </p:sp>
      <p:sp>
        <p:nvSpPr>
          <p:cNvPr id="15" name="Slide Number Placeholder 14">
            <a:extLst>
              <a:ext uri="{FF2B5EF4-FFF2-40B4-BE49-F238E27FC236}">
                <a16:creationId xmlns:a16="http://schemas.microsoft.com/office/drawing/2014/main" id="{824263D1-DE15-41E4-8177-E6070155BCE3}"/>
              </a:ext>
            </a:extLst>
          </p:cNvPr>
          <p:cNvSpPr>
            <a:spLocks noGrp="1"/>
          </p:cNvSpPr>
          <p:nvPr>
            <p:ph type="sldNum" sz="quarter" idx="12"/>
          </p:nvPr>
        </p:nvSpPr>
        <p:spPr/>
        <p:txBody>
          <a:bodyPr/>
          <a:lstStyle/>
          <a:p>
            <a:fld id="{A1C9EF53-BD90-4B75-A223-F9525C143888}" type="slidenum">
              <a:rPr lang="en-US" smtClean="0"/>
              <a:pPr/>
              <a:t>3</a:t>
            </a:fld>
            <a:endParaRPr lang="en-US" dirty="0"/>
          </a:p>
        </p:txBody>
      </p:sp>
      <p:sp>
        <p:nvSpPr>
          <p:cNvPr id="2" name="Date Placeholder 1">
            <a:extLst>
              <a:ext uri="{FF2B5EF4-FFF2-40B4-BE49-F238E27FC236}">
                <a16:creationId xmlns:a16="http://schemas.microsoft.com/office/drawing/2014/main" id="{41E60755-E59F-4F40-88E0-CA50E338D0C1}"/>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200648569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dirty="0"/>
              <a:t>Participants have a duty to inform the IEEE</a:t>
            </a:r>
          </a:p>
        </p:txBody>
      </p:sp>
      <p:sp>
        <p:nvSpPr>
          <p:cNvPr id="8195" name="Rectangle 1027"/>
          <p:cNvSpPr>
            <a:spLocks noGrp="1" noChangeArrowheads="1"/>
          </p:cNvSpPr>
          <p:nvPr>
            <p:ph idx="1"/>
          </p:nvPr>
        </p:nvSpPr>
        <p:spPr/>
        <p:txBody>
          <a:bodyPr/>
          <a:lstStyle/>
          <a:p>
            <a:pPr lvl="1"/>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endParaRPr lang="en-US" altLang="en-US" dirty="0"/>
          </a:p>
          <a:p>
            <a:pPr lvl="1"/>
            <a:r>
              <a:rPr lang="en-US" altLang="en-US" dirty="0"/>
              <a:t>Participants should inform the IEEE (or cause the IEEE to be informed) of the identity of any other holders of potential Essential Patent Claims</a:t>
            </a:r>
          </a:p>
          <a:p>
            <a:pPr lvl="1"/>
            <a:endParaRPr lang="en-US" altLang="en-US" dirty="0"/>
          </a:p>
          <a:p>
            <a:pPr lvl="1"/>
            <a:r>
              <a:rPr lang="en-US" altLang="en-US" dirty="0"/>
              <a:t>Early identification of holders of potential Essential Patent Claims is encouraged</a:t>
            </a:r>
          </a:p>
        </p:txBody>
      </p:sp>
      <p:sp>
        <p:nvSpPr>
          <p:cNvPr id="3" name="Footer Placeholder 2"/>
          <p:cNvSpPr>
            <a:spLocks noGrp="1"/>
          </p:cNvSpPr>
          <p:nvPr>
            <p:ph type="ftr" sz="quarte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86C543F8-9452-401C-B98F-817BAE09D5FB}"/>
              </a:ext>
            </a:extLst>
          </p:cNvPr>
          <p:cNvSpPr>
            <a:spLocks noGrp="1"/>
          </p:cNvSpPr>
          <p:nvPr>
            <p:ph type="sldNum" sz="quarter" idx="12"/>
          </p:nvPr>
        </p:nvSpPr>
        <p:spPr/>
        <p:txBody>
          <a:bodyPr/>
          <a:lstStyle/>
          <a:p>
            <a:fld id="{A1C9EF53-BD90-4B75-A223-F9525C143888}" type="slidenum">
              <a:rPr lang="en-US" smtClean="0"/>
              <a:pPr/>
              <a:t>4</a:t>
            </a:fld>
            <a:endParaRPr lang="en-US" dirty="0"/>
          </a:p>
        </p:txBody>
      </p:sp>
      <p:sp>
        <p:nvSpPr>
          <p:cNvPr id="2" name="Date Placeholder 1">
            <a:extLst>
              <a:ext uri="{FF2B5EF4-FFF2-40B4-BE49-F238E27FC236}">
                <a16:creationId xmlns:a16="http://schemas.microsoft.com/office/drawing/2014/main" id="{42E7E599-E2FC-4082-8192-89C5162DEABE}"/>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13935968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dirty="0"/>
              <a:t>Ways to inform IEEE</a:t>
            </a:r>
          </a:p>
        </p:txBody>
      </p:sp>
      <p:sp>
        <p:nvSpPr>
          <p:cNvPr id="9219" name="Rectangle 3"/>
          <p:cNvSpPr>
            <a:spLocks noGrp="1" noChangeArrowheads="1"/>
          </p:cNvSpPr>
          <p:nvPr>
            <p:ph idx="1"/>
          </p:nvPr>
        </p:nvSpPr>
        <p:spPr/>
        <p:txBody>
          <a:bodyPr>
            <a:normAutofit fontScale="92500" lnSpcReduction="20000"/>
          </a:bodyPr>
          <a:lstStyle/>
          <a:p>
            <a:r>
              <a:rPr lang="en-US" altLang="en-US" dirty="0"/>
              <a:t>Cause an LOA to be submitted to the IEEE-SA (patcom@ieee.org); or</a:t>
            </a:r>
          </a:p>
          <a:p>
            <a:endParaRPr lang="en-US" altLang="en-US" dirty="0"/>
          </a:p>
          <a:p>
            <a:r>
              <a:rPr lang="en-US" altLang="en-US" dirty="0"/>
              <a:t>Provide the chair of this group with the identity of the holder(s) of any and all such claims as soon as possible; or</a:t>
            </a:r>
          </a:p>
          <a:p>
            <a:endParaRPr lang="en-US" altLang="en-US" dirty="0"/>
          </a:p>
          <a:p>
            <a:r>
              <a:rPr lang="en-US" altLang="en-US" dirty="0"/>
              <a:t>Speak up now and respond to this Call for Potentially Essential Patents</a:t>
            </a:r>
          </a:p>
          <a:p>
            <a:r>
              <a:rPr lang="en-US" altLang="en-US" dirty="0">
                <a:solidFill>
                  <a:srgbClr val="0070C0"/>
                </a:solidFill>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dirty="0"/>
            </a:br>
            <a:endParaRPr lang="en-US" altLang="en-US" dirty="0"/>
          </a:p>
        </p:txBody>
      </p:sp>
      <p:sp>
        <p:nvSpPr>
          <p:cNvPr id="3" name="Footer Placeholder 2"/>
          <p:cNvSpPr>
            <a:spLocks noGrp="1"/>
          </p:cNvSpPr>
          <p:nvPr>
            <p:ph type="ftr" idx="11"/>
          </p:nvPr>
        </p:nvSpPr>
        <p:spPr>
          <a:xfrm>
            <a:off x="7945438" y="6475413"/>
            <a:ext cx="4246562" cy="180975"/>
          </a:xfrm>
          <a:prstGeom prst="rect">
            <a:avLst/>
          </a:prstGeom>
        </p:spPr>
        <p:txBody>
          <a:bodyPr/>
          <a:lstStyle/>
          <a:p>
            <a:pPr>
              <a:defRPr/>
            </a:pPr>
            <a:r>
              <a:rPr lang="en-US"/>
              <a:t>Tim Godfrey, EPRI</a:t>
            </a:r>
          </a:p>
        </p:txBody>
      </p:sp>
      <p:sp>
        <p:nvSpPr>
          <p:cNvPr id="13" name="Slide Number Placeholder 12">
            <a:extLst>
              <a:ext uri="{FF2B5EF4-FFF2-40B4-BE49-F238E27FC236}">
                <a16:creationId xmlns:a16="http://schemas.microsoft.com/office/drawing/2014/main" id="{00FA2100-7ABB-4D90-AF66-579CD3A086C7}"/>
              </a:ext>
            </a:extLst>
          </p:cNvPr>
          <p:cNvSpPr>
            <a:spLocks noGrp="1"/>
          </p:cNvSpPr>
          <p:nvPr>
            <p:ph type="sldNum" sz="quarter" idx="12"/>
          </p:nvPr>
        </p:nvSpPr>
        <p:spPr/>
        <p:txBody>
          <a:bodyPr/>
          <a:lstStyle/>
          <a:p>
            <a:fld id="{A1C9EF53-BD90-4B75-A223-F9525C143888}" type="slidenum">
              <a:rPr lang="en-US" smtClean="0"/>
              <a:pPr/>
              <a:t>5</a:t>
            </a:fld>
            <a:endParaRPr lang="en-US" dirty="0"/>
          </a:p>
        </p:txBody>
      </p:sp>
      <p:sp>
        <p:nvSpPr>
          <p:cNvPr id="2" name="Date Placeholder 1">
            <a:extLst>
              <a:ext uri="{FF2B5EF4-FFF2-40B4-BE49-F238E27FC236}">
                <a16:creationId xmlns:a16="http://schemas.microsoft.com/office/drawing/2014/main" id="{CAD782ED-6FD3-48FF-9F70-A835EA9AD3E3}"/>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22801723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a:t>Patent-related information</a:t>
            </a:r>
            <a:endParaRPr lang="en-US" altLang="en-US"/>
          </a:p>
        </p:txBody>
      </p:sp>
      <p:sp>
        <p:nvSpPr>
          <p:cNvPr id="5" name="Content Placeholder 4"/>
          <p:cNvSpPr>
            <a:spLocks noGrp="1"/>
          </p:cNvSpPr>
          <p:nvPr>
            <p:ph idx="1"/>
          </p:nvPr>
        </p:nvSpPr>
        <p:spPr/>
        <p:txBody>
          <a:bodyPr>
            <a:normAutofit lnSpcReduction="10000"/>
          </a:bodyPr>
          <a:lstStyle/>
          <a:p>
            <a:pPr lvl="1"/>
            <a:r>
              <a:rPr lang="en-US" altLang="en-US" dirty="0"/>
              <a:t>The patent policy and the procedures used to execute that policy are documented in the:</a:t>
            </a:r>
          </a:p>
          <a:p>
            <a:pPr lvl="2"/>
            <a:r>
              <a:rPr lang="en-US" altLang="en-US" dirty="0"/>
              <a:t>IEEE-SA Standards Board Bylaws </a:t>
            </a:r>
            <a:br>
              <a:rPr lang="en-US" altLang="en-US" dirty="0"/>
            </a:br>
            <a:r>
              <a:rPr lang="en-US" altLang="en-US" dirty="0"/>
              <a:t>(http://standards.ieee.org/develop/policies/bylaws/sect6-7.html#6) </a:t>
            </a:r>
          </a:p>
          <a:p>
            <a:pPr lvl="2"/>
            <a:r>
              <a:rPr lang="en-US" altLang="en-US" dirty="0"/>
              <a:t>IEEE-SA Standards Board Operations Manual (http://standards.ieee.org/develop/policies/opman/sect6.html#6.3)</a:t>
            </a:r>
          </a:p>
          <a:p>
            <a:pPr lvl="1"/>
            <a:endParaRPr lang="en-US" altLang="en-US" dirty="0"/>
          </a:p>
          <a:p>
            <a:pPr lvl="1"/>
            <a:r>
              <a:rPr lang="en-US" altLang="en-US" dirty="0"/>
              <a:t>	Material about the patent policy is available at </a:t>
            </a:r>
          </a:p>
          <a:p>
            <a:pPr lvl="1"/>
            <a:r>
              <a:rPr lang="en-US" altLang="en-US" dirty="0"/>
              <a:t>	http://standards.ieee.org/about/sasb/patcom/materials.html</a:t>
            </a:r>
          </a:p>
          <a:p>
            <a:pPr lvl="1"/>
            <a:endParaRPr lang="en-US" altLang="en-US" dirty="0"/>
          </a:p>
          <a:p>
            <a:pPr lvl="1"/>
            <a:endParaRPr lang="en-US" altLang="en-US" dirty="0"/>
          </a:p>
          <a:p>
            <a:pPr lvl="1"/>
            <a:r>
              <a:rPr lang="en-US" altLang="en-US" dirty="0"/>
              <a:t>	If you have questions, contact the IEEE-SA Standards Board Patent Committee Administrator at patcom@ieee.org</a:t>
            </a:r>
          </a:p>
          <a:p>
            <a:endParaRPr lang="en-US" dirty="0"/>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4" name="Slide Number Placeholder 13">
            <a:extLst>
              <a:ext uri="{FF2B5EF4-FFF2-40B4-BE49-F238E27FC236}">
                <a16:creationId xmlns:a16="http://schemas.microsoft.com/office/drawing/2014/main" id="{DACE5BDF-55DC-4BF8-9142-41F11886F1D0}"/>
              </a:ext>
            </a:extLst>
          </p:cNvPr>
          <p:cNvSpPr>
            <a:spLocks noGrp="1"/>
          </p:cNvSpPr>
          <p:nvPr>
            <p:ph type="sldNum" sz="quarter" idx="12"/>
          </p:nvPr>
        </p:nvSpPr>
        <p:spPr/>
        <p:txBody>
          <a:bodyPr/>
          <a:lstStyle/>
          <a:p>
            <a:fld id="{A1C9EF53-BD90-4B75-A223-F9525C143888}" type="slidenum">
              <a:rPr lang="en-US" smtClean="0"/>
              <a:pPr/>
              <a:t>6</a:t>
            </a:fld>
            <a:endParaRPr lang="en-US" dirty="0"/>
          </a:p>
        </p:txBody>
      </p:sp>
      <p:sp>
        <p:nvSpPr>
          <p:cNvPr id="2" name="Date Placeholder 1">
            <a:extLst>
              <a:ext uri="{FF2B5EF4-FFF2-40B4-BE49-F238E27FC236}">
                <a16:creationId xmlns:a16="http://schemas.microsoft.com/office/drawing/2014/main" id="{05E80CE2-B7F8-4D61-999F-BF49C59ED199}"/>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2090664063"/>
      </p:ext>
    </p:extLst>
  </p:cSld>
  <p:clrMapOvr>
    <a:masterClrMapping/>
  </p:clrMapOvr>
  <p:transition/>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dirty="0"/>
              <a:t>Other guidelines for IEEE WG meetings</a:t>
            </a:r>
          </a:p>
        </p:txBody>
      </p:sp>
      <p:sp>
        <p:nvSpPr>
          <p:cNvPr id="10243" name="Rectangle 1027"/>
          <p:cNvSpPr>
            <a:spLocks noGrp="1" noChangeArrowheads="1"/>
          </p:cNvSpPr>
          <p:nvPr>
            <p:ph idx="1"/>
          </p:nvPr>
        </p:nvSpPr>
        <p:spPr/>
        <p:txBody>
          <a:bodyPr>
            <a:normAutofit fontScale="77500" lnSpcReduction="20000"/>
          </a:bodyPr>
          <a:lstStyle/>
          <a:p>
            <a:r>
              <a:rPr lang="en-US" altLang="en-US" dirty="0"/>
              <a:t>All IEEE-SA standards meetings shall be conducted in compliance with all applicable laws, including antitrust and competition laws. </a:t>
            </a:r>
          </a:p>
          <a:p>
            <a:pPr lvl="1"/>
            <a:r>
              <a:rPr lang="en-US" altLang="en-US" dirty="0"/>
              <a:t>Don’t discuss the interpretation, validity, or essentiality of patents/patent claims. </a:t>
            </a:r>
          </a:p>
          <a:p>
            <a:pPr lvl="1"/>
            <a:r>
              <a:rPr lang="en-US" altLang="en-US" dirty="0"/>
              <a:t>Don’t discuss specific license rates, terms, or conditions.</a:t>
            </a:r>
          </a:p>
          <a:p>
            <a:pPr lvl="2"/>
            <a:r>
              <a:rPr lang="en-US" altLang="en-US" dirty="0"/>
              <a:t>Relative costs of different technical approaches that include relative costs of patent licensing terms may be discussed in standards development meetings. </a:t>
            </a:r>
          </a:p>
          <a:p>
            <a:pPr lvl="3"/>
            <a:r>
              <a:rPr lang="en-GB" altLang="en-US" dirty="0"/>
              <a:t>Technical considerations remain the primary focus</a:t>
            </a:r>
            <a:endParaRPr lang="en-US" altLang="en-US" dirty="0"/>
          </a:p>
          <a:p>
            <a:pPr lvl="1"/>
            <a:r>
              <a:rPr lang="en-US" altLang="en-US" dirty="0"/>
              <a:t>Don’t discuss or engage in the fixing of product prices, allocation of customers, or division of sales markets.</a:t>
            </a:r>
          </a:p>
          <a:p>
            <a:pPr lvl="1"/>
            <a:r>
              <a:rPr lang="en-US" altLang="en-US" dirty="0"/>
              <a:t>Don’t discuss the status or substance of ongoing or threatened litigation.</a:t>
            </a:r>
          </a:p>
          <a:p>
            <a:pPr lvl="1"/>
            <a:r>
              <a:rPr lang="en-US" altLang="en-US" dirty="0"/>
              <a:t>Don’t be silent if inappropriate topics are discussed … do formally object.</a:t>
            </a:r>
          </a:p>
          <a:p>
            <a:r>
              <a:rPr lang="en-US" altLang="en-US" dirty="0"/>
              <a:t>---------------------------------------------------------------   </a:t>
            </a:r>
          </a:p>
          <a:p>
            <a:r>
              <a:rPr lang="en-US" altLang="en-US" dirty="0"/>
              <a:t>For more details, see IEEE-SA Standards Board Operations Manual, clause 5.3.10 and </a:t>
            </a:r>
            <a:br>
              <a:rPr lang="en-US" altLang="en-US" dirty="0"/>
            </a:br>
            <a:r>
              <a:rPr lang="en-US" altLang="en-US" dirty="0"/>
              <a:t>Antitrust and Competition Policy: What You Need to Know at http://standards.ieee.org/develop/policies/antitrust.pdf</a:t>
            </a:r>
          </a:p>
        </p:txBody>
      </p:sp>
      <p:sp>
        <p:nvSpPr>
          <p:cNvPr id="3" name="Footer Placeholder 2"/>
          <p:cNvSpPr>
            <a:spLocks noGrp="1"/>
          </p:cNvSpPr>
          <p:nvPr>
            <p:ph type="ftr" idx="11"/>
          </p:nvPr>
        </p:nvSpPr>
        <p:spPr>
          <a:xfrm>
            <a:off x="4038600" y="6356350"/>
            <a:ext cx="4114800" cy="365125"/>
          </a:xfrm>
        </p:spPr>
        <p:txBody>
          <a:bodyPr/>
          <a:lstStyle/>
          <a:p>
            <a:r>
              <a:rPr lang="en-US"/>
              <a:t>Tim Godfrey, EPRI</a:t>
            </a:r>
          </a:p>
        </p:txBody>
      </p:sp>
      <p:sp>
        <p:nvSpPr>
          <p:cNvPr id="13" name="Slide Number Placeholder 12">
            <a:extLst>
              <a:ext uri="{FF2B5EF4-FFF2-40B4-BE49-F238E27FC236}">
                <a16:creationId xmlns:a16="http://schemas.microsoft.com/office/drawing/2014/main" id="{E017AE22-FA4E-4A82-8B29-326D7DE83330}"/>
              </a:ext>
            </a:extLst>
          </p:cNvPr>
          <p:cNvSpPr>
            <a:spLocks noGrp="1"/>
          </p:cNvSpPr>
          <p:nvPr>
            <p:ph type="sldNum" sz="quarter" idx="12"/>
          </p:nvPr>
        </p:nvSpPr>
        <p:spPr/>
        <p:txBody>
          <a:bodyPr/>
          <a:lstStyle/>
          <a:p>
            <a:fld id="{A1C9EF53-BD90-4B75-A223-F9525C143888}" type="slidenum">
              <a:rPr lang="en-US" smtClean="0"/>
              <a:pPr/>
              <a:t>7</a:t>
            </a:fld>
            <a:endParaRPr lang="en-US" dirty="0"/>
          </a:p>
        </p:txBody>
      </p:sp>
      <p:sp>
        <p:nvSpPr>
          <p:cNvPr id="2" name="Date Placeholder 1">
            <a:extLst>
              <a:ext uri="{FF2B5EF4-FFF2-40B4-BE49-F238E27FC236}">
                <a16:creationId xmlns:a16="http://schemas.microsoft.com/office/drawing/2014/main" id="{57DAE36F-13DE-4AFF-A513-8A5C91A4E864}"/>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129528540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r>
              <a:rPr lang="en-US" altLang="en-US" dirty="0"/>
              <a:t>By participating in this activity, you agree to comply with the IEEE Code of Ethics, all applicable laws, and all IEEE policies and procedures including, but not limited to, the IEEE SA Copyright Policy. </a:t>
            </a:r>
          </a:p>
          <a:p>
            <a:endParaRPr lang="en-US" altLang="en-US" dirty="0"/>
          </a:p>
          <a:p>
            <a:pPr lvl="1"/>
            <a:r>
              <a:rPr lang="en-US" altLang="en-US" dirty="0"/>
              <a:t>Previously Published material (copyright assertion indicated) shall not be presented/submitted to the Working Group nor incorporated into a Working Group draft unless permission is granted. </a:t>
            </a:r>
          </a:p>
          <a:p>
            <a:pPr lvl="1"/>
            <a:r>
              <a:rPr lang="en-US" altLang="en-US" dirty="0"/>
              <a:t>Prior to presentation or submission, you shall notify the Working Group Chair of previously Published material and should assist the Chair in obtaining copyright permission acceptable to IEEE SA.</a:t>
            </a:r>
          </a:p>
          <a:p>
            <a:pPr lvl="1"/>
            <a:r>
              <a:rPr lang="en-US" altLang="en-US" dirty="0"/>
              <a:t>For material that is not previously Published, IEEE is automatically granted a license to use any material that is presented or submitted.</a:t>
            </a:r>
          </a:p>
          <a:p>
            <a:pPr lvl="2"/>
            <a:endParaRPr lang="en-US" altLang="en-US" dirty="0"/>
          </a:p>
        </p:txBody>
      </p:sp>
      <p:sp>
        <p:nvSpPr>
          <p:cNvPr id="6" name="Footer Placeholder 5"/>
          <p:cNvSpPr>
            <a:spLocks noGrp="1"/>
          </p:cNvSpPr>
          <p:nvPr>
            <p:ph type="ftr" idx="11"/>
          </p:nvPr>
        </p:nvSpPr>
        <p:spPr>
          <a:xfrm>
            <a:off x="4038600" y="6356350"/>
            <a:ext cx="4114800" cy="365125"/>
          </a:xfrm>
        </p:spPr>
        <p:txBody>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21CF82D3-DBC4-4754-BA39-5E34E14B3491}"/>
              </a:ext>
            </a:extLst>
          </p:cNvPr>
          <p:cNvSpPr>
            <a:spLocks noGrp="1"/>
          </p:cNvSpPr>
          <p:nvPr>
            <p:ph type="sldNum" sz="quarter" idx="12"/>
          </p:nvPr>
        </p:nvSpPr>
        <p:spPr/>
        <p:txBody>
          <a:bodyPr/>
          <a:lstStyle/>
          <a:p>
            <a:fld id="{A1C9EF53-BD90-4B75-A223-F9525C143888}" type="slidenum">
              <a:rPr lang="en-US" smtClean="0"/>
              <a:pPr/>
              <a:t>8</a:t>
            </a:fld>
            <a:endParaRPr lang="en-US" dirty="0"/>
          </a:p>
        </p:txBody>
      </p:sp>
      <p:sp>
        <p:nvSpPr>
          <p:cNvPr id="4" name="Date Placeholder 3">
            <a:extLst>
              <a:ext uri="{FF2B5EF4-FFF2-40B4-BE49-F238E27FC236}">
                <a16:creationId xmlns:a16="http://schemas.microsoft.com/office/drawing/2014/main" id="{9E6E5A26-1D8A-42D8-B896-3D7F92854268}"/>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34646500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304800" y="1344612"/>
            <a:ext cx="11582400" cy="4351338"/>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6" name="Footer Placeholder 5"/>
          <p:cNvSpPr>
            <a:spLocks noGrp="1"/>
          </p:cNvSpPr>
          <p:nvPr>
            <p:ph type="ftr" idx="11"/>
          </p:nvPr>
        </p:nvSpPr>
        <p:spPr bwMode="auto">
          <a:xfrm>
            <a:off x="0" y="6540500"/>
            <a:ext cx="4246563"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defPPr>
              <a:defRPr lang="en-GB"/>
            </a:defPPr>
            <a:lvl1pPr algn="r" defTabSz="449263" rtl="0" eaLnBrk="0" fontAlgn="base" hangingPunct="0">
              <a:spcBef>
                <a:spcPct val="0"/>
              </a:spcBef>
              <a:spcAft>
                <a:spcPct val="0"/>
              </a:spcAft>
              <a:buClr>
                <a:srgbClr val="000000"/>
              </a:buClr>
              <a:buSzPct val="100000"/>
              <a:buFont typeface="Times New Roman" pitchFamily="16" charset="0"/>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kern="1200">
                <a:solidFill>
                  <a:srgbClr val="000000"/>
                </a:solidFill>
                <a:latin typeface="Times New Roman" pitchFamily="16" charset="0"/>
                <a:ea typeface="MS Gothic" charset="-128"/>
                <a:cs typeface="Arial Unicode MS" charset="0"/>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a:lstStyle>
          <a:p>
            <a:r>
              <a:rPr lang="en-GB" dirty="0"/>
              <a:t>Tim Godfrey, EPRI</a:t>
            </a:r>
          </a:p>
        </p:txBody>
      </p:sp>
      <p:sp>
        <p:nvSpPr>
          <p:cNvPr id="15" name="Slide Number Placeholder 14">
            <a:extLst>
              <a:ext uri="{FF2B5EF4-FFF2-40B4-BE49-F238E27FC236}">
                <a16:creationId xmlns:a16="http://schemas.microsoft.com/office/drawing/2014/main" id="{AA5367A1-5EDB-4562-B58D-C4BA8F663BE1}"/>
              </a:ext>
            </a:extLst>
          </p:cNvPr>
          <p:cNvSpPr>
            <a:spLocks noGrp="1"/>
          </p:cNvSpPr>
          <p:nvPr>
            <p:ph type="sldNum" sz="quarter" idx="12"/>
          </p:nvPr>
        </p:nvSpPr>
        <p:spPr/>
        <p:txBody>
          <a:bodyPr/>
          <a:lstStyle/>
          <a:p>
            <a:fld id="{A1C9EF53-BD90-4B75-A223-F9525C143888}" type="slidenum">
              <a:rPr lang="en-US" smtClean="0"/>
              <a:pPr/>
              <a:t>9</a:t>
            </a:fld>
            <a:endParaRPr lang="en-US" dirty="0"/>
          </a:p>
        </p:txBody>
      </p:sp>
      <p:sp>
        <p:nvSpPr>
          <p:cNvPr id="4" name="Date Placeholder 3">
            <a:extLst>
              <a:ext uri="{FF2B5EF4-FFF2-40B4-BE49-F238E27FC236}">
                <a16:creationId xmlns:a16="http://schemas.microsoft.com/office/drawing/2014/main" id="{43EC4E8A-88A3-4EE0-B190-645901EA3203}"/>
              </a:ext>
            </a:extLst>
          </p:cNvPr>
          <p:cNvSpPr>
            <a:spLocks noGrp="1"/>
          </p:cNvSpPr>
          <p:nvPr>
            <p:ph type="dt" sz="half" idx="10"/>
          </p:nvPr>
        </p:nvSpPr>
        <p:spPr/>
        <p:txBody>
          <a:bodyPr/>
          <a:lstStyle/>
          <a:p>
            <a:r>
              <a:rPr lang="en-US" dirty="0"/>
              <a:t>Sept_2023</a:t>
            </a:r>
          </a:p>
        </p:txBody>
      </p:sp>
    </p:spTree>
    <p:extLst>
      <p:ext uri="{BB962C8B-B14F-4D97-AF65-F5344CB8AC3E}">
        <p14:creationId xmlns:p14="http://schemas.microsoft.com/office/powerpoint/2010/main" val="13117183"/>
      </p:ext>
    </p:extLst>
  </p:cSld>
  <p:clrMapOvr>
    <a:masterClrMapping/>
  </p:clrMapOvr>
</p:sld>
</file>

<file path=ppt/theme/theme1.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38135</TotalTime>
  <Words>2498</Words>
  <Application>Microsoft Office PowerPoint</Application>
  <PresentationFormat>Widescreen</PresentationFormat>
  <Paragraphs>354</Paragraphs>
  <Slides>25</Slides>
  <Notes>2</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25</vt:i4>
      </vt:variant>
    </vt:vector>
  </HeadingPairs>
  <TitlesOfParts>
    <vt:vector size="31" baseType="lpstr">
      <vt:lpstr>Arial</vt:lpstr>
      <vt:lpstr>Calibri</vt:lpstr>
      <vt:lpstr>Calibri Light</vt:lpstr>
      <vt:lpstr>Helvetica</vt:lpstr>
      <vt:lpstr>Times New Roman</vt:lpstr>
      <vt:lpstr>Custom Design</vt:lpstr>
      <vt:lpstr>PowerPoint Presentation</vt:lpstr>
      <vt:lpstr>Opening</vt:lpstr>
      <vt:lpstr>TG16t November Plenary Agenda</vt:lpstr>
      <vt:lpstr>Participants have a duty to inform the IEEE</vt:lpstr>
      <vt:lpstr>Ways to inform IEEE</vt:lpstr>
      <vt:lpstr>Patent-related information</vt:lpstr>
      <vt:lpstr>Other guidelines for IEEE WG meetings</vt:lpstr>
      <vt:lpstr>IEEE SA Copyright Policy</vt:lpstr>
      <vt:lpstr>IEEE SA Copyright Policy</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Plan for week</vt:lpstr>
      <vt:lpstr>November Meeting Start Status</vt:lpstr>
      <vt:lpstr>Contributions for November 2023 Plenary</vt:lpstr>
      <vt:lpstr>Discussion from September</vt:lpstr>
      <vt:lpstr>September - Contribution 15-23-0444-01-016t-802-16t-ptmp-security-changes.docx</vt:lpstr>
      <vt:lpstr>Teleconference Summary</vt:lpstr>
      <vt:lpstr>Tuesday PM2 discussion </vt:lpstr>
      <vt:lpstr>Motion to approve teleconference resolutions</vt:lpstr>
      <vt:lpstr>Remaining comment resolutions</vt:lpstr>
      <vt:lpstr>Preparation for letter ballot</vt:lpstr>
      <vt:lpstr>Project Timeline</vt:lpstr>
      <vt:lpstr>Future Meetings</vt:lpstr>
      <vt:lpstr>Closing</vt:lpstr>
    </vt:vector>
  </TitlesOfParts>
  <Company>GTE Laboratories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subject>IEEE 802.15 &lt;subject&gt;</dc:subject>
  <dc:creator>Godfrey, Tim</dc:creator>
  <cp:keywords/>
  <dc:description>&lt;doc#&gt;</dc:description>
  <cp:lastModifiedBy>Godfrey, Tim</cp:lastModifiedBy>
  <cp:revision>752</cp:revision>
  <cp:lastPrinted>1998-02-10T13:28:06Z</cp:lastPrinted>
  <dcterms:created xsi:type="dcterms:W3CDTF">2020-01-06T16:34:14Z</dcterms:created>
  <dcterms:modified xsi:type="dcterms:W3CDTF">2023-11-15T01:34:03Z</dcterms:modified>
</cp:coreProperties>
</file>