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346" r:id="rId2"/>
    <p:sldId id="375" r:id="rId3"/>
    <p:sldId id="376" r:id="rId4"/>
    <p:sldId id="377" r:id="rId5"/>
    <p:sldId id="378" r:id="rId6"/>
    <p:sldId id="380" r:id="rId7"/>
    <p:sldId id="379"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79" autoAdjust="0"/>
    <p:restoredTop sz="93488" autoAdjust="0"/>
  </p:normalViewPr>
  <p:slideViewPr>
    <p:cSldViewPr>
      <p:cViewPr varScale="1">
        <p:scale>
          <a:sx n="152" d="100"/>
          <a:sy n="152" d="100"/>
        </p:scale>
        <p:origin x="2328" y="100"/>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11/14/2023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11/14/2023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doc.: IEEE 15-19</a:t>
            </a:r>
            <a:r>
              <a:rPr lang="en-US" sz="1400" b="1" baseline="0" dirty="0">
                <a:solidFill>
                  <a:schemeClr val="tx1"/>
                </a:solidFill>
                <a:latin typeface="Times New Roman" pitchFamily="18" charset="0"/>
                <a:cs typeface="Times New Roman" pitchFamily="18" charset="0"/>
              </a:rPr>
              <a:t>-0160-00-</a:t>
            </a:r>
            <a:r>
              <a:rPr lang="en-US" sz="1400" b="1" baseline="0" dirty="0" err="1">
                <a:solidFill>
                  <a:schemeClr val="tx1"/>
                </a:solidFill>
                <a:latin typeface="Times New Roman" pitchFamily="18" charset="0"/>
                <a:cs typeface="Times New Roman" pitchFamily="18" charset="0"/>
              </a:rPr>
              <a:t>0vat</a:t>
            </a:r>
            <a:endParaRPr lang="en-US" sz="1400" b="1" dirty="0">
              <a:solidFill>
                <a:schemeClr val="tx1"/>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a:latin typeface="Times New Roman" pitchFamily="18" charset="0"/>
                <a:cs typeface="Times New Roman" pitchFamily="18" charset="0"/>
              </a:rPr>
              <a:t>October 2022</a:t>
            </a:r>
            <a:endParaRPr lang="en-US" sz="1400" b="1" dirty="0">
              <a:latin typeface="Times New Roman" pitchFamily="18" charset="0"/>
              <a:cs typeface="Times New Roman"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11/14/2023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11/14/2023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November 2023</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chemeClr val="tx1"/>
                </a:solidFill>
                <a:latin typeface="Times New Roman" pitchFamily="18" charset="0"/>
                <a:cs typeface="Times New Roman" pitchFamily="18" charset="0"/>
              </a:rPr>
              <a:t>DCN 15-23-0572-00-007a</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11/14/2023</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11/14/2023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11/14/2023</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11/14/2023</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11/14/2023</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11/14/2023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11/14/2023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9859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P802.15 Working Group for Wireless Personal Area Networks (WPANs)</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Submission Title: Current status of IEEE 802.15.7a Task Group</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Date Submitted: </a:t>
            </a:r>
            <a:r>
              <a:rPr lang="en-US" altLang="en-US" sz="1600" dirty="0">
                <a:solidFill>
                  <a:prstClr val="black"/>
                </a:solidFill>
                <a:latin typeface="Times New Roman" panose="02020603050405020304" pitchFamily="18" charset="0"/>
              </a:rPr>
              <a:t>November 2023</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Source:</a:t>
            </a:r>
            <a:r>
              <a:rPr lang="en-US" altLang="en-US" sz="1600" dirty="0">
                <a:solidFill>
                  <a:prstClr val="black"/>
                </a:solidFill>
                <a:latin typeface="Times New Roman" panose="02020603050405020304" pitchFamily="18" charset="0"/>
              </a:rPr>
              <a:t> Yeong Min Jang, </a:t>
            </a:r>
            <a:r>
              <a:rPr lang="en-US" altLang="en-US" sz="1600" dirty="0" err="1">
                <a:solidFill>
                  <a:prstClr val="black"/>
                </a:solidFill>
                <a:latin typeface="Times New Roman" panose="02020603050405020304" pitchFamily="18" charset="0"/>
              </a:rPr>
              <a:t>Sangsung</a:t>
            </a:r>
            <a:r>
              <a:rPr lang="en-US" altLang="en-US" sz="1600" dirty="0">
                <a:solidFill>
                  <a:prstClr val="black"/>
                </a:solidFill>
                <a:latin typeface="Times New Roman" panose="02020603050405020304" pitchFamily="18" charset="0"/>
              </a:rPr>
              <a:t> Choi, Huy Nguyen[Kookmin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Abstract:</a:t>
            </a:r>
            <a:r>
              <a:rPr lang="en-US" altLang="en-US" sz="1600" dirty="0">
                <a:solidFill>
                  <a:prstClr val="black"/>
                </a:solidFill>
                <a:latin typeface="Times New Roman" panose="02020603050405020304" pitchFamily="18" charset="0"/>
              </a:rPr>
              <a:t> Current status of IEEE 802.15.7a Task Group</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Purpose: </a:t>
            </a:r>
            <a:r>
              <a:rPr lang="en-US" sz="1600" dirty="0">
                <a:solidFill>
                  <a:prstClr val="black"/>
                </a:solidFill>
                <a:latin typeface="Times New Roman" panose="02020603050405020304" pitchFamily="18" charset="0"/>
              </a:rPr>
              <a:t>Current status of IEEE 802.15.7a Task Group</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Notice:</a:t>
            </a:r>
            <a:r>
              <a:rPr lang="en-US" altLang="en-US" sz="1600" dirty="0">
                <a:solidFill>
                  <a:prstClr val="black"/>
                </a:solidFill>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txBox="1">
            <a:spLocks noChangeArrowheads="1"/>
          </p:cNvSpPr>
          <p:nvPr/>
        </p:nvSpPr>
        <p:spPr>
          <a:xfrm>
            <a:off x="152400" y="2514600"/>
            <a:ext cx="8763000" cy="762000"/>
          </a:xfrm>
          <a:prstGeom prst="rect">
            <a:avLst/>
          </a:prstGeom>
        </p:spPr>
        <p:txBody>
          <a:bodyPr/>
          <a:lst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a:lstStyle>
          <a:p>
            <a:pPr algn="ctr" eaLnBrk="1" hangingPunct="1">
              <a:defRPr/>
            </a:pPr>
            <a:r>
              <a:rPr lang="en-US" sz="3200" dirty="0">
                <a:solidFill>
                  <a:schemeClr val="tx1"/>
                </a:solidFill>
                <a:latin typeface="Times New Roman" pitchFamily="18" charset="0"/>
                <a:cs typeface="Times New Roman" pitchFamily="18" charset="0"/>
              </a:rPr>
              <a:t>Current status of IEEE 802.15.7a Task Group</a:t>
            </a:r>
          </a:p>
        </p:txBody>
      </p:sp>
    </p:spTree>
    <p:extLst>
      <p:ext uri="{BB962C8B-B14F-4D97-AF65-F5344CB8AC3E}">
        <p14:creationId xmlns:p14="http://schemas.microsoft.com/office/powerpoint/2010/main" val="3505595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58BE7F5D-F6AE-498F-986B-23E8898D906E}"/>
              </a:ext>
            </a:extLst>
          </p:cNvPr>
          <p:cNvSpPr txBox="1">
            <a:spLocks/>
          </p:cNvSpPr>
          <p:nvPr/>
        </p:nvSpPr>
        <p:spPr>
          <a:xfrm>
            <a:off x="266700" y="883022"/>
            <a:ext cx="8610600" cy="5091956"/>
          </a:xfrm>
          <a:prstGeom prst="rect">
            <a:avLst/>
          </a:prstGeom>
        </p:spPr>
        <p:txBody>
          <a:bodyPr vert="horz" lIns="91440" tIns="45720" rIns="91440" bIns="45720" rtlCol="0">
            <a:noAutofit/>
          </a:bodyPr>
          <a:lstStyle>
            <a:lvl1pPr marL="228600" indent="-228600" algn="l" defTabSz="6858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6858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6858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algn="just">
              <a:buClr>
                <a:srgbClr val="44546A"/>
              </a:buClr>
              <a:buFont typeface="Wingdings" panose="05000000000000000000" pitchFamily="2" charset="2"/>
              <a:buChar char="Ø"/>
              <a:tabLst>
                <a:tab pos="344479" algn="l"/>
              </a:tabLst>
            </a:pPr>
            <a:r>
              <a:rPr lang="en-US" sz="1800" b="1" dirty="0">
                <a:solidFill>
                  <a:prstClr val="black"/>
                </a:solidFill>
                <a:latin typeface="Times New Roman" panose="02020603050405020304" pitchFamily="18" charset="0"/>
                <a:ea typeface="+mj-ea"/>
                <a:cs typeface="Times New Roman" panose="02020603050405020304" pitchFamily="18" charset="0"/>
              </a:rPr>
              <a:t>Scope of task group</a:t>
            </a:r>
          </a:p>
          <a:p>
            <a:pPr algn="just">
              <a:buClr>
                <a:srgbClr val="44546A"/>
              </a:buClr>
              <a:buFont typeface="Wingdings" panose="05000000000000000000" pitchFamily="2" charset="2"/>
              <a:buChar char="Ø"/>
              <a:tabLst>
                <a:tab pos="344479" algn="l"/>
              </a:tabLst>
            </a:pPr>
            <a:endParaRPr lang="en-US" sz="1800" dirty="0">
              <a:solidFill>
                <a:prstClr val="black"/>
              </a:solidFill>
              <a:latin typeface="Times New Roman" panose="02020603050405020304" pitchFamily="18" charset="0"/>
              <a:ea typeface="+mj-ea"/>
              <a:cs typeface="Times New Roman" panose="02020603050405020304" pitchFamily="18" charset="0"/>
            </a:endParaRPr>
          </a:p>
          <a:p>
            <a:pPr marL="574675" algn="just">
              <a:buClr>
                <a:srgbClr val="44546A"/>
              </a:buClr>
              <a:tabLst>
                <a:tab pos="344479" algn="l"/>
              </a:tabLst>
            </a:pPr>
            <a:r>
              <a:rPr lang="en-US" sz="1600" dirty="0">
                <a:solidFill>
                  <a:prstClr val="black"/>
                </a:solidFill>
                <a:latin typeface="Times New Roman" panose="02020603050405020304" pitchFamily="18" charset="0"/>
                <a:ea typeface="+mj-ea"/>
                <a:cs typeface="Times New Roman" panose="02020603050405020304" pitchFamily="18" charset="0"/>
              </a:rPr>
              <a:t>IEEE 802.15.7a Task Group amendment specifies a high-rate Optical Camera </a:t>
            </a:r>
            <a:r>
              <a:rPr lang="en-US" sz="1600" dirty="0">
                <a:solidFill>
                  <a:schemeClr val="tx1"/>
                </a:solidFill>
                <a:latin typeface="Times New Roman" panose="02020603050405020304" pitchFamily="18" charset="0"/>
                <a:ea typeface="+mj-ea"/>
                <a:cs typeface="Times New Roman" panose="02020603050405020304" pitchFamily="18" charset="0"/>
              </a:rPr>
              <a:t>Communications (OCC) Physical Layer (PHY) using light wavelengths from 10.000 nm to 190 nm in optically transparent media. </a:t>
            </a:r>
            <a:endParaRPr lang="en-US" sz="1600" dirty="0">
              <a:solidFill>
                <a:prstClr val="black"/>
              </a:solidFill>
              <a:latin typeface="Times New Roman" panose="02020603050405020304" pitchFamily="18" charset="0"/>
              <a:ea typeface="+mj-ea"/>
              <a:cs typeface="Times New Roman" panose="02020603050405020304" pitchFamily="18" charset="0"/>
            </a:endParaRPr>
          </a:p>
          <a:p>
            <a:pPr marL="574675" algn="just">
              <a:buClr>
                <a:srgbClr val="44546A"/>
              </a:buClr>
              <a:tabLst>
                <a:tab pos="344479" algn="l"/>
              </a:tabLst>
            </a:pPr>
            <a:r>
              <a:rPr lang="en-US" sz="1600" dirty="0">
                <a:solidFill>
                  <a:prstClr val="black"/>
                </a:solidFill>
                <a:latin typeface="Times New Roman" panose="02020603050405020304" pitchFamily="18" charset="0"/>
                <a:ea typeface="+mj-ea"/>
                <a:cs typeface="Times New Roman" panose="02020603050405020304" pitchFamily="18" charset="0"/>
              </a:rPr>
              <a:t>It is capable of delivering data rates and is designed for point-to-point and point-to-multipoint communication. </a:t>
            </a:r>
          </a:p>
          <a:p>
            <a:pPr marL="574675" algn="just">
              <a:buClr>
                <a:srgbClr val="44546A"/>
              </a:buClr>
              <a:tabLst>
                <a:tab pos="344479" algn="l"/>
              </a:tabLst>
            </a:pPr>
            <a:r>
              <a:rPr lang="en-US" sz="1600" dirty="0">
                <a:solidFill>
                  <a:prstClr val="black"/>
                </a:solidFill>
                <a:latin typeface="Times New Roman" panose="02020603050405020304" pitchFamily="18" charset="0"/>
                <a:ea typeface="+mj-ea"/>
                <a:cs typeface="Times New Roman" panose="02020603050405020304" pitchFamily="18" charset="0"/>
              </a:rPr>
              <a:t>Maintaining connectivity during high mobility.</a:t>
            </a:r>
          </a:p>
          <a:p>
            <a:pPr marL="574675" algn="just">
              <a:buClr>
                <a:srgbClr val="44546A"/>
              </a:buClr>
              <a:tabLst>
                <a:tab pos="344479" algn="l"/>
              </a:tabLst>
            </a:pPr>
            <a:r>
              <a:rPr lang="en-US" sz="1600" dirty="0">
                <a:solidFill>
                  <a:prstClr val="black"/>
                </a:solidFill>
                <a:latin typeface="Times New Roman" panose="02020603050405020304" pitchFamily="18" charset="0"/>
                <a:ea typeface="+mj-ea"/>
                <a:cs typeface="Times New Roman" panose="02020603050405020304" pitchFamily="18" charset="0"/>
              </a:rPr>
              <a:t>Flicker mitigation.</a:t>
            </a:r>
          </a:p>
          <a:p>
            <a:pPr marL="574675" algn="just">
              <a:buClr>
                <a:srgbClr val="44546A"/>
              </a:buClr>
              <a:tabLst>
                <a:tab pos="344479" algn="l"/>
              </a:tabLst>
            </a:pPr>
            <a:r>
              <a:rPr lang="en-US" sz="1600" dirty="0">
                <a:solidFill>
                  <a:prstClr val="black"/>
                </a:solidFill>
                <a:latin typeface="Times New Roman" panose="02020603050405020304" pitchFamily="18" charset="0"/>
                <a:ea typeface="+mj-ea"/>
                <a:cs typeface="Times New Roman" panose="02020603050405020304" pitchFamily="18" charset="0"/>
              </a:rPr>
              <a:t>Radio Frequency (RF) co-existence, and a communication range. </a:t>
            </a:r>
          </a:p>
          <a:p>
            <a:pPr marL="574675" algn="just">
              <a:buClr>
                <a:srgbClr val="44546A"/>
              </a:buClr>
              <a:tabLst>
                <a:tab pos="344479" algn="l"/>
              </a:tabLst>
            </a:pPr>
            <a:r>
              <a:rPr lang="en-US" sz="1600" dirty="0">
                <a:solidFill>
                  <a:prstClr val="black"/>
                </a:solidFill>
                <a:latin typeface="Times New Roman" panose="02020603050405020304" pitchFamily="18" charset="0"/>
                <a:ea typeface="+mj-ea"/>
                <a:cs typeface="Times New Roman" panose="02020603050405020304" pitchFamily="18" charset="0"/>
              </a:rPr>
              <a:t>Multiple-Input-Multiple-Output (MIMO) is utilized to deal with high-levels of optical interference while maintaining high-rate data transmission. </a:t>
            </a:r>
          </a:p>
        </p:txBody>
      </p:sp>
    </p:spTree>
    <p:extLst>
      <p:ext uri="{BB962C8B-B14F-4D97-AF65-F5344CB8AC3E}">
        <p14:creationId xmlns:p14="http://schemas.microsoft.com/office/powerpoint/2010/main" val="28407472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58BE7F5D-F6AE-498F-986B-23E8898D906E}"/>
              </a:ext>
            </a:extLst>
          </p:cNvPr>
          <p:cNvSpPr txBox="1">
            <a:spLocks/>
          </p:cNvSpPr>
          <p:nvPr/>
        </p:nvSpPr>
        <p:spPr>
          <a:xfrm>
            <a:off x="381000" y="883022"/>
            <a:ext cx="8610600" cy="5091956"/>
          </a:xfrm>
          <a:prstGeom prst="rect">
            <a:avLst/>
          </a:prstGeom>
        </p:spPr>
        <p:txBody>
          <a:bodyPr vert="horz" lIns="91440" tIns="45720" rIns="91440" bIns="45720" rtlCol="0">
            <a:normAutofit/>
          </a:bodyPr>
          <a:lstStyle>
            <a:lvl1pPr marL="228600" indent="-228600" algn="l" defTabSz="6858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6858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6858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algn="just">
              <a:buClr>
                <a:srgbClr val="44546A"/>
              </a:buClr>
              <a:buFont typeface="Wingdings" panose="05000000000000000000" pitchFamily="2" charset="2"/>
              <a:buChar char="Ø"/>
              <a:tabLst>
                <a:tab pos="344479" algn="l"/>
              </a:tabLst>
            </a:pPr>
            <a:r>
              <a:rPr lang="en-US" sz="1800" b="1" dirty="0">
                <a:solidFill>
                  <a:prstClr val="black"/>
                </a:solidFill>
                <a:latin typeface="Times New Roman" panose="02020603050405020304" pitchFamily="18" charset="0"/>
                <a:ea typeface="+mj-ea"/>
                <a:cs typeface="Times New Roman" panose="02020603050405020304" pitchFamily="18" charset="0"/>
              </a:rPr>
              <a:t>Purpose of task group</a:t>
            </a:r>
          </a:p>
          <a:p>
            <a:pPr algn="just">
              <a:buClr>
                <a:srgbClr val="44546A"/>
              </a:buClr>
              <a:buFont typeface="Wingdings" panose="05000000000000000000" pitchFamily="2" charset="2"/>
              <a:buChar char="Ø"/>
              <a:tabLst>
                <a:tab pos="344479" algn="l"/>
              </a:tabLst>
            </a:pPr>
            <a:endParaRPr lang="en-US" sz="1800" dirty="0">
              <a:solidFill>
                <a:prstClr val="black"/>
              </a:solidFill>
              <a:latin typeface="Times New Roman" panose="02020603050405020304" pitchFamily="18" charset="0"/>
              <a:ea typeface="+mj-ea"/>
              <a:cs typeface="Times New Roman" panose="02020603050405020304" pitchFamily="18" charset="0"/>
            </a:endParaRPr>
          </a:p>
          <a:p>
            <a:pPr algn="just">
              <a:buClr>
                <a:srgbClr val="44546A"/>
              </a:buClr>
              <a:tabLst>
                <a:tab pos="344479" algn="l"/>
              </a:tabLst>
            </a:pPr>
            <a:r>
              <a:rPr lang="en-US" altLang="ko-KR" sz="1800" dirty="0">
                <a:solidFill>
                  <a:prstClr val="black"/>
                </a:solidFill>
                <a:latin typeface="Times New Roman" panose="02020603050405020304" pitchFamily="18" charset="0"/>
                <a:cs typeface="Times New Roman" panose="02020603050405020304" pitchFamily="18" charset="0"/>
              </a:rPr>
              <a:t>IEEE 802.15.7a standard provides:</a:t>
            </a:r>
          </a:p>
          <a:p>
            <a:pPr marL="801668" algn="just">
              <a:buClr>
                <a:srgbClr val="44546A"/>
              </a:buClr>
              <a:buFont typeface="Courier New" panose="02070309020205020404" pitchFamily="49" charset="0"/>
              <a:buChar char="o"/>
              <a:tabLst>
                <a:tab pos="914377" algn="l"/>
              </a:tabLst>
            </a:pPr>
            <a:r>
              <a:rPr lang="en-US" altLang="ko-KR" sz="1800" dirty="0">
                <a:solidFill>
                  <a:prstClr val="black"/>
                </a:solidFill>
                <a:latin typeface="Times New Roman" panose="02020603050405020304" pitchFamily="18" charset="0"/>
                <a:cs typeface="Times New Roman" panose="02020603050405020304" pitchFamily="18" charset="0"/>
              </a:rPr>
              <a:t>Access to unlicensed spectrum.</a:t>
            </a:r>
          </a:p>
          <a:p>
            <a:pPr marL="801668" algn="just">
              <a:buClr>
                <a:srgbClr val="44546A"/>
              </a:buClr>
              <a:buFont typeface="Courier New" panose="02070309020205020404" pitchFamily="49" charset="0"/>
              <a:buChar char="o"/>
              <a:tabLst>
                <a:tab pos="914377" algn="l"/>
              </a:tabLst>
            </a:pPr>
            <a:r>
              <a:rPr lang="en-US" altLang="ko-KR" sz="1800" dirty="0">
                <a:solidFill>
                  <a:prstClr val="black"/>
                </a:solidFill>
                <a:latin typeface="Times New Roman" panose="02020603050405020304" pitchFamily="18" charset="0"/>
                <a:cs typeface="Times New Roman" panose="02020603050405020304" pitchFamily="18" charset="0"/>
              </a:rPr>
              <a:t>Inherent communication security due to inability to penetrate through optically opaque walls.</a:t>
            </a:r>
          </a:p>
          <a:p>
            <a:pPr marL="801668" algn="just">
              <a:buClr>
                <a:srgbClr val="44546A"/>
              </a:buClr>
              <a:buFont typeface="Courier New" panose="02070309020205020404" pitchFamily="49" charset="0"/>
              <a:buChar char="o"/>
              <a:tabLst>
                <a:tab pos="914377" algn="l"/>
              </a:tabLst>
            </a:pPr>
            <a:r>
              <a:rPr lang="en-US" altLang="ko-KR" sz="1800" dirty="0">
                <a:solidFill>
                  <a:prstClr val="black"/>
                </a:solidFill>
                <a:latin typeface="Times New Roman" panose="02020603050405020304" pitchFamily="18" charset="0"/>
                <a:cs typeface="Times New Roman" panose="02020603050405020304" pitchFamily="18" charset="0"/>
              </a:rPr>
              <a:t>Data delivery without using RF spectrum.</a:t>
            </a:r>
          </a:p>
          <a:p>
            <a:pPr marL="801668" algn="just">
              <a:buClr>
                <a:srgbClr val="44546A"/>
              </a:buClr>
              <a:buFont typeface="Courier New" panose="02070309020205020404" pitchFamily="49" charset="0"/>
              <a:buChar char="o"/>
              <a:tabLst>
                <a:tab pos="914377" algn="l"/>
              </a:tabLst>
            </a:pPr>
            <a:r>
              <a:rPr lang="en-US" altLang="ko-KR" sz="1800" dirty="0">
                <a:solidFill>
                  <a:srgbClr val="FF0000"/>
                </a:solidFill>
                <a:latin typeface="Times New Roman" panose="02020603050405020304" pitchFamily="18" charset="0"/>
                <a:cs typeface="Times New Roman" panose="02020603050405020304" pitchFamily="18" charset="0"/>
              </a:rPr>
              <a:t>Apply MIMO and Artificial intelligence (AI)-based PHY and MAC layers.</a:t>
            </a:r>
          </a:p>
          <a:p>
            <a:pPr marL="801668" algn="just">
              <a:buClr>
                <a:srgbClr val="44546A"/>
              </a:buClr>
              <a:buFont typeface="Courier New" panose="02070309020205020404" pitchFamily="49" charset="0"/>
              <a:buChar char="o"/>
              <a:tabLst>
                <a:tab pos="914377" algn="l"/>
              </a:tabLst>
            </a:pPr>
            <a:r>
              <a:rPr lang="en-US" altLang="ko-KR" sz="1800" dirty="0">
                <a:solidFill>
                  <a:prstClr val="black"/>
                </a:solidFill>
                <a:latin typeface="Times New Roman" panose="02020603050405020304" pitchFamily="18" charset="0"/>
                <a:cs typeface="Times New Roman" panose="02020603050405020304" pitchFamily="18" charset="0"/>
              </a:rPr>
              <a:t>Communication augmenting and complementing existing services (such as illumination, indication</a:t>
            </a:r>
            <a:r>
              <a:rPr lang="en-US" altLang="ko-KR" sz="1800" dirty="0">
                <a:solidFill>
                  <a:srgbClr val="FF0000"/>
                </a:solidFill>
                <a:latin typeface="Times New Roman" panose="02020603050405020304" pitchFamily="18" charset="0"/>
                <a:cs typeface="Times New Roman" panose="02020603050405020304" pitchFamily="18" charset="0"/>
              </a:rPr>
              <a:t>, localization</a:t>
            </a:r>
            <a:r>
              <a:rPr lang="en-US" altLang="ko-KR" sz="1800" dirty="0">
                <a:solidFill>
                  <a:prstClr val="black"/>
                </a:solidFill>
                <a:latin typeface="Times New Roman" panose="02020603050405020304" pitchFamily="18" charset="0"/>
                <a:cs typeface="Times New Roman" panose="02020603050405020304" pitchFamily="18" charset="0"/>
              </a:rPr>
              <a:t>, etc.)</a:t>
            </a:r>
          </a:p>
        </p:txBody>
      </p:sp>
    </p:spTree>
    <p:extLst>
      <p:ext uri="{BB962C8B-B14F-4D97-AF65-F5344CB8AC3E}">
        <p14:creationId xmlns:p14="http://schemas.microsoft.com/office/powerpoint/2010/main" val="2990400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직사각형 8">
            <a:extLst>
              <a:ext uri="{FF2B5EF4-FFF2-40B4-BE49-F238E27FC236}">
                <a16:creationId xmlns:a16="http://schemas.microsoft.com/office/drawing/2014/main" id="{2D7D7EDF-4371-43FA-8EC8-262E4D95C2D5}"/>
              </a:ext>
            </a:extLst>
          </p:cNvPr>
          <p:cNvSpPr/>
          <p:nvPr/>
        </p:nvSpPr>
        <p:spPr>
          <a:xfrm>
            <a:off x="897632" y="4144330"/>
            <a:ext cx="7198386" cy="1934564"/>
          </a:xfrm>
          <a:prstGeom prst="rect">
            <a:avLst/>
          </a:prstGeom>
          <a:ln w="28575">
            <a:solidFill>
              <a:srgbClr val="FF0000"/>
            </a:solidFill>
          </a:ln>
        </p:spPr>
        <p:style>
          <a:lnRef idx="2">
            <a:schemeClr val="accent2"/>
          </a:lnRef>
          <a:fillRef idx="1">
            <a:schemeClr val="lt1"/>
          </a:fillRef>
          <a:effectRef idx="0">
            <a:schemeClr val="accent2"/>
          </a:effectRef>
          <a:fontRef idx="minor">
            <a:schemeClr val="dk1"/>
          </a:fontRef>
        </p:style>
        <p:txBody>
          <a:bodyPr lIns="180000" tIns="0" rIns="0" bIns="0" rtlCol="0" anchor="ctr" anchorCtr="0"/>
          <a:lstStyle/>
          <a:p>
            <a:pPr marL="285744" indent="-285744" latinLnBrk="1">
              <a:lnSpc>
                <a:spcPts val="2200"/>
              </a:lnSpc>
              <a:buFont typeface="Wingdings" panose="05000000000000000000" pitchFamily="2" charset="2"/>
              <a:buChar char="Ø"/>
            </a:pPr>
            <a:r>
              <a:rPr lang="en-US" altLang="ko-KR" sz="1400" b="1" dirty="0">
                <a:solidFill>
                  <a:prstClr val="black"/>
                </a:solidFill>
                <a:latin typeface="Calibri"/>
                <a:ea typeface="맑은 고딕" panose="020B0503020000020004" pitchFamily="34" charset="-127"/>
              </a:rPr>
              <a:t>Technologies applied to </a:t>
            </a:r>
            <a:r>
              <a:rPr lang="en-US" altLang="ko-KR" sz="1400" b="1" dirty="0">
                <a:solidFill>
                  <a:prstClr val="black"/>
                </a:solidFill>
              </a:rPr>
              <a:t>IEEE 802.15.7a TG</a:t>
            </a:r>
            <a:r>
              <a:rPr lang="en-US" altLang="ko-KR" sz="1400" b="1" dirty="0">
                <a:solidFill>
                  <a:prstClr val="black"/>
                </a:solidFill>
                <a:latin typeface="Calibri"/>
                <a:ea typeface="맑은 고딕" panose="020B0503020000020004" pitchFamily="34" charset="-127"/>
              </a:rPr>
              <a:t>: </a:t>
            </a:r>
          </a:p>
          <a:p>
            <a:pPr marL="747695" indent="-285744" latinLnBrk="1">
              <a:lnSpc>
                <a:spcPts val="2200"/>
              </a:lnSpc>
              <a:buFont typeface="Arial" panose="020B0604020202020204" pitchFamily="34" charset="0"/>
              <a:buChar char="•"/>
            </a:pPr>
            <a:r>
              <a:rPr lang="en-US" altLang="ko-KR" sz="1400" dirty="0">
                <a:solidFill>
                  <a:schemeClr val="tx1"/>
                </a:solidFill>
                <a:latin typeface="Calibri"/>
                <a:ea typeface="맑은 고딕" panose="020B0503020000020004" pitchFamily="34" charset="-127"/>
              </a:rPr>
              <a:t>OFDM technology</a:t>
            </a:r>
          </a:p>
          <a:p>
            <a:pPr marL="747695" indent="-285744" latinLnBrk="1">
              <a:lnSpc>
                <a:spcPts val="2200"/>
              </a:lnSpc>
              <a:buFont typeface="Arial" panose="020B0604020202020204" pitchFamily="34" charset="0"/>
              <a:buChar char="•"/>
            </a:pPr>
            <a:r>
              <a:rPr lang="en-US" altLang="ko-KR" sz="1400" dirty="0">
                <a:solidFill>
                  <a:schemeClr val="tx1"/>
                </a:solidFill>
                <a:latin typeface="Calibri"/>
                <a:ea typeface="맑은 고딕" panose="020B0503020000020004" pitchFamily="34" charset="-127"/>
              </a:rPr>
              <a:t>MIMO and NOMA technologies</a:t>
            </a:r>
          </a:p>
          <a:p>
            <a:pPr marL="747695" indent="-285744" latinLnBrk="1">
              <a:lnSpc>
                <a:spcPts val="2200"/>
              </a:lnSpc>
              <a:buFont typeface="Arial" panose="020B0604020202020204" pitchFamily="34" charset="0"/>
              <a:buChar char="•"/>
            </a:pPr>
            <a:r>
              <a:rPr lang="en-US" altLang="ko-KR" sz="1400" dirty="0">
                <a:solidFill>
                  <a:schemeClr val="tx1"/>
                </a:solidFill>
                <a:latin typeface="Calibri"/>
                <a:ea typeface="맑은 고딕" panose="020B0503020000020004" pitchFamily="34" charset="-127"/>
              </a:rPr>
              <a:t>Deep Learning based OCC</a:t>
            </a:r>
          </a:p>
          <a:p>
            <a:pPr marL="747695" indent="-285744" latinLnBrk="1">
              <a:lnSpc>
                <a:spcPts val="2200"/>
              </a:lnSpc>
              <a:buFont typeface="Arial" panose="020B0604020202020204" pitchFamily="34" charset="0"/>
              <a:buChar char="•"/>
            </a:pPr>
            <a:r>
              <a:rPr lang="en-US" altLang="ko-KR" sz="1400" dirty="0">
                <a:solidFill>
                  <a:schemeClr val="tx1"/>
                </a:solidFill>
                <a:latin typeface="Calibri"/>
                <a:ea typeface="맑은 고딕" panose="020B0503020000020004" pitchFamily="34" charset="-127"/>
              </a:rPr>
              <a:t>Hybrid technology</a:t>
            </a:r>
          </a:p>
        </p:txBody>
      </p:sp>
      <p:pic>
        <p:nvPicPr>
          <p:cNvPr id="7" name="Picture 3">
            <a:extLst>
              <a:ext uri="{FF2B5EF4-FFF2-40B4-BE49-F238E27FC236}">
                <a16:creationId xmlns:a16="http://schemas.microsoft.com/office/drawing/2014/main" id="{5A96ABB9-545D-48E0-BCCC-E990B039C052}"/>
              </a:ext>
            </a:extLst>
          </p:cNvPr>
          <p:cNvPicPr>
            <a:picLocks noChangeAspect="1"/>
          </p:cNvPicPr>
          <p:nvPr/>
        </p:nvPicPr>
        <p:blipFill>
          <a:blip r:embed="rId2"/>
          <a:stretch>
            <a:fillRect/>
          </a:stretch>
        </p:blipFill>
        <p:spPr>
          <a:xfrm>
            <a:off x="609600" y="838200"/>
            <a:ext cx="8443415" cy="3217984"/>
          </a:xfrm>
          <a:prstGeom prst="rect">
            <a:avLst/>
          </a:prstGeom>
        </p:spPr>
      </p:pic>
    </p:spTree>
    <p:extLst>
      <p:ext uri="{BB962C8B-B14F-4D97-AF65-F5344CB8AC3E}">
        <p14:creationId xmlns:p14="http://schemas.microsoft.com/office/powerpoint/2010/main" val="2300724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782BB14E-1480-4AC7-894F-830ADC222DDD}"/>
              </a:ext>
            </a:extLst>
          </p:cNvPr>
          <p:cNvSpPr txBox="1"/>
          <p:nvPr/>
        </p:nvSpPr>
        <p:spPr>
          <a:xfrm>
            <a:off x="609600" y="914400"/>
            <a:ext cx="7848600" cy="646331"/>
          </a:xfrm>
          <a:prstGeom prst="rect">
            <a:avLst/>
          </a:prstGeom>
          <a:noFill/>
        </p:spPr>
        <p:txBody>
          <a:bodyPr wrap="square">
            <a:spAutoFit/>
          </a:bodyPr>
          <a:lstStyle/>
          <a:p>
            <a:pPr algn="ctr"/>
            <a:r>
              <a:rPr lang="en-US" altLang="ko-KR" sz="1800" dirty="0">
                <a:solidFill>
                  <a:schemeClr val="tx1"/>
                </a:solidFill>
                <a:latin typeface="Times New Roman" panose="02020603050405020304" pitchFamily="18" charset="0"/>
                <a:ea typeface="맑은 고딕" panose="020B0503020000020004" pitchFamily="34" charset="-127"/>
                <a:cs typeface="Times New Roman" panose="02020603050405020304" pitchFamily="18" charset="0"/>
              </a:rPr>
              <a:t>Results of 4</a:t>
            </a:r>
            <a:r>
              <a:rPr lang="en-US" altLang="ko-KR" sz="1800" baseline="30000" dirty="0">
                <a:solidFill>
                  <a:schemeClr val="tx1"/>
                </a:solidFill>
                <a:latin typeface="Times New Roman" panose="02020603050405020304" pitchFamily="18" charset="0"/>
                <a:ea typeface="맑은 고딕" panose="020B0503020000020004" pitchFamily="34" charset="-127"/>
                <a:cs typeface="Times New Roman" panose="02020603050405020304" pitchFamily="18" charset="0"/>
              </a:rPr>
              <a:t>th</a:t>
            </a:r>
            <a:r>
              <a:rPr lang="en-US" altLang="ko-KR" sz="1800" dirty="0">
                <a:solidFill>
                  <a:schemeClr val="tx1"/>
                </a:solidFill>
                <a:latin typeface="Times New Roman" panose="02020603050405020304" pitchFamily="18" charset="0"/>
                <a:ea typeface="맑은 고딕" panose="020B0503020000020004" pitchFamily="34" charset="-127"/>
                <a:cs typeface="Times New Roman" panose="02020603050405020304" pitchFamily="18" charset="0"/>
              </a:rPr>
              <a:t> Letter Ballot Recirculation </a:t>
            </a:r>
            <a:r>
              <a:rPr lang="en-US" b="0" i="0" dirty="0">
                <a:solidFill>
                  <a:srgbClr val="222222"/>
                </a:solidFill>
                <a:effectLst/>
                <a:latin typeface="Times New Roman" panose="02020603050405020304" pitchFamily="18" charset="0"/>
                <a:cs typeface="Times New Roman" panose="02020603050405020304" pitchFamily="18" charset="0"/>
              </a:rPr>
              <a:t>for the P802.15.7a </a:t>
            </a:r>
          </a:p>
          <a:p>
            <a:pPr algn="ctr"/>
            <a:r>
              <a:rPr lang="en-US" b="0" i="0" dirty="0">
                <a:solidFill>
                  <a:srgbClr val="222222"/>
                </a:solidFill>
                <a:effectLst/>
                <a:latin typeface="Times New Roman" panose="02020603050405020304" pitchFamily="18" charset="0"/>
                <a:cs typeface="Times New Roman" panose="02020603050405020304" pitchFamily="18" charset="0"/>
              </a:rPr>
              <a:t>(Letter Ballot #199 concluded on Oct. 6, 2023)</a:t>
            </a:r>
            <a:endParaRPr lang="en-US"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C5339F62-DD76-4D9E-8D30-AC7E7A63855E}"/>
              </a:ext>
            </a:extLst>
          </p:cNvPr>
          <p:cNvPicPr>
            <a:picLocks noChangeAspect="1"/>
          </p:cNvPicPr>
          <p:nvPr/>
        </p:nvPicPr>
        <p:blipFill>
          <a:blip r:embed="rId2"/>
          <a:stretch>
            <a:fillRect/>
          </a:stretch>
        </p:blipFill>
        <p:spPr>
          <a:xfrm>
            <a:off x="2852737" y="1752600"/>
            <a:ext cx="3739710" cy="2838450"/>
          </a:xfrm>
          <a:prstGeom prst="rect">
            <a:avLst/>
          </a:prstGeom>
        </p:spPr>
      </p:pic>
      <p:sp>
        <p:nvSpPr>
          <p:cNvPr id="11" name="TextBox 10">
            <a:extLst>
              <a:ext uri="{FF2B5EF4-FFF2-40B4-BE49-F238E27FC236}">
                <a16:creationId xmlns:a16="http://schemas.microsoft.com/office/drawing/2014/main" id="{E31BFDBE-C441-4522-8519-878329754FD7}"/>
              </a:ext>
            </a:extLst>
          </p:cNvPr>
          <p:cNvSpPr txBox="1"/>
          <p:nvPr/>
        </p:nvSpPr>
        <p:spPr>
          <a:xfrm>
            <a:off x="1828800" y="4648200"/>
            <a:ext cx="6172200" cy="646331"/>
          </a:xfrm>
          <a:prstGeom prst="rect">
            <a:avLst/>
          </a:prstGeom>
          <a:noFill/>
        </p:spPr>
        <p:txBody>
          <a:bodyPr wrap="square">
            <a:spAutoFit/>
          </a:bodyPr>
          <a:lstStyle/>
          <a:p>
            <a:pPr algn="l"/>
            <a:r>
              <a:rPr lang="en-US" b="0" i="0" dirty="0">
                <a:solidFill>
                  <a:srgbClr val="222222"/>
                </a:solidFill>
                <a:effectLst/>
                <a:latin typeface="Times New Roman" panose="02020603050405020304" pitchFamily="18" charset="0"/>
                <a:cs typeface="Times New Roman" panose="02020603050405020304" pitchFamily="18" charset="0"/>
              </a:rPr>
              <a:t>The ballot meets quorum and passes with a </a:t>
            </a:r>
            <a:r>
              <a:rPr lang="en-US" b="0" i="0" dirty="0">
                <a:solidFill>
                  <a:srgbClr val="FF0000"/>
                </a:solidFill>
                <a:effectLst/>
                <a:latin typeface="Times New Roman" panose="02020603050405020304" pitchFamily="18" charset="0"/>
                <a:cs typeface="Times New Roman" panose="02020603050405020304" pitchFamily="18" charset="0"/>
              </a:rPr>
              <a:t>100% rate</a:t>
            </a:r>
            <a:r>
              <a:rPr lang="en-US" b="0" i="0" dirty="0">
                <a:solidFill>
                  <a:srgbClr val="222222"/>
                </a:solidFill>
                <a:effectLst/>
                <a:latin typeface="Times New Roman" panose="02020603050405020304" pitchFamily="18" charset="0"/>
                <a:cs typeface="Times New Roman" panose="02020603050405020304" pitchFamily="18" charset="0"/>
              </a:rPr>
              <a:t>.</a:t>
            </a:r>
          </a:p>
          <a:p>
            <a:pPr algn="l"/>
            <a:r>
              <a:rPr lang="en-US" b="0" i="0" dirty="0">
                <a:solidFill>
                  <a:srgbClr val="222222"/>
                </a:solidFill>
                <a:effectLst/>
                <a:latin typeface="Times New Roman" panose="02020603050405020304" pitchFamily="18" charset="0"/>
                <a:cs typeface="Times New Roman" panose="02020603050405020304" pitchFamily="18" charset="0"/>
              </a:rPr>
              <a:t>And </a:t>
            </a:r>
            <a:r>
              <a:rPr lang="en-US" b="0" i="0" dirty="0">
                <a:solidFill>
                  <a:srgbClr val="FF0000"/>
                </a:solidFill>
                <a:effectLst/>
                <a:latin typeface="Times New Roman" panose="02020603050405020304" pitchFamily="18" charset="0"/>
                <a:cs typeface="Times New Roman" panose="02020603050405020304" pitchFamily="18" charset="0"/>
              </a:rPr>
              <a:t>0 comments </a:t>
            </a:r>
            <a:r>
              <a:rPr lang="en-US" b="0" i="0" dirty="0">
                <a:solidFill>
                  <a:srgbClr val="222222"/>
                </a:solidFill>
                <a:effectLst/>
                <a:latin typeface="Times New Roman" panose="02020603050405020304" pitchFamily="18" charset="0"/>
                <a:cs typeface="Times New Roman" panose="02020603050405020304" pitchFamily="18" charset="0"/>
              </a:rPr>
              <a:t>were submitted against the </a:t>
            </a:r>
            <a:r>
              <a:rPr lang="en-US" b="0" i="0" dirty="0">
                <a:solidFill>
                  <a:srgbClr val="FF0000"/>
                </a:solidFill>
                <a:effectLst/>
                <a:latin typeface="Times New Roman" panose="02020603050405020304" pitchFamily="18" charset="0"/>
                <a:cs typeface="Times New Roman" panose="02020603050405020304" pitchFamily="18" charset="0"/>
              </a:rPr>
              <a:t>draft D6 document</a:t>
            </a:r>
          </a:p>
        </p:txBody>
      </p:sp>
      <p:sp>
        <p:nvSpPr>
          <p:cNvPr id="13" name="TextBox 12">
            <a:extLst>
              <a:ext uri="{FF2B5EF4-FFF2-40B4-BE49-F238E27FC236}">
                <a16:creationId xmlns:a16="http://schemas.microsoft.com/office/drawing/2014/main" id="{38566CD0-5C17-4593-9C2D-98AC432E2668}"/>
              </a:ext>
            </a:extLst>
          </p:cNvPr>
          <p:cNvSpPr txBox="1"/>
          <p:nvPr/>
        </p:nvSpPr>
        <p:spPr>
          <a:xfrm>
            <a:off x="1524000" y="5585810"/>
            <a:ext cx="6705600" cy="357790"/>
          </a:xfrm>
          <a:prstGeom prst="rect">
            <a:avLst/>
          </a:prstGeom>
          <a:noFill/>
        </p:spPr>
        <p:txBody>
          <a:bodyPr wrap="square">
            <a:spAutoFit/>
          </a:bodyPr>
          <a:lstStyle/>
          <a:p>
            <a:pPr latinLnBrk="1">
              <a:lnSpc>
                <a:spcPts val="2200"/>
              </a:lnSpc>
            </a:pPr>
            <a:r>
              <a:rPr lang="en-US" b="0" i="0" dirty="0">
                <a:solidFill>
                  <a:srgbClr val="222222"/>
                </a:solidFill>
                <a:effectLst/>
                <a:latin typeface="Times New Roman" panose="02020603050405020304" pitchFamily="18" charset="0"/>
                <a:cs typeface="Times New Roman" panose="02020603050405020304" pitchFamily="18" charset="0"/>
                <a:sym typeface="Wingdings" panose="05000000000000000000" pitchFamily="2" charset="2"/>
              </a:rPr>
              <a:t> </a:t>
            </a:r>
            <a:r>
              <a:rPr lang="en-US" dirty="0">
                <a:solidFill>
                  <a:srgbClr val="222222"/>
                </a:solidFill>
                <a:latin typeface="Times New Roman" panose="02020603050405020304" pitchFamily="18" charset="0"/>
                <a:cs typeface="Times New Roman" panose="02020603050405020304" pitchFamily="18" charset="0"/>
                <a:sym typeface="Wingdings" panose="05000000000000000000" pitchFamily="2" charset="2"/>
              </a:rPr>
              <a:t>We </a:t>
            </a:r>
            <a:r>
              <a:rPr lang="en-US" altLang="ko-KR" sz="1800" dirty="0">
                <a:solidFill>
                  <a:schemeClr val="tx1"/>
                </a:solidFill>
                <a:latin typeface="Times New Roman" panose="02020603050405020304" pitchFamily="18" charset="0"/>
                <a:ea typeface="맑은 고딕" panose="020B0503020000020004" pitchFamily="34" charset="-127"/>
                <a:cs typeface="Times New Roman" panose="02020603050405020304" pitchFamily="18" charset="0"/>
              </a:rPr>
              <a:t>expected to start SB (Sponsor Ballot) on </a:t>
            </a:r>
            <a:r>
              <a:rPr lang="en-US" altLang="ko-KR" sz="1800" dirty="0">
                <a:solidFill>
                  <a:srgbClr val="FF0000"/>
                </a:solidFill>
                <a:latin typeface="Times New Roman" panose="02020603050405020304" pitchFamily="18" charset="0"/>
                <a:ea typeface="맑은 고딕" panose="020B0503020000020004" pitchFamily="34" charset="-127"/>
                <a:cs typeface="Times New Roman" panose="02020603050405020304" pitchFamily="18" charset="0"/>
              </a:rPr>
              <a:t>November Meeting</a:t>
            </a:r>
          </a:p>
        </p:txBody>
      </p:sp>
    </p:spTree>
    <p:extLst>
      <p:ext uri="{BB962C8B-B14F-4D97-AF65-F5344CB8AC3E}">
        <p14:creationId xmlns:p14="http://schemas.microsoft.com/office/powerpoint/2010/main" val="11429924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직사각형 8">
            <a:extLst>
              <a:ext uri="{FF2B5EF4-FFF2-40B4-BE49-F238E27FC236}">
                <a16:creationId xmlns:a16="http://schemas.microsoft.com/office/drawing/2014/main" id="{5F65E0FE-C8CC-4762-B0B7-B9B1A7B9A2E3}"/>
              </a:ext>
            </a:extLst>
          </p:cNvPr>
          <p:cNvSpPr/>
          <p:nvPr/>
        </p:nvSpPr>
        <p:spPr>
          <a:xfrm>
            <a:off x="330070" y="774389"/>
            <a:ext cx="8483860" cy="1641987"/>
          </a:xfrm>
          <a:prstGeom prst="rect">
            <a:avLst/>
          </a:prstGeom>
          <a:ln w="28575">
            <a:solidFill>
              <a:srgbClr val="FF0000"/>
            </a:solidFill>
          </a:ln>
        </p:spPr>
        <p:style>
          <a:lnRef idx="2">
            <a:schemeClr val="accent2"/>
          </a:lnRef>
          <a:fillRef idx="1">
            <a:schemeClr val="lt1"/>
          </a:fillRef>
          <a:effectRef idx="0">
            <a:schemeClr val="accent2"/>
          </a:effectRef>
          <a:fontRef idx="minor">
            <a:schemeClr val="dk1"/>
          </a:fontRef>
        </p:style>
        <p:txBody>
          <a:bodyPr lIns="180000" tIns="0" rIns="0" bIns="0" rtlCol="0" anchor="ctr" anchorCtr="0"/>
          <a:lstStyle/>
          <a:p>
            <a:pPr marL="285744" indent="-285744" latinLnBrk="1">
              <a:lnSpc>
                <a:spcPts val="2200"/>
              </a:lnSpc>
              <a:buFont typeface="Wingdings" panose="05000000000000000000" pitchFamily="2" charset="2"/>
              <a:buChar char="Ø"/>
            </a:pPr>
            <a:r>
              <a:rPr lang="en-US" altLang="ko-KR" sz="2000" b="1" dirty="0">
                <a:solidFill>
                  <a:prstClr val="black"/>
                </a:solidFill>
                <a:latin typeface="Times New Roman" panose="02020603050405020304" pitchFamily="18" charset="0"/>
                <a:ea typeface="맑은 고딕" panose="020B0503020000020004" pitchFamily="34" charset="-127"/>
                <a:cs typeface="Times New Roman" panose="02020603050405020304" pitchFamily="18" charset="0"/>
              </a:rPr>
              <a:t>Current status of </a:t>
            </a:r>
            <a:r>
              <a:rPr lang="en-US" altLang="ko-KR" sz="2000" b="1" dirty="0">
                <a:solidFill>
                  <a:prstClr val="black"/>
                </a:solidFill>
                <a:latin typeface="Times New Roman" panose="02020603050405020304" pitchFamily="18" charset="0"/>
                <a:cs typeface="Times New Roman" panose="02020603050405020304" pitchFamily="18" charset="0"/>
              </a:rPr>
              <a:t>IEEE 802.15.7a Higher Rate, Longer Range OCC TG</a:t>
            </a:r>
            <a:r>
              <a:rPr lang="en-US" altLang="ko-KR" sz="2000" b="1" dirty="0">
                <a:solidFill>
                  <a:prstClr val="black"/>
                </a:solidFill>
                <a:latin typeface="Times New Roman" panose="02020603050405020304" pitchFamily="18" charset="0"/>
                <a:ea typeface="맑은 고딕" panose="020B0503020000020004" pitchFamily="34" charset="-127"/>
                <a:cs typeface="Times New Roman" panose="02020603050405020304" pitchFamily="18" charset="0"/>
              </a:rPr>
              <a:t>: </a:t>
            </a:r>
          </a:p>
          <a:p>
            <a:pPr latinLnBrk="1">
              <a:lnSpc>
                <a:spcPts val="2200"/>
              </a:lnSpc>
            </a:pPr>
            <a:endParaRPr lang="en-US" altLang="ko-KR" sz="1600" b="1" dirty="0">
              <a:solidFill>
                <a:prstClr val="black"/>
              </a:solidFill>
              <a:latin typeface="Times New Roman" panose="02020603050405020304" pitchFamily="18" charset="0"/>
              <a:ea typeface="맑은 고딕" panose="020B0503020000020004" pitchFamily="34" charset="-127"/>
              <a:cs typeface="Times New Roman" panose="02020603050405020304" pitchFamily="18" charset="0"/>
            </a:endParaRPr>
          </a:p>
          <a:p>
            <a:pPr marL="747695" indent="-285744" latinLnBrk="1">
              <a:lnSpc>
                <a:spcPts val="2200"/>
              </a:lnSpc>
              <a:buFont typeface="Arial" panose="020B0604020202020204" pitchFamily="34" charset="0"/>
              <a:buChar char="•"/>
            </a:pPr>
            <a:r>
              <a:rPr lang="en-US" altLang="ko-KR" sz="1600" dirty="0">
                <a:solidFill>
                  <a:schemeClr val="tx1"/>
                </a:solidFill>
                <a:latin typeface="Times New Roman" panose="02020603050405020304" pitchFamily="18" charset="0"/>
                <a:ea typeface="맑은 고딕" panose="020B0503020000020004" pitchFamily="34" charset="-127"/>
                <a:cs typeface="Times New Roman" panose="02020603050405020304" pitchFamily="18" charset="0"/>
              </a:rPr>
              <a:t>Currently, the Draft standard (D6) is in stage the 4</a:t>
            </a:r>
            <a:r>
              <a:rPr lang="en-US" altLang="ko-KR" sz="1600" baseline="30000" dirty="0">
                <a:solidFill>
                  <a:schemeClr val="tx1"/>
                </a:solidFill>
                <a:latin typeface="Times New Roman" panose="02020603050405020304" pitchFamily="18" charset="0"/>
                <a:ea typeface="맑은 고딕" panose="020B0503020000020004" pitchFamily="34" charset="-127"/>
                <a:cs typeface="Times New Roman" panose="02020603050405020304" pitchFamily="18" charset="0"/>
              </a:rPr>
              <a:t>th</a:t>
            </a:r>
            <a:r>
              <a:rPr lang="en-US" altLang="ko-KR" sz="1600" dirty="0">
                <a:solidFill>
                  <a:schemeClr val="tx1"/>
                </a:solidFill>
                <a:latin typeface="Times New Roman" panose="02020603050405020304" pitchFamily="18" charset="0"/>
                <a:ea typeface="맑은 고딕" panose="020B0503020000020004" pitchFamily="34" charset="-127"/>
                <a:cs typeface="Times New Roman" panose="02020603050405020304" pitchFamily="18" charset="0"/>
              </a:rPr>
              <a:t> Letter Ballot Recirculation and is expected to start SB (Sponsor Ballot) on November 2023</a:t>
            </a:r>
          </a:p>
          <a:p>
            <a:pPr marL="747695" indent="-285744" latinLnBrk="1">
              <a:lnSpc>
                <a:spcPts val="2200"/>
              </a:lnSpc>
              <a:buFont typeface="Arial" panose="020B0604020202020204" pitchFamily="34" charset="0"/>
              <a:buChar char="•"/>
            </a:pPr>
            <a:r>
              <a:rPr lang="en-US" altLang="ko-KR" sz="1600" dirty="0">
                <a:solidFill>
                  <a:schemeClr val="tx1"/>
                </a:solidFill>
                <a:latin typeface="Times New Roman" panose="02020603050405020304" pitchFamily="18" charset="0"/>
                <a:ea typeface="맑은 고딕" panose="020B0503020000020004" pitchFamily="34" charset="-127"/>
                <a:cs typeface="Times New Roman" panose="02020603050405020304" pitchFamily="18" charset="0"/>
              </a:rPr>
              <a:t> It is hoped that the standard will be finalized by the middle of 2024</a:t>
            </a:r>
          </a:p>
        </p:txBody>
      </p:sp>
      <p:pic>
        <p:nvPicPr>
          <p:cNvPr id="9" name="Picture 8">
            <a:extLst>
              <a:ext uri="{FF2B5EF4-FFF2-40B4-BE49-F238E27FC236}">
                <a16:creationId xmlns:a16="http://schemas.microsoft.com/office/drawing/2014/main" id="{F1FF4FE7-94C7-4901-8B30-4BF25F1F1439}"/>
              </a:ext>
            </a:extLst>
          </p:cNvPr>
          <p:cNvPicPr>
            <a:picLocks noChangeAspect="1"/>
          </p:cNvPicPr>
          <p:nvPr/>
        </p:nvPicPr>
        <p:blipFill>
          <a:blip r:embed="rId2"/>
          <a:stretch>
            <a:fillRect/>
          </a:stretch>
        </p:blipFill>
        <p:spPr>
          <a:xfrm>
            <a:off x="1524000" y="2512170"/>
            <a:ext cx="6672264" cy="3507630"/>
          </a:xfrm>
          <a:prstGeom prst="rect">
            <a:avLst/>
          </a:prstGeom>
        </p:spPr>
      </p:pic>
      <p:sp>
        <p:nvSpPr>
          <p:cNvPr id="10" name="TextBox 9">
            <a:extLst>
              <a:ext uri="{FF2B5EF4-FFF2-40B4-BE49-F238E27FC236}">
                <a16:creationId xmlns:a16="http://schemas.microsoft.com/office/drawing/2014/main" id="{F024F870-5C7D-4F84-B72C-F5C19FAA7D3C}"/>
              </a:ext>
            </a:extLst>
          </p:cNvPr>
          <p:cNvSpPr txBox="1"/>
          <p:nvPr/>
        </p:nvSpPr>
        <p:spPr>
          <a:xfrm>
            <a:off x="2125905" y="5943600"/>
            <a:ext cx="5688632" cy="369332"/>
          </a:xfrm>
          <a:prstGeom prst="rect">
            <a:avLst/>
          </a:prstGeom>
          <a:noFill/>
        </p:spPr>
        <p:txBody>
          <a:bodyPr wrap="square">
            <a:spAutoFit/>
          </a:bodyPr>
          <a:lstStyle/>
          <a:p>
            <a:r>
              <a:rPr lang="en-US" altLang="en-US" sz="1800" i="1" dirty="0">
                <a:latin typeface="Times New Roman" panose="02020603050405020304" pitchFamily="18" charset="0"/>
                <a:cs typeface="Times New Roman" panose="02020603050405020304" pitchFamily="18" charset="0"/>
              </a:rPr>
              <a:t>Suggested 15.7a Schedule and</a:t>
            </a:r>
            <a:r>
              <a:rPr lang="ko-KR" altLang="en-US" sz="1800" i="1" dirty="0">
                <a:latin typeface="Times New Roman" panose="02020603050405020304" pitchFamily="18" charset="0"/>
                <a:cs typeface="Times New Roman" panose="02020603050405020304" pitchFamily="18" charset="0"/>
              </a:rPr>
              <a:t> </a:t>
            </a:r>
            <a:r>
              <a:rPr lang="en-US" altLang="en-US" sz="1800" i="1" dirty="0">
                <a:latin typeface="Times New Roman" panose="02020603050405020304" pitchFamily="18" charset="0"/>
                <a:cs typeface="Times New Roman" panose="02020603050405020304" pitchFamily="18" charset="0"/>
              </a:rPr>
              <a:t>Milestones (May 2023)</a:t>
            </a:r>
            <a:endParaRPr lang="en-US" sz="1800" i="1" dirty="0">
              <a:latin typeface="Times New Roman" panose="02020603050405020304" pitchFamily="18" charset="0"/>
              <a:cs typeface="Times New Roman" panose="02020603050405020304" pitchFamily="18" charset="0"/>
            </a:endParaRPr>
          </a:p>
        </p:txBody>
      </p:sp>
      <p:sp>
        <p:nvSpPr>
          <p:cNvPr id="2" name="Arrow: Down 1">
            <a:extLst>
              <a:ext uri="{FF2B5EF4-FFF2-40B4-BE49-F238E27FC236}">
                <a16:creationId xmlns:a16="http://schemas.microsoft.com/office/drawing/2014/main" id="{375B3632-E0A6-4E07-9564-C07C4D0814B3}"/>
              </a:ext>
            </a:extLst>
          </p:cNvPr>
          <p:cNvSpPr/>
          <p:nvPr/>
        </p:nvSpPr>
        <p:spPr>
          <a:xfrm>
            <a:off x="5943600" y="3429000"/>
            <a:ext cx="228600" cy="304800"/>
          </a:xfrm>
          <a:prstGeom prst="down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920160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16695</TotalTime>
  <Words>488</Words>
  <Application>Microsoft Office PowerPoint</Application>
  <PresentationFormat>On-screen Show (4:3)</PresentationFormat>
  <Paragraphs>44</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Courier New</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응웬위이응옥(직원-산학협력단)</cp:lastModifiedBy>
  <cp:revision>788</cp:revision>
  <cp:lastPrinted>2017-05-07T15:48:38Z</cp:lastPrinted>
  <dcterms:created xsi:type="dcterms:W3CDTF">2010-05-15T17:50:32Z</dcterms:created>
  <dcterms:modified xsi:type="dcterms:W3CDTF">2023-11-13T23:37:03Z</dcterms:modified>
</cp:coreProperties>
</file>