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379" r:id="rId3"/>
    <p:sldId id="380" r:id="rId4"/>
    <p:sldId id="381" r:id="rId5"/>
    <p:sldId id="382" r:id="rId6"/>
    <p:sldId id="388" r:id="rId7"/>
    <p:sldId id="390" r:id="rId8"/>
    <p:sldId id="386" r:id="rId9"/>
    <p:sldId id="391" r:id="rId10"/>
    <p:sldId id="395" r:id="rId11"/>
    <p:sldId id="393" r:id="rId12"/>
    <p:sldId id="392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FFCC"/>
    <a:srgbClr val="FFDE64"/>
    <a:srgbClr val="FFDE32"/>
    <a:srgbClr val="CCFF99"/>
    <a:srgbClr val="90D6E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35" autoAdjust="0"/>
    <p:restoredTop sz="95822" autoAdjust="0"/>
  </p:normalViewPr>
  <p:slideViewPr>
    <p:cSldViewPr>
      <p:cViewPr varScale="1">
        <p:scale>
          <a:sx n="95" d="100"/>
          <a:sy n="95" d="100"/>
        </p:scale>
        <p:origin x="78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-91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800" y="-67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753DC19-8812-4792-945A-014656748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6401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E0F2C28F-FB9A-4C03-A25C-86CE5AB16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36284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802.11-10/0903r0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68BAF402-F008-4966-9D92-CECD4570A3E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665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65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4"/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6609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8BE05D0-6E6B-42EE-890D-928060938A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25779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1"/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27A80772-3626-4457-B273-75FCAA2B6C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167359" y="364865"/>
            <a:ext cx="327814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802.15-23/0573r1</a:t>
            </a: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685800" y="380842"/>
            <a:ext cx="89928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Nov 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 baseline="0"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19200"/>
          </a:xfrm>
        </p:spPr>
        <p:txBody>
          <a:bodyPr/>
          <a:lstStyle/>
          <a:p>
            <a:pPr algn="ctr"/>
            <a:r>
              <a:rPr lang="en-US" dirty="0"/>
              <a:t>Balanced In Device Coexistence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838200"/>
          </a:xfrm>
        </p:spPr>
        <p:txBody>
          <a:bodyPr/>
          <a:lstStyle/>
          <a:p>
            <a:pPr algn="ctr"/>
            <a:r>
              <a:rPr lang="en-US" dirty="0"/>
              <a:t>Nov 2023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C074D50F-3BCA-4A6B-9986-C459617B2FC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608747"/>
              </p:ext>
            </p:extLst>
          </p:nvPr>
        </p:nvGraphicFramePr>
        <p:xfrm>
          <a:off x="457200" y="3404937"/>
          <a:ext cx="8229600" cy="269106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96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90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+mn-lt"/>
                        </a:rPr>
                        <a:t>Name</a:t>
                      </a:r>
                      <a:endParaRPr lang="en-AU" sz="1200" b="1" kern="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Affiliation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Phone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email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0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</a:rPr>
                        <a:t>Brian Hart</a:t>
                      </a: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</a:rPr>
                        <a:t>brianh@cisco.com</a:t>
                      </a: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0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Binita Gupta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01674729"/>
                  </a:ext>
                </a:extLst>
              </a:tr>
              <a:tr h="2990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Malcolm Smith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kern="120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3692736"/>
                  </a:ext>
                </a:extLst>
              </a:tr>
              <a:tr h="2990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Juan Carlos Zuniga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Cisco</a:t>
                      </a:r>
                      <a:r>
                        <a:rPr lang="en-AU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71803078"/>
                  </a:ext>
                </a:extLst>
              </a:tr>
              <a:tr h="2990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Stephen Orr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20422799"/>
                  </a:ext>
                </a:extLst>
              </a:tr>
              <a:tr h="2990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Jerome Henry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651415"/>
                  </a:ext>
                </a:extLst>
              </a:tr>
              <a:tr h="2990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Stephen Rodriguez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51534772"/>
                  </a:ext>
                </a:extLst>
              </a:tr>
              <a:tr h="2990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Federico Lovison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10154438"/>
                  </a:ext>
                </a:extLst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759015" cy="180975"/>
          </a:xfrm>
        </p:spPr>
        <p:txBody>
          <a:bodyPr/>
          <a:lstStyle/>
          <a:p>
            <a:r>
              <a:rPr lang="da-DK" dirty="0"/>
              <a:t>Hart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A7F07-F69F-D145-9DC9-FBF62390E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5535F-2788-C12C-B321-4C2FC79B0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799"/>
            <a:ext cx="7772400" cy="5027613"/>
          </a:xfrm>
        </p:spPr>
        <p:txBody>
          <a:bodyPr/>
          <a:lstStyle/>
          <a:p>
            <a:pPr marL="1588" lvl="1" indent="0">
              <a:buNone/>
            </a:pPr>
            <a:r>
              <a:rPr lang="en-US" sz="1600" b="1" dirty="0"/>
              <a:t>Balanced in-device coexistence: based on priority not technology</a:t>
            </a:r>
          </a:p>
          <a:p>
            <a:pPr lvl="1"/>
            <a:r>
              <a:rPr lang="en-US" sz="1600" dirty="0"/>
              <a:t>For wireless technologies occupying 2.4.5.6 GHz spectrum or nearby</a:t>
            </a:r>
          </a:p>
          <a:p>
            <a:pPr marL="1588" lvl="1" indent="0">
              <a:buNone/>
            </a:pPr>
            <a:r>
              <a:rPr lang="en-US" sz="1600" b="1" dirty="0"/>
              <a:t>Defense in depth, with built-in priority:</a:t>
            </a:r>
          </a:p>
          <a:p>
            <a:pPr lvl="1"/>
            <a:r>
              <a:rPr lang="en-US" sz="1600" dirty="0"/>
              <a:t>Plan A: Devices report availability and unavailability windows to its peer as tersely as possible:</a:t>
            </a:r>
          </a:p>
          <a:p>
            <a:pPr lvl="2"/>
            <a:r>
              <a:rPr lang="en-US" sz="1400" dirty="0"/>
              <a:t>Periodic sequence of unavailability windows and/or a list of irregular unavailability windows; with priorities</a:t>
            </a:r>
          </a:p>
          <a:p>
            <a:pPr lvl="1"/>
            <a:r>
              <a:rPr lang="en-US" sz="1600" dirty="0"/>
              <a:t>Plan B</a:t>
            </a:r>
          </a:p>
          <a:p>
            <a:pPr lvl="2"/>
            <a:r>
              <a:rPr lang="en-US" sz="1400" dirty="0"/>
              <a:t>Peers can/should use RTS</a:t>
            </a:r>
            <a:r>
              <a:rPr lang="en-US" sz="1400" baseline="30000" dirty="0"/>
              <a:t>++</a:t>
            </a:r>
            <a:r>
              <a:rPr lang="en-US" sz="1400" dirty="0"/>
              <a:t> (i.e., RTS with priority) + CTS before payload traffic</a:t>
            </a:r>
          </a:p>
          <a:p>
            <a:pPr lvl="2"/>
            <a:r>
              <a:rPr lang="en-US" sz="1400" dirty="0"/>
              <a:t>Recipient juggles WTSs according to priority; abandons an active interruptive or planned lower priority exchange if targeted for a higher priority exchange </a:t>
            </a:r>
          </a:p>
          <a:p>
            <a:pPr lvl="1"/>
            <a:r>
              <a:rPr lang="en-US" sz="1600" dirty="0"/>
              <a:t>Plan C: a device indicates to its peer its mean availability and unavailability windows, so the peer can choose a reasonable next time to contend when and if RTS</a:t>
            </a:r>
            <a:r>
              <a:rPr lang="en-US" sz="1600" baseline="30000" dirty="0"/>
              <a:t>++</a:t>
            </a:r>
            <a:r>
              <a:rPr lang="en-US" sz="1600" dirty="0"/>
              <a:t>+CTS fails</a:t>
            </a:r>
          </a:p>
          <a:p>
            <a:pPr marL="184150" lvl="2" indent="0">
              <a:buNone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75D0EF-B12F-ADB1-CBFF-3A006232B2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0DE25-63F0-8778-E974-3A902640BB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827724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A7F07-F69F-D145-9DC9-FBF62390E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75D0EF-B12F-ADB1-CBFF-3A006232B2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0DE25-63F0-8778-E974-3A902640BB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692262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A7F07-F69F-D145-9DC9-FBF62390E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Nominal availability and unavailability windows enable smarter retry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5535F-2788-C12C-B321-4C2FC79B0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799"/>
            <a:ext cx="7772400" cy="5027613"/>
          </a:xfrm>
        </p:spPr>
        <p:txBody>
          <a:bodyPr/>
          <a:lstStyle/>
          <a:p>
            <a:pPr lvl="1"/>
            <a:r>
              <a:rPr lang="en-US" sz="1600" b="0" dirty="0"/>
              <a:t>If busy with another WTS, how long does that busy period last?</a:t>
            </a:r>
          </a:p>
          <a:p>
            <a:pPr lvl="1"/>
            <a:r>
              <a:rPr lang="en-US" sz="1600" b="0" dirty="0"/>
              <a:t>If another WTS is idle, how long does that idle period last?</a:t>
            </a:r>
          </a:p>
          <a:p>
            <a:pPr lvl="1"/>
            <a:r>
              <a:rPr lang="en-US" sz="1600" dirty="0"/>
              <a:t>This information can help the peer device choose how long before it retries if a RTS fails</a:t>
            </a:r>
            <a:endParaRPr lang="en-US" sz="1600" b="0" dirty="0"/>
          </a:p>
          <a:p>
            <a:pPr lvl="1"/>
            <a:r>
              <a:rPr lang="en-US" sz="1600" b="0" dirty="0"/>
              <a:t>E.g., IDC bursts are N msec long on average (mean unavailability burst duration), mean availability burst duration is M msec long on average. </a:t>
            </a:r>
          </a:p>
          <a:p>
            <a:pPr lvl="2"/>
            <a:r>
              <a:rPr lang="en-US" sz="1400" b="0" dirty="0"/>
              <a:t>If N &lt;&lt; M, if a peer has a failed RTS</a:t>
            </a:r>
            <a:r>
              <a:rPr lang="en-US" sz="1400" b="0" baseline="30000" dirty="0"/>
              <a:t>++</a:t>
            </a:r>
            <a:r>
              <a:rPr lang="en-US" sz="1400" b="0" dirty="0"/>
              <a:t>, then the peer defers N msec before it tries again</a:t>
            </a:r>
          </a:p>
          <a:p>
            <a:pPr lvl="2"/>
            <a:r>
              <a:rPr lang="en-US" sz="1400" b="0" dirty="0"/>
              <a:t>If N ~ M, if a peer has a failed RTS</a:t>
            </a:r>
            <a:r>
              <a:rPr lang="en-US" sz="1400" b="0" baseline="30000" dirty="0"/>
              <a:t>++</a:t>
            </a:r>
            <a:r>
              <a:rPr lang="en-US" sz="1400" b="0" dirty="0"/>
              <a:t>, then the peer defers ~N/2 msec before it tries again</a:t>
            </a:r>
          </a:p>
          <a:p>
            <a:pPr lvl="2"/>
            <a:r>
              <a:rPr lang="en-US" sz="1400" dirty="0"/>
              <a:t>If N &gt;&gt; M, </a:t>
            </a:r>
            <a:r>
              <a:rPr lang="en-US" sz="1400" b="0" dirty="0"/>
              <a:t>if a peer has a failed RTS</a:t>
            </a:r>
            <a:r>
              <a:rPr lang="en-US" sz="1400" b="0" baseline="30000" dirty="0"/>
              <a:t>++</a:t>
            </a:r>
            <a:r>
              <a:rPr lang="en-US" sz="1400" b="0" dirty="0"/>
              <a:t>, then, </a:t>
            </a:r>
          </a:p>
          <a:p>
            <a:pPr lvl="3"/>
            <a:r>
              <a:rPr lang="en-US" sz="1200" b="0" dirty="0"/>
              <a:t>for high priority traffic, the peer defers ~M/4 msec at time, with many retries</a:t>
            </a:r>
          </a:p>
          <a:p>
            <a:pPr lvl="3"/>
            <a:r>
              <a:rPr lang="en-US" sz="1200" b="0" dirty="0"/>
              <a:t>for low priority traffic, the peer tries </a:t>
            </a:r>
            <a:r>
              <a:rPr lang="en-US" sz="1200" dirty="0"/>
              <a:t>randomly</a:t>
            </a:r>
            <a:r>
              <a:rPr lang="en-US" sz="1200" b="0" dirty="0"/>
              <a:t>, with many retries</a:t>
            </a:r>
            <a:r>
              <a:rPr lang="en-US" sz="1200" dirty="0"/>
              <a:t>, e.g., after traffic with other peers is attempted to avoid a priority inversion</a:t>
            </a:r>
          </a:p>
          <a:p>
            <a:pPr lvl="3"/>
            <a:endParaRPr lang="en-US" sz="1200" b="0" dirty="0"/>
          </a:p>
          <a:p>
            <a:pPr lvl="2"/>
            <a:endParaRPr lang="en-US" sz="14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75D0EF-B12F-ADB1-CBFF-3A006232B2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0DE25-63F0-8778-E974-3A902640BB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F6967386-400C-E9B1-2A89-752E32488939}"/>
              </a:ext>
            </a:extLst>
          </p:cNvPr>
          <p:cNvSpPr txBox="1">
            <a:spLocks/>
          </p:cNvSpPr>
          <p:nvPr/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00377E20-2636-A162-E3A1-63595ADE91E9}"/>
              </a:ext>
            </a:extLst>
          </p:cNvPr>
          <p:cNvSpPr txBox="1">
            <a:spLocks/>
          </p:cNvSpPr>
          <p:nvPr/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251C3A0-F994-310A-440C-1090FDD3DAFA}"/>
              </a:ext>
            </a:extLst>
          </p:cNvPr>
          <p:cNvSpPr/>
          <p:nvPr/>
        </p:nvSpPr>
        <p:spPr bwMode="auto">
          <a:xfrm>
            <a:off x="762000" y="5038762"/>
            <a:ext cx="609600" cy="457199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WTS1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79A534-C2DA-8123-97C7-68E4572F15AF}"/>
              </a:ext>
            </a:extLst>
          </p:cNvPr>
          <p:cNvSpPr/>
          <p:nvPr/>
        </p:nvSpPr>
        <p:spPr bwMode="auto">
          <a:xfrm>
            <a:off x="762000" y="5581687"/>
            <a:ext cx="609600" cy="228596"/>
          </a:xfrm>
          <a:prstGeom prst="rect">
            <a:avLst/>
          </a:prstGeom>
          <a:solidFill>
            <a:srgbClr val="FFDE6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WTS2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A334C7D-FC0C-2028-8271-D1CA02C46F9A}"/>
              </a:ext>
            </a:extLst>
          </p:cNvPr>
          <p:cNvSpPr/>
          <p:nvPr/>
        </p:nvSpPr>
        <p:spPr bwMode="auto">
          <a:xfrm>
            <a:off x="762000" y="5809092"/>
            <a:ext cx="609600" cy="22859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WTS3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DD9C445-8D13-578D-154C-E3B00ACA403D}"/>
              </a:ext>
            </a:extLst>
          </p:cNvPr>
          <p:cNvSpPr/>
          <p:nvPr/>
        </p:nvSpPr>
        <p:spPr bwMode="auto">
          <a:xfrm>
            <a:off x="0" y="5038762"/>
            <a:ext cx="762000" cy="457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Device 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53266B-8844-46A7-A3E2-E0D3745C8A98}"/>
              </a:ext>
            </a:extLst>
          </p:cNvPr>
          <p:cNvSpPr/>
          <p:nvPr/>
        </p:nvSpPr>
        <p:spPr bwMode="auto">
          <a:xfrm>
            <a:off x="0" y="5581683"/>
            <a:ext cx="762000" cy="457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Device 2</a:t>
            </a:r>
          </a:p>
        </p:txBody>
      </p:sp>
      <p:sp>
        <p:nvSpPr>
          <p:cNvPr id="15" name="Arrow: Curved Left 14">
            <a:extLst>
              <a:ext uri="{FF2B5EF4-FFF2-40B4-BE49-F238E27FC236}">
                <a16:creationId xmlns:a16="http://schemas.microsoft.com/office/drawing/2014/main" id="{8C9DFEC0-B162-D8BD-81FC-E6BCC83F3619}"/>
              </a:ext>
            </a:extLst>
          </p:cNvPr>
          <p:cNvSpPr/>
          <p:nvPr/>
        </p:nvSpPr>
        <p:spPr bwMode="auto">
          <a:xfrm>
            <a:off x="1371600" y="5343562"/>
            <a:ext cx="381000" cy="457199"/>
          </a:xfrm>
          <a:prstGeom prst="curvedLeftArrow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9FA1D46-DB76-67DB-0F6B-2ED8E4E00A3B}"/>
              </a:ext>
            </a:extLst>
          </p:cNvPr>
          <p:cNvSpPr/>
          <p:nvPr/>
        </p:nvSpPr>
        <p:spPr bwMode="auto">
          <a:xfrm>
            <a:off x="4952623" y="5038762"/>
            <a:ext cx="533777" cy="457199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>
                <a:latin typeface="+mj-lt"/>
              </a:rPr>
              <a:t>R</a:t>
            </a: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TS (VI)</a:t>
            </a:r>
          </a:p>
        </p:txBody>
      </p:sp>
      <p:sp>
        <p:nvSpPr>
          <p:cNvPr id="23" name="Arrow: Curved Left 22">
            <a:extLst>
              <a:ext uri="{FF2B5EF4-FFF2-40B4-BE49-F238E27FC236}">
                <a16:creationId xmlns:a16="http://schemas.microsoft.com/office/drawing/2014/main" id="{DABF9F66-CB8D-8DB6-7616-B0D294F37D35}"/>
              </a:ext>
            </a:extLst>
          </p:cNvPr>
          <p:cNvSpPr/>
          <p:nvPr/>
        </p:nvSpPr>
        <p:spPr bwMode="auto">
          <a:xfrm>
            <a:off x="1371600" y="5875371"/>
            <a:ext cx="381000" cy="457199"/>
          </a:xfrm>
          <a:prstGeom prst="curvedLeftArrow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2227E76-1E17-C65D-B4B3-F24E70960BCB}"/>
              </a:ext>
            </a:extLst>
          </p:cNvPr>
          <p:cNvSpPr/>
          <p:nvPr/>
        </p:nvSpPr>
        <p:spPr bwMode="auto">
          <a:xfrm>
            <a:off x="2056645" y="5816237"/>
            <a:ext cx="1219953" cy="22859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TXOP(VO)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21BAD79-CC05-CEFB-2C49-CB59FD9F4429}"/>
              </a:ext>
            </a:extLst>
          </p:cNvPr>
          <p:cNvSpPr/>
          <p:nvPr/>
        </p:nvSpPr>
        <p:spPr bwMode="auto">
          <a:xfrm>
            <a:off x="762000" y="6118916"/>
            <a:ext cx="609600" cy="224057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WTS4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06AEDFF-747B-EB0D-A69C-9E6FE8182BB7}"/>
              </a:ext>
            </a:extLst>
          </p:cNvPr>
          <p:cNvSpPr/>
          <p:nvPr/>
        </p:nvSpPr>
        <p:spPr bwMode="auto">
          <a:xfrm>
            <a:off x="0" y="6120112"/>
            <a:ext cx="762000" cy="22286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Device 3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90A987E-85B7-A906-65C2-FC542EACA225}"/>
              </a:ext>
            </a:extLst>
          </p:cNvPr>
          <p:cNvSpPr/>
          <p:nvPr/>
        </p:nvSpPr>
        <p:spPr bwMode="auto">
          <a:xfrm>
            <a:off x="4952245" y="5805830"/>
            <a:ext cx="1219953" cy="22859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TXOP(VO)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99F84D6-D18F-4CCE-C49D-A36E8FE72F3A}"/>
              </a:ext>
            </a:extLst>
          </p:cNvPr>
          <p:cNvSpPr/>
          <p:nvPr/>
        </p:nvSpPr>
        <p:spPr bwMode="auto">
          <a:xfrm>
            <a:off x="7847845" y="5814645"/>
            <a:ext cx="1219953" cy="22859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TXOP(VO)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44D547DA-AAB8-1EFC-AA30-5A73E9897E80}"/>
              </a:ext>
            </a:extLst>
          </p:cNvPr>
          <p:cNvCxnSpPr>
            <a:cxnSpLocks/>
          </p:cNvCxnSpPr>
          <p:nvPr/>
        </p:nvCxnSpPr>
        <p:spPr bwMode="auto">
          <a:xfrm>
            <a:off x="2056646" y="6178752"/>
            <a:ext cx="121995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FB37CC59-8025-F337-05FD-BD81742E2CE9}"/>
              </a:ext>
            </a:extLst>
          </p:cNvPr>
          <p:cNvSpPr/>
          <p:nvPr/>
        </p:nvSpPr>
        <p:spPr bwMode="auto">
          <a:xfrm>
            <a:off x="1842380" y="6248400"/>
            <a:ext cx="1739020" cy="22286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Mean unavailability time</a:t>
            </a:r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9E1D05BA-576A-5607-4862-9D78B41C0E0F}"/>
              </a:ext>
            </a:extLst>
          </p:cNvPr>
          <p:cNvGrpSpPr/>
          <p:nvPr/>
        </p:nvGrpSpPr>
        <p:grpSpPr>
          <a:xfrm>
            <a:off x="2056645" y="6093913"/>
            <a:ext cx="5791200" cy="164347"/>
            <a:chOff x="1980445" y="6162723"/>
            <a:chExt cx="5791200" cy="231525"/>
          </a:xfrm>
        </p:grpSpPr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A3724BA8-F6F0-E20C-1406-64E916AD087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80445" y="6162723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3FCC7B36-07ED-1A24-0557-DB3AE1814E9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200398" y="6165648"/>
              <a:ext cx="0" cy="16037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6D568C20-0F95-593A-F1B2-9B928AECEEF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95998" y="6165648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DBFDDAA3-69F1-459A-1DEB-0B0DFB3F3C9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771645" y="6165648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294328BF-2DF8-7D9B-D198-69855E7AF51A}"/>
              </a:ext>
            </a:extLst>
          </p:cNvPr>
          <p:cNvCxnSpPr>
            <a:cxnSpLocks/>
          </p:cNvCxnSpPr>
          <p:nvPr/>
        </p:nvCxnSpPr>
        <p:spPr bwMode="auto">
          <a:xfrm>
            <a:off x="6172198" y="6185304"/>
            <a:ext cx="167564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1" name="Rectangle 50">
            <a:extLst>
              <a:ext uri="{FF2B5EF4-FFF2-40B4-BE49-F238E27FC236}">
                <a16:creationId xmlns:a16="http://schemas.microsoft.com/office/drawing/2014/main" id="{8B5992FD-E99E-89DD-2360-705D2E2C9E85}"/>
              </a:ext>
            </a:extLst>
          </p:cNvPr>
          <p:cNvSpPr/>
          <p:nvPr/>
        </p:nvSpPr>
        <p:spPr bwMode="auto">
          <a:xfrm>
            <a:off x="6027346" y="6241848"/>
            <a:ext cx="1739020" cy="22286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Mean availability time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1BCBE28A-D610-6378-01F5-CA923B004615}"/>
              </a:ext>
            </a:extLst>
          </p:cNvPr>
          <p:cNvSpPr/>
          <p:nvPr/>
        </p:nvSpPr>
        <p:spPr bwMode="auto">
          <a:xfrm>
            <a:off x="5585061" y="5034991"/>
            <a:ext cx="533777" cy="457199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>
                <a:latin typeface="+mj-lt"/>
              </a:rPr>
              <a:t>R</a:t>
            </a: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TS (VI)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D7D7A9A1-92EC-19FC-B2F2-96FB4051CA05}"/>
              </a:ext>
            </a:extLst>
          </p:cNvPr>
          <p:cNvSpPr/>
          <p:nvPr/>
        </p:nvSpPr>
        <p:spPr bwMode="auto">
          <a:xfrm>
            <a:off x="6423640" y="5031220"/>
            <a:ext cx="533777" cy="457199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>
                <a:latin typeface="+mj-lt"/>
              </a:rPr>
              <a:t>R</a:t>
            </a: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TS (VI)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BDBE8050-FEC0-EED9-DB1B-57D720932C58}"/>
              </a:ext>
            </a:extLst>
          </p:cNvPr>
          <p:cNvSpPr/>
          <p:nvPr/>
        </p:nvSpPr>
        <p:spPr bwMode="auto">
          <a:xfrm>
            <a:off x="7985550" y="5029200"/>
            <a:ext cx="533777" cy="457199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>
                <a:latin typeface="+mj-lt"/>
              </a:rPr>
              <a:t>R</a:t>
            </a: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TS (VI)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E9117A66-2293-5741-57F2-B5C90CC0F726}"/>
              </a:ext>
            </a:extLst>
          </p:cNvPr>
          <p:cNvSpPr/>
          <p:nvPr/>
        </p:nvSpPr>
        <p:spPr bwMode="auto">
          <a:xfrm>
            <a:off x="7848600" y="4724405"/>
            <a:ext cx="822325" cy="228595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Too late: unlikely to succeed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1DC8290F-DA0A-2BC3-945D-F7BDDCA22E60}"/>
              </a:ext>
            </a:extLst>
          </p:cNvPr>
          <p:cNvSpPr/>
          <p:nvPr/>
        </p:nvSpPr>
        <p:spPr bwMode="auto">
          <a:xfrm>
            <a:off x="5330780" y="5331754"/>
            <a:ext cx="231441" cy="294995"/>
          </a:xfrm>
          <a:prstGeom prst="rect">
            <a:avLst/>
          </a:prstGeom>
          <a:solidFill>
            <a:srgbClr val="FFDE32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sym typeface="Wingdings" panose="05000000000000000000" pitchFamily="2" charset="2"/>
              </a:rPr>
              <a:t>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E73334E2-6FEC-803B-F0DF-6D0FA10CC003}"/>
              </a:ext>
            </a:extLst>
          </p:cNvPr>
          <p:cNvSpPr/>
          <p:nvPr/>
        </p:nvSpPr>
        <p:spPr bwMode="auto">
          <a:xfrm>
            <a:off x="5334000" y="4748832"/>
            <a:ext cx="980810" cy="22286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Too soon: unlikely to succeed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65ABF726-0668-1803-C126-F545EE94CF7E}"/>
              </a:ext>
            </a:extLst>
          </p:cNvPr>
          <p:cNvSpPr/>
          <p:nvPr/>
        </p:nvSpPr>
        <p:spPr bwMode="auto">
          <a:xfrm>
            <a:off x="6233884" y="4806339"/>
            <a:ext cx="980810" cy="22286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More likely to succeed</a:t>
            </a:r>
          </a:p>
        </p:txBody>
      </p:sp>
    </p:spTree>
    <p:extLst>
      <p:ext uri="{BB962C8B-B14F-4D97-AF65-F5344CB8AC3E}">
        <p14:creationId xmlns:p14="http://schemas.microsoft.com/office/powerpoint/2010/main" val="3234651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A7F07-F69F-D145-9DC9-FBF62390E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5535F-2788-C12C-B321-4C2FC79B0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 lvl="1"/>
            <a:r>
              <a:rPr lang="en-US" b="0" dirty="0"/>
              <a:t>Solving In-Device Coexistence (IDC) shouldn’t come exclusively or predominantly at any one wireless technology’s expense</a:t>
            </a:r>
          </a:p>
          <a:p>
            <a:pPr lvl="1"/>
            <a:r>
              <a:rPr lang="en-US" b="0" dirty="0"/>
              <a:t>Just because a wireless technology is more polite and resilient doesn’t mean that </a:t>
            </a:r>
            <a:r>
              <a:rPr lang="en-US" dirty="0"/>
              <a:t>the </a:t>
            </a:r>
            <a:r>
              <a:rPr lang="en-US" b="0" dirty="0"/>
              <a:t>wireless technology </a:t>
            </a:r>
            <a:r>
              <a:rPr lang="en-US" dirty="0"/>
              <a:t>should volunteer to be subordinated to less polite and/or more brittle technologies</a:t>
            </a:r>
          </a:p>
          <a:p>
            <a:pPr lvl="1"/>
            <a:r>
              <a:rPr lang="en-US" dirty="0"/>
              <a:t>Rather, we should strive for a balanced proposal that all wireless technologies can get behind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75D0EF-B12F-ADB1-CBFF-3A006232B2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0DE25-63F0-8778-E974-3A902640BB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43214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A7F07-F69F-D145-9DC9-FBF62390E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Landscape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5535F-2788-C12C-B321-4C2FC79B0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799"/>
            <a:ext cx="8305800" cy="5027613"/>
          </a:xfrm>
        </p:spPr>
        <p:txBody>
          <a:bodyPr/>
          <a:lstStyle/>
          <a:p>
            <a:pPr marL="0" indent="0"/>
            <a:r>
              <a:rPr lang="en-US" sz="1600" dirty="0"/>
              <a:t>Clients (and even APs) often contain multiple wireless technologies, and each wireless technology supports one or more services (e.g., 802.11 infrastructure connectivity + off-channel P2P): define WTS = Wireless Technology Service</a:t>
            </a:r>
          </a:p>
          <a:p>
            <a:r>
              <a:rPr lang="en-US" sz="1600" dirty="0"/>
              <a:t>Different wireless technologies have different characteristics</a:t>
            </a:r>
          </a:p>
          <a:p>
            <a:pPr lvl="1"/>
            <a:r>
              <a:rPr lang="en-US" sz="1600" dirty="0"/>
              <a:t>Licensed / unlicensed</a:t>
            </a:r>
          </a:p>
          <a:p>
            <a:pPr lvl="1"/>
            <a:r>
              <a:rPr lang="en-US" sz="1600" dirty="0"/>
              <a:t>2.4/5/6 GHz / nearby spectrum</a:t>
            </a:r>
          </a:p>
          <a:p>
            <a:pPr lvl="1"/>
            <a:r>
              <a:rPr lang="en-US" sz="1600" dirty="0"/>
              <a:t>Narrow band / narrow band with hopping / wider band / ultra-wideband</a:t>
            </a:r>
          </a:p>
          <a:p>
            <a:pPr lvl="1"/>
            <a:r>
              <a:rPr lang="en-US" sz="1600" dirty="0"/>
              <a:t>Channel access via CSMA/CA / basic LBT / locally scheduled / scheduled &amp; coordinated</a:t>
            </a:r>
          </a:p>
          <a:p>
            <a:pPr lvl="1"/>
            <a:r>
              <a:rPr lang="en-US" sz="1600" u="sng" dirty="0"/>
              <a:t>Burst transmission</a:t>
            </a:r>
          </a:p>
          <a:p>
            <a:r>
              <a:rPr lang="en-US" sz="1600" dirty="0"/>
              <a:t>In-Device-Coexistence (IDC) is a challenge</a:t>
            </a:r>
          </a:p>
          <a:p>
            <a:pPr lvl="1"/>
            <a:r>
              <a:rPr lang="en-US" sz="1600" dirty="0"/>
              <a:t>Critical reception on one WTS blocks transmission by another WTS …</a:t>
            </a:r>
          </a:p>
          <a:p>
            <a:pPr lvl="1"/>
            <a:r>
              <a:rPr lang="en-US" sz="1600" dirty="0"/>
              <a:t>Reduced QoS, priority inversion (when hi priority traffic has to wait for lo priority traffic)</a:t>
            </a:r>
          </a:p>
          <a:p>
            <a:r>
              <a:rPr lang="en-US" sz="1600" dirty="0"/>
              <a:t>Between-Device Coexistence (BDC) is a challenge too</a:t>
            </a:r>
          </a:p>
          <a:p>
            <a:pPr lvl="1"/>
            <a:r>
              <a:rPr lang="en-US" sz="1600" dirty="0"/>
              <a:t>Collisions at intended receivers, reduced MCS, reduced QoS, priority inversion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75D0EF-B12F-ADB1-CBFF-3A006232B2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0DE25-63F0-8778-E974-3A902640BB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91622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A7F07-F69F-D145-9DC9-FBF62390E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5535F-2788-C12C-B321-4C2FC79B0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dirty="0"/>
              <a:t>We might want to optimize the wireless medium for one or more of:</a:t>
            </a:r>
          </a:p>
          <a:p>
            <a:pPr lvl="1"/>
            <a:r>
              <a:rPr lang="en-US" dirty="0"/>
              <a:t>Security</a:t>
            </a:r>
          </a:p>
          <a:p>
            <a:pPr lvl="2"/>
            <a:r>
              <a:rPr lang="en-US" dirty="0"/>
              <a:t>North-south with packet inspection &amp; limited distribution, rather than east-west traffic</a:t>
            </a:r>
          </a:p>
          <a:p>
            <a:pPr lvl="1"/>
            <a:r>
              <a:rPr lang="en-US" dirty="0"/>
              <a:t>QoS </a:t>
            </a:r>
          </a:p>
          <a:p>
            <a:pPr lvl="2"/>
            <a:r>
              <a:rPr lang="en-US" dirty="0"/>
              <a:t>Higher priority traffic gets through on time with higher likelihood</a:t>
            </a:r>
          </a:p>
          <a:p>
            <a:pPr lvl="1"/>
            <a:r>
              <a:rPr lang="en-US" dirty="0"/>
              <a:t>Power efficiency</a:t>
            </a:r>
          </a:p>
          <a:p>
            <a:pPr lvl="2"/>
            <a:r>
              <a:rPr lang="en-US" dirty="0"/>
              <a:t>Shortest transmission and reception time, fewest collisions, lowest idle RX time</a:t>
            </a:r>
          </a:p>
          <a:p>
            <a:pPr lvl="1"/>
            <a:r>
              <a:rPr lang="en-US" dirty="0"/>
              <a:t>Uniform user experience</a:t>
            </a:r>
          </a:p>
          <a:p>
            <a:pPr marL="0" indent="0">
              <a:buNone/>
            </a:pPr>
            <a:r>
              <a:rPr lang="en-US" b="0" dirty="0"/>
              <a:t>… without regard to wireless technology in use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dirty="0"/>
              <a:t>That is, working around the limitations of a wireless technology is an explicit non-goal; rather we are asking how the industry should try to guide the evolution of wireless technologies?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75D0EF-B12F-ADB1-CBFF-3A006232B2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0DE25-63F0-8778-E974-3A902640BB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06594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A7F07-F69F-D145-9DC9-FBF62390E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Transmission Time Flexibility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5535F-2788-C12C-B321-4C2FC79B0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799"/>
            <a:ext cx="7772400" cy="5027613"/>
          </a:xfrm>
        </p:spPr>
        <p:txBody>
          <a:bodyPr/>
          <a:lstStyle/>
          <a:p>
            <a:pPr marL="0" indent="0"/>
            <a:r>
              <a:rPr lang="en-US" dirty="0"/>
              <a:t>If critical reception on one WTS blocks transmission by another WTS, then the fundamental tool for IDC is </a:t>
            </a:r>
            <a:r>
              <a:rPr lang="en-US" b="1" dirty="0"/>
              <a:t>time slicing</a:t>
            </a:r>
          </a:p>
          <a:p>
            <a:pPr lvl="1"/>
            <a:r>
              <a:rPr lang="en-US" sz="1400" dirty="0"/>
              <a:t>Sidebar: time slicing is good for power savings too: when a wireless technology is not in use then its resources can be put into sleep mode.</a:t>
            </a:r>
          </a:p>
          <a:p>
            <a:r>
              <a:rPr lang="en-US" dirty="0"/>
              <a:t>Time slicing implies:</a:t>
            </a:r>
          </a:p>
          <a:p>
            <a:pPr lvl="1"/>
            <a:r>
              <a:rPr lang="en-US" sz="1400" b="1" dirty="0"/>
              <a:t>The transmission time of each WTS is flexible to adapt </a:t>
            </a:r>
            <a:r>
              <a:rPr lang="en-US" sz="1400" dirty="0"/>
              <a:t>to the cases when the WTS doesn’t have locally highest priority</a:t>
            </a:r>
          </a:p>
          <a:p>
            <a:pPr lvl="1"/>
            <a:r>
              <a:rPr lang="en-US" sz="1400" dirty="0"/>
              <a:t>Each WTS first verifies that a desired peer affected by IDC is available (e.g., RTS+CTS) before continuing to data transmission. Again, this requires that </a:t>
            </a:r>
            <a:r>
              <a:rPr lang="en-US" sz="1400" b="1" dirty="0"/>
              <a:t>these WTS transmission times be flexible to adapt </a:t>
            </a:r>
            <a:r>
              <a:rPr lang="en-US" sz="1400" dirty="0"/>
              <a:t>to the cases when the WTS has to defer due to the wireless medium being busy and/or IDC at the peer. </a:t>
            </a:r>
          </a:p>
          <a:p>
            <a:pPr lvl="1"/>
            <a:r>
              <a:rPr lang="en-US" sz="1400" dirty="0"/>
              <a:t>For data transmission, flexibility in turn requires that peak data rate &gt;&gt; offered load.</a:t>
            </a:r>
          </a:p>
          <a:p>
            <a:pPr lvl="1"/>
            <a:r>
              <a:rPr lang="en-US" sz="1400" dirty="0"/>
              <a:t>For location, flexibility in turn requires that the duration of a ranging exchange &lt;&lt; 1 / required range update rate.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Bottom line: in a world with IDC (and/or with inter-device </a:t>
            </a:r>
            <a:r>
              <a:rPr lang="en-US" dirty="0" err="1"/>
              <a:t>coex</a:t>
            </a:r>
            <a:r>
              <a:rPr lang="en-US" dirty="0"/>
              <a:t>, especially in unlicensed spectrum), each WTS needs a plan to add support for flexible transmission times</a:t>
            </a: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75D0EF-B12F-ADB1-CBFF-3A006232B2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0DE25-63F0-8778-E974-3A902640BB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10199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A7F07-F69F-D145-9DC9-FBF62390E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Channel Access with an IDC-affected peer</a:t>
            </a:r>
            <a:br>
              <a:rPr lang="en-US" dirty="0"/>
            </a:br>
            <a:r>
              <a:rPr lang="en-US" sz="1400" dirty="0"/>
              <a:t>For all wireless technologies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5535F-2788-C12C-B321-4C2FC79B0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799"/>
            <a:ext cx="8077200" cy="5027613"/>
          </a:xfrm>
        </p:spPr>
        <p:txBody>
          <a:bodyPr/>
          <a:lstStyle/>
          <a:p>
            <a:pPr lvl="1">
              <a:spcBef>
                <a:spcPts val="400"/>
              </a:spcBef>
            </a:pPr>
            <a:r>
              <a:rPr lang="en-US" sz="1600" dirty="0"/>
              <a:t>Transferring and consuming IDC constraints has challenges and overheads. We need a defense-in-depth solution that minimizes overheads and maximizes opportunities &amp; resilience …</a:t>
            </a:r>
          </a:p>
          <a:p>
            <a:pPr lvl="1">
              <a:spcBef>
                <a:spcPts val="400"/>
              </a:spcBef>
            </a:pPr>
            <a:r>
              <a:rPr lang="en-US" sz="1600" dirty="0"/>
              <a:t>Prior signaling to peers provide:</a:t>
            </a:r>
          </a:p>
          <a:p>
            <a:pPr marL="527050" lvl="2" indent="-342900">
              <a:spcBef>
                <a:spcPts val="400"/>
              </a:spcBef>
              <a:buFont typeface="+mj-lt"/>
              <a:buAutoNum type="arabicPeriod"/>
            </a:pPr>
            <a:r>
              <a:rPr lang="en-US" sz="1400" dirty="0"/>
              <a:t>Intended periodic unavailability windows, if possible</a:t>
            </a:r>
          </a:p>
          <a:p>
            <a:pPr marL="527050" lvl="2" indent="-342900">
              <a:spcBef>
                <a:spcPts val="400"/>
              </a:spcBef>
              <a:buFont typeface="+mj-lt"/>
              <a:buAutoNum type="arabicPeriod"/>
            </a:pPr>
            <a:r>
              <a:rPr lang="en-US" sz="1400" dirty="0"/>
              <a:t>Otherwise, a </a:t>
            </a:r>
            <a:r>
              <a:rPr lang="en-US" sz="1400" b="1" dirty="0"/>
              <a:t>list </a:t>
            </a:r>
            <a:r>
              <a:rPr lang="en-US" sz="1400" dirty="0"/>
              <a:t>of irregular unavailability windows, if possible </a:t>
            </a:r>
          </a:p>
          <a:p>
            <a:pPr marL="873125" lvl="3" indent="-342900">
              <a:spcBef>
                <a:spcPts val="400"/>
              </a:spcBef>
              <a:buFont typeface="+mj-lt"/>
              <a:buAutoNum type="arabicPeriod"/>
            </a:pPr>
            <a:r>
              <a:rPr lang="en-US" sz="1200" dirty="0"/>
              <a:t>Advance-warning means the scheduler doesn’t have to replan on a dime</a:t>
            </a:r>
          </a:p>
          <a:p>
            <a:pPr marL="873125" lvl="3" indent="-342900">
              <a:spcBef>
                <a:spcPts val="400"/>
              </a:spcBef>
              <a:buFont typeface="+mj-lt"/>
              <a:buAutoNum type="arabicPeriod"/>
            </a:pPr>
            <a:r>
              <a:rPr lang="en-US" sz="1200" dirty="0"/>
              <a:t>And a list is more efficient than a single power mode transition or a single unavailability window</a:t>
            </a:r>
          </a:p>
          <a:p>
            <a:pPr marL="527050" lvl="2" indent="-342900">
              <a:spcBef>
                <a:spcPts val="400"/>
              </a:spcBef>
              <a:buFont typeface="+mj-lt"/>
              <a:buAutoNum type="arabicPeriod"/>
            </a:pPr>
            <a:r>
              <a:rPr lang="en-US" sz="1400" dirty="0"/>
              <a:t>An indication that the device is subject to intermittent IDC (and another notification when the intermittent IDC ends for the foreseeable future)</a:t>
            </a:r>
          </a:p>
          <a:p>
            <a:pPr marL="527050" lvl="2" indent="-342900">
              <a:spcBef>
                <a:spcPts val="400"/>
              </a:spcBef>
              <a:buFont typeface="+mj-lt"/>
              <a:buAutoNum type="arabicPeriod"/>
            </a:pPr>
            <a:r>
              <a:rPr lang="en-US" sz="1400" dirty="0"/>
              <a:t>An indication of the nominal duration of a nominal availability window and a nominal unavailability window (see backup*) to help with retry scheduling</a:t>
            </a:r>
          </a:p>
          <a:p>
            <a:pPr lvl="1">
              <a:spcBef>
                <a:spcPts val="400"/>
              </a:spcBef>
            </a:pPr>
            <a:r>
              <a:rPr lang="en-US" sz="1600" dirty="0"/>
              <a:t>Assuming compliant security posture &amp; resources are available, for transmission to a peer with IDC, a WTS:</a:t>
            </a:r>
          </a:p>
          <a:p>
            <a:pPr marL="527050" lvl="2" indent="-342900">
              <a:spcBef>
                <a:spcPts val="400"/>
              </a:spcBef>
              <a:buFont typeface="+mj-lt"/>
              <a:buAutoNum type="arabicPeriod"/>
            </a:pPr>
            <a:r>
              <a:rPr lang="en-US" sz="1400" dirty="0"/>
              <a:t>Waits till the end of a reported unavailability window (if applicable)</a:t>
            </a:r>
          </a:p>
          <a:p>
            <a:pPr marL="527050" lvl="2" indent="-342900">
              <a:spcBef>
                <a:spcPts val="400"/>
              </a:spcBef>
              <a:buFont typeface="+mj-lt"/>
              <a:buAutoNum type="arabicPeriod"/>
            </a:pPr>
            <a:r>
              <a:rPr lang="en-US" sz="1400" dirty="0"/>
              <a:t>Defers while the channel is busy then backs-off</a:t>
            </a:r>
          </a:p>
          <a:p>
            <a:pPr marL="527050" lvl="2" indent="-342900">
              <a:spcBef>
                <a:spcPts val="400"/>
              </a:spcBef>
              <a:buFont typeface="+mj-lt"/>
              <a:buAutoNum type="arabicPeriod"/>
            </a:pPr>
            <a:r>
              <a:rPr lang="en-US" sz="1400" dirty="0"/>
              <a:t>Attempts RTS+CTS:</a:t>
            </a:r>
          </a:p>
          <a:p>
            <a:pPr lvl="3">
              <a:spcBef>
                <a:spcPts val="400"/>
              </a:spcBef>
              <a:buFont typeface="+mj-lt"/>
              <a:buAutoNum type="alphaLcParenR"/>
            </a:pPr>
            <a:r>
              <a:rPr lang="en-US" sz="1200" dirty="0"/>
              <a:t>Upon failure, the WTS waits for f(nominal availability window, nominal unavailability window, next unavailability windows if known) then </a:t>
            </a:r>
            <a:r>
              <a:rPr lang="en-US" sz="1200" dirty="0" err="1"/>
              <a:t>goto</a:t>
            </a:r>
            <a:r>
              <a:rPr lang="en-US" sz="1200" dirty="0"/>
              <a:t> step 2. </a:t>
            </a:r>
          </a:p>
          <a:p>
            <a:pPr lvl="3">
              <a:spcBef>
                <a:spcPts val="400"/>
              </a:spcBef>
              <a:buFont typeface="+mj-lt"/>
              <a:buAutoNum type="alphaLcParenR"/>
            </a:pPr>
            <a:r>
              <a:rPr lang="en-US" sz="1200" dirty="0"/>
              <a:t>Upon success, the WTS completes the TXOP; then starts over.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75D0EF-B12F-ADB1-CBFF-3A006232B2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0DE25-63F0-8778-E974-3A902640BB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67798CA8-F825-A9F0-BA7B-D623A89E1274}"/>
              </a:ext>
            </a:extLst>
          </p:cNvPr>
          <p:cNvSpPr txBox="1">
            <a:spLocks/>
          </p:cNvSpPr>
          <p:nvPr/>
        </p:nvSpPr>
        <p:spPr>
          <a:xfrm rot="16200000">
            <a:off x="-176210" y="2643188"/>
            <a:ext cx="1066800" cy="657224"/>
          </a:xfrm>
          <a:prstGeom prst="rect">
            <a:avLst/>
          </a:prstGeom>
          <a:solidFill>
            <a:srgbClr val="CCFF99"/>
          </a:solidFill>
        </p:spPr>
        <p:txBody>
          <a:bodyPr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/>
            <a:r>
              <a:rPr lang="en-US" sz="1100" kern="0" dirty="0"/>
              <a:t>Semi-deterministic scheduling</a:t>
            </a:r>
            <a:endParaRPr lang="en-US" sz="1100" b="0" kern="0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759CD885-916E-8DE8-E10E-E4E7FC0ECF33}"/>
              </a:ext>
            </a:extLst>
          </p:cNvPr>
          <p:cNvSpPr txBox="1">
            <a:spLocks/>
          </p:cNvSpPr>
          <p:nvPr/>
        </p:nvSpPr>
        <p:spPr>
          <a:xfrm rot="16200000">
            <a:off x="-100012" y="3709988"/>
            <a:ext cx="914400" cy="657224"/>
          </a:xfrm>
          <a:prstGeom prst="rect">
            <a:avLst/>
          </a:prstGeom>
          <a:solidFill>
            <a:srgbClr val="CCFF99"/>
          </a:solidFill>
        </p:spPr>
        <p:txBody>
          <a:bodyPr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/>
            <a:r>
              <a:rPr lang="en-US" sz="1100" kern="0" dirty="0"/>
              <a:t>Blind-but-not-stupid  (re)tries</a:t>
            </a:r>
            <a:endParaRPr lang="en-US" sz="1100" b="0" kern="0" dirty="0"/>
          </a:p>
        </p:txBody>
      </p:sp>
    </p:spTree>
    <p:extLst>
      <p:ext uri="{BB962C8B-B14F-4D97-AF65-F5344CB8AC3E}">
        <p14:creationId xmlns:p14="http://schemas.microsoft.com/office/powerpoint/2010/main" val="2185947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75D0EF-B12F-ADB1-CBFF-3A006232B2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0DE25-63F0-8778-E974-3A902640BB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Hart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415B1A7-D867-EB44-5C58-CED342ADDE90}"/>
              </a:ext>
            </a:extLst>
          </p:cNvPr>
          <p:cNvSpPr/>
          <p:nvPr/>
        </p:nvSpPr>
        <p:spPr bwMode="auto">
          <a:xfrm>
            <a:off x="0" y="5029200"/>
            <a:ext cx="9155090" cy="1828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A7F07-F69F-D145-9DC9-FBF62390E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QoS</a:t>
            </a:r>
            <a:br>
              <a:rPr lang="en-US" dirty="0"/>
            </a:br>
            <a:r>
              <a:rPr lang="en-US" sz="1400" dirty="0"/>
              <a:t>For 802.11 and other wireless technologies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5535F-2788-C12C-B321-4C2FC79B0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799"/>
            <a:ext cx="7772400" cy="5027613"/>
          </a:xfrm>
        </p:spPr>
        <p:txBody>
          <a:bodyPr/>
          <a:lstStyle/>
          <a:p>
            <a:pPr lvl="1"/>
            <a:r>
              <a:rPr lang="en-US" sz="1600" b="0" dirty="0"/>
              <a:t>Traffic, regardless of WTS and spectrum, should be prioritized based on the priority (e.g., app/user priority, expiry imminence) of </a:t>
            </a:r>
            <a:r>
              <a:rPr lang="en-US" sz="1600" b="0"/>
              <a:t>the traffic.</a:t>
            </a:r>
            <a:endParaRPr lang="en-US" sz="1600" b="0" dirty="0"/>
          </a:p>
          <a:p>
            <a:pPr lvl="2"/>
            <a:r>
              <a:rPr lang="en-US" sz="1400" dirty="0"/>
              <a:t>In the enterprise, priority includes app/user (and security posture matters too!)</a:t>
            </a:r>
          </a:p>
          <a:p>
            <a:pPr lvl="2"/>
            <a:r>
              <a:rPr lang="en-US" sz="1400" dirty="0"/>
              <a:t>Especially interested in 2.4, 5, 6 GHz &amp; nearby spectrum</a:t>
            </a:r>
          </a:p>
          <a:p>
            <a:pPr lvl="1"/>
            <a:r>
              <a:rPr lang="en-US" sz="1600" b="0" dirty="0"/>
              <a:t>Traffic, regardless of WTS and spectrum, should </a:t>
            </a:r>
            <a:r>
              <a:rPr lang="en-US" sz="1600" b="1" dirty="0"/>
              <a:t>not </a:t>
            </a:r>
            <a:r>
              <a:rPr lang="en-US" sz="1600" b="0" dirty="0"/>
              <a:t>be prioritized based on the limitations of the wireless technology used to deliver it</a:t>
            </a:r>
          </a:p>
          <a:p>
            <a:pPr lvl="1"/>
            <a:r>
              <a:rPr lang="en-US" sz="1600" dirty="0"/>
              <a:t>A device experiencing IDC should:</a:t>
            </a:r>
          </a:p>
          <a:p>
            <a:pPr lvl="2"/>
            <a:r>
              <a:rPr lang="en-US" sz="1400" dirty="0"/>
              <a:t>Transmit / respond / be absent according to the traffic with higher priority</a:t>
            </a:r>
          </a:p>
          <a:p>
            <a:pPr lvl="2"/>
            <a:r>
              <a:rPr lang="en-US" sz="1400" dirty="0"/>
              <a:t>Tag each unavailability window with its priority and </a:t>
            </a:r>
            <a:r>
              <a:rPr lang="en-US" sz="1400" dirty="0" err="1"/>
              <a:t>interruptibility</a:t>
            </a:r>
            <a:r>
              <a:rPr lang="en-US" sz="1400" dirty="0"/>
              <a:t>, so:</a:t>
            </a:r>
          </a:p>
          <a:p>
            <a:pPr lvl="3"/>
            <a:r>
              <a:rPr lang="en-US" sz="1200" dirty="0"/>
              <a:t>Peers with lower priority traffic can honor higher priority or non-interruptible unavailability windows</a:t>
            </a:r>
          </a:p>
          <a:p>
            <a:pPr lvl="3"/>
            <a:r>
              <a:rPr lang="en-US" sz="1200" dirty="0"/>
              <a:t>Peers with higher priority traffic can interrupt lower priority and interruptible unavailability windows</a:t>
            </a:r>
          </a:p>
          <a:p>
            <a:pPr lvl="1"/>
            <a:r>
              <a:rPr lang="en-US" sz="1400" b="0" dirty="0"/>
              <a:t>A peer transmitting to a device </a:t>
            </a:r>
            <a:r>
              <a:rPr lang="en-US" sz="1400" dirty="0"/>
              <a:t>experiencing IDC should include priority within an RTS</a:t>
            </a:r>
            <a:br>
              <a:rPr lang="en-US" sz="1400" dirty="0"/>
            </a:br>
            <a:r>
              <a:rPr lang="en-US" sz="1400" dirty="0"/>
              <a:t>				    (We define </a:t>
            </a:r>
            <a:r>
              <a:rPr lang="en-US" sz="1400" b="1" dirty="0"/>
              <a:t>RTS</a:t>
            </a:r>
            <a:r>
              <a:rPr lang="en-US" sz="1400" b="1" baseline="30000" dirty="0"/>
              <a:t>++</a:t>
            </a:r>
            <a:r>
              <a:rPr lang="en-US" sz="1400" dirty="0"/>
              <a:t> as RTS with priority)</a:t>
            </a:r>
          </a:p>
          <a:p>
            <a:pPr lvl="2"/>
            <a:endParaRPr lang="en-US" sz="1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8A34034-B79B-574A-5CF9-81ADA913E033}"/>
              </a:ext>
            </a:extLst>
          </p:cNvPr>
          <p:cNvSpPr/>
          <p:nvPr/>
        </p:nvSpPr>
        <p:spPr bwMode="auto">
          <a:xfrm>
            <a:off x="762000" y="5401389"/>
            <a:ext cx="609600" cy="228596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WTS1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7EF0FC0-6306-5EF5-D5C4-AD39AE0B3CE1}"/>
              </a:ext>
            </a:extLst>
          </p:cNvPr>
          <p:cNvSpPr/>
          <p:nvPr/>
        </p:nvSpPr>
        <p:spPr bwMode="auto">
          <a:xfrm>
            <a:off x="762000" y="5629993"/>
            <a:ext cx="609600" cy="228596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WTS2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87FADA0-A3FE-2A53-99A3-D58703CC3123}"/>
              </a:ext>
            </a:extLst>
          </p:cNvPr>
          <p:cNvSpPr/>
          <p:nvPr/>
        </p:nvSpPr>
        <p:spPr bwMode="auto">
          <a:xfrm>
            <a:off x="762000" y="5944314"/>
            <a:ext cx="609600" cy="228596"/>
          </a:xfrm>
          <a:prstGeom prst="rect">
            <a:avLst/>
          </a:prstGeom>
          <a:solidFill>
            <a:srgbClr val="FFDE6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WTS3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82CD9F3-AA57-C55E-7222-E93907E8F153}"/>
              </a:ext>
            </a:extLst>
          </p:cNvPr>
          <p:cNvSpPr/>
          <p:nvPr/>
        </p:nvSpPr>
        <p:spPr bwMode="auto">
          <a:xfrm>
            <a:off x="762000" y="6171719"/>
            <a:ext cx="609600" cy="22859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WTS4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0EA9EA-D1AA-BA2F-D084-BF92EAE4FA1F}"/>
              </a:ext>
            </a:extLst>
          </p:cNvPr>
          <p:cNvSpPr/>
          <p:nvPr/>
        </p:nvSpPr>
        <p:spPr bwMode="auto">
          <a:xfrm>
            <a:off x="0" y="5401389"/>
            <a:ext cx="762000" cy="457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Device 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19F6715-ED0F-DC21-2340-121295746056}"/>
              </a:ext>
            </a:extLst>
          </p:cNvPr>
          <p:cNvSpPr/>
          <p:nvPr/>
        </p:nvSpPr>
        <p:spPr bwMode="auto">
          <a:xfrm>
            <a:off x="0" y="5944310"/>
            <a:ext cx="762000" cy="457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Device 2</a:t>
            </a:r>
          </a:p>
        </p:txBody>
      </p:sp>
      <p:sp>
        <p:nvSpPr>
          <p:cNvPr id="15" name="Arrow: Curved Left 14">
            <a:extLst>
              <a:ext uri="{FF2B5EF4-FFF2-40B4-BE49-F238E27FC236}">
                <a16:creationId xmlns:a16="http://schemas.microsoft.com/office/drawing/2014/main" id="{CB21E27E-E40A-B8CC-6417-A2D4379774E2}"/>
              </a:ext>
            </a:extLst>
          </p:cNvPr>
          <p:cNvSpPr/>
          <p:nvPr/>
        </p:nvSpPr>
        <p:spPr bwMode="auto">
          <a:xfrm>
            <a:off x="1371600" y="5706189"/>
            <a:ext cx="381000" cy="457199"/>
          </a:xfrm>
          <a:prstGeom prst="curvedLeftArrow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961582D-36FF-34D5-60A6-4C906F39F201}"/>
              </a:ext>
            </a:extLst>
          </p:cNvPr>
          <p:cNvSpPr/>
          <p:nvPr/>
        </p:nvSpPr>
        <p:spPr bwMode="auto">
          <a:xfrm>
            <a:off x="2057400" y="5401389"/>
            <a:ext cx="838200" cy="228596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Data(VO)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E02F105-FB3A-95AA-F84C-E40BA1B1C51A}"/>
              </a:ext>
            </a:extLst>
          </p:cNvPr>
          <p:cNvSpPr/>
          <p:nvPr/>
        </p:nvSpPr>
        <p:spPr bwMode="auto">
          <a:xfrm>
            <a:off x="2057400" y="5629985"/>
            <a:ext cx="838200" cy="228596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Defer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0CBE16B-4205-B02F-A959-A83F77B12793}"/>
              </a:ext>
            </a:extLst>
          </p:cNvPr>
          <p:cNvSpPr/>
          <p:nvPr/>
        </p:nvSpPr>
        <p:spPr bwMode="auto">
          <a:xfrm>
            <a:off x="3352800" y="5629985"/>
            <a:ext cx="838200" cy="228596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RTS</a:t>
            </a:r>
            <a:r>
              <a:rPr kumimoji="0" lang="en-US" sz="110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++</a:t>
            </a: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(VI)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12AAFB5-D108-059F-A731-706D0BBA0CC2}"/>
              </a:ext>
            </a:extLst>
          </p:cNvPr>
          <p:cNvSpPr/>
          <p:nvPr/>
        </p:nvSpPr>
        <p:spPr bwMode="auto">
          <a:xfrm>
            <a:off x="2895600" y="5628397"/>
            <a:ext cx="457200" cy="228596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BO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49E688F-EB33-73DC-8915-49DE3A26DCD4}"/>
              </a:ext>
            </a:extLst>
          </p:cNvPr>
          <p:cNvSpPr/>
          <p:nvPr/>
        </p:nvSpPr>
        <p:spPr bwMode="auto">
          <a:xfrm>
            <a:off x="4389178" y="6171719"/>
            <a:ext cx="1633466" cy="22859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Planned TXOP(BE)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7AF6C81-0A08-D3F5-EC1C-A0BBFBD87E24}"/>
              </a:ext>
            </a:extLst>
          </p:cNvPr>
          <p:cNvSpPr/>
          <p:nvPr/>
        </p:nvSpPr>
        <p:spPr bwMode="auto">
          <a:xfrm>
            <a:off x="4191000" y="5944590"/>
            <a:ext cx="533401" cy="228596"/>
          </a:xfrm>
          <a:prstGeom prst="rect">
            <a:avLst/>
          </a:prstGeom>
          <a:solidFill>
            <a:srgbClr val="FFDE6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CTS</a:t>
            </a:r>
          </a:p>
        </p:txBody>
      </p:sp>
      <p:sp>
        <p:nvSpPr>
          <p:cNvPr id="22" name="Arrow: Curved Left 21">
            <a:extLst>
              <a:ext uri="{FF2B5EF4-FFF2-40B4-BE49-F238E27FC236}">
                <a16:creationId xmlns:a16="http://schemas.microsoft.com/office/drawing/2014/main" id="{9B4CB1ED-A73A-853C-DBDE-DBEBC1F5F409}"/>
              </a:ext>
            </a:extLst>
          </p:cNvPr>
          <p:cNvSpPr/>
          <p:nvPr/>
        </p:nvSpPr>
        <p:spPr bwMode="auto">
          <a:xfrm>
            <a:off x="1371600" y="5168029"/>
            <a:ext cx="381000" cy="457199"/>
          </a:xfrm>
          <a:prstGeom prst="curvedLeftArrow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3" name="Arrow: Curved Left 22">
            <a:extLst>
              <a:ext uri="{FF2B5EF4-FFF2-40B4-BE49-F238E27FC236}">
                <a16:creationId xmlns:a16="http://schemas.microsoft.com/office/drawing/2014/main" id="{8E35D7E4-045E-CDA1-99A5-457EEC65ADC7}"/>
              </a:ext>
            </a:extLst>
          </p:cNvPr>
          <p:cNvSpPr/>
          <p:nvPr/>
        </p:nvSpPr>
        <p:spPr bwMode="auto">
          <a:xfrm>
            <a:off x="1371600" y="6237998"/>
            <a:ext cx="381000" cy="457199"/>
          </a:xfrm>
          <a:prstGeom prst="curvedLeftArrow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B81C52F-E80A-E65C-2761-D06572E9D60E}"/>
              </a:ext>
            </a:extLst>
          </p:cNvPr>
          <p:cNvSpPr/>
          <p:nvPr/>
        </p:nvSpPr>
        <p:spPr bwMode="auto">
          <a:xfrm>
            <a:off x="4724400" y="5625228"/>
            <a:ext cx="1447800" cy="228596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Data(VI)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02FC73C-A3B2-C943-F622-8170808F9522}"/>
              </a:ext>
            </a:extLst>
          </p:cNvPr>
          <p:cNvSpPr/>
          <p:nvPr/>
        </p:nvSpPr>
        <p:spPr bwMode="auto">
          <a:xfrm>
            <a:off x="6173621" y="5941139"/>
            <a:ext cx="460043" cy="228596"/>
          </a:xfrm>
          <a:prstGeom prst="rect">
            <a:avLst/>
          </a:prstGeom>
          <a:solidFill>
            <a:srgbClr val="FFDE6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Ack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A593C4C-29AE-65C4-90D9-99E02B3E3383}"/>
              </a:ext>
            </a:extLst>
          </p:cNvPr>
          <p:cNvSpPr/>
          <p:nvPr/>
        </p:nvSpPr>
        <p:spPr bwMode="auto">
          <a:xfrm>
            <a:off x="6022644" y="6171719"/>
            <a:ext cx="611020" cy="22859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Defer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F486C59-654B-D326-957F-83163A3139EB}"/>
              </a:ext>
            </a:extLst>
          </p:cNvPr>
          <p:cNvSpPr/>
          <p:nvPr/>
        </p:nvSpPr>
        <p:spPr bwMode="auto">
          <a:xfrm>
            <a:off x="7014664" y="6171719"/>
            <a:ext cx="880982" cy="22859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RTS</a:t>
            </a:r>
            <a:r>
              <a:rPr lang="en-US" sz="1100" baseline="30000" dirty="0">
                <a:latin typeface="+mj-lt"/>
              </a:rPr>
              <a:t>++</a:t>
            </a: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(BE)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C8038ED-E57D-C806-C069-50344DDAE23F}"/>
              </a:ext>
            </a:extLst>
          </p:cNvPr>
          <p:cNvSpPr/>
          <p:nvPr/>
        </p:nvSpPr>
        <p:spPr bwMode="auto">
          <a:xfrm>
            <a:off x="6629400" y="6171719"/>
            <a:ext cx="385263" cy="22859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BO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7BF255A-8DD5-5D8C-22F8-038DB3C3F375}"/>
              </a:ext>
            </a:extLst>
          </p:cNvPr>
          <p:cNvSpPr/>
          <p:nvPr/>
        </p:nvSpPr>
        <p:spPr bwMode="auto">
          <a:xfrm>
            <a:off x="7895645" y="6404880"/>
            <a:ext cx="487776" cy="228596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CTS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529A5B8-6FD6-CFE0-CC3F-07E62E4BCEB7}"/>
              </a:ext>
            </a:extLst>
          </p:cNvPr>
          <p:cNvSpPr/>
          <p:nvPr/>
        </p:nvSpPr>
        <p:spPr bwMode="auto">
          <a:xfrm>
            <a:off x="8382000" y="6163388"/>
            <a:ext cx="773090" cy="22859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Data(BE)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E530BC3-9CC6-625F-E91E-A00CAD41C3E6}"/>
              </a:ext>
            </a:extLst>
          </p:cNvPr>
          <p:cNvSpPr/>
          <p:nvPr/>
        </p:nvSpPr>
        <p:spPr bwMode="auto">
          <a:xfrm>
            <a:off x="762000" y="5096594"/>
            <a:ext cx="609600" cy="22859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WTS0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B285AAF-5E8A-18DA-4126-61956567DAF3}"/>
              </a:ext>
            </a:extLst>
          </p:cNvPr>
          <p:cNvSpPr/>
          <p:nvPr/>
        </p:nvSpPr>
        <p:spPr bwMode="auto">
          <a:xfrm>
            <a:off x="0" y="5095006"/>
            <a:ext cx="762000" cy="23018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Device 0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98512EF-1246-C1FB-03EE-869A1E20B2E7}"/>
              </a:ext>
            </a:extLst>
          </p:cNvPr>
          <p:cNvSpPr/>
          <p:nvPr/>
        </p:nvSpPr>
        <p:spPr bwMode="auto">
          <a:xfrm>
            <a:off x="762000" y="6481543"/>
            <a:ext cx="609600" cy="224057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WTS5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9AB8E04-C40A-4523-39B8-0480EFDF2815}"/>
              </a:ext>
            </a:extLst>
          </p:cNvPr>
          <p:cNvSpPr/>
          <p:nvPr/>
        </p:nvSpPr>
        <p:spPr bwMode="auto">
          <a:xfrm>
            <a:off x="0" y="6482739"/>
            <a:ext cx="762000" cy="22286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Device 3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0117442-474C-AF6D-2A1B-15F7C1ACCDE4}"/>
              </a:ext>
            </a:extLst>
          </p:cNvPr>
          <p:cNvSpPr/>
          <p:nvPr/>
        </p:nvSpPr>
        <p:spPr bwMode="auto">
          <a:xfrm>
            <a:off x="4411921" y="6214663"/>
            <a:ext cx="231441" cy="294995"/>
          </a:xfrm>
          <a:prstGeom prst="rect">
            <a:avLst/>
          </a:prstGeom>
          <a:solidFill>
            <a:srgbClr val="FFDE32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sym typeface="Wingdings" panose="05000000000000000000" pitchFamily="2" charset="2"/>
              </a:rPr>
              <a:t>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58290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A7F07-F69F-D145-9DC9-FBF62390E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Gap Analysis for 802.11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75D0EF-B12F-ADB1-CBFF-3A006232B2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0DE25-63F0-8778-E974-3A902640BB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A4724083-0348-F760-F655-0B8037F701B5}"/>
              </a:ext>
            </a:extLst>
          </p:cNvPr>
          <p:cNvSpPr txBox="1">
            <a:spLocks/>
          </p:cNvSpPr>
          <p:nvPr/>
        </p:nvSpPr>
        <p:spPr>
          <a:xfrm>
            <a:off x="747132" y="1488296"/>
            <a:ext cx="2910468" cy="3178097"/>
          </a:xfrm>
          <a:prstGeom prst="rect">
            <a:avLst/>
          </a:prstGeom>
          <a:solidFill>
            <a:srgbClr val="CCFF99"/>
          </a:solidFill>
        </p:spPr>
        <p:txBody>
          <a:bodyPr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/>
            <a:r>
              <a:rPr lang="en-US" sz="1600" kern="0" dirty="0"/>
              <a:t>The Good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kern="0" dirty="0"/>
              <a:t>CSMA/CA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kern="0" dirty="0"/>
              <a:t>Beacons, TBTT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kern="0" dirty="0"/>
              <a:t>(MU)RTS+CTS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kern="0" dirty="0"/>
              <a:t>TXOP duration limits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kern="0" dirty="0"/>
              <a:t>Triggered TXOP Sharing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kern="0" dirty="0"/>
              <a:t>Channel Usage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AA99864-239C-B65C-E8C3-29C7CA082DD0}"/>
              </a:ext>
            </a:extLst>
          </p:cNvPr>
          <p:cNvSpPr txBox="1">
            <a:spLocks/>
          </p:cNvSpPr>
          <p:nvPr/>
        </p:nvSpPr>
        <p:spPr>
          <a:xfrm>
            <a:off x="3718932" y="1488295"/>
            <a:ext cx="5259658" cy="3178097"/>
          </a:xfrm>
          <a:prstGeom prst="rect">
            <a:avLst/>
          </a:prstGeom>
          <a:solidFill>
            <a:srgbClr val="FFDE32"/>
          </a:solidFill>
        </p:spPr>
        <p:txBody>
          <a:bodyPr vert="horz" lIns="45720" tIns="45720" rIns="45720" bIns="45720" rtlCol="0">
            <a:noAutofit/>
          </a:bodyPr>
          <a:lstStyle>
            <a:lvl1pPr marL="226482" indent="-226482" algn="l" defTabSz="912276" rtl="0" eaLnBrk="1" fontAlgn="base" hangingPunct="1">
              <a:lnSpc>
                <a:spcPct val="95000"/>
              </a:lnSpc>
              <a:spcBef>
                <a:spcPts val="1433"/>
              </a:spcBef>
              <a:spcAft>
                <a:spcPct val="0"/>
              </a:spcAft>
              <a:buClrTx/>
              <a:buSzPct val="90000"/>
              <a:buFont typeface="Arial" charset="0"/>
              <a:buChar char="•"/>
              <a:defRPr lang="en-US" sz="24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1pPr>
            <a:lvl2pPr marL="457200" indent="-227013" algn="l" defTabSz="912276" rtl="0" eaLnBrk="1" fontAlgn="base" hangingPunct="1">
              <a:lnSpc>
                <a:spcPct val="95000"/>
              </a:lnSpc>
              <a:spcBef>
                <a:spcPts val="800"/>
              </a:spcBef>
              <a:spcAft>
                <a:spcPct val="0"/>
              </a:spcAft>
              <a:buClrTx/>
              <a:buFont typeface="Arial" charset="0"/>
              <a:buChar char="•"/>
              <a:defRPr lang="en-US" sz="20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2pPr>
            <a:lvl3pPr marL="569913" indent="-230188" algn="l" defTabSz="912276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ClrTx/>
              <a:buFont typeface="Arial" charset="0"/>
              <a:buChar char="•"/>
              <a:defRPr lang="en-US" sz="18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3pPr>
            <a:lvl4pPr marL="687388" indent="-230188" algn="l" defTabSz="912276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ClrTx/>
              <a:buFont typeface="Arial" charset="0"/>
              <a:buChar char="•"/>
              <a:defRPr lang="en-US" sz="16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4pPr>
            <a:lvl5pPr marL="801688" indent="-231775" algn="l" defTabSz="912276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ClrTx/>
              <a:buFont typeface="Arial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5pPr>
            <a:lvl6pPr marL="1151798" indent="-228592" algn="l" defTabSz="914362" rtl="0" eaLnBrk="1" latinLnBrk="0" hangingPunct="1">
              <a:spcBef>
                <a:spcPts val="800"/>
              </a:spcBef>
              <a:buFont typeface="Arial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47781" indent="-228561" algn="l" defTabSz="914362" rtl="0" eaLnBrk="1" latinLnBrk="0" hangingPunct="1">
              <a:spcBef>
                <a:spcPts val="800"/>
              </a:spcBef>
              <a:buFont typeface="Arial" pitchFamily="34" charset="0"/>
              <a:buChar char="•"/>
              <a:defRPr sz="106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67" indent="0" algn="l" defTabSz="914362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38" indent="-228592" algn="l" defTabSz="91436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en-US" sz="1600" b="1" dirty="0"/>
              <a:t>The Bad </a:t>
            </a:r>
          </a:p>
          <a:p>
            <a:r>
              <a:rPr lang="en-US" sz="1600" dirty="0"/>
              <a:t>(MU)RTS does not include priority of traffic to follow</a:t>
            </a:r>
          </a:p>
          <a:p>
            <a:r>
              <a:rPr lang="en-US" sz="1600" dirty="0"/>
              <a:t>Ack/BA at SIFS without RTS+CTS</a:t>
            </a:r>
          </a:p>
          <a:p>
            <a:r>
              <a:rPr lang="en-US" sz="1600" dirty="0"/>
              <a:t>Target Wake Time (TWT) or Restricted-TWT (R--TWT) with very short Service Periods (SPs)</a:t>
            </a:r>
          </a:p>
          <a:p>
            <a:r>
              <a:rPr lang="en-US" sz="1600" dirty="0"/>
              <a:t>P2P TWT (to signal periodic, fixed-duration absences) since no allowance for absence elongation</a:t>
            </a:r>
          </a:p>
          <a:p>
            <a:r>
              <a:rPr lang="en-US" sz="1600" dirty="0"/>
              <a:t>Discovering and using IDC unavailability windows, priority constraints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A9521C8C-B968-2C74-069D-6F8A9F9D5CD1}"/>
              </a:ext>
            </a:extLst>
          </p:cNvPr>
          <p:cNvSpPr txBox="1">
            <a:spLocks/>
          </p:cNvSpPr>
          <p:nvPr/>
        </p:nvSpPr>
        <p:spPr>
          <a:xfrm>
            <a:off x="747131" y="4822507"/>
            <a:ext cx="8231460" cy="1848750"/>
          </a:xfrm>
          <a:prstGeom prst="rect">
            <a:avLst/>
          </a:prstGeom>
          <a:solidFill>
            <a:srgbClr val="FFFFCC"/>
          </a:solidFill>
        </p:spPr>
        <p:txBody>
          <a:bodyPr vert="horz" lIns="45720" tIns="45720" rIns="45720" bIns="45720" rtlCol="0">
            <a:noAutofit/>
          </a:bodyPr>
          <a:lstStyle>
            <a:lvl1pPr marL="226482" indent="-226482" algn="l" defTabSz="912276" rtl="0" eaLnBrk="1" fontAlgn="base" hangingPunct="1">
              <a:lnSpc>
                <a:spcPct val="95000"/>
              </a:lnSpc>
              <a:spcBef>
                <a:spcPts val="1433"/>
              </a:spcBef>
              <a:spcAft>
                <a:spcPct val="0"/>
              </a:spcAft>
              <a:buClrTx/>
              <a:buSzPct val="90000"/>
              <a:buFont typeface="Arial" charset="0"/>
              <a:buChar char="•"/>
              <a:defRPr lang="en-US" sz="24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1pPr>
            <a:lvl2pPr marL="457200" indent="-227013" algn="l" defTabSz="912276" rtl="0" eaLnBrk="1" fontAlgn="base" hangingPunct="1">
              <a:lnSpc>
                <a:spcPct val="95000"/>
              </a:lnSpc>
              <a:spcBef>
                <a:spcPts val="800"/>
              </a:spcBef>
              <a:spcAft>
                <a:spcPct val="0"/>
              </a:spcAft>
              <a:buClrTx/>
              <a:buFont typeface="Arial" charset="0"/>
              <a:buChar char="•"/>
              <a:defRPr lang="en-US" sz="20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2pPr>
            <a:lvl3pPr marL="569913" indent="-230188" algn="l" defTabSz="912276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ClrTx/>
              <a:buFont typeface="Arial" charset="0"/>
              <a:buChar char="•"/>
              <a:defRPr lang="en-US" sz="18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3pPr>
            <a:lvl4pPr marL="687388" indent="-230188" algn="l" defTabSz="912276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ClrTx/>
              <a:buFont typeface="Arial" charset="0"/>
              <a:buChar char="•"/>
              <a:defRPr lang="en-US" sz="16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4pPr>
            <a:lvl5pPr marL="801688" indent="-231775" algn="l" defTabSz="912276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ClrTx/>
              <a:buFont typeface="Arial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5pPr>
            <a:lvl6pPr marL="1151798" indent="-228592" algn="l" defTabSz="914362" rtl="0" eaLnBrk="1" latinLnBrk="0" hangingPunct="1">
              <a:spcBef>
                <a:spcPts val="800"/>
              </a:spcBef>
              <a:buFont typeface="Arial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47781" indent="-228561" algn="l" defTabSz="914362" rtl="0" eaLnBrk="1" latinLnBrk="0" hangingPunct="1">
              <a:spcBef>
                <a:spcPts val="800"/>
              </a:spcBef>
              <a:buFont typeface="Arial" pitchFamily="34" charset="0"/>
              <a:buChar char="•"/>
              <a:defRPr sz="106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67" indent="0" algn="l" defTabSz="914362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38" indent="-228592" algn="l" defTabSz="91436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960"/>
              </a:spcBef>
              <a:buFont typeface="Arial" charset="0"/>
              <a:buNone/>
            </a:pPr>
            <a:r>
              <a:rPr lang="en-US" sz="1600" b="1" dirty="0"/>
              <a:t>Gaps </a:t>
            </a:r>
          </a:p>
          <a:p>
            <a:pPr>
              <a:lnSpc>
                <a:spcPct val="100000"/>
              </a:lnSpc>
              <a:spcBef>
                <a:spcPts val="960"/>
              </a:spcBef>
            </a:pPr>
            <a:r>
              <a:rPr lang="en-US" sz="1600" dirty="0"/>
              <a:t>P2P TWTs </a:t>
            </a:r>
            <a:r>
              <a:rPr lang="en-US" sz="1600" u="sng" dirty="0"/>
              <a:t>with priority</a:t>
            </a:r>
          </a:p>
          <a:p>
            <a:pPr>
              <a:lnSpc>
                <a:spcPct val="100000"/>
              </a:lnSpc>
              <a:spcBef>
                <a:spcPts val="960"/>
              </a:spcBef>
            </a:pPr>
            <a:r>
              <a:rPr lang="en-US" sz="1600" u="sng" dirty="0"/>
              <a:t>Report a </a:t>
            </a:r>
            <a:r>
              <a:rPr lang="en-US" sz="1600" b="1" u="sng" dirty="0"/>
              <a:t>list </a:t>
            </a:r>
            <a:r>
              <a:rPr lang="en-US" sz="1600" u="sng" dirty="0"/>
              <a:t>of irregular unavailability windows, with priority</a:t>
            </a:r>
          </a:p>
          <a:p>
            <a:pPr>
              <a:lnSpc>
                <a:spcPct val="100000"/>
              </a:lnSpc>
              <a:spcBef>
                <a:spcPts val="960"/>
              </a:spcBef>
            </a:pPr>
            <a:r>
              <a:rPr lang="en-US" sz="1600" dirty="0"/>
              <a:t>Define an RTS</a:t>
            </a:r>
            <a:r>
              <a:rPr lang="en-US" sz="1600" u="sng" baseline="30000" dirty="0"/>
              <a:t>++</a:t>
            </a:r>
            <a:r>
              <a:rPr lang="en-US" sz="1600" dirty="0"/>
              <a:t> frame </a:t>
            </a:r>
            <a:r>
              <a:rPr lang="en-US" sz="1600" u="sng" dirty="0"/>
              <a:t>with priority</a:t>
            </a:r>
          </a:p>
          <a:p>
            <a:pPr>
              <a:lnSpc>
                <a:spcPct val="100000"/>
              </a:lnSpc>
              <a:spcBef>
                <a:spcPts val="960"/>
              </a:spcBef>
            </a:pPr>
            <a:r>
              <a:rPr lang="en-US" sz="1600" u="sng" dirty="0"/>
              <a:t>AP scheduler compute sufficient to consume this new signaling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95767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A7F07-F69F-D145-9DC9-FBF62390E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Recommendation for colleagues working in Bluetooth / Thread / Zigbee / UWB / unlicensed cellular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5535F-2788-C12C-B321-4C2FC79B0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799"/>
            <a:ext cx="7772400" cy="5027613"/>
          </a:xfrm>
        </p:spPr>
        <p:txBody>
          <a:bodyPr/>
          <a:lstStyle/>
          <a:p>
            <a:pPr marL="1588" lvl="1" indent="0">
              <a:buNone/>
            </a:pPr>
            <a:r>
              <a:rPr lang="en-US" sz="1600" b="1" dirty="0"/>
              <a:t>Add:</a:t>
            </a:r>
          </a:p>
          <a:p>
            <a:pPr lvl="1"/>
            <a:r>
              <a:rPr lang="en-US" sz="1600" b="0" dirty="0"/>
              <a:t>Contention-Based Protocol</a:t>
            </a:r>
          </a:p>
          <a:p>
            <a:pPr lvl="2"/>
            <a:r>
              <a:rPr lang="en-US" sz="1400" b="1" dirty="0"/>
              <a:t>CBP is required by FCC for LPI devices operating in 6 GHz; let’s treat this as an opportunity, and motivation, and an independent suggestion to revisit support for contention; let’s get multiple-wireless technology IDC right</a:t>
            </a:r>
          </a:p>
          <a:p>
            <a:pPr lvl="1"/>
            <a:r>
              <a:rPr lang="en-US" sz="1600" b="0" dirty="0"/>
              <a:t>Option for RTS</a:t>
            </a:r>
            <a:r>
              <a:rPr lang="en-US" sz="1600" b="0" baseline="30000" dirty="0"/>
              <a:t>++</a:t>
            </a:r>
            <a:r>
              <a:rPr lang="en-US" sz="1600" b="0" dirty="0"/>
              <a:t> (i.e., RTS with priority) + CTS before all transmissions to a peer affected by IDC</a:t>
            </a:r>
          </a:p>
          <a:p>
            <a:pPr lvl="1"/>
            <a:r>
              <a:rPr lang="en-US" sz="1600" b="0" dirty="0"/>
              <a:t>Deferral (i.e., flexible transmission/reception times)</a:t>
            </a:r>
          </a:p>
          <a:p>
            <a:pPr lvl="1"/>
            <a:r>
              <a:rPr lang="en-US" sz="1600" b="0" dirty="0"/>
              <a:t>Reporting a sequence (both periodic and irregular) of unavailability windows, with priority</a:t>
            </a:r>
          </a:p>
          <a:p>
            <a:pPr lvl="1"/>
            <a:endParaRPr lang="en-US" sz="16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75D0EF-B12F-ADB1-CBFF-3A006232B2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0DE25-63F0-8778-E974-3A902640BB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1448452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1792</Words>
  <Application>Microsoft Office PowerPoint</Application>
  <PresentationFormat>On-screen Show (4:3)</PresentationFormat>
  <Paragraphs>211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Times New Roman</vt:lpstr>
      <vt:lpstr>802-11-Submission</vt:lpstr>
      <vt:lpstr>Balanced In Device Coexistence</vt:lpstr>
      <vt:lpstr>Motivation</vt:lpstr>
      <vt:lpstr>Landscape</vt:lpstr>
      <vt:lpstr>Global Goals</vt:lpstr>
      <vt:lpstr>Transmission Time Flexibility</vt:lpstr>
      <vt:lpstr>Basic Channel Access with an IDC-affected peer For all wireless technologies</vt:lpstr>
      <vt:lpstr>Global QoS For 802.11 and other wireless technologies</vt:lpstr>
      <vt:lpstr>Gap Analysis for 802.11</vt:lpstr>
      <vt:lpstr>Recommendation for colleagues working in Bluetooth / Thread / Zigbee / UWB / unlicensed cellular …</vt:lpstr>
      <vt:lpstr>Summary</vt:lpstr>
      <vt:lpstr>Backup </vt:lpstr>
      <vt:lpstr>Nominal availability and unavailability windows enable smarter retry scheduling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Balanced In-device Coexistence</dc:title>
  <dc:creator/>
  <cp:keywords>23/0573</cp:keywords>
  <cp:lastModifiedBy/>
  <cp:revision>6</cp:revision>
  <dcterms:created xsi:type="dcterms:W3CDTF">2011-09-19T06:02:14Z</dcterms:created>
  <dcterms:modified xsi:type="dcterms:W3CDTF">2023-11-16T03:39:21Z</dcterms:modified>
</cp:coreProperties>
</file>