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4.xml.rels" ContentType="application/vnd.openxmlformats-package.relationships+xml"/>
  <Override PartName="/ppt/slideMasters/_rels/slideMaster1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_rels/notesSlide8.xml.rels" ContentType="application/vnd.openxmlformats-package.relationships+xml"/>
  <Override PartName="/ppt/notesSlides/_rels/notesSlide2.xml.rels" ContentType="application/vnd.openxmlformats-package.relationships+xml"/>
  <Override PartName="/ppt/notesSlides/_rels/notesSlide7.xml.rels" ContentType="application/vnd.openxmlformats-package.relationships+xml"/>
  <Override PartName="/ppt/notesSlides/_rels/notesSlide1.xml.rels" ContentType="application/vnd.openxmlformats-package.relationships+xml"/>
  <Override PartName="/ppt/notesSlides/_rels/notesSlide5.xml.rels" ContentType="application/vnd.openxmlformats-package.relationships+xml"/>
  <Override PartName="/ppt/notesSlides/_rels/notesSlide10.xml.rels" ContentType="application/vnd.openxmlformats-package.relationships+xml"/>
  <Override PartName="/ppt/notesSlides/_rels/notesSlide4.xml.rels" ContentType="application/vnd.openxmlformats-package.relationship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_rels/presentation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39.xml.rels" ContentType="application/vnd.openxmlformats-package.relationships+xml"/>
  <Override PartName="/ppt/slideLayouts/slideLayout2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5.xml" ContentType="application/vnd.openxmlformats-officedocument.presentationml.slideLayout+xml"/>
  <Override PartName="/ppt/presProps.xml" ContentType="application/vnd.openxmlformats-officedocument.presentationml.presProps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3.xml.rels" ContentType="application/vnd.openxmlformats-package.relationships+xml"/>
  <Override PartName="/ppt/slides/_rels/slide5.xml.rels" ContentType="application/vnd.openxmlformats-package.relationships+xml"/>
  <Override PartName="/ppt/slides/_rels/slide2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x="12192000" cy="6858000"/>
  <p:notesSz cx="6934200" cy="9280525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5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PlaceHolder 1"/>
          <p:cNvSpPr>
            <a:spLocks noGrp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Click to move 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the slide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9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0">
              <a:buNone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Click to edit the notes format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&lt;header&gt;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1" name="PlaceHolder 4"/>
          <p:cNvSpPr>
            <a:spLocks noGrp="1"/>
          </p:cNvSpPr>
          <p:nvPr>
            <p:ph type="dt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2" name="PlaceHolder 5"/>
          <p:cNvSpPr>
            <a:spLocks noGrp="1"/>
          </p:cNvSpPr>
          <p:nvPr>
            <p:ph type="ftr" idx="2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3" name="PlaceHolder 6"/>
          <p:cNvSpPr>
            <a:spLocks noGrp="1"/>
          </p:cNvSpPr>
          <p:nvPr>
            <p:ph type="sldNum" idx="3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62E3C957-1061-4AF3-8CEB-37A5061FA011}" type="slidenum"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CustomShape 1"/>
          <p:cNvSpPr/>
          <p:nvPr/>
        </p:nvSpPr>
        <p:spPr>
          <a:xfrm>
            <a:off x="5640480" y="96840"/>
            <a:ext cx="637920" cy="209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5" name="CustomShape 2"/>
          <p:cNvSpPr/>
          <p:nvPr/>
        </p:nvSpPr>
        <p:spPr>
          <a:xfrm>
            <a:off x="654120" y="96840"/>
            <a:ext cx="823680" cy="209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6" name="CustomShape 3"/>
          <p:cNvSpPr/>
          <p:nvPr/>
        </p:nvSpPr>
        <p:spPr>
          <a:xfrm>
            <a:off x="5357880" y="8985240"/>
            <a:ext cx="920520" cy="1792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7" name="CustomShape 4"/>
          <p:cNvSpPr/>
          <p:nvPr/>
        </p:nvSpPr>
        <p:spPr>
          <a:xfrm>
            <a:off x="3222720" y="8985240"/>
            <a:ext cx="509400" cy="3618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254F1F33-0488-4199-92F3-6073B43005BA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8" name="CustomShape 5"/>
          <p:cNvSpPr/>
          <p:nvPr/>
        </p:nvSpPr>
        <p:spPr>
          <a:xfrm>
            <a:off x="1154160" y="701640"/>
            <a:ext cx="4624200" cy="34668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9" name="PlaceHolder 1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4640" cy="4268520"/>
          </a:xfrm>
          <a:prstGeom prst="rect">
            <a:avLst/>
          </a:prstGeom>
          <a:noFill/>
          <a:ln w="0">
            <a:noFill/>
          </a:ln>
        </p:spPr>
        <p:txBody>
          <a:bodyPr lIns="93600" rIns="93600" tIns="46080" bIns="46080" anchor="ctr">
            <a:noAutofit/>
          </a:bodyPr>
          <a:p>
            <a:pPr marL="216000"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1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PlaceHolder 1"/>
          <p:cNvSpPr>
            <a:spLocks noGrp="1"/>
          </p:cNvSpPr>
          <p:nvPr>
            <p:ph type="sldImg"/>
          </p:nvPr>
        </p:nvSpPr>
        <p:spPr>
          <a:xfrm>
            <a:off x="385920" y="701640"/>
            <a:ext cx="6158880" cy="3464640"/>
          </a:xfrm>
          <a:prstGeom prst="rect">
            <a:avLst/>
          </a:prstGeom>
          <a:ln w="0">
            <a:noFill/>
          </a:ln>
        </p:spPr>
      </p:sp>
      <p:sp>
        <p:nvSpPr>
          <p:cNvPr id="261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2840" cy="4173480"/>
          </a:xfrm>
          <a:prstGeom prst="rect">
            <a:avLst/>
          </a:prstGeom>
          <a:noFill/>
          <a:ln w="0">
            <a:noFill/>
          </a:ln>
        </p:spPr>
        <p:txBody>
          <a:bodyPr lIns="93600" rIns="93600" tIns="46080" bIns="46080" anchor="t">
            <a:noAutofit/>
          </a:bodyPr>
          <a:p>
            <a:pPr marL="216000"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2" name="CustomShape 3"/>
          <p:cNvSpPr/>
          <p:nvPr/>
        </p:nvSpPr>
        <p:spPr>
          <a:xfrm>
            <a:off x="5640480" y="96840"/>
            <a:ext cx="637920" cy="209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3" name="CustomShape 4"/>
          <p:cNvSpPr/>
          <p:nvPr/>
        </p:nvSpPr>
        <p:spPr>
          <a:xfrm>
            <a:off x="654120" y="96840"/>
            <a:ext cx="823680" cy="209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4" name="CustomShape 5"/>
          <p:cNvSpPr/>
          <p:nvPr/>
        </p:nvSpPr>
        <p:spPr>
          <a:xfrm>
            <a:off x="5357880" y="8985240"/>
            <a:ext cx="920520" cy="1792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5" name="CustomShape 6"/>
          <p:cNvSpPr/>
          <p:nvPr/>
        </p:nvSpPr>
        <p:spPr>
          <a:xfrm>
            <a:off x="3222720" y="8985240"/>
            <a:ext cx="509400" cy="3618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AAB2933B-9B12-4999-9EBC-432C899BAAB8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CustomShape 1"/>
          <p:cNvSpPr/>
          <p:nvPr/>
        </p:nvSpPr>
        <p:spPr>
          <a:xfrm>
            <a:off x="5640480" y="96840"/>
            <a:ext cx="637920" cy="209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1" name="CustomShape 2"/>
          <p:cNvSpPr/>
          <p:nvPr/>
        </p:nvSpPr>
        <p:spPr>
          <a:xfrm>
            <a:off x="654120" y="96840"/>
            <a:ext cx="823680" cy="209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2" name="CustomShape 3"/>
          <p:cNvSpPr/>
          <p:nvPr/>
        </p:nvSpPr>
        <p:spPr>
          <a:xfrm>
            <a:off x="5357880" y="8985240"/>
            <a:ext cx="920520" cy="1792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3" name="CustomShape 4"/>
          <p:cNvSpPr/>
          <p:nvPr/>
        </p:nvSpPr>
        <p:spPr>
          <a:xfrm>
            <a:off x="3222720" y="8985240"/>
            <a:ext cx="509400" cy="3618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0DEA0949-5859-410B-A7FB-F7AAFA079783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4" name="CustomShape 5"/>
          <p:cNvSpPr/>
          <p:nvPr/>
        </p:nvSpPr>
        <p:spPr>
          <a:xfrm>
            <a:off x="1154160" y="701640"/>
            <a:ext cx="4624200" cy="34668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5" name="PlaceHolder 1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4640" cy="4268520"/>
          </a:xfrm>
          <a:prstGeom prst="rect">
            <a:avLst/>
          </a:prstGeom>
          <a:noFill/>
          <a:ln w="0">
            <a:noFill/>
          </a:ln>
        </p:spPr>
        <p:txBody>
          <a:bodyPr lIns="93600" rIns="93600" tIns="46080" bIns="46080" anchor="ctr">
            <a:noAutofit/>
          </a:bodyPr>
          <a:p>
            <a:pPr marL="216000"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PlaceHolder 1"/>
          <p:cNvSpPr>
            <a:spLocks noGrp="1"/>
          </p:cNvSpPr>
          <p:nvPr>
            <p:ph type="sldImg"/>
          </p:nvPr>
        </p:nvSpPr>
        <p:spPr>
          <a:xfrm>
            <a:off x="385920" y="701640"/>
            <a:ext cx="6158880" cy="3464640"/>
          </a:xfrm>
          <a:prstGeom prst="rect">
            <a:avLst/>
          </a:prstGeom>
          <a:ln w="0">
            <a:noFill/>
          </a:ln>
        </p:spPr>
      </p:sp>
      <p:sp>
        <p:nvSpPr>
          <p:cNvPr id="237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2840" cy="4173480"/>
          </a:xfrm>
          <a:prstGeom prst="rect">
            <a:avLst/>
          </a:prstGeom>
          <a:noFill/>
          <a:ln w="0">
            <a:noFill/>
          </a:ln>
        </p:spPr>
        <p:txBody>
          <a:bodyPr lIns="93600" rIns="93600" tIns="46080" bIns="46080" anchor="t">
            <a:noAutofit/>
          </a:bodyPr>
          <a:p>
            <a:pPr marL="216000"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8" name="CustomShape 3"/>
          <p:cNvSpPr/>
          <p:nvPr/>
        </p:nvSpPr>
        <p:spPr>
          <a:xfrm>
            <a:off x="5640480" y="96840"/>
            <a:ext cx="637920" cy="209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9" name="CustomShape 4"/>
          <p:cNvSpPr/>
          <p:nvPr/>
        </p:nvSpPr>
        <p:spPr>
          <a:xfrm>
            <a:off x="654120" y="96840"/>
            <a:ext cx="823680" cy="209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0" name="CustomShape 5"/>
          <p:cNvSpPr/>
          <p:nvPr/>
        </p:nvSpPr>
        <p:spPr>
          <a:xfrm>
            <a:off x="5357880" y="8985240"/>
            <a:ext cx="920520" cy="1792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1" name="CustomShape 6"/>
          <p:cNvSpPr/>
          <p:nvPr/>
        </p:nvSpPr>
        <p:spPr>
          <a:xfrm>
            <a:off x="3222720" y="8985240"/>
            <a:ext cx="509400" cy="3618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2E55A255-5B10-4685-95BD-61909680BA13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PlaceHolder 1"/>
          <p:cNvSpPr>
            <a:spLocks noGrp="1"/>
          </p:cNvSpPr>
          <p:nvPr>
            <p:ph type="sldImg"/>
          </p:nvPr>
        </p:nvSpPr>
        <p:spPr>
          <a:xfrm>
            <a:off x="385920" y="701640"/>
            <a:ext cx="6158880" cy="3464640"/>
          </a:xfrm>
          <a:prstGeom prst="rect">
            <a:avLst/>
          </a:prstGeom>
          <a:ln w="0">
            <a:noFill/>
          </a:ln>
        </p:spPr>
      </p:sp>
      <p:sp>
        <p:nvSpPr>
          <p:cNvPr id="243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2840" cy="4173480"/>
          </a:xfrm>
          <a:prstGeom prst="rect">
            <a:avLst/>
          </a:prstGeom>
          <a:noFill/>
          <a:ln w="0">
            <a:noFill/>
          </a:ln>
        </p:spPr>
        <p:txBody>
          <a:bodyPr lIns="93600" rIns="93600" tIns="46080" bIns="46080" anchor="t">
            <a:noAutofit/>
          </a:bodyPr>
          <a:p>
            <a:pPr marL="216000"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4" name="CustomShape 3"/>
          <p:cNvSpPr/>
          <p:nvPr/>
        </p:nvSpPr>
        <p:spPr>
          <a:xfrm>
            <a:off x="5640480" y="96840"/>
            <a:ext cx="637920" cy="209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5" name="CustomShape 4"/>
          <p:cNvSpPr/>
          <p:nvPr/>
        </p:nvSpPr>
        <p:spPr>
          <a:xfrm>
            <a:off x="654120" y="96840"/>
            <a:ext cx="823680" cy="209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6" name="CustomShape 5"/>
          <p:cNvSpPr/>
          <p:nvPr/>
        </p:nvSpPr>
        <p:spPr>
          <a:xfrm>
            <a:off x="5357880" y="8985240"/>
            <a:ext cx="920520" cy="1792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7" name="CustomShape 6"/>
          <p:cNvSpPr/>
          <p:nvPr/>
        </p:nvSpPr>
        <p:spPr>
          <a:xfrm>
            <a:off x="3222720" y="8985240"/>
            <a:ext cx="509400" cy="3618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CB756D1F-D613-4BCB-8BDB-92526D4CE40C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PlaceHolder 1"/>
          <p:cNvSpPr>
            <a:spLocks noGrp="1"/>
          </p:cNvSpPr>
          <p:nvPr>
            <p:ph type="sldImg"/>
          </p:nvPr>
        </p:nvSpPr>
        <p:spPr>
          <a:xfrm>
            <a:off x="385920" y="701640"/>
            <a:ext cx="6158880" cy="3464640"/>
          </a:xfrm>
          <a:prstGeom prst="rect">
            <a:avLst/>
          </a:prstGeom>
          <a:ln w="0">
            <a:noFill/>
          </a:ln>
        </p:spPr>
      </p:sp>
      <p:sp>
        <p:nvSpPr>
          <p:cNvPr id="249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2840" cy="4173480"/>
          </a:xfrm>
          <a:prstGeom prst="rect">
            <a:avLst/>
          </a:prstGeom>
          <a:noFill/>
          <a:ln w="0">
            <a:noFill/>
          </a:ln>
        </p:spPr>
        <p:txBody>
          <a:bodyPr lIns="93600" rIns="93600" tIns="46080" bIns="46080" anchor="t">
            <a:noAutofit/>
          </a:bodyPr>
          <a:p>
            <a:pPr marL="216000"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0" name="CustomShape 3"/>
          <p:cNvSpPr/>
          <p:nvPr/>
        </p:nvSpPr>
        <p:spPr>
          <a:xfrm>
            <a:off x="5640480" y="96840"/>
            <a:ext cx="637920" cy="209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1" name="CustomShape 4"/>
          <p:cNvSpPr/>
          <p:nvPr/>
        </p:nvSpPr>
        <p:spPr>
          <a:xfrm>
            <a:off x="654120" y="96840"/>
            <a:ext cx="823680" cy="209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2" name="CustomShape 5"/>
          <p:cNvSpPr/>
          <p:nvPr/>
        </p:nvSpPr>
        <p:spPr>
          <a:xfrm>
            <a:off x="5357880" y="8985240"/>
            <a:ext cx="920520" cy="1792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3" name="CustomShape 6"/>
          <p:cNvSpPr/>
          <p:nvPr/>
        </p:nvSpPr>
        <p:spPr>
          <a:xfrm>
            <a:off x="3222720" y="8985240"/>
            <a:ext cx="509400" cy="3618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0647A103-2D9B-4E5C-B7E3-B3F5D6E4B623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PlaceHolder 1"/>
          <p:cNvSpPr>
            <a:spLocks noGrp="1"/>
          </p:cNvSpPr>
          <p:nvPr>
            <p:ph type="sldImg"/>
          </p:nvPr>
        </p:nvSpPr>
        <p:spPr>
          <a:xfrm>
            <a:off x="385920" y="701640"/>
            <a:ext cx="6158880" cy="3464640"/>
          </a:xfrm>
          <a:prstGeom prst="rect">
            <a:avLst/>
          </a:prstGeom>
          <a:ln w="0">
            <a:noFill/>
          </a:ln>
        </p:spPr>
      </p:sp>
      <p:sp>
        <p:nvSpPr>
          <p:cNvPr id="255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2840" cy="4173480"/>
          </a:xfrm>
          <a:prstGeom prst="rect">
            <a:avLst/>
          </a:prstGeom>
          <a:noFill/>
          <a:ln w="0">
            <a:noFill/>
          </a:ln>
        </p:spPr>
        <p:txBody>
          <a:bodyPr lIns="93600" rIns="93600" tIns="46080" bIns="46080" anchor="t">
            <a:noAutofit/>
          </a:bodyPr>
          <a:p>
            <a:pPr marL="216000"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6" name="CustomShape 3"/>
          <p:cNvSpPr/>
          <p:nvPr/>
        </p:nvSpPr>
        <p:spPr>
          <a:xfrm>
            <a:off x="5640480" y="96840"/>
            <a:ext cx="637920" cy="209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7" name="CustomShape 4"/>
          <p:cNvSpPr/>
          <p:nvPr/>
        </p:nvSpPr>
        <p:spPr>
          <a:xfrm>
            <a:off x="654120" y="96840"/>
            <a:ext cx="823680" cy="209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8" name="CustomShape 5"/>
          <p:cNvSpPr/>
          <p:nvPr/>
        </p:nvSpPr>
        <p:spPr>
          <a:xfrm>
            <a:off x="5357880" y="8985240"/>
            <a:ext cx="920520" cy="1792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9" name="CustomShape 6"/>
          <p:cNvSpPr/>
          <p:nvPr/>
        </p:nvSpPr>
        <p:spPr>
          <a:xfrm>
            <a:off x="3222720" y="8985240"/>
            <a:ext cx="509400" cy="3618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7F61C0C1-19A3-43DD-9897-E0C297638696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5936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5936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8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2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3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4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5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5936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4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8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5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9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0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3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4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5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6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7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5936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3560" bIns="-4356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" name="CustomShape 2"/>
          <p:cNvSpPr/>
          <p:nvPr/>
        </p:nvSpPr>
        <p:spPr>
          <a:xfrm>
            <a:off x="914040" y="6475320"/>
            <a:ext cx="712800" cy="18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spAutoFit/>
          </a:bodyPr>
          <a:p>
            <a:pPr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3200" bIns="-432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" name="CustomShape 4"/>
          <p:cNvSpPr/>
          <p:nvPr/>
        </p:nvSpPr>
        <p:spPr>
          <a:xfrm>
            <a:off x="6145920" y="318960"/>
            <a:ext cx="4665600" cy="271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802.15 15-23-0574-01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Click to 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edit the 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title text 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format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3560" bIns="-4356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3" name="CustomShape 2"/>
          <p:cNvSpPr/>
          <p:nvPr/>
        </p:nvSpPr>
        <p:spPr>
          <a:xfrm>
            <a:off x="914040" y="6475320"/>
            <a:ext cx="712800" cy="18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spAutoFit/>
          </a:bodyPr>
          <a:p>
            <a:pPr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3200" bIns="-432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5" name="CustomShape 4"/>
          <p:cNvSpPr/>
          <p:nvPr/>
        </p:nvSpPr>
        <p:spPr>
          <a:xfrm>
            <a:off x="6145920" y="318960"/>
            <a:ext cx="4665600" cy="271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802.15 15-23-0574-01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Click to 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edit the 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title text 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format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3560" bIns="-4356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85" name="CustomShape 2"/>
          <p:cNvSpPr/>
          <p:nvPr/>
        </p:nvSpPr>
        <p:spPr>
          <a:xfrm>
            <a:off x="914040" y="6475320"/>
            <a:ext cx="712800" cy="18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spAutoFit/>
          </a:bodyPr>
          <a:p>
            <a:pPr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3200" bIns="-432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87" name="CustomShape 4"/>
          <p:cNvSpPr/>
          <p:nvPr/>
        </p:nvSpPr>
        <p:spPr>
          <a:xfrm>
            <a:off x="6145920" y="318960"/>
            <a:ext cx="4665600" cy="271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802.15 15-23-0574-01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Click to 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edit the 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title text 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format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3560" bIns="-4356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27" name="CustomShape 2"/>
          <p:cNvSpPr/>
          <p:nvPr/>
        </p:nvSpPr>
        <p:spPr>
          <a:xfrm>
            <a:off x="914040" y="6475320"/>
            <a:ext cx="712800" cy="18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spAutoFit/>
          </a:bodyPr>
          <a:p>
            <a:pPr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8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3200" bIns="-432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29" name="CustomShape 4"/>
          <p:cNvSpPr/>
          <p:nvPr/>
        </p:nvSpPr>
        <p:spPr>
          <a:xfrm>
            <a:off x="6145920" y="318960"/>
            <a:ext cx="4665600" cy="271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802.15 15-23-0574-01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title 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1.xml"/><Relationship Id="rId2" Type="http://schemas.openxmlformats.org/officeDocument/2006/relationships/notesSlide" Target="../notesSlides/notesSlide10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notesSlide" Target="../notesSlides/notesSlide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1.xml"/><Relationship Id="rId2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hyperlink" Target="https://mentor.ieee.org/802.15/dcn/yy/15-yy-0xxx-vv-zzzz-mec-review-gggg.pdf" TargetMode="External"/><Relationship Id="rId2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1.xml"/><Relationship Id="rId2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1.xml"/><Relationship Id="rId2" Type="http://schemas.openxmlformats.org/officeDocument/2006/relationships/notesSlide" Target="../notesSlides/notesSlide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CustomShape 1"/>
          <p:cNvSpPr/>
          <p:nvPr/>
        </p:nvSpPr>
        <p:spPr>
          <a:xfrm>
            <a:off x="914400" y="469800"/>
            <a:ext cx="10361520" cy="1468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P802.15.</a:t>
            </a:r>
            <a:r>
              <a:rPr b="1" lang="en-US" sz="32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S Gothic"/>
              </a:rPr>
              <a:t>xx</a:t>
            </a: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 Report to EC on </a:t>
            </a:r>
            <a:r>
              <a:rPr b="1" lang="en-US" sz="32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S Gothic"/>
              </a:rPr>
              <a:t>Un</a:t>
            </a: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conditional Approval to go to SA Ballot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5" name="CustomShape 2"/>
          <p:cNvSpPr/>
          <p:nvPr/>
        </p:nvSpPr>
        <p:spPr>
          <a:xfrm>
            <a:off x="1878480" y="1872720"/>
            <a:ext cx="8532720" cy="4744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t">
            <a:noAutofit/>
          </a:bodyPr>
          <a:p>
            <a:pPr algn="ctr">
              <a:lnSpc>
                <a:spcPct val="100000"/>
              </a:lnSpc>
              <a:spcBef>
                <a:spcPts val="499"/>
              </a:spcBef>
            </a:pPr>
            <a:r>
              <a:rPr b="1" lang="en-US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Date:</a:t>
            </a:r>
            <a:r>
              <a:rPr b="0" lang="en-US" sz="20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S Gothic"/>
              </a:rPr>
              <a:t> 202x-mm-dd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6" name="CustomShape 3"/>
          <p:cNvSpPr/>
          <p:nvPr/>
        </p:nvSpPr>
        <p:spPr>
          <a:xfrm>
            <a:off x="929160" y="333360"/>
            <a:ext cx="2498040" cy="271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Nov 2023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7" name="CustomShape 4"/>
          <p:cNvSpPr/>
          <p:nvPr/>
        </p:nvSpPr>
        <p:spPr>
          <a:xfrm>
            <a:off x="7143840" y="6475320"/>
            <a:ext cx="4244400" cy="1792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Tero Kivinen (Self)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8" name="CustomShape 5"/>
          <p:cNvSpPr/>
          <p:nvPr/>
        </p:nvSpPr>
        <p:spPr>
          <a:xfrm>
            <a:off x="5793480" y="6475320"/>
            <a:ext cx="703080" cy="3618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23754929-4F4B-44E6-8763-DA50CB9DCF2D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9" name="CustomShape 6"/>
          <p:cNvSpPr/>
          <p:nvPr/>
        </p:nvSpPr>
        <p:spPr>
          <a:xfrm>
            <a:off x="993600" y="2255760"/>
            <a:ext cx="1446120" cy="379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t">
            <a:noAutofit/>
          </a:bodyPr>
          <a:p>
            <a:pPr>
              <a:lnSpc>
                <a:spcPct val="100000"/>
              </a:lnSpc>
              <a:spcBef>
                <a:spcPts val="499"/>
              </a:spcBef>
            </a:pPr>
            <a:r>
              <a:rPr b="0" lang="en-US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Author(s):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180" name=""/>
          <p:cNvGraphicFramePr/>
          <p:nvPr/>
        </p:nvGraphicFramePr>
        <p:xfrm>
          <a:off x="1143000" y="2743200"/>
          <a:ext cx="10286640" cy="3200400"/>
        </p:xfrm>
        <a:graphic>
          <a:graphicData uri="http://schemas.openxmlformats.org/drawingml/2006/table">
            <a:tbl>
              <a:tblPr/>
              <a:tblGrid>
                <a:gridCol w="3428280"/>
                <a:gridCol w="3428280"/>
                <a:gridCol w="3430440"/>
              </a:tblGrid>
              <a:tr h="64008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Name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Affiliations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Email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</a:tr>
              <a:tr h="64008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</a:rPr>
                        <a:t>Tero Kivinen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</a:rPr>
                        <a:t>Self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</a:rPr>
                        <a:t>kivinen@iki.fi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640080">
                <a:tc>
                  <a:txBody>
                    <a:bodyPr lIns="90000" rIns="9000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</a:tr>
              <a:tr h="640080">
                <a:tc>
                  <a:txBody>
                    <a:bodyPr lIns="90000" rIns="9000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640080">
                <a:tc>
                  <a:txBody>
                    <a:bodyPr lIns="90000" rIns="9000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CustomShape 1"/>
          <p:cNvSpPr/>
          <p:nvPr/>
        </p:nvSpPr>
        <p:spPr>
          <a:xfrm>
            <a:off x="914400" y="685800"/>
            <a:ext cx="10359360" cy="1063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TG</a:t>
            </a:r>
            <a:r>
              <a:rPr b="1" lang="en-US" sz="32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S Gothic"/>
              </a:rPr>
              <a:t>xxx</a:t>
            </a: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 Timeline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0" name="CustomShape 2"/>
          <p:cNvSpPr/>
          <p:nvPr/>
        </p:nvSpPr>
        <p:spPr>
          <a:xfrm>
            <a:off x="929160" y="333360"/>
            <a:ext cx="2498040" cy="271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Nov 2023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1" name="CustomShape 3"/>
          <p:cNvSpPr/>
          <p:nvPr/>
        </p:nvSpPr>
        <p:spPr>
          <a:xfrm>
            <a:off x="7143840" y="6475320"/>
            <a:ext cx="4244400" cy="1792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Tero Kivinen (Self)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2" name="CustomShape 4"/>
          <p:cNvSpPr/>
          <p:nvPr/>
        </p:nvSpPr>
        <p:spPr>
          <a:xfrm>
            <a:off x="5793480" y="6475320"/>
            <a:ext cx="703080" cy="3618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10A10871-4587-4CB9-9051-CE351D530F96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23" name="Table 5"/>
          <p:cNvGraphicFramePr/>
          <p:nvPr/>
        </p:nvGraphicFramePr>
        <p:xfrm>
          <a:off x="1631520" y="2002320"/>
          <a:ext cx="8526600" cy="2224800"/>
        </p:xfrm>
        <a:graphic>
          <a:graphicData uri="http://schemas.openxmlformats.org/drawingml/2006/table">
            <a:tbl>
              <a:tblPr/>
              <a:tblGrid>
                <a:gridCol w="3600360"/>
                <a:gridCol w="2084400"/>
                <a:gridCol w="2842200"/>
              </a:tblGrid>
              <a:tr h="370800"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Open</a:t>
                      </a:r>
                      <a:endParaRPr b="0" lang="en-US" sz="1800" spc="-1" strike="noStrike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Close</a:t>
                      </a:r>
                      <a:endParaRPr b="0" lang="en-US" sz="1800" spc="-1" strike="noStrike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First SA Ballot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Mmm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 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dd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, 202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x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Mmm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 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dd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, 202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x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Second SA Ballot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Mmm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 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dd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, 202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x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Mmm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 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dd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, 202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x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Third SA Ballot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Mmm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 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dd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, 202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x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Mmm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 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dd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, 202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x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EC to Revcom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Mmm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 202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x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Revcom to SB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Mmm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 202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x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CustomShape 1"/>
          <p:cNvSpPr/>
          <p:nvPr/>
        </p:nvSpPr>
        <p:spPr>
          <a:xfrm>
            <a:off x="914400" y="685800"/>
            <a:ext cx="10359360" cy="1063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Introduction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2" name="CustomShape 2"/>
          <p:cNvSpPr/>
          <p:nvPr/>
        </p:nvSpPr>
        <p:spPr>
          <a:xfrm>
            <a:off x="914400" y="1981080"/>
            <a:ext cx="10359360" cy="41115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t">
            <a:noAutofit/>
          </a:bodyPr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This document contains the report to the IEEE 802 LSCM in support of a request for </a:t>
            </a:r>
            <a:r>
              <a:rPr b="1" lang="en-US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un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conditional approval to send IEEE P802.15.</a:t>
            </a:r>
            <a:r>
              <a:rPr b="1" lang="en-US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xx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 D</a:t>
            </a:r>
            <a:r>
              <a:rPr b="1" lang="en-US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.0 to SA Ballot.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The WG motion to request </a:t>
            </a:r>
            <a:r>
              <a:rPr b="1" lang="en-US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un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conditional approval was approved during the </a:t>
            </a:r>
            <a:r>
              <a:rPr b="1" lang="en-US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November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 session of the 802.15 working group on </a:t>
            </a:r>
            <a:r>
              <a:rPr b="1" lang="en-US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dd Month 202x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.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1" marL="800280" indent="-34200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Passed in the Working Group  </a:t>
            </a:r>
            <a:r>
              <a:rPr b="0" lang="en-US" sz="20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xx</a:t>
            </a:r>
            <a:r>
              <a:rPr b="0" lang="en-US" sz="20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 yes, </a:t>
            </a:r>
            <a:r>
              <a:rPr b="0" lang="en-US" sz="20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</a:t>
            </a:r>
            <a:r>
              <a:rPr b="0" lang="en-US" sz="20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 no, </a:t>
            </a:r>
            <a:r>
              <a:rPr b="0" lang="en-US" sz="20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</a:t>
            </a:r>
            <a:r>
              <a:rPr b="0" lang="en-US" sz="20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 abstain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3" name="CustomShape 3"/>
          <p:cNvSpPr/>
          <p:nvPr/>
        </p:nvSpPr>
        <p:spPr>
          <a:xfrm>
            <a:off x="5793480" y="6475320"/>
            <a:ext cx="703080" cy="3618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877893B8-5C93-4474-A269-A02E308791F8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4" name="CustomShape 4"/>
          <p:cNvSpPr/>
          <p:nvPr/>
        </p:nvSpPr>
        <p:spPr>
          <a:xfrm>
            <a:off x="7143840" y="6475320"/>
            <a:ext cx="4244400" cy="1792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Tero Kivinen (Self)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5" name="CustomShape 5"/>
          <p:cNvSpPr/>
          <p:nvPr/>
        </p:nvSpPr>
        <p:spPr>
          <a:xfrm>
            <a:off x="929160" y="333360"/>
            <a:ext cx="2498040" cy="271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Nov 2023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CustomShape 1"/>
          <p:cNvSpPr/>
          <p:nvPr/>
        </p:nvSpPr>
        <p:spPr>
          <a:xfrm>
            <a:off x="914400" y="685800"/>
            <a:ext cx="10359360" cy="1063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Status Summary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7" name="CustomShape 2"/>
          <p:cNvSpPr/>
          <p:nvPr/>
        </p:nvSpPr>
        <p:spPr>
          <a:xfrm>
            <a:off x="914400" y="1981080"/>
            <a:ext cx="10359360" cy="41115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t">
            <a:noAutofit/>
          </a:bodyPr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The TG</a:t>
            </a:r>
            <a:r>
              <a:rPr b="1" lang="en-US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S Gothic"/>
              </a:rPr>
              <a:t>xx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 Draft went through </a:t>
            </a:r>
            <a:r>
              <a:rPr b="1" lang="en-US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S Gothic"/>
              </a:rPr>
              <a:t>xx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 WG Letter Ballots. Draft P802.15.</a:t>
            </a:r>
            <a:r>
              <a:rPr b="1" lang="en-US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S Gothic"/>
              </a:rPr>
              <a:t>xx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/D0</a:t>
            </a:r>
            <a:r>
              <a:rPr b="1" lang="en-US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S Gothic"/>
              </a:rPr>
              <a:t>last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 achieved </a:t>
            </a:r>
            <a:r>
              <a:rPr b="1" lang="en-US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S Gothic"/>
              </a:rPr>
              <a:t>100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% approval rate (&gt; 75% needed for an approved draft)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The TG has resolved </a:t>
            </a:r>
            <a:r>
              <a:rPr b="1" lang="en-US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S Gothic"/>
              </a:rPr>
              <a:t>xx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 comments received on drafts P802.15.</a:t>
            </a:r>
            <a:r>
              <a:rPr b="1" lang="en-US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S Gothic"/>
              </a:rPr>
              <a:t>xx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/D0</a:t>
            </a:r>
            <a:r>
              <a:rPr b="1" lang="en-US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S Gothic"/>
              </a:rPr>
              <a:t>first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The TG has resolved </a:t>
            </a:r>
            <a:r>
              <a:rPr b="1" lang="en-US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S Gothic"/>
              </a:rPr>
              <a:t>xx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 comments received on drafts P802.15.</a:t>
            </a:r>
            <a:r>
              <a:rPr b="1" lang="en-US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S Gothic"/>
              </a:rPr>
              <a:t>xx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/D0</a:t>
            </a:r>
            <a:r>
              <a:rPr b="1" lang="en-US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S Gothic"/>
              </a:rPr>
              <a:t>x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The TG did not receive any cmments for 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P802.15.</a:t>
            </a:r>
            <a:r>
              <a:rPr b="1" lang="en-US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S Gothic"/>
              </a:rPr>
              <a:t>xx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/D0</a:t>
            </a:r>
            <a:r>
              <a:rPr b="1" lang="en-US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S Gothic"/>
              </a:rPr>
              <a:t>last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8" name="CustomShape 3"/>
          <p:cNvSpPr/>
          <p:nvPr/>
        </p:nvSpPr>
        <p:spPr>
          <a:xfrm>
            <a:off x="5793480" y="6475320"/>
            <a:ext cx="703080" cy="3618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084C8C37-5E06-467B-BF05-61635D879DA1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9" name="CustomShape 4"/>
          <p:cNvSpPr/>
          <p:nvPr/>
        </p:nvSpPr>
        <p:spPr>
          <a:xfrm>
            <a:off x="7143840" y="6475320"/>
            <a:ext cx="4244400" cy="1792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Tero Kivinen (Self)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0" name="CustomShape 5"/>
          <p:cNvSpPr/>
          <p:nvPr/>
        </p:nvSpPr>
        <p:spPr>
          <a:xfrm>
            <a:off x="929160" y="333360"/>
            <a:ext cx="2498040" cy="271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Nov 2023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CustomShape 1"/>
          <p:cNvSpPr/>
          <p:nvPr/>
        </p:nvSpPr>
        <p:spPr>
          <a:xfrm>
            <a:off x="929160" y="333360"/>
            <a:ext cx="2498040" cy="271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Nov 2023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2" name="CustomShape 2"/>
          <p:cNvSpPr/>
          <p:nvPr/>
        </p:nvSpPr>
        <p:spPr>
          <a:xfrm>
            <a:off x="7143840" y="6475320"/>
            <a:ext cx="4244400" cy="1792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Tero Kivinen (Self)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3" name="CustomShape 3"/>
          <p:cNvSpPr/>
          <p:nvPr/>
        </p:nvSpPr>
        <p:spPr>
          <a:xfrm>
            <a:off x="5793480" y="6475320"/>
            <a:ext cx="703080" cy="3618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C400D4E3-F44A-4FB4-8493-CF19B9078F52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4" name="CustomShape 4"/>
          <p:cNvSpPr/>
          <p:nvPr/>
        </p:nvSpPr>
        <p:spPr>
          <a:xfrm>
            <a:off x="0" y="685800"/>
            <a:ext cx="10359720" cy="5810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802.15 WG Letter Ballot Results – P802.15.</a:t>
            </a:r>
            <a:r>
              <a:rPr b="1" lang="en-US" sz="32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xx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195" name="Table 5"/>
          <p:cNvGraphicFramePr/>
          <p:nvPr/>
        </p:nvGraphicFramePr>
        <p:xfrm>
          <a:off x="335520" y="1412640"/>
          <a:ext cx="11448720" cy="4914720"/>
        </p:xfrm>
        <a:graphic>
          <a:graphicData uri="http://schemas.openxmlformats.org/drawingml/2006/table">
            <a:tbl>
              <a:tblPr/>
              <a:tblGrid>
                <a:gridCol w="607320"/>
                <a:gridCol w="1212120"/>
                <a:gridCol w="2155320"/>
                <a:gridCol w="1308600"/>
                <a:gridCol w="528840"/>
                <a:gridCol w="817920"/>
                <a:gridCol w="817920"/>
                <a:gridCol w="779400"/>
                <a:gridCol w="884880"/>
                <a:gridCol w="846720"/>
                <a:gridCol w="654480"/>
                <a:gridCol w="835560"/>
              </a:tblGrid>
              <a:tr h="96588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Ballot ID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Ballot Close Date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Title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Ballot Type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Pool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Return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%Return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Abstain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%Abstain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Approve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Disapprove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%Approve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0976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xxx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dd-mmm-202x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Technical Letter Ballot for 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MS Gothic"/>
                        </a:rPr>
                        <a:t>P802.15.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MS Gothic"/>
                        </a:rPr>
                        <a:t>xx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MS Gothic"/>
                        </a:rPr>
                        <a:t>/D0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MS Gothic"/>
                        </a:rPr>
                        <a:t>x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Technical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nn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rr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rp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aa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ap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aa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dd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ap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914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xxx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dd-mmm-202x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First recirculation draft, P802.15.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xx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/D0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x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Recirculation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nn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rr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rp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aa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ap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aa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dd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ap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914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xxx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dd-mmm-202x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Second recirculation draft, P802.15.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xx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/D0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x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Recirculation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nn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rr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rp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aa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ap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aa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dd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ap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91400"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Final Tally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nn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rr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rp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aa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ap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aa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dd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ap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91040"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91040"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91040"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91760"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CustomShape 1"/>
          <p:cNvSpPr/>
          <p:nvPr/>
        </p:nvSpPr>
        <p:spPr>
          <a:xfrm>
            <a:off x="914400" y="685800"/>
            <a:ext cx="10359360" cy="1063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802.15 WG Letter Ballot Comments – P802.15.</a:t>
            </a:r>
            <a:r>
              <a:rPr b="1" lang="en-US" sz="32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xx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7" name="CustomShape 2"/>
          <p:cNvSpPr/>
          <p:nvPr/>
        </p:nvSpPr>
        <p:spPr>
          <a:xfrm>
            <a:off x="929160" y="333360"/>
            <a:ext cx="2498040" cy="271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Nov 2023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8" name="CustomShape 3"/>
          <p:cNvSpPr/>
          <p:nvPr/>
        </p:nvSpPr>
        <p:spPr>
          <a:xfrm>
            <a:off x="7143840" y="6475320"/>
            <a:ext cx="4244400" cy="1792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Tero Kivinen (Self)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9" name="CustomShape 4"/>
          <p:cNvSpPr/>
          <p:nvPr/>
        </p:nvSpPr>
        <p:spPr>
          <a:xfrm>
            <a:off x="5793480" y="6475320"/>
            <a:ext cx="703080" cy="3618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788CD273-F949-44A2-B001-9671C86AA7DC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00" name="Table 5"/>
          <p:cNvGraphicFramePr/>
          <p:nvPr/>
        </p:nvGraphicFramePr>
        <p:xfrm>
          <a:off x="1310040" y="1751040"/>
          <a:ext cx="9568800" cy="4578840"/>
        </p:xfrm>
        <a:graphic>
          <a:graphicData uri="http://schemas.openxmlformats.org/drawingml/2006/table">
            <a:tbl>
              <a:tblPr/>
              <a:tblGrid>
                <a:gridCol w="1000440"/>
                <a:gridCol w="1667160"/>
                <a:gridCol w="4381200"/>
                <a:gridCol w="2520360"/>
              </a:tblGrid>
              <a:tr h="106056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Ballot ID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Ballot Close Date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Title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Total Number of Comments received (Yes and No votes)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8284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xxx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dd-mmm-202x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Technical Letter Ballot for P802.15.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xx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/D0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x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cc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(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tt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T, 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ee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E)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8284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xxx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dd-mmm-202x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First recirculation draft, P802.15.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xx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/D0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x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cc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(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tt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T, 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ee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E)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8284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xxx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dd-mmm-202x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Second recirculation draft, P802.15.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xx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/D0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x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0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(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0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T, 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0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E)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82840"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82840"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8320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Total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cc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(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tt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T, 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ee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E)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CustomShape 1"/>
          <p:cNvSpPr/>
          <p:nvPr/>
        </p:nvSpPr>
        <p:spPr>
          <a:xfrm>
            <a:off x="914400" y="685800"/>
            <a:ext cx="10359360" cy="1063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IEEE-SA Mandatory Editorial Coordination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2" name="CustomShape 2"/>
          <p:cNvSpPr/>
          <p:nvPr/>
        </p:nvSpPr>
        <p:spPr>
          <a:xfrm>
            <a:off x="914400" y="1981080"/>
            <a:ext cx="10359360" cy="41115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t">
            <a:noAutofit/>
          </a:bodyPr>
          <a:p>
            <a:pPr marL="343080" indent="-342000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Mandatory Editorial Coordination (MEC) completed in the final report doc.: </a:t>
            </a:r>
            <a:r>
              <a:rPr b="1" lang="en-US" sz="2400" spc="-1" strike="noStrike" u="sng">
                <a:solidFill>
                  <a:schemeClr val="accent2"/>
                </a:solidFill>
                <a:highlight>
                  <a:srgbClr val="ffff00"/>
                </a:highlight>
                <a:uFillTx/>
                <a:latin typeface="Times New Roman"/>
                <a:ea typeface="MS Gothic"/>
                <a:hlinkClick r:id="rId1"/>
              </a:rPr>
              <a:t>IEEE 802.15-yy/0xxxrvv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: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3" name="CustomShape 3"/>
          <p:cNvSpPr/>
          <p:nvPr/>
        </p:nvSpPr>
        <p:spPr>
          <a:xfrm>
            <a:off x="5793480" y="6475320"/>
            <a:ext cx="703080" cy="3618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29C7F4FE-A1CF-4231-A1EC-220CF8568EB7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4" name="CustomShape 4"/>
          <p:cNvSpPr/>
          <p:nvPr/>
        </p:nvSpPr>
        <p:spPr>
          <a:xfrm>
            <a:off x="7143840" y="6475320"/>
            <a:ext cx="4244400" cy="1792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Tero Kivinen (Self)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5" name="CustomShape 5"/>
          <p:cNvSpPr/>
          <p:nvPr/>
        </p:nvSpPr>
        <p:spPr>
          <a:xfrm>
            <a:off x="929160" y="333360"/>
            <a:ext cx="2498040" cy="271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Nov 2023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CustomShape 1"/>
          <p:cNvSpPr/>
          <p:nvPr/>
        </p:nvSpPr>
        <p:spPr>
          <a:xfrm>
            <a:off x="929160" y="640080"/>
            <a:ext cx="10652400" cy="20102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Unsatisfied comments by “No” voting commenter</a:t>
            </a:r>
            <a:br>
              <a:rPr sz="1800"/>
            </a:b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(0 must-be-satisfied comments received in LB</a:t>
            </a:r>
            <a:r>
              <a:rPr b="1" lang="en-US" sz="32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xxx</a:t>
            </a: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)</a:t>
            </a:r>
            <a:br>
              <a:rPr sz="1800"/>
            </a:br>
            <a:br>
              <a:rPr sz="1800"/>
            </a:b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No unsatisfied comments, no “No” votes in LB</a:t>
            </a:r>
            <a:r>
              <a:rPr b="1" lang="en-US" sz="32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xxx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7" name="CustomShape 2"/>
          <p:cNvSpPr/>
          <p:nvPr/>
        </p:nvSpPr>
        <p:spPr>
          <a:xfrm>
            <a:off x="929160" y="333360"/>
            <a:ext cx="2498040" cy="271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Nov 2023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8" name="CustomShape 3"/>
          <p:cNvSpPr/>
          <p:nvPr/>
        </p:nvSpPr>
        <p:spPr>
          <a:xfrm>
            <a:off x="7143840" y="6475320"/>
            <a:ext cx="4244400" cy="1792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Tero Kivinen (Self)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9" name="CustomShape 4"/>
          <p:cNvSpPr/>
          <p:nvPr/>
        </p:nvSpPr>
        <p:spPr>
          <a:xfrm>
            <a:off x="5793480" y="6475320"/>
            <a:ext cx="703080" cy="3618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4C18615E-3750-46C8-B620-87305D377015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10" name="Table 5"/>
          <p:cNvGraphicFramePr/>
          <p:nvPr/>
        </p:nvGraphicFramePr>
        <p:xfrm>
          <a:off x="1780920" y="3087720"/>
          <a:ext cx="8424360" cy="2322000"/>
        </p:xfrm>
        <a:graphic>
          <a:graphicData uri="http://schemas.openxmlformats.org/drawingml/2006/table">
            <a:tbl>
              <a:tblPr/>
              <a:tblGrid>
                <a:gridCol w="4495320"/>
                <a:gridCol w="547920"/>
                <a:gridCol w="547920"/>
                <a:gridCol w="547920"/>
                <a:gridCol w="547920"/>
                <a:gridCol w="868680"/>
                <a:gridCol w="869040"/>
              </a:tblGrid>
              <a:tr h="34488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Voter</a:t>
                      </a:r>
                      <a:endParaRPr b="0" lang="en-US" sz="1800" spc="-1" strike="noStrike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xxx</a:t>
                      </a:r>
                      <a:endParaRPr b="0" lang="en-US" sz="1800" spc="-1" strike="noStrike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xxx</a:t>
                      </a:r>
                      <a:endParaRPr b="0" lang="en-US" sz="1800" spc="-1" strike="noStrike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Total</a:t>
                      </a:r>
                      <a:endParaRPr b="0" lang="en-US" sz="1800" spc="-1" strike="noStrike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</a:tr>
              <a:tr h="527760"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360" rIns="936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360" rIns="936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750960"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lIns="9360" rIns="936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lIns="9360" rIns="936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</a:tr>
              <a:tr h="347760"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360" rIns="936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360" rIns="936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34488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Total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lIns="9360" rIns="936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lIns="9360" rIns="936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lIns="9360" rIns="936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lIns="9360" rIns="936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lIns="9360" rIns="936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lIns="9360" rIns="936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CustomShape 1"/>
          <p:cNvSpPr/>
          <p:nvPr/>
        </p:nvSpPr>
        <p:spPr>
          <a:xfrm>
            <a:off x="914400" y="640080"/>
            <a:ext cx="10359360" cy="21016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Unsatisfied Comments in Categories</a:t>
            </a:r>
            <a:br>
              <a:rPr sz="1800"/>
            </a:b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(0 must-be-satisfied comments received in LB</a:t>
            </a:r>
            <a:r>
              <a:rPr b="1" lang="en-US" sz="32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xxx</a:t>
            </a: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)</a:t>
            </a:r>
            <a:br>
              <a:rPr sz="1800"/>
            </a:br>
            <a:br>
              <a:rPr sz="1800"/>
            </a:b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No unsatisfied comments, no “No” votes in LB</a:t>
            </a:r>
            <a:r>
              <a:rPr b="1" lang="en-US" sz="32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xxx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2" name="CustomShape 2"/>
          <p:cNvSpPr/>
          <p:nvPr/>
        </p:nvSpPr>
        <p:spPr>
          <a:xfrm>
            <a:off x="929160" y="333360"/>
            <a:ext cx="2498040" cy="271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Nov 2023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3" name="CustomShape 3"/>
          <p:cNvSpPr/>
          <p:nvPr/>
        </p:nvSpPr>
        <p:spPr>
          <a:xfrm>
            <a:off x="7143840" y="6475320"/>
            <a:ext cx="4244400" cy="1792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Tero Kivinen (Self)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4" name="CustomShape 4"/>
          <p:cNvSpPr/>
          <p:nvPr/>
        </p:nvSpPr>
        <p:spPr>
          <a:xfrm>
            <a:off x="5793480" y="6475320"/>
            <a:ext cx="703080" cy="3618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F31784FE-8502-4369-8174-0D50D4E651CE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CustomShape 1"/>
          <p:cNvSpPr/>
          <p:nvPr/>
        </p:nvSpPr>
        <p:spPr>
          <a:xfrm>
            <a:off x="929520" y="640080"/>
            <a:ext cx="10359360" cy="20102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Unsatisfied comments</a:t>
            </a:r>
            <a:br>
              <a:rPr sz="1800"/>
            </a:b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(No must-be-satisfied comments received in LB</a:t>
            </a:r>
            <a:r>
              <a:rPr b="1" lang="en-US" sz="32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xxx</a:t>
            </a: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)</a:t>
            </a:r>
            <a:br>
              <a:rPr sz="1800"/>
            </a:br>
            <a:br>
              <a:rPr sz="1800"/>
            </a:b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No unsatisfied comments, no No votes in LB</a:t>
            </a:r>
            <a:r>
              <a:rPr b="1" lang="en-US" sz="32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xxx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6" name="CustomShape 2"/>
          <p:cNvSpPr/>
          <p:nvPr/>
        </p:nvSpPr>
        <p:spPr>
          <a:xfrm>
            <a:off x="5793480" y="6475320"/>
            <a:ext cx="703080" cy="3618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1906A64C-9D0C-4DF3-99DD-66F2F528A2E4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7" name="CustomShape 3"/>
          <p:cNvSpPr/>
          <p:nvPr/>
        </p:nvSpPr>
        <p:spPr>
          <a:xfrm>
            <a:off x="929520" y="333720"/>
            <a:ext cx="2498040" cy="271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Nov 2023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8" name="CustomShape 4"/>
          <p:cNvSpPr/>
          <p:nvPr/>
        </p:nvSpPr>
        <p:spPr>
          <a:xfrm>
            <a:off x="7143840" y="6477480"/>
            <a:ext cx="4244400" cy="1792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Tero Kivinen (Self)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5832</TotalTime>
  <Application>LibreOffice/7.4.7.2$Linux_X86_64 LibreOffice_project/40$Build-2</Application>
  <AppVersion>15.0000</AppVersion>
  <Words>654</Words>
  <Paragraphs>166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2019-11-09T15:46:46Z</dcterms:created>
  <dc:creator>Pat Kinney</dc:creator>
  <dc:description/>
  <dc:language>en-US</dc:language>
  <cp:lastModifiedBy>Tero Kivinen</cp:lastModifiedBy>
  <cp:lastPrinted>1601-01-01T00:00:00Z</cp:lastPrinted>
  <dcterms:modified xsi:type="dcterms:W3CDTF">2023-11-14T10:10:57Z</dcterms:modified>
  <cp:revision>178</cp:revision>
  <dc:subject/>
  <dc:title>P802.15.13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TPClassification">
    <vt:lpwstr>CTP_NT</vt:lpwstr>
  </property>
  <property fmtid="{D5CDD505-2E9C-101B-9397-08002B2CF9AE}" pid="3" name="CTP_BU">
    <vt:lpwstr>NA</vt:lpwstr>
  </property>
  <property fmtid="{D5CDD505-2E9C-101B-9397-08002B2CF9AE}" pid="4" name="CTP_IDSID">
    <vt:lpwstr>NA</vt:lpwstr>
  </property>
  <property fmtid="{D5CDD505-2E9C-101B-9397-08002B2CF9AE}" pid="5" name="CTP_TimeStamp">
    <vt:lpwstr>2020-02-02 19:26:57Z</vt:lpwstr>
  </property>
  <property fmtid="{D5CDD505-2E9C-101B-9397-08002B2CF9AE}" pid="6" name="CTP_WWID">
    <vt:lpwstr>NA</vt:lpwstr>
  </property>
  <property fmtid="{D5CDD505-2E9C-101B-9397-08002B2CF9AE}" pid="7" name="HiddenSlides">
    <vt:i4>0</vt:i4>
  </property>
  <property fmtid="{D5CDD505-2E9C-101B-9397-08002B2CF9AE}" pid="8" name="HyperlinksChanged">
    <vt:bool>0</vt:bool>
  </property>
  <property fmtid="{D5CDD505-2E9C-101B-9397-08002B2CF9AE}" pid="9" name="LinksUpToDate">
    <vt:bool>0</vt:bool>
  </property>
  <property fmtid="{D5CDD505-2E9C-101B-9397-08002B2CF9AE}" pid="10" name="MMClips">
    <vt:i4>0</vt:i4>
  </property>
  <property fmtid="{D5CDD505-2E9C-101B-9397-08002B2CF9AE}" pid="11" name="Notes">
    <vt:i4>7</vt:i4>
  </property>
  <property fmtid="{D5CDD505-2E9C-101B-9397-08002B2CF9AE}" pid="12" name="PresentationFormat">
    <vt:lpwstr>Widescreen</vt:lpwstr>
  </property>
  <property fmtid="{D5CDD505-2E9C-101B-9397-08002B2CF9AE}" pid="13" name="ScaleCrop">
    <vt:bool>0</vt:bool>
  </property>
  <property fmtid="{D5CDD505-2E9C-101B-9397-08002B2CF9AE}" pid="14" name="ShareDoc">
    <vt:bool>0</vt:bool>
  </property>
  <property fmtid="{D5CDD505-2E9C-101B-9397-08002B2CF9AE}" pid="15" name="Slides">
    <vt:i4>10</vt:i4>
  </property>
  <property fmtid="{D5CDD505-2E9C-101B-9397-08002B2CF9AE}" pid="16" name="TitusGUID">
    <vt:lpwstr>8cbb5918-7074-460f-8109-a37032fced48</vt:lpwstr>
  </property>
</Properties>
</file>