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_rels/notesSlide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4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12192000" cy="6858000"/>
  <p:notesSz cx="6934200" cy="92805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move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the slide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i-FI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12086AB3-0DA5-4BAE-84A1-CAA7A45D9608}" type="slidenum">
              <a:rPr b="0" lang="fi-FI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fi-FI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0B1E3B5-5811-4828-9D8D-DF6ABA5B7AD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480" cy="3466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2678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586BCE8C-86D4-4BAF-9C9C-47146014A5B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A3F9202-78FF-48DB-B08C-89FFFE6CF3C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480" cy="346608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3920" cy="426780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ctr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EF35991-1EA7-4CC9-8F98-CBEE63A0D7C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4F92F1A-82A4-40CF-B3DA-F036183AA5A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3C6E92C-E143-4B5F-B3E6-B621982F5AF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ldImg"/>
          </p:nvPr>
        </p:nvSpPr>
        <p:spPr>
          <a:xfrm>
            <a:off x="385920" y="701640"/>
            <a:ext cx="6158160" cy="3463920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120" cy="4172760"/>
          </a:xfrm>
          <a:prstGeom prst="rect">
            <a:avLst/>
          </a:prstGeom>
          <a:noFill/>
          <a:ln w="0">
            <a:noFill/>
          </a:ln>
        </p:spPr>
        <p:txBody>
          <a:bodyPr lIns="93600" rIns="93600" tIns="46080" bIns="46080" anchor="t">
            <a:noAutofit/>
          </a:bodyPr>
          <a:p>
            <a:pPr marL="216000" indent="0">
              <a:buNone/>
            </a:pP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20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2960" cy="20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fi-FI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1980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868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7B579F6D-20B2-43D2-84EA-574C600188B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8640" cy="5304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Click to edit the </a:t>
            </a:r>
            <a:r>
              <a:rPr b="0" lang="fi-FI" sz="4400" spc="-1" strike="noStrike">
                <a:solidFill>
                  <a:srgbClr val="000000"/>
                </a:solidFill>
                <a:latin typeface="Arial"/>
              </a:rPr>
              <a:t>title text format</a:t>
            </a:r>
            <a:endParaRPr b="0" lang="fi-FI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560" bIns="-4356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t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3200" bIns="-43200" anchor="t" anchorCtr="1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6145920" y="318960"/>
            <a:ext cx="466488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802.15 15-23-0574-03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8640" cy="114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i-FI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fi-FI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i-F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mentor.ieee.org/802.15/dcn/yy/15-yy-0xxx-vv-zzzz-mec-review-gggg.pdf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4400" y="469800"/>
            <a:ext cx="10360800" cy="1467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Report to LMSC on 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Un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conditional Approval to go to SA Ballot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000" cy="473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 202x-mm-dd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CE1D850-C933-42BE-B01A-41EA0ECCBB3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400" cy="378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"/>
          <p:cNvGraphicFramePr/>
          <p:nvPr/>
        </p:nvGraphicFramePr>
        <p:xfrm>
          <a:off x="1143000" y="2743200"/>
          <a:ext cx="10286640" cy="3200400"/>
        </p:xfrm>
        <a:graphic>
          <a:graphicData uri="http://schemas.openxmlformats.org/drawingml/2006/table">
            <a:tbl>
              <a:tblPr/>
              <a:tblGrid>
                <a:gridCol w="3428280"/>
                <a:gridCol w="3428280"/>
                <a:gridCol w="3430440"/>
              </a:tblGrid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Tero Kivinen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Wi-SUN Alliance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</a:rPr>
                        <a:t>kivinen@iki.fi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640080"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TG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 Timeline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2254A39-A0EB-4DD3-968C-626CE7FE35F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/>
        </p:nvGraphicFramePr>
        <p:xfrm>
          <a:off x="1631520" y="2002320"/>
          <a:ext cx="8526600" cy="2224800"/>
        </p:xfrm>
        <a:graphic>
          <a:graphicData uri="http://schemas.openxmlformats.org/drawingml/2006/table">
            <a:tbl>
              <a:tblPr/>
              <a:tblGrid>
                <a:gridCol w="3600360"/>
                <a:gridCol w="2084400"/>
                <a:gridCol w="28422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dd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,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Revcom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Mmm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 202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MS Gothic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to send IEEE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D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.0 to SA Ballot.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un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conditional approval was approved during the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November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session of the 802.15 working group on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dd Month 202x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lvl="1" marL="800280" indent="-34200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Passed in the Working Group 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yes,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no, </a:t>
            </a:r>
            <a:r>
              <a:rPr b="0" lang="en-US" sz="20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 abstain</a:t>
            </a:r>
            <a:endParaRPr b="0" lang="fi-FI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174059B-FBC4-4B67-94C7-10BA25168D8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Draft went through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WG Letter Ballots. Draft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achieved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100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% approval rate (&gt; 75% needed for an approved draft)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first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has resolved 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 comments received on drafts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 TG did not receive any cmments for P802.15.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xx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/D0</a:t>
            </a:r>
            <a:r>
              <a:rPr b="1" lang="en-US" sz="24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MS Gothic"/>
              </a:rPr>
              <a:t>last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B746B0C-020B-4E39-AE00-DE780D6E297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DBCAB68-00EA-4C74-B270-BF29528EC1CB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0" y="685800"/>
            <a:ext cx="10359000" cy="580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/>
        </p:nvGraphicFramePr>
        <p:xfrm>
          <a:off x="335520" y="1412640"/>
          <a:ext cx="11448720" cy="4914720"/>
        </p:xfrm>
        <a:graphic>
          <a:graphicData uri="http://schemas.openxmlformats.org/drawingml/2006/table">
            <a:tbl>
              <a:tblPr/>
              <a:tblGrid>
                <a:gridCol w="607320"/>
                <a:gridCol w="1212120"/>
                <a:gridCol w="2155320"/>
                <a:gridCol w="1308600"/>
                <a:gridCol w="528840"/>
                <a:gridCol w="817920"/>
                <a:gridCol w="817920"/>
                <a:gridCol w="779400"/>
                <a:gridCol w="884880"/>
                <a:gridCol w="846720"/>
                <a:gridCol w="654480"/>
                <a:gridCol w="835560"/>
              </a:tblGrid>
              <a:tr h="965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09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MS Gothic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dd-mmm-202x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xx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/D0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x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40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nn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rr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rp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aa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dd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Times New Roman"/>
                        </a:rPr>
                        <a:t>ap</a:t>
                      </a: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b="0" lang="fi-FI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0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1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2024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A58C0A1-4CE7-4925-A1EC-74E6C868DE5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/>
        </p:nvGraphicFramePr>
        <p:xfrm>
          <a:off x="1310040" y="1751040"/>
          <a:ext cx="9568800" cy="4599720"/>
        </p:xfrm>
        <a:graphic>
          <a:graphicData uri="http://schemas.openxmlformats.org/drawingml/2006/table">
            <a:tbl>
              <a:tblPr/>
              <a:tblGrid>
                <a:gridCol w="1000440"/>
                <a:gridCol w="1667160"/>
                <a:gridCol w="4381200"/>
                <a:gridCol w="2520360"/>
              </a:tblGrid>
              <a:tr h="1060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cc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dd-mmm-202x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Second recirculation draft, P802.15.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xx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/D0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x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0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284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3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cc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(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tt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T,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Arial"/>
                          <a:ea typeface="DejaVu Sans"/>
                        </a:rPr>
                        <a:t>ee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E)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8640" cy="10627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8640" cy="4110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t">
            <a:noAutofit/>
          </a:bodyPr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b="1" lang="en-US" sz="2400" spc="-1" strike="noStrike" u="sng">
                <a:solidFill>
                  <a:schemeClr val="accent2"/>
                </a:solidFill>
                <a:highlight>
                  <a:srgbClr val="ffff00"/>
                </a:highlight>
                <a:uFillTx/>
                <a:latin typeface="Times New Roman"/>
                <a:ea typeface="MS Gothic"/>
                <a:hlinkClick r:id="rId1"/>
              </a:rPr>
              <a:t>IEEE 802.15-yy/0xxxrvv</a:t>
            </a: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:</a:t>
            </a:r>
            <a:endParaRPr b="0" lang="fi-FI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5F8BC0E-990E-401F-8CC5-2238FE7CF1F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1680" cy="20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EFADBD11-8D0C-41B3-827E-784DC8EBC9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/>
        </p:nvGraphicFramePr>
        <p:xfrm>
          <a:off x="1780920" y="3087720"/>
          <a:ext cx="8424360" cy="2319120"/>
        </p:xfrm>
        <a:graphic>
          <a:graphicData uri="http://schemas.openxmlformats.org/drawingml/2006/table">
            <a:tbl>
              <a:tblPr/>
              <a:tblGrid>
                <a:gridCol w="4495320"/>
                <a:gridCol w="547920"/>
                <a:gridCol w="547920"/>
                <a:gridCol w="547920"/>
                <a:gridCol w="547920"/>
                <a:gridCol w="868680"/>
                <a:gridCol w="869040"/>
              </a:tblGrid>
              <a:tr h="3448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xxx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52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509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  <a:tr h="347760"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44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b="0" lang="fi-FI" sz="1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 lIns="9360" rIns="9360" anchor="t">
                      <a:noAutofit/>
                    </a:bodyPr>
                    <a:p>
                      <a:endParaRPr b="0" lang="en-US" sz="1800" spc="-1" strike="noStrike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anchor="t"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8640" cy="2100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B89D301-4B1F-4910-AF6C-A5D428792C2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8640" cy="2009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br>
              <a:rPr sz="1800"/>
            </a:br>
            <a:br>
              <a:rPr sz="1800"/>
            </a:br>
            <a:r>
              <a:rPr b="1" lang="en-US" sz="3200" spc="-1" strike="noStrike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</a:t>
            </a:r>
            <a:r>
              <a:rPr b="1" lang="en-US" sz="3200" spc="-1" strike="noStrike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ea typeface="ＭＳ Ｐゴシック"/>
              </a:rPr>
              <a:t>xxx</a:t>
            </a:r>
            <a:endParaRPr b="0" lang="fi-F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360" cy="361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B611619-20AC-48D7-9DA5-85BACFC9E45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320" cy="270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Mar 2023</a:t>
            </a:r>
            <a:endParaRPr b="0" lang="fi-FI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CustomShape 4"/>
          <p:cNvSpPr/>
          <p:nvPr/>
        </p:nvSpPr>
        <p:spPr>
          <a:xfrm>
            <a:off x="7143840" y="6477480"/>
            <a:ext cx="4243680" cy="178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Tero Kivinen (Wi-SUN Alliance)</a:t>
            </a:r>
            <a:endParaRPr b="0" lang="fi-FI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5837</TotalTime>
  <Application>LibreOffice/7.4.7.2$Linux_X86_64 LibreOffice_project/40$Build-2</Application>
  <AppVersion>15.0000</AppVersion>
  <Words>654</Words>
  <Paragraphs>166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2019-11-09T15:46:46Z</dcterms:created>
  <dc:creator>Pat Kinney</dc:creator>
  <dc:description/>
  <dc:language>en-US</dc:language>
  <cp:lastModifiedBy>Tero Kivinen</cp:lastModifiedBy>
  <cp:lastPrinted>1601-01-01T00:00:00Z</cp:lastPrinted>
  <dcterms:modified xsi:type="dcterms:W3CDTF">2025-07-27T11:43:25Z</dcterms:modified>
  <cp:revision>182</cp:revision>
  <dc:subject/>
  <dc:title>P802.15.13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0</vt:bool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