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presProps.xml" ContentType="application/vnd.openxmlformats-officedocument.presentationml.presProps+xml"/>
  <Override PartName="/ppt/slides/slide1.xml" ContentType="application/vnd.openxmlformats-officedocument.presentationml.slide+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228600" y="525600"/>
            <a:ext cx="8686080" cy="114408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228600" y="525600"/>
            <a:ext cx="8686080" cy="114408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388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228600" y="525600"/>
            <a:ext cx="8686080" cy="114408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228600" y="525600"/>
            <a:ext cx="8686080" cy="114408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8880" cy="397692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228600" y="525600"/>
            <a:ext cx="8686080" cy="114408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228600" y="525600"/>
            <a:ext cx="8686080" cy="114408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228600" y="525600"/>
            <a:ext cx="8686080" cy="114408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228600" y="525600"/>
            <a:ext cx="8686080" cy="53046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228600" y="525600"/>
            <a:ext cx="8686080" cy="114408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228600" y="525600"/>
            <a:ext cx="8686080" cy="114408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8880" cy="397692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228600" y="525600"/>
            <a:ext cx="8686080" cy="114408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388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228600" y="525600"/>
            <a:ext cx="8686080" cy="114408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228600" y="525600"/>
            <a:ext cx="8686080" cy="114408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228600" y="525600"/>
            <a:ext cx="8686080" cy="114408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388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228600" y="525600"/>
            <a:ext cx="8686080" cy="114408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228600" y="525600"/>
            <a:ext cx="8686080" cy="114408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228600" y="525600"/>
            <a:ext cx="8686080" cy="114408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228600" y="525600"/>
            <a:ext cx="8686080" cy="114408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228600" y="525600"/>
            <a:ext cx="8686080" cy="53046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228600" y="525600"/>
            <a:ext cx="8686080" cy="114408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228600" y="525600"/>
            <a:ext cx="8686080" cy="114408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388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228600" y="525600"/>
            <a:ext cx="8686080" cy="114408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2"/>
          <p:cNvSpPr/>
          <p:nvPr/>
        </p:nvSpPr>
        <p:spPr>
          <a:xfrm>
            <a:off x="3095640" y="396000"/>
            <a:ext cx="5347800" cy="1987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802-15-23-0579-01</a:t>
            </a:r>
            <a:endParaRPr b="0" lang="en-US" sz="1400" spc="-1" strike="noStrike">
              <a:solidFill>
                <a:srgbClr val="000000"/>
              </a:solidFill>
              <a:latin typeface="Arial"/>
            </a:endParaRPr>
          </a:p>
        </p:txBody>
      </p:sp>
      <p:sp>
        <p:nvSpPr>
          <p:cNvPr id="1" name="Line 3"/>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4"/>
          <p:cNvSpPr/>
          <p:nvPr/>
        </p:nvSpPr>
        <p:spPr>
          <a:xfrm>
            <a:off x="685800" y="6475320"/>
            <a:ext cx="1724040" cy="2905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5"/>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6"/>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7"/>
          <p:cNvSpPr/>
          <p:nvPr/>
        </p:nvSpPr>
        <p:spPr>
          <a:xfrm>
            <a:off x="3749040" y="6475320"/>
            <a:ext cx="1724040" cy="2905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C38D208E-8C80-4E79-969F-E1B38797FD79}"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8"/>
          <p:cNvSpPr/>
          <p:nvPr/>
        </p:nvSpPr>
        <p:spPr>
          <a:xfrm>
            <a:off x="7040160" y="6490080"/>
            <a:ext cx="1724040" cy="2905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9"/>
          <p:cNvSpPr/>
          <p:nvPr/>
        </p:nvSpPr>
        <p:spPr>
          <a:xfrm>
            <a:off x="685800" y="365760"/>
            <a:ext cx="2559600" cy="1987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2023</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a:t>
            </a:r>
            <a:r>
              <a:rPr b="0" lang="en-US" sz="4400" spc="-1" strike="noStrike">
                <a:solidFill>
                  <a:srgbClr val="000000"/>
                </a:solidFill>
                <a:latin typeface="Arial"/>
              </a:rPr>
              <a:t>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7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2"/>
          <p:cNvSpPr/>
          <p:nvPr/>
        </p:nvSpPr>
        <p:spPr>
          <a:xfrm>
            <a:off x="3095640" y="396000"/>
            <a:ext cx="5347800" cy="1987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802-15-23-0579-01</a:t>
            </a:r>
            <a:endParaRPr b="0" lang="en-US" sz="1400" spc="-1" strike="noStrike">
              <a:solidFill>
                <a:srgbClr val="000000"/>
              </a:solidFill>
              <a:latin typeface="Arial"/>
            </a:endParaRPr>
          </a:p>
        </p:txBody>
      </p:sp>
      <p:sp>
        <p:nvSpPr>
          <p:cNvPr id="47" name="Line 3"/>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4"/>
          <p:cNvSpPr/>
          <p:nvPr/>
        </p:nvSpPr>
        <p:spPr>
          <a:xfrm>
            <a:off x="685800" y="6475320"/>
            <a:ext cx="1724040" cy="2905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5"/>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6"/>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7"/>
          <p:cNvSpPr/>
          <p:nvPr/>
        </p:nvSpPr>
        <p:spPr>
          <a:xfrm>
            <a:off x="3749040" y="6475320"/>
            <a:ext cx="1724040" cy="2905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3A349CDA-89EB-4121-9860-6E7288B02525}"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8"/>
          <p:cNvSpPr/>
          <p:nvPr/>
        </p:nvSpPr>
        <p:spPr>
          <a:xfrm>
            <a:off x="7040160" y="6490080"/>
            <a:ext cx="1724040" cy="2905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9"/>
          <p:cNvSpPr/>
          <p:nvPr/>
        </p:nvSpPr>
        <p:spPr>
          <a:xfrm>
            <a:off x="685800" y="365760"/>
            <a:ext cx="2559600" cy="1987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2023</a:t>
            </a:r>
            <a:endParaRPr b="0" lang="en-US" sz="1400" spc="-1" strike="noStrike">
              <a:solidFill>
                <a:srgbClr val="000000"/>
              </a:solidFill>
              <a:latin typeface="Arial"/>
            </a:endParaRPr>
          </a:p>
        </p:txBody>
      </p:sp>
      <p:sp>
        <p:nvSpPr>
          <p:cNvPr id="54" name="PlaceHolder 1"/>
          <p:cNvSpPr>
            <a:spLocks noGrp="1"/>
          </p:cNvSpPr>
          <p:nvPr>
            <p:ph type="title"/>
          </p:nvPr>
        </p:nvSpPr>
        <p:spPr>
          <a:xfrm>
            <a:off x="228600" y="525600"/>
            <a:ext cx="8686080" cy="114408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55" name="PlaceHolder 2"/>
          <p:cNvSpPr>
            <a:spLocks noGrp="1"/>
          </p:cNvSpPr>
          <p:nvPr>
            <p:ph type="body"/>
          </p:nvPr>
        </p:nvSpPr>
        <p:spPr>
          <a:xfrm>
            <a:off x="457200" y="1604520"/>
            <a:ext cx="8228880" cy="3976920"/>
          </a:xfrm>
          <a:prstGeom prst="rect">
            <a:avLst/>
          </a:prstGeom>
          <a:noFill/>
          <a:ln w="0">
            <a:noFill/>
          </a:ln>
        </p:spPr>
        <p:txBody>
          <a:bodyPr lIns="0" rIns="0" tIns="0" bIns="0" anchor="t">
            <a:normAutofit/>
          </a:bodyPr>
          <a:p>
            <a:pPr marL="432000" indent="-324000">
              <a:spcBef>
                <a:spcPts val="1417"/>
              </a:spcBef>
              <a:buClr>
                <a:srgbClr val="000000"/>
              </a:buClr>
              <a:buSzPct val="60000"/>
              <a:buFont typeface="Wingdings" charset="2"/>
              <a:buChar char=""/>
            </a:pPr>
            <a:r>
              <a:rPr b="0" lang="en-US" sz="2200" spc="-1" strike="noStrike">
                <a:solidFill>
                  <a:srgbClr val="000000"/>
                </a:solidFill>
                <a:latin typeface="Arial"/>
              </a:rPr>
              <a:t>Click to edit the outline text format</a:t>
            </a:r>
            <a:endParaRPr b="0" lang="en-US" sz="2200" spc="-1" strike="noStrike">
              <a:solidFill>
                <a:srgbClr val="000000"/>
              </a:solidFill>
              <a:latin typeface="Arial"/>
            </a:endParaRPr>
          </a:p>
          <a:p>
            <a:pPr lvl="1" marL="864000" indent="-324000">
              <a:spcBef>
                <a:spcPts val="1134"/>
              </a:spcBef>
              <a:buClr>
                <a:srgbClr val="000000"/>
              </a:buClr>
              <a:buSzPct val="90000"/>
              <a:buFont typeface="DejaVu Sans"/>
              <a:buChar char="•"/>
            </a:pPr>
            <a:r>
              <a:rPr b="0" lang="en-US" sz="2200" spc="-1" strike="noStrike">
                <a:solidFill>
                  <a:srgbClr val="000000"/>
                </a:solidFill>
                <a:latin typeface="Arial"/>
              </a:rPr>
              <a:t>Second Outline Level</a:t>
            </a:r>
            <a:endParaRPr b="0" lang="en-US" sz="22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200" spc="-1" strike="noStrike">
                <a:solidFill>
                  <a:srgbClr val="000000"/>
                </a:solidFill>
                <a:latin typeface="Arial"/>
              </a:rPr>
              <a:t>Third Outline Level</a:t>
            </a:r>
            <a:endParaRPr b="0" lang="en-US" sz="22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200" spc="-1" strike="noStrike">
                <a:solidFill>
                  <a:srgbClr val="000000"/>
                </a:solidFill>
                <a:latin typeface="Arial"/>
              </a:rPr>
              <a:t>Fourth Outline Level</a:t>
            </a:r>
            <a:endParaRPr b="0" lang="en-US" sz="22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200" spc="-1" strike="noStrike">
                <a:solidFill>
                  <a:srgbClr val="000000"/>
                </a:solidFill>
                <a:latin typeface="Arial"/>
              </a:rPr>
              <a:t>Fifth Outline Level</a:t>
            </a:r>
            <a:endParaRPr b="0" lang="en-US" sz="22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200" spc="-1" strike="noStrike">
                <a:solidFill>
                  <a:srgbClr val="000000"/>
                </a:solidFill>
                <a:latin typeface="Arial"/>
              </a:rPr>
              <a:t>Sixth Outline Level</a:t>
            </a:r>
            <a:endParaRPr b="0" lang="en-US" sz="22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200" spc="-1" strike="noStrike">
                <a:solidFill>
                  <a:srgbClr val="000000"/>
                </a:solidFill>
                <a:latin typeface="Arial"/>
              </a:rPr>
              <a:t>Seventh Outline Level</a:t>
            </a:r>
            <a:endParaRPr b="0" lang="en-US" sz="22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CustomShape 1"/>
          <p:cNvSpPr/>
          <p:nvPr/>
        </p:nvSpPr>
        <p:spPr>
          <a:xfrm>
            <a:off x="152280" y="609480"/>
            <a:ext cx="8976960" cy="461160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address requirements for TG4ab</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14</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November, 2023</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Pre ballot TG4ab draft</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Provide a listof requiremets of privacy addressing in TG4ab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Trying to find out what are the requirements set .by TG4ab</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PlaceHolder 1"/>
          <p:cNvSpPr>
            <a:spLocks noGrp="1"/>
          </p:cNvSpPr>
          <p:nvPr>
            <p:ph type="title"/>
          </p:nvPr>
        </p:nvSpPr>
        <p:spPr>
          <a:xfrm>
            <a:off x="228600" y="525600"/>
            <a:ext cx="8686080" cy="1144080"/>
          </a:xfrm>
          <a:prstGeom prst="rect">
            <a:avLst/>
          </a:prstGeom>
          <a:noFill/>
          <a:ln w="0">
            <a:noFill/>
          </a:ln>
        </p:spPr>
        <p:txBody>
          <a:bodyPr lIns="0" rIns="0" tIns="0" bIns="0" anchor="ctr">
            <a:noAutofit/>
          </a:bodyPr>
          <a:p>
            <a:pPr indent="0" algn="ctr">
              <a:lnSpc>
                <a:spcPct val="100000"/>
              </a:lnSpc>
              <a:buNone/>
              <a:tabLst>
                <a:tab algn="l" pos="0"/>
              </a:tabLst>
            </a:pPr>
            <a:r>
              <a:rPr b="0" lang="en-US" sz="4000" spc="-1" strike="noStrike">
                <a:solidFill>
                  <a:srgbClr val="000000"/>
                </a:solidFill>
                <a:latin typeface="Arial"/>
              </a:rPr>
              <a:t>Sources</a:t>
            </a:r>
            <a:endParaRPr b="0" lang="en-US" sz="4000" spc="-1" strike="noStrike">
              <a:solidFill>
                <a:srgbClr val="000000"/>
              </a:solidFill>
              <a:latin typeface="Arial"/>
            </a:endParaRPr>
          </a:p>
        </p:txBody>
      </p:sp>
      <p:sp>
        <p:nvSpPr>
          <p:cNvPr id="94"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P802.15.4ab-pre-ballot-B.pdf contains section 10.35.9.2.1 Private addresses and this was used to find out what are the requirements for the TG4ab private addresses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PlaceHolder 1"/>
          <p:cNvSpPr>
            <a:spLocks noGrp="1"/>
          </p:cNvSpPr>
          <p:nvPr>
            <p:ph type="title"/>
          </p:nvPr>
        </p:nvSpPr>
        <p:spPr>
          <a:xfrm>
            <a:off x="228600" y="525600"/>
            <a:ext cx="8686080" cy="114408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Address format</a:t>
            </a:r>
            <a:endParaRPr b="0" lang="en-US" sz="4400" spc="-1" strike="noStrike">
              <a:solidFill>
                <a:srgbClr val="000000"/>
              </a:solidFill>
              <a:latin typeface="Arial"/>
            </a:endParaRPr>
          </a:p>
        </p:txBody>
      </p:sp>
      <p:sp>
        <p:nvSpPr>
          <p:cNvPr id="96" name="PlaceHolder 2"/>
          <p:cNvSpPr>
            <a:spLocks noGrp="1"/>
          </p:cNvSpPr>
          <p:nvPr>
            <p:ph/>
          </p:nvPr>
        </p:nvSpPr>
        <p:spPr>
          <a:xfrm>
            <a:off x="457200" y="1604520"/>
            <a:ext cx="8228880" cy="3976920"/>
          </a:xfrm>
          <a:prstGeom prst="rect">
            <a:avLst/>
          </a:prstGeom>
          <a:noFill/>
          <a:ln w="0">
            <a:noFill/>
          </a:ln>
        </p:spPr>
        <p:txBody>
          <a:bodyPr lIns="0" rIns="0" tIns="0" bIns="0" anchor="t">
            <a:normAutofit fontScale="84000"/>
          </a:bodyPr>
          <a:p>
            <a:pPr marL="362880" indent="-2721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6-octet (48-bit) address with 12 bits of collision resistance.</a:t>
            </a:r>
            <a:endParaRPr b="0" lang="en-US" sz="3200" spc="-1" strike="noStrike">
              <a:solidFill>
                <a:srgbClr val="000000"/>
              </a:solidFill>
              <a:latin typeface="Arial"/>
            </a:endParaRPr>
          </a:p>
          <a:p>
            <a:pPr lvl="1" marL="725760" indent="-272160">
              <a:lnSpc>
                <a:spcPct val="100000"/>
              </a:lnSpc>
              <a:spcBef>
                <a:spcPts val="1134"/>
              </a:spcBef>
              <a:buClr>
                <a:srgbClr val="000000"/>
              </a:buClr>
              <a:buSzPct val="75000"/>
              <a:buFont typeface="DejaVu Sans"/>
              <a:buChar char="•"/>
            </a:pPr>
            <a:r>
              <a:rPr b="0" lang="en-US" sz="2800" spc="-1" strike="noStrike">
                <a:solidFill>
                  <a:srgbClr val="000000"/>
                </a:solidFill>
                <a:latin typeface="Arial"/>
              </a:rPr>
              <a:t>Meaning after few thousands of invocations of this functions there will be collisions where wrong device will be marked as resolved.</a:t>
            </a:r>
            <a:endParaRPr b="0" lang="en-US" sz="2800" spc="-1" strike="noStrike">
              <a:solidFill>
                <a:srgbClr val="000000"/>
              </a:solidFill>
              <a:latin typeface="Arial"/>
            </a:endParaRPr>
          </a:p>
          <a:p>
            <a:pPr marL="362880" indent="-2721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Requres cryptographically strong pseudo random number generator, which is used for every single frame</a:t>
            </a:r>
            <a:endParaRPr b="0" lang="en-US" sz="3200" spc="-1" strike="noStrike">
              <a:solidFill>
                <a:srgbClr val="000000"/>
              </a:solidFill>
              <a:latin typeface="Arial"/>
            </a:endParaRPr>
          </a:p>
          <a:p>
            <a:pPr marL="362880" indent="-2721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Every single frame has different source address.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type="title"/>
          </p:nvPr>
        </p:nvSpPr>
        <p:spPr>
          <a:xfrm>
            <a:off x="228600" y="525600"/>
            <a:ext cx="8686080" cy="114408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Question 1</a:t>
            </a:r>
            <a:endParaRPr b="0" lang="en-US" sz="4400" spc="-1" strike="noStrike">
              <a:solidFill>
                <a:srgbClr val="000000"/>
              </a:solidFill>
              <a:latin typeface="Arial"/>
            </a:endParaRPr>
          </a:p>
        </p:txBody>
      </p:sp>
      <p:sp>
        <p:nvSpPr>
          <p:cNvPr id="98"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Do we really need to use different privacy address for every single frame?</a:t>
            </a:r>
            <a:endParaRPr b="0" lang="en-US" sz="3200" spc="-1" strike="noStrike">
              <a:solidFill>
                <a:srgbClr val="000000"/>
              </a:solidFill>
              <a:latin typeface="Arial"/>
            </a:endParaRPr>
          </a:p>
          <a:p>
            <a:pPr lvl="1" marL="864000" indent="-324000">
              <a:spcBef>
                <a:spcPts val="1134"/>
              </a:spcBef>
              <a:buClr>
                <a:srgbClr val="000000"/>
              </a:buClr>
              <a:buSzPct val="90000"/>
              <a:buFont typeface="DejaVu Sans"/>
              <a:buChar char="•"/>
            </a:pPr>
            <a:r>
              <a:rPr b="0" lang="en-US" sz="2800" spc="-1" strike="noStrike">
                <a:solidFill>
                  <a:srgbClr val="000000"/>
                </a:solidFill>
                <a:latin typeface="Arial"/>
              </a:rPr>
              <a:t>The</a:t>
            </a:r>
            <a:r>
              <a:rPr b="0" lang="en-US" sz="2800" spc="-1" strike="noStrike">
                <a:solidFill>
                  <a:srgbClr val="000000"/>
                </a:solidFill>
                <a:latin typeface="Arial"/>
              </a:rPr>
              <a:t> distance of the device to be measured does not really change that much, so most likely the timing of the frames will allow attacker to keep track who is who, even if the addresses are different every single time.</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PlaceHolder 1"/>
          <p:cNvSpPr>
            <a:spLocks noGrp="1"/>
          </p:cNvSpPr>
          <p:nvPr>
            <p:ph type="title"/>
          </p:nvPr>
        </p:nvSpPr>
        <p:spPr>
          <a:xfrm>
            <a:off x="228600" y="525600"/>
            <a:ext cx="8686080" cy="114408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Question 2</a:t>
            </a:r>
            <a:endParaRPr b="0" lang="en-US" sz="4400" spc="-1" strike="noStrike">
              <a:solidFill>
                <a:srgbClr val="000000"/>
              </a:solidFill>
              <a:latin typeface="Arial"/>
            </a:endParaRPr>
          </a:p>
        </p:txBody>
      </p:sp>
      <p:sp>
        <p:nvSpPr>
          <p:cNvPr id="100"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Is the 12-bit collision resistance really enough?</a:t>
            </a:r>
            <a:endParaRPr b="0" lang="en-US" sz="3200" spc="-1" strike="noStrike">
              <a:solidFill>
                <a:srgbClr val="000000"/>
              </a:solidFill>
              <a:latin typeface="Arial"/>
            </a:endParaRPr>
          </a:p>
          <a:p>
            <a:pPr lvl="1" marL="864000" indent="-324000">
              <a:spcBef>
                <a:spcPts val="1134"/>
              </a:spcBef>
              <a:buClr>
                <a:srgbClr val="000000"/>
              </a:buClr>
              <a:buSzPct val="90000"/>
              <a:buFont typeface="DejaVu Sans"/>
              <a:buChar char="•"/>
            </a:pPr>
            <a:r>
              <a:rPr b="0" lang="en-US" sz="2800" spc="-1" strike="noStrike">
                <a:solidFill>
                  <a:srgbClr val="000000"/>
                </a:solidFill>
                <a:latin typeface="Arial"/>
              </a:rPr>
              <a:t>This </a:t>
            </a:r>
            <a:r>
              <a:rPr b="0" lang="en-US" sz="2400" spc="-1" strike="noStrike">
                <a:solidFill>
                  <a:srgbClr val="000000"/>
                </a:solidFill>
                <a:latin typeface="Arial"/>
              </a:rPr>
              <a:t>will</a:t>
            </a:r>
            <a:r>
              <a:rPr b="0" lang="en-US" sz="2800" spc="-1" strike="noStrike">
                <a:solidFill>
                  <a:srgbClr val="000000"/>
                </a:solidFill>
                <a:latin typeface="Arial"/>
              </a:rPr>
              <a:t> mean that if you have two devices in the network then after only few thousands of frames they will generate same 24-bit RPA_hash that will match other devices RPA_hash and wrong source is assumed.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PlaceHolder 1"/>
          <p:cNvSpPr>
            <a:spLocks noGrp="1"/>
          </p:cNvSpPr>
          <p:nvPr>
            <p:ph type="title"/>
          </p:nvPr>
        </p:nvSpPr>
        <p:spPr>
          <a:xfrm>
            <a:off x="228600" y="525600"/>
            <a:ext cx="8686080" cy="114408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Question 3</a:t>
            </a:r>
            <a:endParaRPr b="0" lang="en-US" sz="4400" spc="-1" strike="noStrike">
              <a:solidFill>
                <a:srgbClr val="000000"/>
              </a:solidFill>
              <a:latin typeface="Arial"/>
            </a:endParaRPr>
          </a:p>
        </p:txBody>
      </p:sp>
      <p:sp>
        <p:nvSpPr>
          <p:cNvPr id="102"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Why 48-bit addresses?</a:t>
            </a:r>
            <a:endParaRPr b="0" lang="en-US" sz="3200" spc="-1" strike="noStrike">
              <a:solidFill>
                <a:srgbClr val="000000"/>
              </a:solidFill>
              <a:latin typeface="Arial"/>
            </a:endParaRPr>
          </a:p>
          <a:p>
            <a:pPr lvl="1" marL="864000" indent="-324000">
              <a:spcBef>
                <a:spcPts val="1134"/>
              </a:spcBef>
              <a:buClr>
                <a:srgbClr val="000000"/>
              </a:buClr>
              <a:buSzPct val="90000"/>
              <a:buFont typeface="DejaVu Sans"/>
              <a:buChar char="•"/>
            </a:pPr>
            <a:r>
              <a:rPr b="0" lang="en-US" sz="2400" spc="-1" strike="noStrike">
                <a:solidFill>
                  <a:srgbClr val="000000"/>
                </a:solidFill>
                <a:latin typeface="Arial"/>
              </a:rPr>
              <a:t>We</a:t>
            </a:r>
            <a:r>
              <a:rPr b="0" lang="en-US" sz="2800" spc="-1" strike="noStrike">
                <a:solidFill>
                  <a:srgbClr val="000000"/>
                </a:solidFill>
                <a:latin typeface="Arial"/>
              </a:rPr>
              <a:t> already have 16-bit and 64-bit addresses in </a:t>
            </a:r>
            <a:r>
              <a:rPr b="0" lang="en-US" sz="2400" spc="-1" strike="noStrike">
                <a:solidFill>
                  <a:srgbClr val="000000"/>
                </a:solidFill>
                <a:latin typeface="Arial"/>
              </a:rPr>
              <a:t>the</a:t>
            </a:r>
            <a:r>
              <a:rPr b="0" lang="en-US" sz="2800" spc="-1" strike="noStrike">
                <a:solidFill>
                  <a:srgbClr val="000000"/>
                </a:solidFill>
                <a:latin typeface="Arial"/>
              </a:rPr>
              <a:t> IEEE Std 802.15.4, so why we need to have new 48-bit addresses?</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PlaceHolder 1"/>
          <p:cNvSpPr>
            <a:spLocks noGrp="1"/>
          </p:cNvSpPr>
          <p:nvPr>
            <p:ph type="title"/>
          </p:nvPr>
        </p:nvSpPr>
        <p:spPr>
          <a:xfrm>
            <a:off x="228600" y="525600"/>
            <a:ext cx="8686080" cy="114408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Question 4</a:t>
            </a:r>
            <a:endParaRPr b="0" lang="en-US" sz="4400" spc="-1" strike="noStrike">
              <a:solidFill>
                <a:srgbClr val="000000"/>
              </a:solidFill>
              <a:latin typeface="Arial"/>
            </a:endParaRPr>
          </a:p>
        </p:txBody>
      </p:sp>
      <p:sp>
        <p:nvSpPr>
          <p:cNvPr id="104" name="PlaceHolder 2"/>
          <p:cNvSpPr>
            <a:spLocks noGrp="1"/>
          </p:cNvSpPr>
          <p:nvPr>
            <p:ph/>
          </p:nvPr>
        </p:nvSpPr>
        <p:spPr>
          <a:xfrm>
            <a:off x="457200" y="1604520"/>
            <a:ext cx="8228880" cy="3976920"/>
          </a:xfrm>
          <a:prstGeom prst="rect">
            <a:avLst/>
          </a:prstGeom>
          <a:noFill/>
          <a:ln w="0">
            <a:noFill/>
          </a:ln>
        </p:spPr>
        <p:txBody>
          <a:bodyPr lIns="0" rIns="0" tIns="0" bIns="0" anchor="t">
            <a:noAutofit/>
          </a:bodyPr>
          <a:p>
            <a:pPr marL="432000" indent="-324000">
              <a:lnSpc>
                <a:spcPct val="100000"/>
              </a:lnSpc>
              <a:spcBef>
                <a:spcPts val="1134"/>
              </a:spcBef>
              <a:buClr>
                <a:srgbClr val="000000"/>
              </a:buClr>
              <a:buSzPct val="45000"/>
              <a:buFont typeface="Wingdings" charset="2"/>
              <a:buChar char=""/>
            </a:pPr>
            <a:r>
              <a:rPr b="0" lang="en-US" sz="2400" spc="-1" strike="noStrike">
                <a:solidFill>
                  <a:srgbClr val="000000"/>
                </a:solidFill>
                <a:latin typeface="Arial"/>
              </a:rPr>
              <a:t>Is it really requirement to use CSPRNG when generating the addresses, especially how weak they are?</a:t>
            </a:r>
            <a:endParaRPr b="0" lang="en-US" sz="2400" spc="-1" strike="noStrike">
              <a:solidFill>
                <a:srgbClr val="000000"/>
              </a:solidFill>
              <a:latin typeface="Arial"/>
              <a:ea typeface="Noto Sans CJK SC"/>
            </a:endParaRPr>
          </a:p>
          <a:p>
            <a:pPr lvl="1" marL="864000" indent="-324000">
              <a:spcBef>
                <a:spcPts val="1134"/>
              </a:spcBef>
              <a:buClr>
                <a:srgbClr val="000000"/>
              </a:buClr>
              <a:buSzPct val="75000"/>
              <a:buFont typeface="DejaVu Sans"/>
              <a:buChar char="•"/>
            </a:pPr>
            <a:r>
              <a:rPr b="0" lang="en-US" sz="2400" spc="-1" strike="noStrike">
                <a:solidFill>
                  <a:srgbClr val="000000"/>
                </a:solidFill>
                <a:latin typeface="Arial"/>
              </a:rPr>
              <a:t>When the addresses has so weak collision properties, using CSPRNG to generate them is overkill.</a:t>
            </a:r>
            <a:endParaRPr b="0" lang="en-US" sz="2400" spc="-1" strike="noStrike">
              <a:solidFill>
                <a:srgbClr val="000000"/>
              </a:solidFill>
              <a:latin typeface="Arial"/>
              <a:ea typeface="Noto Sans CJK SC"/>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PlaceHolder 1"/>
          <p:cNvSpPr>
            <a:spLocks noGrp="1"/>
          </p:cNvSpPr>
          <p:nvPr>
            <p:ph type="title"/>
          </p:nvPr>
        </p:nvSpPr>
        <p:spPr>
          <a:xfrm>
            <a:off x="228600" y="525600"/>
            <a:ext cx="8686080" cy="114408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Question 5</a:t>
            </a:r>
            <a:endParaRPr b="0" lang="en-US" sz="4400" spc="-1" strike="noStrike">
              <a:solidFill>
                <a:srgbClr val="000000"/>
              </a:solidFill>
              <a:latin typeface="Arial"/>
            </a:endParaRPr>
          </a:p>
        </p:txBody>
      </p:sp>
      <p:sp>
        <p:nvSpPr>
          <p:cNvPr id="106"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Is there a mechanism that will solve the issues caused by the collision in ranging addresses?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1019</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2023-11-14T14:00:16Z</dcterms:modified>
  <cp:revision>148</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