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9" r:id="rId2"/>
    <p:sldId id="260" r:id="rId3"/>
    <p:sldId id="5621" r:id="rId4"/>
    <p:sldId id="5610" r:id="rId5"/>
    <p:sldId id="5833" r:id="rId6"/>
    <p:sldId id="5834" r:id="rId7"/>
    <p:sldId id="298" r:id="rId8"/>
    <p:sldId id="303" r:id="rId9"/>
    <p:sldId id="5626" r:id="rId10"/>
    <p:sldId id="5630" r:id="rId11"/>
    <p:sldId id="5777" r:id="rId12"/>
    <p:sldId id="5627" r:id="rId13"/>
    <p:sldId id="5615" r:id="rId14"/>
    <p:sldId id="285" r:id="rId15"/>
    <p:sldId id="5830"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3400" autoAdjust="0"/>
  </p:normalViewPr>
  <p:slideViewPr>
    <p:cSldViewPr snapToGrid="0">
      <p:cViewPr>
        <p:scale>
          <a:sx n="57" d="100"/>
          <a:sy n="57" d="100"/>
        </p:scale>
        <p:origin x="1472" y="2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r>
            <a:rPr lang="en-US" altLang="ja-JP" sz="1200" b="1" dirty="0">
              <a:solidFill>
                <a:srgbClr val="000000">
                  <a:hueOff val="0"/>
                  <a:satOff val="0"/>
                  <a:lumOff val="0"/>
                  <a:alphaOff val="0"/>
                </a:srgbClr>
              </a:solidFill>
              <a:latin typeface="Times New Roman"/>
              <a:ea typeface="+mn-ea"/>
              <a:cs typeface="+mn-cs"/>
            </a:rPr>
            <a:t>Nov2022</a:t>
          </a:r>
          <a:r>
            <a:rPr lang="ja-JP" altLang="en-US" sz="1200" b="1" dirty="0">
              <a:solidFill>
                <a:srgbClr val="000000">
                  <a:hueOff val="0"/>
                  <a:satOff val="0"/>
                  <a:lumOff val="0"/>
                  <a:alphaOff val="0"/>
                </a:srgbClr>
              </a:solidFill>
              <a:latin typeface="Times New Roman"/>
              <a:ea typeface="+mn-ea"/>
              <a:cs typeface="+mn-cs"/>
            </a:rPr>
            <a:t>　</a:t>
          </a:r>
          <a:r>
            <a:rPr lang="en-US" altLang="ja-JP" sz="1200" b="1" dirty="0">
              <a:solidFill>
                <a:srgbClr val="000000">
                  <a:hueOff val="0"/>
                  <a:satOff val="0"/>
                  <a:lumOff val="0"/>
                  <a:alphaOff val="0"/>
                </a:srgbClr>
              </a:solidFill>
              <a:latin typeface="Times New Roman"/>
              <a:ea typeface="+mn-ea"/>
              <a:cs typeface="+mn-cs"/>
            </a:rPr>
            <a:t>Jan.</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Harmonization of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Mar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V0</a:t>
          </a:r>
        </a:p>
        <a:p>
          <a:pPr>
            <a:lnSpc>
              <a:spcPct val="90000"/>
            </a:lnSpc>
            <a:buNone/>
          </a:pPr>
          <a:r>
            <a:rPr lang="en-US" sz="1200" b="1" dirty="0">
              <a:solidFill>
                <a:srgbClr val="000000">
                  <a:hueOff val="0"/>
                  <a:satOff val="0"/>
                  <a:lumOff val="0"/>
                  <a:alphaOff val="0"/>
                </a:srgbClr>
              </a:solidFill>
              <a:latin typeface="Times New Roman"/>
              <a:ea typeface="+mn-ea"/>
              <a:cs typeface="+mn-cs"/>
            </a:rPr>
            <a:t>May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Upload preliminary draft v1 on WG repository to revise for finalizing</a:t>
          </a:r>
          <a:r>
            <a:rPr lang="en-US" sz="1400" dirty="0">
              <a:solidFill>
                <a:srgbClr val="000000">
                  <a:hueOff val="0"/>
                  <a:satOff val="0"/>
                  <a:lumOff val="0"/>
                  <a:alphaOff val="0"/>
                </a:srgbClr>
              </a:solidFill>
              <a:latin typeface="Times New Roman"/>
              <a:ea typeface="+mn-ea"/>
              <a:cs typeface="+mn-cs"/>
            </a:rPr>
            <a:t> v1</a:t>
          </a:r>
        </a:p>
        <a:p>
          <a:pPr>
            <a:buNone/>
          </a:pPr>
          <a:r>
            <a:rPr lang="en-US" sz="1400" b="1" dirty="0">
              <a:solidFill>
                <a:srgbClr val="000000">
                  <a:hueOff val="0"/>
                  <a:satOff val="0"/>
                  <a:lumOff val="0"/>
                  <a:alphaOff val="0"/>
                </a:srgbClr>
              </a:solidFill>
              <a:latin typeface="Times New Roman"/>
              <a:ea typeface="+mn-ea"/>
              <a:cs typeface="+mn-cs"/>
            </a:rPr>
            <a:t>July2023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2023</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Comments and resolution for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Jan.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Sept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4985"/>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8121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92181"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20264"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94353"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43454" custLinFactNeighborY="-683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24684" custScaleY="96896" custLinFactX="-100000" custLinFactNeighborX="-145141"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X="-30747" custLinFactNeighborX="-100000" custLinFactNeighborY="-1957"/>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94073" custLinFactX="-171655" custLinFactNeighborX="-200000" custLinFactNeighborY="-3297">
        <dgm:presLayoutVars>
          <dgm:bulletEnabled val="1"/>
        </dgm:presLayoutVars>
      </dgm:prSet>
      <dgm:spPr/>
    </dgm:pt>
    <dgm:pt modelId="{9274AD82-2A5D-4DDD-AA45-AB5FA2B78337}" type="pres">
      <dgm:prSet presAssocID="{4C7608CC-6A29-43E2-8645-CD78ADEE8E89}" presName="circleB" presStyleLbl="node1" presStyleIdx="5" presStyleCnt="10" custLinFactX="-17650"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80944" custScaleY="81494" custLinFactX="-157893" custLinFactY="64171" custLinFactNeighborX="-200000" custLinFactNeighborY="100000">
        <dgm:presLayoutVars>
          <dgm:bulletEnabled val="1"/>
        </dgm:presLayoutVars>
      </dgm:prSet>
      <dgm:spPr/>
    </dgm:pt>
    <dgm:pt modelId="{3DFAC0D4-B585-416E-BA8C-03C5D13220CE}" type="pres">
      <dgm:prSet presAssocID="{9880BA4F-61E7-4E1B-BD6B-39021C0328C0}" presName="circleA" presStyleLbl="node1" presStyleIdx="6" presStyleCnt="10" custLinFactX="-100000" custLinFactNeighborX="-111645"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98308" custLinFactX="-190528" custLinFactY="-79985" custLinFactNeighborX="-200000" custLinFactNeighborY="-100000">
        <dgm:presLayoutVars>
          <dgm:bulletEnabled val="1"/>
        </dgm:presLayoutVars>
      </dgm:prSet>
      <dgm:spPr/>
    </dgm:pt>
    <dgm:pt modelId="{5A703FB3-1B09-4F5D-8E28-0259DD2BFFBB}" type="pres">
      <dgm:prSet presAssocID="{99843A0B-53F4-492F-A1C4-606C611936AB}" presName="circleB" presStyleLbl="node1" presStyleIdx="7" presStyleCnt="10" custLinFactNeighborX="-32969"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custLinFactX="-195946" custLinFactY="51673" custLinFactNeighborX="-200000" custLinFactNeighborY="100000">
        <dgm:presLayoutVars>
          <dgm:bulletEnabled val="1"/>
        </dgm:presLayoutVars>
      </dgm:prSet>
      <dgm:spPr/>
    </dgm:pt>
    <dgm:pt modelId="{49180514-5299-44DE-8924-B99464286F34}" type="pres">
      <dgm:prSet presAssocID="{367F234A-7AB3-4369-A5A7-EB665D677DC4}" presName="circleA" presStyleLbl="node1" presStyleIdx="8" presStyleCnt="10" custLinFactNeighborX="-81750"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68552" custLinFactX="47017" custLinFactY="-52588" custLinFactNeighborX="100000" custLinFactNeighborY="-100000">
        <dgm:presLayoutVars>
          <dgm:bulletEnabled val="1"/>
        </dgm:presLayoutVars>
      </dgm:prSet>
      <dgm:spPr/>
    </dgm:pt>
    <dgm:pt modelId="{29685473-F6F0-4A7C-B6D7-24CF95A5E9D1}" type="pres">
      <dgm:prSet presAssocID="{002A2C86-8C1E-4E4E-AB7C-EB4B095978A4}" presName="circleB" presStyleLbl="node1" presStyleIdx="9" presStyleCnt="10" custLinFactX="-20057" custLinFactNeighborX="-100000"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979470"/>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1289" y="0"/>
          <a:ext cx="76783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1289" y="0"/>
        <a:ext cx="767838" cy="1398944"/>
      </dsp:txXfrm>
    </dsp:sp>
    <dsp:sp modelId="{3BB2CCC1-E6C9-4883-B630-A1033B3E0DAB}">
      <dsp:nvSpPr>
        <dsp:cNvPr id="0" name=""/>
        <dsp:cNvSpPr/>
      </dsp:nvSpPr>
      <dsp:spPr>
        <a:xfrm>
          <a:off x="210340"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70118" y="2098416"/>
          <a:ext cx="82949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570118" y="2098416"/>
        <a:ext cx="829499" cy="1398944"/>
      </dsp:txXfrm>
    </dsp:sp>
    <dsp:sp modelId="{197C936F-2DF8-4315-9A24-FDA0667A3BDF}">
      <dsp:nvSpPr>
        <dsp:cNvPr id="0" name=""/>
        <dsp:cNvSpPr/>
      </dsp:nvSpPr>
      <dsp:spPr>
        <a:xfrm>
          <a:off x="744287"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105655" y="11093"/>
          <a:ext cx="74257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r>
            <a:rPr lang="en-US" altLang="ja-JP" sz="1200" b="1" kern="1200" dirty="0">
              <a:solidFill>
                <a:srgbClr val="000000">
                  <a:hueOff val="0"/>
                  <a:satOff val="0"/>
                  <a:lumOff val="0"/>
                  <a:alphaOff val="0"/>
                </a:srgbClr>
              </a:solidFill>
              <a:latin typeface="Times New Roman"/>
              <a:ea typeface="+mn-ea"/>
              <a:cs typeface="+mn-cs"/>
            </a:rPr>
            <a:t>Nov2022</a:t>
          </a:r>
          <a:r>
            <a:rPr lang="ja-JP" altLang="en-US" sz="1200" b="1" kern="1200" dirty="0">
              <a:solidFill>
                <a:srgbClr val="000000">
                  <a:hueOff val="0"/>
                  <a:satOff val="0"/>
                  <a:lumOff val="0"/>
                  <a:alphaOff val="0"/>
                </a:srgbClr>
              </a:solidFill>
              <a:latin typeface="Times New Roman"/>
              <a:ea typeface="+mn-ea"/>
              <a:cs typeface="+mn-cs"/>
            </a:rPr>
            <a:t>　</a:t>
          </a:r>
          <a:r>
            <a:rPr lang="en-US" altLang="ja-JP" sz="1200" b="1" kern="1200" dirty="0">
              <a:solidFill>
                <a:srgbClr val="000000">
                  <a:hueOff val="0"/>
                  <a:satOff val="0"/>
                  <a:lumOff val="0"/>
                  <a:alphaOff val="0"/>
                </a:srgbClr>
              </a:solidFill>
              <a:latin typeface="Times New Roman"/>
              <a:ea typeface="+mn-ea"/>
              <a:cs typeface="+mn-cs"/>
            </a:rPr>
            <a:t>Jan.</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105655" y="11093"/>
        <a:ext cx="742579" cy="1398944"/>
      </dsp:txXfrm>
    </dsp:sp>
    <dsp:sp modelId="{E422D386-843F-4630-AE02-DC9104B57C87}">
      <dsp:nvSpPr>
        <dsp:cNvPr id="0" name=""/>
        <dsp:cNvSpPr/>
      </dsp:nvSpPr>
      <dsp:spPr>
        <a:xfrm>
          <a:off x="1904151" y="1589895"/>
          <a:ext cx="350550" cy="314227"/>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630041" y="2084748"/>
          <a:ext cx="750972" cy="1383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Harmonization of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2023</a:t>
          </a:r>
        </a:p>
      </dsp:txBody>
      <dsp:txXfrm>
        <a:off x="1630041" y="2084748"/>
        <a:ext cx="750972" cy="1383947"/>
      </dsp:txXfrm>
    </dsp:sp>
    <dsp:sp modelId="{01120116-719B-4992-859E-7E99317DF6F1}">
      <dsp:nvSpPr>
        <dsp:cNvPr id="0" name=""/>
        <dsp:cNvSpPr/>
      </dsp:nvSpPr>
      <dsp:spPr>
        <a:xfrm>
          <a:off x="2447809" y="1553674"/>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222243" y="89518"/>
          <a:ext cx="868169" cy="1355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V0</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May 2023</a:t>
          </a:r>
        </a:p>
      </dsp:txBody>
      <dsp:txXfrm>
        <a:off x="2222243" y="89518"/>
        <a:ext cx="868169" cy="1355521"/>
      </dsp:txXfrm>
    </dsp:sp>
    <dsp:sp modelId="{1B97E0B9-8A63-4AB3-9DAD-20983A4CD0BC}">
      <dsp:nvSpPr>
        <dsp:cNvPr id="0" name=""/>
        <dsp:cNvSpPr/>
      </dsp:nvSpPr>
      <dsp:spPr>
        <a:xfrm>
          <a:off x="2971405" y="15561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620887" y="2052293"/>
          <a:ext cx="113628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Upload preliminary draft v1 on WG repository to revise for finalizing</a:t>
          </a:r>
          <a:r>
            <a:rPr lang="en-US" sz="1400" kern="1200" dirty="0">
              <a:solidFill>
                <a:srgbClr val="000000">
                  <a:hueOff val="0"/>
                  <a:satOff val="0"/>
                  <a:lumOff val="0"/>
                  <a:alphaOff val="0"/>
                </a:srgbClr>
              </a:solidFill>
              <a:latin typeface="Times New Roman"/>
              <a:ea typeface="+mn-ea"/>
              <a:cs typeface="+mn-cs"/>
            </a:rPr>
            <a: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July2023</a:t>
          </a:r>
        </a:p>
      </dsp:txBody>
      <dsp:txXfrm>
        <a:off x="2620887" y="2052293"/>
        <a:ext cx="1136286" cy="1398944"/>
      </dsp:txXfrm>
    </dsp:sp>
    <dsp:sp modelId="{9274AD82-2A5D-4DDD-AA45-AB5FA2B78337}">
      <dsp:nvSpPr>
        <dsp:cNvPr id="0" name=""/>
        <dsp:cNvSpPr/>
      </dsp:nvSpPr>
      <dsp:spPr>
        <a:xfrm>
          <a:off x="4038758" y="1564275"/>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829669" y="2357305"/>
          <a:ext cx="699160" cy="114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2023</a:t>
          </a:r>
        </a:p>
        <a:p>
          <a:pPr marL="0" lvl="0" indent="0" algn="ctr" defTabSz="6223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829669" y="2357305"/>
        <a:ext cx="699160" cy="1140055"/>
      </dsp:txXfrm>
    </dsp:sp>
    <dsp:sp modelId="{3DFAC0D4-B585-416E-BA8C-03C5D13220CE}">
      <dsp:nvSpPr>
        <dsp:cNvPr id="0" name=""/>
        <dsp:cNvSpPr/>
      </dsp:nvSpPr>
      <dsp:spPr>
        <a:xfrm>
          <a:off x="4647066" y="1572773"/>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422049" y="0"/>
          <a:ext cx="76625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Comments and resolution for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4422049" y="0"/>
        <a:ext cx="766254" cy="1398944"/>
      </dsp:txXfrm>
    </dsp:sp>
    <dsp:sp modelId="{5A703FB3-1B09-4F5D-8E28-0259DD2BFFBB}">
      <dsp:nvSpPr>
        <dsp:cNvPr id="0" name=""/>
        <dsp:cNvSpPr/>
      </dsp:nvSpPr>
      <dsp:spPr>
        <a:xfrm>
          <a:off x="6023988" y="156499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186688" y="2098416"/>
          <a:ext cx="6658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2024</a:t>
          </a:r>
        </a:p>
      </dsp:txBody>
      <dsp:txXfrm>
        <a:off x="5186688" y="2098416"/>
        <a:ext cx="665845" cy="1398944"/>
      </dsp:txXfrm>
    </dsp:sp>
    <dsp:sp modelId="{49180514-5299-44DE-8924-B99464286F34}">
      <dsp:nvSpPr>
        <dsp:cNvPr id="0" name=""/>
        <dsp:cNvSpPr/>
      </dsp:nvSpPr>
      <dsp:spPr>
        <a:xfrm>
          <a:off x="6588753" y="1564275"/>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969840" y="0"/>
          <a:ext cx="65127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dsp:txBody>
      <dsp:txXfrm>
        <a:off x="7969840" y="0"/>
        <a:ext cx="651278" cy="1398944"/>
      </dsp:txXfrm>
    </dsp:sp>
    <dsp:sp modelId="{29685473-F6F0-4A7C-B6D7-24CF95A5E9D1}">
      <dsp:nvSpPr>
        <dsp:cNvPr id="0" name=""/>
        <dsp:cNvSpPr/>
      </dsp:nvSpPr>
      <dsp:spPr>
        <a:xfrm>
          <a:off x="7132661" y="1540528"/>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2023/11/15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16</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November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November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2023</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endParaRPr lang="en-US" altLang="ja-JP" sz="1200" dirty="0">
              <a:solidFill>
                <a:srgbClr val="000000"/>
              </a:solidFill>
            </a:endParaRPr>
          </a:p>
        </p:txBody>
      </p:sp>
    </p:spTree>
    <p:extLst>
      <p:ext uri="{BB962C8B-B14F-4D97-AF65-F5344CB8AC3E}">
        <p14:creationId xmlns:p14="http://schemas.microsoft.com/office/powerpoint/2010/main" val="1095999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802.15-23-0594-00-06ma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 id="2147483712"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ca39b1aeaf9ee5b85bb81cd3fcf994b1"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November 2023]</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November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November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80433" y="533401"/>
            <a:ext cx="90043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FEC/HARQ for 8 Coexistence Classes × 8 QoS Packet Levels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November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47699" y="5601917"/>
            <a:ext cx="8106833" cy="722682"/>
          </a:xfrm>
          <a:prstGeom prst="rect">
            <a:avLst/>
          </a:prstGeom>
        </p:spPr>
        <p:txBody>
          <a:bodyPr/>
          <a:lstStyle/>
          <a:p>
            <a:pPr marL="182880" indent="-182880"/>
            <a:r>
              <a:rPr kumimoji="1" lang="en-US" altLang="ja-JP" sz="1800" dirty="0"/>
              <a:t>FEC codes and Hybrid ARQ have been designed for 8 ×</a:t>
            </a:r>
            <a:r>
              <a:rPr lang="ja-JP" altLang="en-US" sz="1800" dirty="0"/>
              <a:t> </a:t>
            </a:r>
            <a:r>
              <a:rPr lang="en-US" altLang="ja-JP" sz="1800" dirty="0"/>
              <a:t>8</a:t>
            </a:r>
            <a:r>
              <a:rPr lang="ja-JP" altLang="en-US" sz="1800" dirty="0"/>
              <a:t> </a:t>
            </a:r>
            <a:r>
              <a:rPr lang="en-US" altLang="ja-JP" sz="1800" dirty="0"/>
              <a:t>=</a:t>
            </a:r>
            <a:r>
              <a:rPr lang="ja-JP" altLang="en-US" sz="1800" dirty="0"/>
              <a:t> </a:t>
            </a:r>
            <a:r>
              <a:rPr lang="en-US" altLang="ja-JP" sz="1800" dirty="0"/>
              <a:t>64</a:t>
            </a:r>
            <a:r>
              <a:rPr lang="ja-JP" altLang="en-US" sz="1800" dirty="0"/>
              <a:t> </a:t>
            </a:r>
            <a:r>
              <a:rPr lang="en-US" altLang="ja-JP" sz="1800" dirty="0"/>
              <a:t>combinations</a:t>
            </a:r>
            <a:r>
              <a:rPr lang="ja-JP" altLang="en-US" sz="1800" dirty="0"/>
              <a:t> </a:t>
            </a:r>
            <a:r>
              <a:rPr lang="en-US" altLang="ja-JP" sz="1800" dirty="0"/>
              <a:t>for</a:t>
            </a:r>
            <a:r>
              <a:rPr lang="ja-JP" altLang="en-US" sz="1800" dirty="0"/>
              <a:t> </a:t>
            </a:r>
            <a:r>
              <a:rPr lang="en-US" altLang="ja-JP" sz="1800" dirty="0"/>
              <a:t>QoS</a:t>
            </a:r>
            <a:r>
              <a:rPr lang="ja-JP" altLang="en-US" sz="1800" dirty="0"/>
              <a:t> </a:t>
            </a:r>
            <a:r>
              <a:rPr lang="en-US" altLang="ja-JP" sz="1800" dirty="0"/>
              <a:t>levels</a:t>
            </a:r>
            <a:r>
              <a:rPr lang="ja-JP" altLang="en-US" sz="1800" dirty="0"/>
              <a:t> </a:t>
            </a:r>
            <a:r>
              <a:rPr lang="en-US" altLang="ja-JP" sz="1800" dirty="0"/>
              <a:t>and</a:t>
            </a:r>
            <a:r>
              <a:rPr lang="ja-JP" altLang="en-US" sz="1800" dirty="0"/>
              <a:t> </a:t>
            </a:r>
            <a:r>
              <a:rPr lang="en-US" altLang="ja-JP" sz="1800" dirty="0"/>
              <a:t>Coexistence</a:t>
            </a:r>
            <a:r>
              <a:rPr lang="ja-JP" altLang="en-US" sz="1800" dirty="0"/>
              <a:t> </a:t>
            </a:r>
            <a:r>
              <a:rPr lang="en-US" altLang="ja-JP" sz="1800" dirty="0"/>
              <a:t>classes under various standard of channel models.</a:t>
            </a:r>
            <a:endParaRPr lang="en-US" sz="1800" dirty="0"/>
          </a:p>
        </p:txBody>
      </p:sp>
      <p:pic>
        <p:nvPicPr>
          <p:cNvPr id="8" name="図 7" descr="テーブル&#10;&#10;自動的に生成された説明">
            <a:extLst>
              <a:ext uri="{FF2B5EF4-FFF2-40B4-BE49-F238E27FC236}">
                <a16:creationId xmlns:a16="http://schemas.microsoft.com/office/drawing/2014/main" id="{5A0F5656-6485-A679-9C79-B70FAD45FD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208" y="1373667"/>
            <a:ext cx="8213584" cy="4110665"/>
          </a:xfrm>
          <a:prstGeom prst="rect">
            <a:avLst/>
          </a:prstGeom>
        </p:spPr>
      </p:pic>
    </p:spTree>
    <p:extLst>
      <p:ext uri="{BB962C8B-B14F-4D97-AF65-F5344CB8AC3E}">
        <p14:creationId xmlns:p14="http://schemas.microsoft.com/office/powerpoint/2010/main" val="347915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0262BE3-5233-D016-05D3-3F5AD571EC97}"/>
              </a:ext>
            </a:extLst>
          </p:cNvPr>
          <p:cNvSpPr>
            <a:spLocks noGrp="1"/>
          </p:cNvSpPr>
          <p:nvPr>
            <p:ph type="dt" idx="10"/>
          </p:nvPr>
        </p:nvSpPr>
        <p:spPr/>
        <p:txBody>
          <a:bodyPr/>
          <a:lstStyle/>
          <a:p>
            <a:r>
              <a:rPr lang="en-US" altLang="ja-JP"/>
              <a:t>November  2023</a:t>
            </a:r>
            <a:endParaRPr lang="en-US" altLang="ja-JP" dirty="0"/>
          </a:p>
        </p:txBody>
      </p:sp>
      <p:sp>
        <p:nvSpPr>
          <p:cNvPr id="4" name="スライド番号プレースホルダー 3">
            <a:extLst>
              <a:ext uri="{FF2B5EF4-FFF2-40B4-BE49-F238E27FC236}">
                <a16:creationId xmlns:a16="http://schemas.microsoft.com/office/drawing/2014/main" id="{852BDDED-D34C-CE05-110F-4DA845F0B6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テキスト ボックス 5">
            <a:extLst>
              <a:ext uri="{FF2B5EF4-FFF2-40B4-BE49-F238E27FC236}">
                <a16:creationId xmlns:a16="http://schemas.microsoft.com/office/drawing/2014/main" id="{9A6AFB60-5667-9684-2EE8-4F84D655EA78}"/>
              </a:ext>
            </a:extLst>
          </p:cNvPr>
          <p:cNvSpPr txBox="1"/>
          <p:nvPr/>
        </p:nvSpPr>
        <p:spPr>
          <a:xfrm>
            <a:off x="232470" y="4747794"/>
            <a:ext cx="8568952" cy="175432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mn-ea"/>
                <a:cs typeface="+mn-cs"/>
              </a:rPr>
              <a:t>As an outer code, shortened Reed-Solomon (RS) codes with N=54 (original code length N=63) will be selected to correct burst errors due to interference from other WBANs and the coding rates are changed according to each QoS and channel condition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mn-ea"/>
                <a:cs typeface="+mn-cs"/>
              </a:rPr>
              <a:t>As an inner code, 15.4ab LDPC codes (K=324, 648, 972, R=1/2) will be selected for the coexistence of 15.6ma and 15.4ab</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Times New Roman"/>
                <a:ea typeface="+mn-ea"/>
                <a:cs typeface="+mn-cs"/>
              </a:rPr>
              <a:t>This updated concept table is considered as the first priority</a:t>
            </a:r>
            <a:endParaRPr kumimoji="1" lang="ja-JP" alt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graphicFrame>
        <p:nvGraphicFramePr>
          <p:cNvPr id="7" name="表 7">
            <a:extLst>
              <a:ext uri="{FF2B5EF4-FFF2-40B4-BE49-F238E27FC236}">
                <a16:creationId xmlns:a16="http://schemas.microsoft.com/office/drawing/2014/main" id="{73D0EA6E-6F46-B195-0974-85E6D0B46C54}"/>
              </a:ext>
            </a:extLst>
          </p:cNvPr>
          <p:cNvGraphicFramePr>
            <a:graphicFrameLocks noGrp="1"/>
          </p:cNvGraphicFramePr>
          <p:nvPr/>
        </p:nvGraphicFramePr>
        <p:xfrm>
          <a:off x="232470" y="1202664"/>
          <a:ext cx="8679061" cy="344944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b="1" dirty="0"/>
                        <a:t>User priority</a:t>
                      </a:r>
                      <a:endParaRPr kumimoji="1" lang="ja-JP" altLang="en-US" sz="1400" b="1"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600" b="1" dirty="0"/>
                        <a:t>0</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algn="ct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600" b="1" dirty="0"/>
                        <a:t>1</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0">
                <a:tc>
                  <a:txBody>
                    <a:bodyPr/>
                    <a:lstStyle/>
                    <a:p>
                      <a:pPr algn="ctr"/>
                      <a:r>
                        <a:rPr kumimoji="1" lang="en-US" altLang="ja-JP" sz="1600" b="1" dirty="0"/>
                        <a:t>2</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600" b="1" dirty="0"/>
                        <a:t>3</a:t>
                      </a:r>
                      <a:endParaRPr kumimoji="1" lang="ja-JP" altLang="en-US" sz="1600" b="1" dirty="0"/>
                    </a:p>
                  </a:txBody>
                  <a:tcPr anchor="ctr">
                    <a:solidFill>
                      <a:schemeClr val="accent2">
                        <a:lumMod val="40000"/>
                        <a:lumOff val="60000"/>
                      </a:schemeClr>
                    </a:solidFill>
                  </a:tcPr>
                </a:tc>
                <a:tc>
                  <a:txBody>
                    <a:bodyPr/>
                    <a:lstStyle/>
                    <a:p>
                      <a:pPr algn="ctr"/>
                      <a:r>
                        <a:rPr kumimoji="1" lang="en-US" altLang="ja-JP" sz="1600" b="1" dirty="0"/>
                        <a:t>15.4ab LDPC code (R=1/2)</a:t>
                      </a: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600" b="1" dirty="0"/>
                        <a:t>4</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46)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600" b="1" dirty="0"/>
                        <a:t>5</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38)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600" b="1" dirty="0"/>
                        <a:t>6</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28)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600" b="1" dirty="0"/>
                        <a:t>7</a:t>
                      </a:r>
                      <a:endParaRPr kumimoji="1" lang="ja-JP" altLang="en-US" sz="1600" b="1" dirty="0"/>
                    </a:p>
                  </a:txBody>
                  <a:tcPr anchor="ctr">
                    <a:solidFill>
                      <a:srgbClr val="FF7C80"/>
                    </a:solidFill>
                  </a:tcPr>
                </a:tc>
                <a:tc>
                  <a:txBody>
                    <a:bodyPr/>
                    <a:lstStyle/>
                    <a:p>
                      <a:pPr algn="ctr"/>
                      <a:r>
                        <a:rPr kumimoji="1" lang="en-US" altLang="ja-JP" sz="1600" b="1" dirty="0"/>
                        <a:t>15.4ab LDPC code (R=1/2)</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14) shortened RS code</a:t>
                      </a:r>
                      <a:endParaRPr kumimoji="1" lang="ja-JP" altLang="en-US" sz="1600" b="1"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solidFill>
                      <a:srgbClr val="FF7C80"/>
                    </a:solidFill>
                  </a:tcPr>
                </a:tc>
                <a:extLst>
                  <a:ext uri="{0D108BD9-81ED-4DB2-BD59-A6C34878D82A}">
                    <a16:rowId xmlns:a16="http://schemas.microsoft.com/office/drawing/2014/main" val="1730419461"/>
                  </a:ext>
                </a:extLst>
              </a:tr>
            </a:tbl>
          </a:graphicData>
        </a:graphic>
      </p:graphicFrame>
      <p:sp>
        <p:nvSpPr>
          <p:cNvPr id="8" name="吹き出し: 四角形 7">
            <a:extLst>
              <a:ext uri="{FF2B5EF4-FFF2-40B4-BE49-F238E27FC236}">
                <a16:creationId xmlns:a16="http://schemas.microsoft.com/office/drawing/2014/main" id="{416702E5-162E-842F-0534-64DE9F4E8D5F}"/>
              </a:ext>
            </a:extLst>
          </p:cNvPr>
          <p:cNvSpPr/>
          <p:nvPr/>
        </p:nvSpPr>
        <p:spPr bwMode="auto">
          <a:xfrm>
            <a:off x="1403648" y="1143061"/>
            <a:ext cx="3384376" cy="3582083"/>
          </a:xfrm>
          <a:prstGeom prst="wedgeRectCallout">
            <a:avLst>
              <a:gd name="adj1" fmla="val -46116"/>
              <a:gd name="adj2" fmla="val -55173"/>
            </a:avLst>
          </a:prstGeom>
          <a:noFill/>
          <a:ln w="57150" cap="flat" cmpd="sng" algn="ctr">
            <a:solidFill>
              <a:srgbClr val="CC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 name="テキスト ボックス 8">
            <a:extLst>
              <a:ext uri="{FF2B5EF4-FFF2-40B4-BE49-F238E27FC236}">
                <a16:creationId xmlns:a16="http://schemas.microsoft.com/office/drawing/2014/main" id="{CD581B0B-C83B-6AE9-D50B-69261F450AA2}"/>
              </a:ext>
            </a:extLst>
          </p:cNvPr>
          <p:cNvSpPr txBox="1"/>
          <p:nvPr/>
        </p:nvSpPr>
        <p:spPr>
          <a:xfrm>
            <a:off x="-12225" y="615933"/>
            <a:ext cx="230425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CC00FF"/>
                </a:solidFill>
                <a:effectLst/>
                <a:highlight>
                  <a:srgbClr val="FFFF00"/>
                </a:highlight>
                <a:uLnTx/>
                <a:uFillTx/>
                <a:latin typeface="Arial"/>
                <a:ea typeface="+mn-ea"/>
                <a:cs typeface="+mn-cs"/>
              </a:rPr>
              <a:t>Common with IEEE802.15.4ab</a:t>
            </a:r>
            <a:endParaRPr kumimoji="1" lang="ja-JP" altLang="en-US" sz="16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
        <p:nvSpPr>
          <p:cNvPr id="10" name="吹き出し: 四角形 9">
            <a:extLst>
              <a:ext uri="{FF2B5EF4-FFF2-40B4-BE49-F238E27FC236}">
                <a16:creationId xmlns:a16="http://schemas.microsoft.com/office/drawing/2014/main" id="{E3E3E07E-800A-063A-F3DF-C8E85FCBAE51}"/>
              </a:ext>
            </a:extLst>
          </p:cNvPr>
          <p:cNvSpPr/>
          <p:nvPr/>
        </p:nvSpPr>
        <p:spPr bwMode="auto">
          <a:xfrm>
            <a:off x="4877803" y="1116927"/>
            <a:ext cx="4105736" cy="3582083"/>
          </a:xfrm>
          <a:prstGeom prst="wedgeRectCallout">
            <a:avLst>
              <a:gd name="adj1" fmla="val -2819"/>
              <a:gd name="adj2" fmla="val -54550"/>
            </a:avLst>
          </a:prstGeom>
          <a:noFill/>
          <a:ln w="571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テキスト ボックス 10">
            <a:extLst>
              <a:ext uri="{FF2B5EF4-FFF2-40B4-BE49-F238E27FC236}">
                <a16:creationId xmlns:a16="http://schemas.microsoft.com/office/drawing/2014/main" id="{C17BA928-D950-B3A4-8E54-41AB0321D36B}"/>
              </a:ext>
            </a:extLst>
          </p:cNvPr>
          <p:cNvSpPr txBox="1"/>
          <p:nvPr/>
        </p:nvSpPr>
        <p:spPr>
          <a:xfrm>
            <a:off x="7038750" y="617693"/>
            <a:ext cx="2148591"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CC00FF"/>
                </a:solidFill>
                <a:effectLst/>
                <a:highlight>
                  <a:srgbClr val="FFFF00"/>
                </a:highlight>
                <a:uLnTx/>
                <a:uFillTx/>
                <a:latin typeface="Arial"/>
                <a:ea typeface="+mn-ea"/>
                <a:cs typeface="+mn-cs"/>
              </a:rPr>
              <a:t>Error-correcting codes corresponding to QoS levels</a:t>
            </a:r>
            <a:endParaRPr kumimoji="1" lang="ja-JP" altLang="en-US" sz="14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
        <p:nvSpPr>
          <p:cNvPr id="12" name="object 3">
            <a:extLst>
              <a:ext uri="{FF2B5EF4-FFF2-40B4-BE49-F238E27FC236}">
                <a16:creationId xmlns:a16="http://schemas.microsoft.com/office/drawing/2014/main" id="{7F35CEF4-D7DC-6A58-C3A6-A9D4D01AA4C8}"/>
              </a:ext>
            </a:extLst>
          </p:cNvPr>
          <p:cNvSpPr/>
          <p:nvPr/>
        </p:nvSpPr>
        <p:spPr>
          <a:xfrm flipV="1">
            <a:off x="685799" y="609599"/>
            <a:ext cx="7917725" cy="45719"/>
          </a:xfrm>
          <a:custGeom>
            <a:avLst/>
            <a:gdLst/>
            <a:ahLst/>
            <a:cxnLst/>
            <a:rect l="l" t="t" r="r" b="b"/>
            <a:pathLst>
              <a:path w="7772400">
                <a:moveTo>
                  <a:pt x="0" y="0"/>
                </a:moveTo>
                <a:lnTo>
                  <a:pt x="7772400" y="0"/>
                </a:lnTo>
              </a:path>
            </a:pathLst>
          </a:custGeom>
          <a:ln w="127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3" name="object 3">
            <a:extLst>
              <a:ext uri="{FF2B5EF4-FFF2-40B4-BE49-F238E27FC236}">
                <a16:creationId xmlns:a16="http://schemas.microsoft.com/office/drawing/2014/main" id="{2911A6F2-CC5C-6011-B6DC-9CFE2A46829F}"/>
              </a:ext>
            </a:extLst>
          </p:cNvPr>
          <p:cNvSpPr/>
          <p:nvPr/>
        </p:nvSpPr>
        <p:spPr>
          <a:xfrm flipV="1">
            <a:off x="685799" y="609599"/>
            <a:ext cx="7917725" cy="45719"/>
          </a:xfrm>
          <a:custGeom>
            <a:avLst/>
            <a:gdLst/>
            <a:ahLst/>
            <a:cxnLst/>
            <a:rect l="l" t="t" r="r" b="b"/>
            <a:pathLst>
              <a:path w="7772400">
                <a:moveTo>
                  <a:pt x="0" y="0"/>
                </a:moveTo>
                <a:lnTo>
                  <a:pt x="7772400" y="0"/>
                </a:lnTo>
              </a:path>
            </a:pathLst>
          </a:custGeom>
          <a:ln w="127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4" name="object 2">
            <a:extLst>
              <a:ext uri="{FF2B5EF4-FFF2-40B4-BE49-F238E27FC236}">
                <a16:creationId xmlns:a16="http://schemas.microsoft.com/office/drawing/2014/main" id="{AF40C316-B465-1270-35B4-D76B0B5FB9B5}"/>
              </a:ext>
            </a:extLst>
          </p:cNvPr>
          <p:cNvSpPr/>
          <p:nvPr/>
        </p:nvSpPr>
        <p:spPr>
          <a:xfrm>
            <a:off x="685800" y="6477000"/>
            <a:ext cx="7848600" cy="0"/>
          </a:xfrm>
          <a:custGeom>
            <a:avLst/>
            <a:gdLst/>
            <a:ahLst/>
            <a:cxnLst/>
            <a:rect l="l" t="t" r="r" b="b"/>
            <a:pathLst>
              <a:path w="7848600">
                <a:moveTo>
                  <a:pt x="0" y="0"/>
                </a:moveTo>
                <a:lnTo>
                  <a:pt x="7848600" y="0"/>
                </a:lnTo>
              </a:path>
            </a:pathLst>
          </a:custGeom>
          <a:ln w="12700">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6" name="タイトル 1">
            <a:extLst>
              <a:ext uri="{FF2B5EF4-FFF2-40B4-BE49-F238E27FC236}">
                <a16:creationId xmlns:a16="http://schemas.microsoft.com/office/drawing/2014/main" id="{21AC9C56-9A08-40A6-54F5-88F1D1147CF9}"/>
              </a:ext>
            </a:extLst>
          </p:cNvPr>
          <p:cNvSpPr txBox="1">
            <a:spLocks/>
          </p:cNvSpPr>
          <p:nvPr/>
        </p:nvSpPr>
        <p:spPr>
          <a:xfrm>
            <a:off x="2119423" y="645083"/>
            <a:ext cx="6414977" cy="491778"/>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defTabSz="914400"/>
            <a:r>
              <a:rPr kumimoji="1" lang="en-US" altLang="ja-JP" sz="2400" b="1" kern="0" dirty="0"/>
              <a:t>Channel Coding Table #1 </a:t>
            </a:r>
            <a:endParaRPr kumimoji="1" lang="ja-JP" altLang="en-US" sz="2400" b="1" kern="0" dirty="0"/>
          </a:p>
        </p:txBody>
      </p:sp>
    </p:spTree>
    <p:extLst>
      <p:ext uri="{BB962C8B-B14F-4D97-AF65-F5344CB8AC3E}">
        <p14:creationId xmlns:p14="http://schemas.microsoft.com/office/powerpoint/2010/main" val="280474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7765" y="372533"/>
            <a:ext cx="1858435" cy="323609"/>
          </a:xfrm>
        </p:spPr>
        <p:txBody>
          <a:bodyPr/>
          <a:lstStyle/>
          <a:p>
            <a:r>
              <a:rPr lang="en-US" altLang="ja-JP" sz="1600"/>
              <a:t>November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sz="1200"/>
              <a:t>Slide </a:t>
            </a:r>
            <a:fld id="{00000000-1234-1234-1234-123412341234}" type="slidenum">
              <a:rPr lang="en-US" sz="1200" smtClean="0"/>
              <a:pPr/>
              <a:t>12</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2962359118"/>
              </p:ext>
            </p:extLst>
          </p:nvPr>
        </p:nvGraphicFramePr>
        <p:xfrm>
          <a:off x="135467" y="1783201"/>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35854" y="1797373"/>
            <a:ext cx="934526" cy="1445514"/>
            <a:chOff x="6050708" y="0"/>
            <a:chExt cx="934526" cy="1445514"/>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50708" y="291754"/>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2024</a:t>
              </a:r>
            </a:p>
          </p:txBody>
        </p:sp>
      </p:grpSp>
      <p:sp>
        <p:nvSpPr>
          <p:cNvPr id="7" name="楕円 6">
            <a:extLst>
              <a:ext uri="{FF2B5EF4-FFF2-40B4-BE49-F238E27FC236}">
                <a16:creationId xmlns:a16="http://schemas.microsoft.com/office/drawing/2014/main" id="{EDCA183C-BB01-902A-D35B-DCC42BE4DA07}"/>
              </a:ext>
            </a:extLst>
          </p:cNvPr>
          <p:cNvSpPr/>
          <p:nvPr/>
        </p:nvSpPr>
        <p:spPr>
          <a:xfrm>
            <a:off x="8290431" y="3321384"/>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579454" y="1829301"/>
            <a:ext cx="923582" cy="3240763"/>
            <a:chOff x="5972884" y="53299"/>
            <a:chExt cx="923582" cy="3240763"/>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972884" y="1895118"/>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Aug. 2024</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558964" y="332455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6" name="楕円 15">
            <a:extLst>
              <a:ext uri="{FF2B5EF4-FFF2-40B4-BE49-F238E27FC236}">
                <a16:creationId xmlns:a16="http://schemas.microsoft.com/office/drawing/2014/main" id="{B175AB80-4D23-9ECC-8915-9DA3754366C6}"/>
              </a:ext>
            </a:extLst>
          </p:cNvPr>
          <p:cNvSpPr/>
          <p:nvPr/>
        </p:nvSpPr>
        <p:spPr>
          <a:xfrm>
            <a:off x="5480208" y="3347474"/>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874051" y="1129174"/>
            <a:ext cx="772500" cy="2052971"/>
            <a:chOff x="5168409" y="82635"/>
            <a:chExt cx="772500"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222542" y="664238"/>
              <a:ext cx="718367"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316624" y="738126"/>
            <a:ext cx="954116" cy="4348223"/>
            <a:chOff x="5168409" y="82635"/>
            <a:chExt cx="954116" cy="4348223"/>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5368983" y="1127709"/>
              <a:ext cx="753542" cy="330314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June</a:t>
              </a:r>
              <a:r>
                <a:rPr lang="en-US" sz="1400" b="1" kern="1200" dirty="0">
                  <a:solidFill>
                    <a:srgbClr val="000000">
                      <a:hueOff val="0"/>
                      <a:satOff val="0"/>
                      <a:lumOff val="0"/>
                      <a:alphaOff val="0"/>
                    </a:srgbClr>
                  </a:solidFill>
                  <a:latin typeface="Times New Roman"/>
                  <a:ea typeface="+mn-ea"/>
                  <a:cs typeface="+mn-cs"/>
                </a:rPr>
                <a:t>  2024</a:t>
              </a:r>
            </a:p>
          </p:txBody>
        </p:sp>
      </p:grpSp>
      <p:sp>
        <p:nvSpPr>
          <p:cNvPr id="10" name="楕円 9">
            <a:extLst>
              <a:ext uri="{FF2B5EF4-FFF2-40B4-BE49-F238E27FC236}">
                <a16:creationId xmlns:a16="http://schemas.microsoft.com/office/drawing/2014/main" id="{D94E84C3-0D51-148E-3ED4-6E3B0D7BE2FD}"/>
              </a:ext>
            </a:extLst>
          </p:cNvPr>
          <p:cNvSpPr/>
          <p:nvPr/>
        </p:nvSpPr>
        <p:spPr>
          <a:xfrm>
            <a:off x="3637857" y="3343936"/>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7" name="グループ化 16">
            <a:extLst>
              <a:ext uri="{FF2B5EF4-FFF2-40B4-BE49-F238E27FC236}">
                <a16:creationId xmlns:a16="http://schemas.microsoft.com/office/drawing/2014/main" id="{0AF9E5CF-9185-CE73-9F26-73EE8EE9B756}"/>
              </a:ext>
            </a:extLst>
          </p:cNvPr>
          <p:cNvGrpSpPr/>
          <p:nvPr/>
        </p:nvGrpSpPr>
        <p:grpSpPr>
          <a:xfrm>
            <a:off x="3378640" y="1885808"/>
            <a:ext cx="868169" cy="1355521"/>
            <a:chOff x="2222243" y="89518"/>
            <a:chExt cx="868169" cy="1355521"/>
          </a:xfrm>
        </p:grpSpPr>
        <p:sp>
          <p:nvSpPr>
            <p:cNvPr id="18" name="正方形/長方形 17">
              <a:extLst>
                <a:ext uri="{FF2B5EF4-FFF2-40B4-BE49-F238E27FC236}">
                  <a16:creationId xmlns:a16="http://schemas.microsoft.com/office/drawing/2014/main" id="{704B6D09-74BF-AF5B-D160-971B7A706CC9}"/>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9" name="テキスト ボックス 18">
              <a:extLst>
                <a:ext uri="{FF2B5EF4-FFF2-40B4-BE49-F238E27FC236}">
                  <a16:creationId xmlns:a16="http://schemas.microsoft.com/office/drawing/2014/main" id="{073709A8-E433-79A3-7776-769C6CD02B93}"/>
                </a:ext>
              </a:extLst>
            </p:cNvPr>
            <p:cNvSpPr txBox="1"/>
            <p:nvPr/>
          </p:nvSpPr>
          <p:spPr>
            <a:xfrm>
              <a:off x="2222243" y="89518"/>
              <a:ext cx="868169"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Finalize Std Draft V1</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August 2023</a:t>
              </a:r>
            </a:p>
          </p:txBody>
        </p:sp>
      </p:grpSp>
      <p:sp>
        <p:nvSpPr>
          <p:cNvPr id="26" name="楕円 25">
            <a:extLst>
              <a:ext uri="{FF2B5EF4-FFF2-40B4-BE49-F238E27FC236}">
                <a16:creationId xmlns:a16="http://schemas.microsoft.com/office/drawing/2014/main" id="{60F18FE1-916C-2C63-5CF7-EBADF81F1F69}"/>
              </a:ext>
            </a:extLst>
          </p:cNvPr>
          <p:cNvSpPr/>
          <p:nvPr/>
        </p:nvSpPr>
        <p:spPr>
          <a:xfrm>
            <a:off x="7806849" y="3327724"/>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75316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400"/>
              <a:t>November  2023</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sz="1100"/>
              <a:t>Slide </a:t>
            </a:r>
            <a:fld id="{00000000-1234-1234-1234-123412341234}" type="slidenum">
              <a:rPr lang="en-US" sz="1100" smtClean="0"/>
              <a:pPr/>
              <a:t>13</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3324717" y="613511"/>
            <a:ext cx="2570768" cy="461665"/>
          </a:xfrm>
          <a:prstGeom prst="rect">
            <a:avLst/>
          </a:prstGeom>
          <a:noFill/>
        </p:spPr>
        <p:txBody>
          <a:bodyPr wrap="none" rtlCol="0">
            <a:spAutoFit/>
          </a:bodyPr>
          <a:lstStyle/>
          <a:p>
            <a:r>
              <a:rPr lang="en-US" sz="2400" b="1" dirty="0"/>
              <a:t>Timeline details.</a:t>
            </a:r>
          </a:p>
        </p:txBody>
      </p:sp>
      <p:graphicFrame>
        <p:nvGraphicFramePr>
          <p:cNvPr id="5" name="表 4">
            <a:extLst>
              <a:ext uri="{FF2B5EF4-FFF2-40B4-BE49-F238E27FC236}">
                <a16:creationId xmlns:a16="http://schemas.microsoft.com/office/drawing/2014/main" id="{AE2C8F65-3438-ED0E-D049-F4D5C85C52DE}"/>
              </a:ext>
            </a:extLst>
          </p:cNvPr>
          <p:cNvGraphicFramePr>
            <a:graphicFrameLocks noGrp="1"/>
          </p:cNvGraphicFramePr>
          <p:nvPr>
            <p:extLst>
              <p:ext uri="{D42A27DB-BD31-4B8C-83A1-F6EECF244321}">
                <p14:modId xmlns:p14="http://schemas.microsoft.com/office/powerpoint/2010/main" val="1593253313"/>
              </p:ext>
            </p:extLst>
          </p:nvPr>
        </p:nvGraphicFramePr>
        <p:xfrm>
          <a:off x="532661" y="1007411"/>
          <a:ext cx="8424908" cy="5468189"/>
        </p:xfrm>
        <a:graphic>
          <a:graphicData uri="http://schemas.openxmlformats.org/drawingml/2006/table">
            <a:tbl>
              <a:tblPr firstRow="1" firstCol="1" bandRow="1">
                <a:tableStyleId>{5C22544A-7EE6-4342-B048-85BDC9FD1C3A}</a:tableStyleId>
              </a:tblPr>
              <a:tblGrid>
                <a:gridCol w="2966326">
                  <a:extLst>
                    <a:ext uri="{9D8B030D-6E8A-4147-A177-3AD203B41FA5}">
                      <a16:colId xmlns:a16="http://schemas.microsoft.com/office/drawing/2014/main" val="3373569716"/>
                    </a:ext>
                  </a:extLst>
                </a:gridCol>
                <a:gridCol w="1512510">
                  <a:extLst>
                    <a:ext uri="{9D8B030D-6E8A-4147-A177-3AD203B41FA5}">
                      <a16:colId xmlns:a16="http://schemas.microsoft.com/office/drawing/2014/main" val="807585388"/>
                    </a:ext>
                  </a:extLst>
                </a:gridCol>
                <a:gridCol w="3946072">
                  <a:extLst>
                    <a:ext uri="{9D8B030D-6E8A-4147-A177-3AD203B41FA5}">
                      <a16:colId xmlns:a16="http://schemas.microsoft.com/office/drawing/2014/main" val="2122188044"/>
                    </a:ext>
                  </a:extLst>
                </a:gridCol>
              </a:tblGrid>
              <a:tr h="173733">
                <a:tc>
                  <a:txBody>
                    <a:bodyPr/>
                    <a:lstStyle/>
                    <a:p>
                      <a:pPr marL="0" marR="0" algn="ctr">
                        <a:lnSpc>
                          <a:spcPct val="115000"/>
                        </a:lnSpc>
                        <a:spcBef>
                          <a:spcPts val="0"/>
                        </a:spcBef>
                        <a:spcAft>
                          <a:spcPts val="0"/>
                        </a:spcAft>
                      </a:pPr>
                      <a:r>
                        <a:rPr lang="en-US" sz="1050" dirty="0">
                          <a:effectLst/>
                        </a:rPr>
                        <a:t>Topic</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Deadline</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Notes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extLst>
                  <a:ext uri="{0D108BD9-81ED-4DB2-BD59-A6C34878D82A}">
                    <a16:rowId xmlns:a16="http://schemas.microsoft.com/office/drawing/2014/main" val="2520522873"/>
                  </a:ext>
                </a:extLst>
              </a:tr>
              <a:tr h="749606">
                <a:tc>
                  <a:txBody>
                    <a:bodyPr/>
                    <a:lstStyle/>
                    <a:p>
                      <a:pPr marL="0" marR="0">
                        <a:lnSpc>
                          <a:spcPct val="115000"/>
                        </a:lnSpc>
                        <a:spcBef>
                          <a:spcPts val="0"/>
                        </a:spcBef>
                        <a:spcAft>
                          <a:spcPts val="0"/>
                        </a:spcAft>
                      </a:pPr>
                      <a:r>
                        <a:rPr lang="en-US" sz="1050" dirty="0">
                          <a:effectLst/>
                        </a:rPr>
                        <a:t>Technical Requirements Document (TRD). Channel Model Document (CMD). Call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Sept. 2022</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a:effectLst/>
                        </a:rPr>
                        <a:t>TRD describes the technical requirements baseline for the evaluation of proposals. The CMD contains the channel models for different use cases targeted by the Std.</a:t>
                      </a:r>
                      <a:endParaRPr lang="ja-JP" sz="1050">
                        <a:effectLst/>
                      </a:endParaRPr>
                    </a:p>
                    <a:p>
                      <a:pPr marL="0" marR="0">
                        <a:lnSpc>
                          <a:spcPct val="115000"/>
                        </a:lnSpc>
                        <a:spcBef>
                          <a:spcPts val="0"/>
                        </a:spcBef>
                        <a:spcAft>
                          <a:spcPts val="0"/>
                        </a:spcAft>
                      </a:pPr>
                      <a:r>
                        <a:rPr lang="en-US" sz="1050">
                          <a:effectLst/>
                        </a:rPr>
                        <a:t>Announcement of call for proposals.</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87548146"/>
                  </a:ext>
                </a:extLst>
              </a:tr>
              <a:tr h="287653">
                <a:tc>
                  <a:txBody>
                    <a:bodyPr/>
                    <a:lstStyle/>
                    <a:p>
                      <a:pPr marL="0" marR="0">
                        <a:lnSpc>
                          <a:spcPct val="115000"/>
                        </a:lnSpc>
                        <a:spcBef>
                          <a:spcPts val="0"/>
                        </a:spcBef>
                        <a:spcAft>
                          <a:spcPts val="0"/>
                        </a:spcAft>
                      </a:pPr>
                      <a:r>
                        <a:rPr lang="en-US" sz="1050" dirty="0">
                          <a:effectLst/>
                        </a:rPr>
                        <a:t>Due day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a:effectLst/>
                        </a:rPr>
                        <a:t>March 10</a:t>
                      </a:r>
                      <a:r>
                        <a:rPr lang="en-US" sz="1050" baseline="30000">
                          <a:effectLst/>
                        </a:rPr>
                        <a:t>th</a:t>
                      </a:r>
                      <a:r>
                        <a:rPr lang="en-US" sz="1050">
                          <a:effectLst/>
                        </a:rPr>
                        <a: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 </a:t>
                      </a:r>
                      <a:r>
                        <a:rPr lang="en-US" altLang="ja-JP" sz="1050" dirty="0">
                          <a:effectLst/>
                        </a:rPr>
                        <a:t>Postponed from January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074276685"/>
                  </a:ext>
                </a:extLst>
              </a:tr>
              <a:tr h="437476">
                <a:tc>
                  <a:txBody>
                    <a:bodyPr/>
                    <a:lstStyle/>
                    <a:p>
                      <a:pPr marL="0" marR="0">
                        <a:lnSpc>
                          <a:spcPct val="115000"/>
                        </a:lnSpc>
                        <a:spcBef>
                          <a:spcPts val="0"/>
                        </a:spcBef>
                        <a:spcAft>
                          <a:spcPts val="0"/>
                        </a:spcAft>
                      </a:pPr>
                      <a:r>
                        <a:rPr lang="en-US" sz="1050" dirty="0">
                          <a:effectLst/>
                        </a:rPr>
                        <a:t>Presentation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Nov. 2022,  January, March, May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Start of discussions for harmonization of proposals. </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03890370"/>
                  </a:ext>
                </a:extLst>
              </a:tr>
              <a:tr h="186577">
                <a:tc>
                  <a:txBody>
                    <a:bodyPr/>
                    <a:lstStyle/>
                    <a:p>
                      <a:pPr marL="0" marR="0">
                        <a:lnSpc>
                          <a:spcPct val="120000"/>
                        </a:lnSpc>
                        <a:spcBef>
                          <a:spcPts val="0"/>
                        </a:spcBef>
                        <a:spcAft>
                          <a:spcPts val="0"/>
                        </a:spcAft>
                      </a:pPr>
                      <a:r>
                        <a:rPr lang="en-US" sz="1050" dirty="0">
                          <a:effectLst/>
                        </a:rPr>
                        <a:t>Harmonization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Agreements on key technologies.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94872119"/>
                  </a:ext>
                </a:extLst>
              </a:tr>
              <a:tr h="377149">
                <a:tc>
                  <a:txBody>
                    <a:bodyPr/>
                    <a:lstStyle/>
                    <a:p>
                      <a:pPr marL="0" marR="0">
                        <a:lnSpc>
                          <a:spcPct val="120000"/>
                        </a:lnSpc>
                        <a:spcBef>
                          <a:spcPts val="0"/>
                        </a:spcBef>
                        <a:spcAft>
                          <a:spcPts val="0"/>
                        </a:spcAft>
                      </a:pPr>
                      <a:r>
                        <a:rPr lang="en-US" sz="1050" dirty="0">
                          <a:effectLst/>
                        </a:rPr>
                        <a:t>Std Draft v.1.7</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Mostly editorial revisions and start integrating text of agreed proposals.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971130197"/>
                  </a:ext>
                </a:extLst>
              </a:tr>
              <a:tr h="179865">
                <a:tc>
                  <a:txBody>
                    <a:bodyPr/>
                    <a:lstStyle/>
                    <a:p>
                      <a:pPr marL="0" marR="0">
                        <a:lnSpc>
                          <a:spcPct val="120000"/>
                        </a:lnSpc>
                        <a:spcBef>
                          <a:spcPts val="0"/>
                        </a:spcBef>
                        <a:spcAft>
                          <a:spcPts val="0"/>
                        </a:spcAft>
                      </a:pPr>
                      <a:r>
                        <a:rPr lang="en-US" sz="1050" dirty="0">
                          <a:effectLst/>
                        </a:rPr>
                        <a:t>Preliminary Std Draft v. 1.9</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November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Upload preliminary draft V1 in WG private repository and collecting comments to be used for revision.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881622587"/>
                  </a:ext>
                </a:extLst>
              </a:tr>
              <a:tr h="179865">
                <a:tc>
                  <a:txBody>
                    <a:bodyPr/>
                    <a:lstStyle/>
                    <a:p>
                      <a:pPr marL="0" marR="0">
                        <a:lnSpc>
                          <a:spcPct val="120000"/>
                        </a:lnSpc>
                        <a:spcBef>
                          <a:spcPts val="0"/>
                        </a:spcBef>
                        <a:spcAft>
                          <a:spcPts val="0"/>
                        </a:spcAft>
                      </a:pPr>
                      <a:r>
                        <a:rPr lang="en-US" sz="1050" dirty="0">
                          <a:effectLst/>
                        </a:rPr>
                        <a:t>Std Draft v. 2.0</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TG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65456968"/>
                  </a:ext>
                </a:extLst>
              </a:tr>
              <a:tr h="179865">
                <a:tc>
                  <a:txBody>
                    <a:bodyPr/>
                    <a:lstStyle/>
                    <a:p>
                      <a:pPr marL="0" marR="0">
                        <a:lnSpc>
                          <a:spcPct val="120000"/>
                        </a:lnSpc>
                        <a:spcBef>
                          <a:spcPts val="0"/>
                        </a:spcBef>
                        <a:spcAft>
                          <a:spcPts val="0"/>
                        </a:spcAft>
                      </a:pPr>
                      <a:r>
                        <a:rPr lang="en-US" sz="1050" dirty="0">
                          <a:effectLst/>
                        </a:rPr>
                        <a:t>WG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WG pre-ballot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99023231"/>
                  </a:ext>
                </a:extLst>
              </a:tr>
              <a:tr h="299053">
                <a:tc>
                  <a:txBody>
                    <a:bodyPr/>
                    <a:lstStyle/>
                    <a:p>
                      <a:pPr marL="0" marR="0">
                        <a:lnSpc>
                          <a:spcPct val="120000"/>
                        </a:lnSpc>
                        <a:spcBef>
                          <a:spcPts val="0"/>
                        </a:spcBef>
                        <a:spcAft>
                          <a:spcPts val="0"/>
                        </a:spcAft>
                      </a:pPr>
                      <a:r>
                        <a:rPr lang="en-US" sz="1050" dirty="0">
                          <a:effectLst/>
                        </a:rPr>
                        <a:t>Comments and resolution for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Finish resolutions to pre-ballot comments and recirculation.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20649457"/>
                  </a:ext>
                </a:extLst>
              </a:tr>
              <a:tr h="179865">
                <a:tc>
                  <a:txBody>
                    <a:bodyPr/>
                    <a:lstStyle/>
                    <a:p>
                      <a:pPr marL="0" marR="0">
                        <a:lnSpc>
                          <a:spcPct val="120000"/>
                        </a:lnSpc>
                        <a:spcBef>
                          <a:spcPts val="0"/>
                        </a:spcBef>
                        <a:spcAft>
                          <a:spcPts val="0"/>
                        </a:spcAft>
                      </a:pPr>
                      <a:r>
                        <a:rPr lang="en-US" sz="1050" dirty="0">
                          <a:effectLst/>
                        </a:rPr>
                        <a:t>WG letter ballot (LB)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LB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670800571"/>
                  </a:ext>
                </a:extLst>
              </a:tr>
              <a:tr h="179865">
                <a:tc>
                  <a:txBody>
                    <a:bodyPr/>
                    <a:lstStyle/>
                    <a:p>
                      <a:pPr marL="0" marR="0">
                        <a:lnSpc>
                          <a:spcPct val="120000"/>
                        </a:lnSpc>
                        <a:spcBef>
                          <a:spcPts val="0"/>
                        </a:spcBef>
                        <a:spcAft>
                          <a:spcPts val="0"/>
                        </a:spcAft>
                      </a:pPr>
                      <a:r>
                        <a:rPr lang="en-US" sz="1050" dirty="0">
                          <a:effectLst/>
                        </a:rPr>
                        <a:t>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Comment-resolutions to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14813110"/>
                  </a:ext>
                </a:extLst>
              </a:tr>
              <a:tr h="316435">
                <a:tc>
                  <a:txBody>
                    <a:bodyPr/>
                    <a:lstStyle/>
                    <a:p>
                      <a:pPr marL="0" marR="0">
                        <a:lnSpc>
                          <a:spcPct val="120000"/>
                        </a:lnSpc>
                        <a:spcBef>
                          <a:spcPts val="0"/>
                        </a:spcBef>
                        <a:spcAft>
                          <a:spcPts val="0"/>
                        </a:spcAft>
                      </a:pPr>
                      <a:r>
                        <a:rPr lang="en-US" sz="1050" dirty="0">
                          <a:effectLst/>
                        </a:rPr>
                        <a:t>Conditional approval for Sponsor Ballot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Seek conditional approval</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21804914"/>
                  </a:ext>
                </a:extLst>
              </a:tr>
              <a:tr h="299053">
                <a:tc>
                  <a:txBody>
                    <a:bodyPr/>
                    <a:lstStyle/>
                    <a:p>
                      <a:pPr marL="0" marR="0">
                        <a:lnSpc>
                          <a:spcPct val="120000"/>
                        </a:lnSpc>
                        <a:spcBef>
                          <a:spcPts val="0"/>
                        </a:spcBef>
                        <a:spcAft>
                          <a:spcPts val="0"/>
                        </a:spcAft>
                      </a:pPr>
                      <a:r>
                        <a:rPr lang="en-US" sz="1050" dirty="0">
                          <a:effectLst/>
                        </a:rPr>
                        <a:t>Final LB recirculation. EC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Just before the March meeting.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635356219"/>
                  </a:ext>
                </a:extLst>
              </a:tr>
              <a:tr h="179865">
                <a:tc>
                  <a:txBody>
                    <a:bodyPr/>
                    <a:lstStyle/>
                    <a:p>
                      <a:pPr marL="0" marR="0">
                        <a:lnSpc>
                          <a:spcPct val="120000"/>
                        </a:lnSpc>
                        <a:spcBef>
                          <a:spcPts val="0"/>
                        </a:spcBef>
                        <a:spcAft>
                          <a:spcPts val="0"/>
                        </a:spcAft>
                      </a:pPr>
                      <a:r>
                        <a:rPr lang="en-US" sz="1050" dirty="0">
                          <a:effectLst/>
                        </a:rPr>
                        <a:t>EC approval to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466481069"/>
                  </a:ext>
                </a:extLst>
              </a:tr>
              <a:tr h="179865">
                <a:tc>
                  <a:txBody>
                    <a:bodyPr/>
                    <a:lstStyle/>
                    <a:p>
                      <a:pPr marL="0" marR="0">
                        <a:lnSpc>
                          <a:spcPct val="120000"/>
                        </a:lnSpc>
                        <a:spcBef>
                          <a:spcPts val="0"/>
                        </a:spcBef>
                        <a:spcAft>
                          <a:spcPts val="0"/>
                        </a:spcAft>
                      </a:pPr>
                      <a:r>
                        <a:rPr lang="en-US" sz="1050" dirty="0">
                          <a:effectLst/>
                        </a:rPr>
                        <a:t>SB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June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23723813"/>
                  </a:ext>
                </a:extLst>
              </a:tr>
              <a:tr h="179865">
                <a:tc>
                  <a:txBody>
                    <a:bodyPr/>
                    <a:lstStyle/>
                    <a:p>
                      <a:pPr marL="0" marR="0">
                        <a:lnSpc>
                          <a:spcPct val="120000"/>
                        </a:lnSpc>
                        <a:spcBef>
                          <a:spcPts val="0"/>
                        </a:spcBef>
                        <a:spcAft>
                          <a:spcPts val="0"/>
                        </a:spcAft>
                      </a:pPr>
                      <a:r>
                        <a:rPr lang="en-US" sz="1050" dirty="0">
                          <a:effectLst/>
                        </a:rPr>
                        <a:t>SB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Resolutions to SB.</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965977265"/>
                  </a:ext>
                </a:extLst>
              </a:tr>
              <a:tr h="348378">
                <a:tc>
                  <a:txBody>
                    <a:bodyPr/>
                    <a:lstStyle/>
                    <a:p>
                      <a:pPr marL="0" marR="0">
                        <a:lnSpc>
                          <a:spcPct val="110000"/>
                        </a:lnSpc>
                        <a:spcBef>
                          <a:spcPts val="0"/>
                        </a:spcBef>
                        <a:spcAft>
                          <a:spcPts val="0"/>
                        </a:spcAft>
                      </a:pPr>
                      <a:r>
                        <a:rPr lang="en-US" sz="1050" dirty="0">
                          <a:effectLst/>
                        </a:rPr>
                        <a:t>Conditional/unconditional approval to RevCom</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0000"/>
                        </a:lnSpc>
                        <a:spcBef>
                          <a:spcPts val="0"/>
                        </a:spcBef>
                        <a:spcAft>
                          <a:spcPts val="0"/>
                        </a:spcAft>
                      </a:pPr>
                      <a:r>
                        <a:rPr lang="en-US" sz="1050" dirty="0">
                          <a:effectLst/>
                        </a:rPr>
                        <a:t>July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0000"/>
                        </a:lnSpc>
                        <a:spcBef>
                          <a:spcPts val="0"/>
                        </a:spcBef>
                        <a:spcAft>
                          <a:spcPts val="0"/>
                        </a:spcAft>
                      </a:pPr>
                      <a:r>
                        <a:rPr lang="en-US" sz="1050">
                          <a:effectLst/>
                        </a:rPr>
                        <a:t>Submission to SASB agenda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000059126"/>
                  </a:ext>
                </a:extLst>
              </a:tr>
              <a:tr h="179865">
                <a:tc>
                  <a:txBody>
                    <a:bodyPr/>
                    <a:lstStyle/>
                    <a:p>
                      <a:pPr marL="0" marR="0">
                        <a:lnSpc>
                          <a:spcPct val="120000"/>
                        </a:lnSpc>
                        <a:spcBef>
                          <a:spcPts val="0"/>
                        </a:spcBef>
                        <a:spcAft>
                          <a:spcPts val="0"/>
                        </a:spcAft>
                      </a:pPr>
                      <a:r>
                        <a:rPr lang="en-US" sz="1050" dirty="0">
                          <a:effectLst/>
                        </a:rPr>
                        <a:t>SB recirculation if required</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August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18411585"/>
                  </a:ext>
                </a:extLst>
              </a:tr>
              <a:tr h="187062">
                <a:tc>
                  <a:txBody>
                    <a:bodyPr/>
                    <a:lstStyle/>
                    <a:p>
                      <a:pPr marL="0" marR="0">
                        <a:lnSpc>
                          <a:spcPct val="120000"/>
                        </a:lnSpc>
                        <a:spcBef>
                          <a:spcPts val="0"/>
                        </a:spcBef>
                        <a:spcAft>
                          <a:spcPts val="0"/>
                        </a:spcAft>
                      </a:pPr>
                      <a:r>
                        <a:rPr lang="en-US" sz="1050" dirty="0">
                          <a:effectLst/>
                        </a:rPr>
                        <a:t>RevCom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RevCom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575618497"/>
                  </a:ext>
                </a:extLst>
              </a:tr>
            </a:tbl>
          </a:graphicData>
        </a:graphic>
      </p:graphicFrame>
    </p:spTree>
    <p:extLst>
      <p:ext uri="{BB962C8B-B14F-4D97-AF65-F5344CB8AC3E}">
        <p14:creationId xmlns:p14="http://schemas.microsoft.com/office/powerpoint/2010/main" val="522394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6578" y="1052526"/>
            <a:ext cx="8969829" cy="5462774"/>
          </a:xfrm>
        </p:spPr>
        <p:txBody>
          <a:bodyPr/>
          <a:lstStyle/>
          <a:p>
            <a:pPr marL="0" indent="0">
              <a:lnSpc>
                <a:spcPts val="1300"/>
              </a:lnSpc>
              <a:buNone/>
            </a:pPr>
            <a:r>
              <a:rPr lang="ja-JP" altLang="en-US" sz="1400" dirty="0"/>
              <a:t>・</a:t>
            </a:r>
            <a:r>
              <a:rPr lang="is-IS" altLang="ja-JP" sz="1400" dirty="0"/>
              <a:t>TG15.6ma opening report for Novenber 2023 meeting                                                15-23-0556-01-06ma</a:t>
            </a:r>
          </a:p>
          <a:p>
            <a:pPr marL="0" indent="0">
              <a:lnSpc>
                <a:spcPts val="1300"/>
              </a:lnSpc>
              <a:buNone/>
            </a:pPr>
            <a:r>
              <a:rPr lang="ja-JP" altLang="en-US" sz="1400" dirty="0"/>
              <a:t>・</a:t>
            </a:r>
            <a:r>
              <a:rPr lang="is-IS" altLang="ja-JP" sz="1400" dirty="0"/>
              <a:t>TG15.6ma Agenda of  November Meeting in 2023                                                      15-23-0555-02-06ma</a:t>
            </a:r>
            <a:endParaRPr lang="en-US" altLang="ja-JP" sz="1400" dirty="0">
              <a:solidFill>
                <a:srgbClr val="000000"/>
              </a:solidFill>
              <a:latin typeface="Arial"/>
              <a:cs typeface="Times New Roman" pitchFamily="18" charset="0"/>
            </a:endParaRP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and Action Items for Draft#1                                                                          15-23-0360-01-06ma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Draft pre-ballot comment resolution                                                                              15-23-0476-10-06ma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15-23-0361-02-06ma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features for operating coexisting multiple dependable BANs                               15-23-0558-00-06ma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                                            15-23-0408-02-06ma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Simulation results for Nagoya I. T. and YRP-IAI MAC proposal                                    15-23-0242-03-06ma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0474-01-06ma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0" indent="0">
              <a:lnSpc>
                <a:spcPts val="1300"/>
              </a:lnSpc>
              <a:buNone/>
            </a:pPr>
            <a:r>
              <a:rPr lang="en-US" altLang="ja-JP" sz="1400" dirty="0">
                <a:solidFill>
                  <a:srgbClr val="000000"/>
                </a:solidFill>
                <a:latin typeface="Arial"/>
                <a:cs typeface="Times New Roman" pitchFamily="18" charset="0"/>
              </a:rPr>
              <a:t>                                                                                                                                            15-22-0562-05-06ma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UWB Positioning in 15.6ma for Multiple BAN Adjacent Scenarios                                 15-23-0560-00-06ma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performance evaluation of ranging in coexistence environment                  15-23-0353-04-06ma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under Various Channel Models in Some </a:t>
            </a:r>
          </a:p>
          <a:p>
            <a:pPr marL="0" indent="0">
              <a:lnSpc>
                <a:spcPts val="1300"/>
              </a:lnSpc>
              <a:buNone/>
            </a:pPr>
            <a:r>
              <a:rPr lang="en-US" altLang="ja-JP" sz="1400" dirty="0">
                <a:solidFill>
                  <a:srgbClr val="000000"/>
                </a:solidFill>
                <a:latin typeface="Arial"/>
                <a:cs typeface="Times New Roman" pitchFamily="18" charset="0"/>
              </a:rPr>
              <a:t>Classes of Coexistence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15-23-0577-00-06ma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Comments to channel-model-document                                                                         15-23-0605-00-06ma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Mitigation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15-22-0571-01-06ma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Proposed text for 6ma MAC  General Framework Elements &amp; Beacon Access Phase  15-23-0367-02-06ma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 (Level 1,2,3)                              15-23-0639-03-06ma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Performance Evaluation of Channel Coding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15-23-0521-01-06ma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15.23-0407-02-06ma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closing report for November 2023 meeting                                                   15-23-0594-00-06ma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a:t>
            </a:r>
            <a:r>
              <a:rPr lang="ja-JP" altLang="en-US" sz="1400" dirty="0">
                <a:solidFill>
                  <a:srgbClr val="000000"/>
                </a:solidFill>
                <a:latin typeface="Arial"/>
              </a:rPr>
              <a:t> </a:t>
            </a:r>
            <a:r>
              <a:rPr lang="en-US" altLang="ja-JP" sz="1400" dirty="0">
                <a:solidFill>
                  <a:srgbClr val="000000"/>
                </a:solidFill>
                <a:latin typeface="Arial"/>
              </a:rPr>
              <a:t>November</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2023 meeting minutes                                                                 15-23-0608-00-06ma</a:t>
            </a: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November 2023</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15</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16</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a:t>
            </a:r>
            <a:r>
              <a:rPr kumimoji="1" lang="en-US" altLang="ja-JP" sz="3600" b="0" i="0" u="none" strike="noStrike" kern="0" cap="none" spc="0" normalizeH="0" baseline="0" noProof="0" dirty="0">
                <a:ln>
                  <a:noFill/>
                </a:ln>
                <a:solidFill>
                  <a:srgbClr val="000000"/>
                </a:solidFill>
                <a:effectLst/>
                <a:highlight>
                  <a:srgbClr val="FFFF00"/>
                </a:highlight>
                <a:uLnTx/>
                <a:uFillTx/>
                <a:latin typeface="Times New Roman"/>
                <a:ea typeface="ＭＳ Ｐゴシック" charset="-128"/>
                <a:cs typeface="+mj-cs"/>
              </a:rPr>
              <a:t>Revision</a:t>
            </a: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Buckhead, Atlanta, Georgia, USA</a:t>
            </a:r>
            <a:br>
              <a:rPr lang="en-US" altLang="ja-JP" sz="2800" dirty="0">
                <a:ea typeface="ＭＳ Ｐゴシック" pitchFamily="50" charset="-128"/>
              </a:rPr>
            </a:br>
            <a:r>
              <a:rPr lang="en-US" altLang="ja-JP" sz="2800" dirty="0">
                <a:ea typeface="ＭＳ Ｐゴシック" pitchFamily="50" charset="-128"/>
              </a:rPr>
              <a:t>November 15</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November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draft#1.9 of  Draft Proposals for Pre-Ballot</a:t>
            </a:r>
          </a:p>
          <a:p>
            <a:pPr marL="0" indent="0">
              <a:lnSpc>
                <a:spcPts val="2100"/>
              </a:lnSpc>
              <a:buNone/>
            </a:pPr>
            <a:r>
              <a:rPr lang="en-US" altLang="ja-JP" sz="1800" dirty="0">
                <a:solidFill>
                  <a:srgbClr val="FF0000"/>
                </a:solidFill>
              </a:rPr>
              <a:t>•Comment resolution for draft#1.9</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1800" b="0" i="0" u="none" strike="noStrike" kern="0" cap="none" spc="0" normalizeH="0" baseline="0" noProof="0" dirty="0">
                <a:ln>
                  <a:noFill/>
                </a:ln>
                <a:solidFill>
                  <a:srgbClr val="FF0000"/>
                </a:solidFill>
                <a:effectLst/>
                <a:uLnTx/>
                <a:uFillTx/>
                <a:latin typeface="Arial"/>
                <a:ea typeface="+mn-ea"/>
                <a:cs typeface="+mn-cs"/>
              </a:rPr>
              <a:t>Feasibility of TSN of 802.1 in MAC </a:t>
            </a:r>
            <a:r>
              <a:rPr kumimoji="1" lang="en-US" altLang="ja-JP" sz="1800" b="0" i="0" u="none" strike="noStrike" kern="0" cap="none" spc="0" normalizeH="0" baseline="0" noProof="0" dirty="0">
                <a:ln>
                  <a:noFill/>
                </a:ln>
                <a:solidFill>
                  <a:srgbClr val="FF0000"/>
                </a:solidFill>
                <a:effectLst/>
                <a:uLnTx/>
                <a:uFillTx/>
                <a:latin typeface="Arial"/>
                <a:ea typeface="+mn-ea"/>
                <a:cs typeface="+mn-cs"/>
                <a:sym typeface="Wingdings" panose="05000000000000000000" pitchFamily="2" charset="2"/>
              </a:rPr>
              <a:t> </a:t>
            </a:r>
            <a:r>
              <a:rPr kumimoji="1" lang="en-US" altLang="ja-JP" sz="1800" b="0" i="0" u="none" strike="noStrike" kern="0" cap="none" spc="0" normalizeH="0" baseline="0" noProof="0" dirty="0">
                <a:ln>
                  <a:noFill/>
                </a:ln>
                <a:solidFill>
                  <a:srgbClr val="FF0000"/>
                </a:solidFill>
                <a:effectLst/>
                <a:highlight>
                  <a:srgbClr val="FFFF00"/>
                </a:highlight>
                <a:uLnTx/>
                <a:uFillTx/>
                <a:latin typeface="Arial"/>
                <a:ea typeface="+mn-ea"/>
                <a:cs typeface="+mn-cs"/>
                <a:sym typeface="Wingdings" panose="05000000000000000000" pitchFamily="2" charset="2"/>
              </a:rPr>
              <a:t>Joint IEEE802.1&amp;15 PAR&amp;CSD for TSN</a:t>
            </a:r>
            <a:endParaRPr kumimoji="1" lang="en-US" altLang="ja-JP" sz="1800" b="0" i="0" u="none" strike="noStrike" kern="0" cap="none" spc="0" normalizeH="0" baseline="0" noProof="0" dirty="0">
              <a:ln>
                <a:noFill/>
              </a:ln>
              <a:solidFill>
                <a:srgbClr val="FF0000"/>
              </a:solidFill>
              <a:effectLst/>
              <a:highlight>
                <a:srgbClr val="FFFF00"/>
              </a:highlight>
              <a:uLnTx/>
              <a:uFillTx/>
              <a:latin typeface="Arial"/>
              <a:ea typeface="+mn-ea"/>
              <a:cs typeface="+mn-cs"/>
            </a:endParaRP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2023</a:t>
            </a:r>
            <a:endParaRPr lang="en-US" altLang="ja-JP" dirty="0"/>
          </a:p>
        </p:txBody>
      </p:sp>
    </p:spTree>
    <p:extLst>
      <p:ext uri="{BB962C8B-B14F-4D97-AF65-F5344CB8AC3E}">
        <p14:creationId xmlns:p14="http://schemas.microsoft.com/office/powerpoint/2010/main" val="6015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AE53725-9F8B-1B98-AB1C-E17E13102B74}"/>
              </a:ext>
            </a:extLst>
          </p:cNvPr>
          <p:cNvPicPr>
            <a:picLocks noChangeAspect="1"/>
          </p:cNvPicPr>
          <p:nvPr/>
        </p:nvPicPr>
        <p:blipFill>
          <a:blip r:embed="rId3"/>
          <a:stretch>
            <a:fillRect/>
          </a:stretch>
        </p:blipFill>
        <p:spPr>
          <a:xfrm>
            <a:off x="1553002" y="2219921"/>
            <a:ext cx="7382865" cy="4157610"/>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10" name="図 9">
            <a:extLst>
              <a:ext uri="{FF2B5EF4-FFF2-40B4-BE49-F238E27FC236}">
                <a16:creationId xmlns:a16="http://schemas.microsoft.com/office/drawing/2014/main" id="{0527F0C9-CB2B-305E-6A62-7B52005D5D47}"/>
              </a:ext>
            </a:extLst>
          </p:cNvPr>
          <p:cNvPicPr>
            <a:picLocks noChangeAspect="1"/>
          </p:cNvPicPr>
          <p:nvPr/>
        </p:nvPicPr>
        <p:blipFill>
          <a:blip r:embed="rId4"/>
          <a:stretch>
            <a:fillRect/>
          </a:stretch>
        </p:blipFill>
        <p:spPr>
          <a:xfrm>
            <a:off x="257884" y="2219921"/>
            <a:ext cx="1295118" cy="4157610"/>
          </a:xfrm>
          <a:prstGeom prst="rect">
            <a:avLst/>
          </a:prstGeom>
        </p:spPr>
      </p:pic>
      <p:cxnSp>
        <p:nvCxnSpPr>
          <p:cNvPr id="11" name="直線コネクタ 10">
            <a:extLst>
              <a:ext uri="{FF2B5EF4-FFF2-40B4-BE49-F238E27FC236}">
                <a16:creationId xmlns:a16="http://schemas.microsoft.com/office/drawing/2014/main" id="{A7BE5166-12E6-BDE8-58EA-77522382C93E}"/>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F44D821F-6B6E-F4E5-4AEB-B8C9E5F6E1F6}"/>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04F8D465-7263-C114-42A9-03E8DC4C4B3B}"/>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1673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5</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363940" y="2602911"/>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11" name="テキスト ボックス 10">
            <a:extLst>
              <a:ext uri="{FF2B5EF4-FFF2-40B4-BE49-F238E27FC236}">
                <a16:creationId xmlns:a16="http://schemas.microsoft.com/office/drawing/2014/main" id="{C29498A8-2248-234A-3050-526DC433208F}"/>
              </a:ext>
            </a:extLst>
          </p:cNvPr>
          <p:cNvSpPr txBox="1"/>
          <p:nvPr/>
        </p:nvSpPr>
        <p:spPr>
          <a:xfrm>
            <a:off x="386133" y="2967335"/>
            <a:ext cx="7141718" cy="1200329"/>
          </a:xfrm>
          <a:prstGeom prst="rect">
            <a:avLst/>
          </a:prstGeom>
          <a:noFill/>
        </p:spPr>
        <p:txBody>
          <a:bodyPr wrap="square">
            <a:spAutoFit/>
          </a:bodyPr>
          <a:lstStyle/>
          <a:p>
            <a:r>
              <a:rPr lang="en-US" altLang="ja-JP" dirty="0"/>
              <a:t>Meeting link: </a:t>
            </a:r>
            <a:r>
              <a:rPr lang="en-US" altLang="ja-JP" dirty="0">
                <a:hlinkClick r:id="rId3"/>
              </a:rPr>
              <a:t>https://ieeesa.webex.com/ieeesa/j.php?MTID=mca39b1aeaf9ee5b85bb81cd3fcf994b1</a:t>
            </a:r>
            <a:endParaRPr lang="en-US" altLang="ja-JP" dirty="0"/>
          </a:p>
          <a:p>
            <a:endParaRPr lang="ja-JP" altLang="en-US" dirty="0"/>
          </a:p>
        </p:txBody>
      </p:sp>
      <p:graphicFrame>
        <p:nvGraphicFramePr>
          <p:cNvPr id="12" name="表 11">
            <a:extLst>
              <a:ext uri="{FF2B5EF4-FFF2-40B4-BE49-F238E27FC236}">
                <a16:creationId xmlns:a16="http://schemas.microsoft.com/office/drawing/2014/main" id="{D61C0C5D-8801-043D-20B1-4E7BFCA62D7B}"/>
              </a:ext>
            </a:extLst>
          </p:cNvPr>
          <p:cNvGraphicFramePr>
            <a:graphicFrameLocks noGrp="1"/>
          </p:cNvGraphicFramePr>
          <p:nvPr/>
        </p:nvGraphicFramePr>
        <p:xfrm>
          <a:off x="430471" y="4154674"/>
          <a:ext cx="4051299" cy="533400"/>
        </p:xfrm>
        <a:graphic>
          <a:graphicData uri="http://schemas.openxmlformats.org/drawingml/2006/table">
            <a:tbl>
              <a:tblPr>
                <a:tableStyleId>{5C22544A-7EE6-4342-B048-85BDC9FD1C3A}</a:tableStyleId>
              </a:tblPr>
              <a:tblGrid>
                <a:gridCol w="4051299">
                  <a:extLst>
                    <a:ext uri="{9D8B030D-6E8A-4147-A177-3AD203B41FA5}">
                      <a16:colId xmlns:a16="http://schemas.microsoft.com/office/drawing/2014/main" val="3731623533"/>
                    </a:ext>
                  </a:extLst>
                </a:gridCol>
              </a:tblGrid>
              <a:tr h="266700">
                <a:tc>
                  <a:txBody>
                    <a:bodyPr/>
                    <a:lstStyle/>
                    <a:p>
                      <a:pPr algn="l" fontAlgn="b"/>
                      <a:r>
                        <a:rPr lang="en-US" sz="1600" u="none" strike="noStrike">
                          <a:effectLst/>
                        </a:rPr>
                        <a:t>Meeting number: 2340 662 2743</a:t>
                      </a:r>
                      <a:endParaRPr lang="en-US" sz="16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318934556"/>
                  </a:ext>
                </a:extLst>
              </a:tr>
              <a:tr h="266700">
                <a:tc>
                  <a:txBody>
                    <a:bodyPr/>
                    <a:lstStyle/>
                    <a:p>
                      <a:pPr algn="l" fontAlgn="b"/>
                      <a:r>
                        <a:rPr lang="fi-FI" sz="1600" u="none" strike="noStrike" dirty="0" err="1">
                          <a:effectLst/>
                        </a:rPr>
                        <a:t>Password</a:t>
                      </a:r>
                      <a:r>
                        <a:rPr lang="fi-FI" sz="1600" u="none" strike="noStrike" dirty="0">
                          <a:effectLst/>
                        </a:rPr>
                        <a:t>: 80215novmtgrm2</a:t>
                      </a:r>
                      <a:endParaRPr lang="fi-FI"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68717230"/>
                  </a:ext>
                </a:extLst>
              </a:tr>
            </a:tbl>
          </a:graphicData>
        </a:graphic>
      </p:graphicFrame>
    </p:spTree>
    <p:extLst>
      <p:ext uri="{BB962C8B-B14F-4D97-AF65-F5344CB8AC3E}">
        <p14:creationId xmlns:p14="http://schemas.microsoft.com/office/powerpoint/2010/main" val="190333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6187" y="1095933"/>
            <a:ext cx="8928992" cy="5517434"/>
          </a:xfrm>
          <a:ln/>
        </p:spPr>
        <p:txBody>
          <a:bodyPr>
            <a:noAutofit/>
          </a:bodyPr>
          <a:lstStyle/>
          <a:p>
            <a:pPr>
              <a:lnSpc>
                <a:spcPts val="1200"/>
              </a:lnSpc>
            </a:pPr>
            <a:r>
              <a:rPr lang="en-US" altLang="ja-JP" sz="1200" dirty="0"/>
              <a:t>TG15.6ma meeting call to order</a:t>
            </a:r>
          </a:p>
          <a:p>
            <a:pPr>
              <a:lnSpc>
                <a:spcPts val="1200"/>
              </a:lnSpc>
            </a:pPr>
            <a:r>
              <a:rPr lang="en-US" altLang="ja-JP" sz="1200" dirty="0"/>
              <a:t>Call for essential patents and policies &amp; procedures reminder </a:t>
            </a:r>
          </a:p>
          <a:p>
            <a:pPr>
              <a:lnSpc>
                <a:spcPts val="1200"/>
              </a:lnSpc>
            </a:pPr>
            <a:r>
              <a:rPr lang="en-US" altLang="ja-JP" sz="1200" dirty="0"/>
              <a:t>Approve last meeting minutes: TG 15.6ma Meeting Minutes for September 2023                       doc.#15-23-0513-00-06ma</a:t>
            </a:r>
          </a:p>
          <a:p>
            <a:pPr>
              <a:lnSpc>
                <a:spcPts val="1200"/>
              </a:lnSpc>
            </a:pPr>
            <a:r>
              <a:rPr lang="en-US" altLang="ja-JP" sz="1200" dirty="0"/>
              <a:t>Agenda of TG15.6ma November Meeting                                                                                    doc.#15-23-0555-03-06ma   </a:t>
            </a:r>
          </a:p>
          <a:p>
            <a:pPr>
              <a:lnSpc>
                <a:spcPts val="1200"/>
              </a:lnSpc>
            </a:pPr>
            <a:r>
              <a:rPr lang="en-US" altLang="ja-JP" sz="1200" dirty="0"/>
              <a:t>Review and Summary</a:t>
            </a:r>
          </a:p>
          <a:p>
            <a:pPr marR="0" lvl="1" indent="-228600" algn="l" defTabSz="914400" rtl="0" eaLnBrk="1" fontAlgn="base" latinLnBrk="0" hangingPunct="1">
              <a:lnSpc>
                <a:spcPts val="12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doc.#15-23-0557-00-06ma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doc.#15-23-0360-02-06ma</a:t>
            </a:r>
          </a:p>
          <a:p>
            <a:pPr marR="0" lvl="1" indent="-228600" algn="l" defTabSz="914400" rtl="0" eaLnBrk="1" fontAlgn="base" latinLnBrk="0" hangingPunct="1">
              <a:lnSpc>
                <a:spcPts val="12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doc.#15-23-0476-05-06ma  </a:t>
            </a:r>
          </a:p>
          <a:p>
            <a:pPr marR="0" lvl="1" indent="-228600" algn="l" defTabSz="914400" rtl="0" eaLnBrk="1" fontAlgn="base" latinLnBrk="0" hangingPunct="1">
              <a:lnSpc>
                <a:spcPts val="12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doc.#15-23-0361-02-06ma</a:t>
            </a:r>
          </a:p>
          <a:p>
            <a:pPr marR="0" lvl="1" indent="-228600" algn="l" defTabSz="914400" rtl="0" eaLnBrk="1" fontAlgn="base" latinLnBrk="0" hangingPunct="1">
              <a:lnSpc>
                <a:spcPts val="12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Comment Resolution Database for Pre-Ballot-WG                                                              doc.#15-23-0476-10-06ma</a:t>
            </a:r>
          </a:p>
          <a:p>
            <a:pPr marL="171450" lvl="1" indent="-171450">
              <a:lnSpc>
                <a:spcPts val="12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2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features for operating coexisting multiple dependable BANs                                       doc.#15-23-0558-00-06ma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Overview and convergence of MAC proposals for 15.6ma                                                   doc.#15-23-0408-02-06ma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Progress and Action Items for Draft#1 (Draft#1.9)                                                                doc.#15-23-0360-02-06ma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Hybrid ARQ Scheme for High QoS Packets in High Class of Coexistence of IEEE 802.15.6ma             0474-01-06ma</a:t>
            </a:r>
          </a:p>
          <a:p>
            <a:pPr lvl="1" indent="-228600">
              <a:lnSpc>
                <a:spcPts val="12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Evaluation of IEEE 802.15.6 Ultra-wideband Physical Layer Utilizing Super Orthogonal Convolutional Code  0562-05</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Simulation results for Nagoya I. T. and YRP-IAI MAC proposal  </a:t>
            </a:r>
            <a:r>
              <a:rPr lang="it-IT" altLang="ja-JP" sz="1200" dirty="0">
                <a:solidFill>
                  <a:srgbClr val="000000"/>
                </a:solidFill>
                <a:latin typeface="Arial"/>
                <a:cs typeface="Times New Roman" pitchFamily="18" charset="0"/>
              </a:rPr>
              <a:t> Based on TG6ma Channel Model</a:t>
            </a:r>
            <a:r>
              <a:rPr lang="en-US" altLang="ja-JP" sz="1200" dirty="0">
                <a:solidFill>
                  <a:srgbClr val="000000"/>
                </a:solidFill>
                <a:latin typeface="Arial"/>
                <a:cs typeface="Times New Roman" pitchFamily="18" charset="0"/>
              </a:rPr>
              <a:t>      -0352-01-06ma</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UWB Positioning in 15.6ma for Multiple BAN Adjacent Scenarios                                        doc.#15-23-0560-00-06ma</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Preliminary performance evaluation of ranging in coexistence environment                         doc.#15-23-0353-04-06ma</a:t>
            </a:r>
          </a:p>
          <a:p>
            <a:pPr lvl="1" indent="-228600">
              <a:lnSpc>
                <a:spcPts val="12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Performance Evaluation of Channel Coding under Various Channel Models in Some </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Classes of Coexistence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doc.#15-23-0577-00-06ma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10. </a:t>
            </a:r>
            <a:r>
              <a:rPr lang="it-IT" altLang="ja-JP" sz="1200" dirty="0">
                <a:solidFill>
                  <a:srgbClr val="000000"/>
                </a:solidFill>
                <a:latin typeface="Arial"/>
                <a:cs typeface="Times New Roman" pitchFamily="18" charset="0"/>
              </a:rPr>
              <a:t>TG6ma Channel Model Document for Enhanced Dependability                                           doc.#15-22-0519-01-06ma</a:t>
            </a:r>
            <a:endParaRPr lang="en-US" altLang="ja-JP" sz="1200" dirty="0">
              <a:solidFill>
                <a:srgbClr val="000000"/>
              </a:solidFill>
              <a:latin typeface="Arial"/>
              <a:cs typeface="Times New Roman" pitchFamily="18" charset="0"/>
            </a:endParaRP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11.Comments to channel-model-document                                                                                doc.#15-23-0605-00-06ma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12.Interference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doc.#15-22-0571-01-06ma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13. Proposed text for 6ma MAC  General Framework Elements &amp; Beacon Access Phase         doc.#15-23-0367-02-06ma </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14. MAC Protocol Proposal for Multiple BAN Environment (Level 1,2,3)                                     doc.#15-23-0639-03-06ma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15. </a:t>
            </a:r>
            <a:r>
              <a:rPr kumimoji="0" lang="en-US" altLang="ja-JP" sz="1200" b="0" i="0" u="none" strike="noStrike" kern="1200" cap="none" spc="0" normalizeH="0" baseline="0" noProof="0" dirty="0">
                <a:ln>
                  <a:noFill/>
                </a:ln>
                <a:solidFill>
                  <a:srgbClr val="000000"/>
                </a:solidFill>
                <a:effectLst/>
                <a:uLnTx/>
                <a:uFillTx/>
                <a:latin typeface="Arial"/>
                <a:ea typeface="ＭＳ Ｐゴシック" charset="-128"/>
                <a:cs typeface="+mn-cs"/>
              </a:rPr>
              <a:t>Proposal of MAC Revision for </a:t>
            </a:r>
            <a:r>
              <a:rPr kumimoji="0" lang="en-US" altLang="ja-JP" sz="1200" b="0" i="0" u="none" strike="noStrike" kern="1200" cap="none" spc="0" normalizeH="0" baseline="0" noProof="0" dirty="0" err="1">
                <a:ln>
                  <a:noFill/>
                </a:ln>
                <a:solidFill>
                  <a:srgbClr val="000000"/>
                </a:solidFill>
                <a:effectLst/>
                <a:uLnTx/>
                <a:uFillTx/>
                <a:latin typeface="Arial"/>
                <a:ea typeface="ＭＳ Ｐゴシック" charset="-128"/>
                <a:cs typeface="+mn-cs"/>
              </a:rPr>
              <a:t>for</a:t>
            </a:r>
            <a:r>
              <a:rPr kumimoji="0" lang="en-US" altLang="ja-JP" sz="1200" b="0" i="0" u="none" strike="noStrike" kern="1200" cap="none" spc="0" normalizeH="0" baseline="0" noProof="0" dirty="0">
                <a:ln>
                  <a:noFill/>
                </a:ln>
                <a:solidFill>
                  <a:srgbClr val="000000"/>
                </a:solidFill>
                <a:effectLst/>
                <a:uLnTx/>
                <a:uFillTx/>
                <a:latin typeface="Arial"/>
                <a:ea typeface="ＭＳ Ｐゴシック" charset="-128"/>
                <a:cs typeface="+mn-cs"/>
              </a:rPr>
              <a:t> IEEE802.15.6ma in Class 1 of Coexistence of Multiple BANs        23-0593-00-06ma</a:t>
            </a:r>
            <a:endParaRPr lang="en-US" altLang="ja-JP" sz="1200" dirty="0">
              <a:solidFill>
                <a:srgbClr val="000000"/>
              </a:solidFill>
              <a:latin typeface="Arial"/>
              <a:cs typeface="Times New Roman" pitchFamily="18" charset="0"/>
            </a:endParaRP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16. Overview and convergence of MAC proposals for 15.6ma                                                    doc.#15-23-0408-02-06ma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17. Progress Report of TG6ma                                                                                                   doc.#15-23-0056-05-06ma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18. Timeline of TG6ma                                                                                                                doc.#15.23-0407-02-06ma</a:t>
            </a:r>
          </a:p>
          <a:p>
            <a:pPr marL="514350" lvl="1" indent="0">
              <a:lnSpc>
                <a:spcPts val="1200"/>
              </a:lnSpc>
              <a:spcBef>
                <a:spcPts val="0"/>
              </a:spcBef>
              <a:spcAft>
                <a:spcPts val="0"/>
              </a:spcAft>
              <a:buNone/>
              <a:defRPr/>
            </a:pPr>
            <a:r>
              <a:rPr lang="en-US" altLang="ja-JP" sz="1200" dirty="0">
                <a:solidFill>
                  <a:srgbClr val="000000"/>
                </a:solidFill>
                <a:latin typeface="Arial"/>
                <a:cs typeface="Times New Roman" pitchFamily="18" charset="0"/>
              </a:rPr>
              <a:t>19. TG15.6ma Closing Report for November 2023                                                                     doc.#15-23-0594-00-06ma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20. TG15.6ma Meeting Minutes for November 2023                                                                   doc.#15-23-0608-00-06ma</a:t>
            </a:r>
          </a:p>
          <a:p>
            <a:pPr marL="285750" indent="-171450">
              <a:lnSpc>
                <a:spcPts val="1300"/>
              </a:lnSpc>
              <a:spcBef>
                <a:spcPts val="0"/>
              </a:spcBef>
              <a:spcAft>
                <a:spcPts val="0"/>
              </a:spcAft>
              <a:defRPr/>
            </a:pPr>
            <a:r>
              <a:rPr kumimoji="1" lang="en-US" altLang="ja-JP" sz="16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Joint work between 802.1 and 802.15</a:t>
            </a:r>
          </a:p>
          <a:p>
            <a:pPr marL="114300"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   PAR-par-review-sc-meeting-agenda-and-comment-slides-november-2023-plenary-Honolulu      doc.:802.11-23-1690r1</a:t>
            </a:r>
          </a:p>
          <a:p>
            <a:pPr marL="114300" indent="0">
              <a:lnSpc>
                <a:spcPts val="1300"/>
              </a:lnSpc>
              <a:spcBef>
                <a:spcPts val="0"/>
              </a:spcBef>
              <a:spcAft>
                <a:spcPts val="0"/>
              </a:spcAft>
              <a:buNone/>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637939"/>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752-A3D7-42AC-B4C7-CAB8B52AF0A7}"/>
              </a:ext>
            </a:extLst>
          </p:cNvPr>
          <p:cNvSpPr>
            <a:spLocks noGrp="1"/>
          </p:cNvSpPr>
          <p:nvPr>
            <p:ph type="title"/>
          </p:nvPr>
        </p:nvSpPr>
        <p:spPr>
          <a:xfrm>
            <a:off x="200689" y="700864"/>
            <a:ext cx="8742622" cy="504612"/>
          </a:xfrm>
        </p:spPr>
        <p:txBody>
          <a:bodyPr/>
          <a:lstStyle/>
          <a:p>
            <a:r>
              <a:rPr lang="en-US" b="1" dirty="0"/>
              <a:t>15.6ma PHY and MAC New Features </a:t>
            </a:r>
          </a:p>
        </p:txBody>
      </p:sp>
      <p:sp>
        <p:nvSpPr>
          <p:cNvPr id="3" name="Date Placeholder 2">
            <a:extLst>
              <a:ext uri="{FF2B5EF4-FFF2-40B4-BE49-F238E27FC236}">
                <a16:creationId xmlns:a16="http://schemas.microsoft.com/office/drawing/2014/main" id="{AAF162E6-A212-4409-804F-3493D5092189}"/>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altLang="ja-JP" sz="1400" b="1" i="0" u="none" strike="noStrike" kern="0" cap="none" spc="0" normalizeH="0" baseline="0" noProof="0">
                <a:ln>
                  <a:noFill/>
                </a:ln>
                <a:solidFill>
                  <a:srgbClr val="000000"/>
                </a:solidFill>
                <a:effectLst/>
                <a:uLnTx/>
                <a:uFillTx/>
                <a:latin typeface="Times New Roman"/>
                <a:cs typeface="Times New Roman"/>
                <a:sym typeface="Times New Roman"/>
              </a:rPr>
              <a:t>November  2023</a:t>
            </a:r>
            <a:endParaRPr kumimoji="0" lang="en-US" altLang="ja-JP"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5" name="Slide Number Placeholder 4">
            <a:extLst>
              <a:ext uri="{FF2B5EF4-FFF2-40B4-BE49-F238E27FC236}">
                <a16:creationId xmlns:a16="http://schemas.microsoft.com/office/drawing/2014/main" id="{C56F368F-E887-4D15-993A-4FAB722665C6}"/>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Slide </a:t>
            </a:r>
            <a:fld id="{00000000-1234-1234-1234-123412341234}" type="slidenum">
              <a:rPr kumimoji="0" lang="en-US" sz="1200" b="0" i="0" u="none" strike="noStrike" kern="0" cap="none" spc="0" normalizeH="0" baseline="0" noProof="0" smtClean="0">
                <a:ln>
                  <a:noFill/>
                </a:ln>
                <a:solidFill>
                  <a:srgbClr val="000000"/>
                </a:solidFill>
                <a:effectLst/>
                <a:uLnTx/>
                <a:uFillTx/>
                <a:latin typeface="Times New Roman"/>
                <a:cs typeface="Times New Roman"/>
                <a:sym typeface="Times New Roman"/>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6" name="Content Placeholder 5">
            <a:extLst>
              <a:ext uri="{FF2B5EF4-FFF2-40B4-BE49-F238E27FC236}">
                <a16:creationId xmlns:a16="http://schemas.microsoft.com/office/drawing/2014/main" id="{1A48043A-D9A8-4984-B0D9-B5BD16B7CCB8}"/>
              </a:ext>
            </a:extLst>
          </p:cNvPr>
          <p:cNvSpPr>
            <a:spLocks noGrp="1"/>
          </p:cNvSpPr>
          <p:nvPr>
            <p:ph sz="quarter" idx="13"/>
          </p:nvPr>
        </p:nvSpPr>
        <p:spPr>
          <a:xfrm>
            <a:off x="438592" y="1296741"/>
            <a:ext cx="8471492" cy="5285002"/>
          </a:xfrm>
        </p:spPr>
        <p:txBody>
          <a:bodyPr/>
          <a:lstStyle/>
          <a:p>
            <a:pPr marL="2540" indent="0">
              <a:lnSpc>
                <a:spcPts val="2000"/>
              </a:lnSpc>
              <a:buNone/>
            </a:pPr>
            <a:r>
              <a:rPr lang="en-US" sz="2000" dirty="0"/>
              <a:t>Since IEEE802.15.6-2012 has too many modes in PHY and MAC, 15.6ma chooses a few modes to simplify specification of PHY and MAC while introduces new error-controlling schemes of FEC and HARQ, and management and data channels for enhanced dependability in various channel models and 8 classes of coexistence models for 8 levels of QoS priority order packets such as</a:t>
            </a:r>
          </a:p>
          <a:p>
            <a:pPr marL="822960" lvl="1" indent="-457200">
              <a:lnSpc>
                <a:spcPts val="2000"/>
              </a:lnSpc>
              <a:buFont typeface="+mj-lt"/>
              <a:buAutoNum type="arabicPeriod"/>
            </a:pPr>
            <a:r>
              <a:rPr lang="en-US" dirty="0"/>
              <a:t>PHY</a:t>
            </a:r>
          </a:p>
          <a:p>
            <a:pPr lvl="2">
              <a:lnSpc>
                <a:spcPts val="2000"/>
              </a:lnSpc>
            </a:pPr>
            <a:r>
              <a:rPr lang="en-US" dirty="0"/>
              <a:t>Various channel coding and decoding matched with QoS priority levels of packets and coexistence classes</a:t>
            </a:r>
          </a:p>
          <a:p>
            <a:pPr lvl="2">
              <a:lnSpc>
                <a:spcPts val="2000"/>
              </a:lnSpc>
            </a:pPr>
            <a:r>
              <a:rPr lang="en-US" dirty="0"/>
              <a:t>Interference mitigation schemes according to various environment of coexistence classes</a:t>
            </a:r>
          </a:p>
          <a:p>
            <a:pPr marL="822960" lvl="1" indent="-457200">
              <a:lnSpc>
                <a:spcPts val="2000"/>
              </a:lnSpc>
              <a:buFont typeface="+mj-lt"/>
              <a:buAutoNum type="arabicPeriod"/>
            </a:pPr>
            <a:r>
              <a:rPr lang="en-US" dirty="0"/>
              <a:t>MAC</a:t>
            </a:r>
          </a:p>
          <a:p>
            <a:pPr lvl="2">
              <a:lnSpc>
                <a:spcPts val="2000"/>
              </a:lnSpc>
            </a:pPr>
            <a:r>
              <a:rPr lang="en-US" dirty="0"/>
              <a:t>Two channels using two UWB band channels are applied for management channel to control frames of coexisting networks and data transmission channel. </a:t>
            </a:r>
            <a:r>
              <a:rPr lang="en-US" dirty="0">
                <a:solidFill>
                  <a:srgbClr val="FF0000"/>
                </a:solidFill>
              </a:rPr>
              <a:t>Its alternative mode is two channels for management and data transmission using a single UWB band channel.</a:t>
            </a:r>
          </a:p>
          <a:p>
            <a:pPr lvl="2">
              <a:lnSpc>
                <a:spcPts val="2000"/>
              </a:lnSpc>
            </a:pPr>
            <a:r>
              <a:rPr lang="en-US" dirty="0"/>
              <a:t>Coordinator-to-coordinator(C2C) negotiation of existing networks</a:t>
            </a:r>
          </a:p>
          <a:p>
            <a:pPr marL="822960" lvl="1" indent="-457200">
              <a:lnSpc>
                <a:spcPts val="2000"/>
              </a:lnSpc>
              <a:buFont typeface="+mj-lt"/>
              <a:buAutoNum type="arabicPeriod"/>
            </a:pPr>
            <a:r>
              <a:rPr lang="en-US" dirty="0"/>
              <a:t>Cross Layer of PHY and MAC</a:t>
            </a:r>
          </a:p>
          <a:p>
            <a:pPr lvl="2">
              <a:lnSpc>
                <a:spcPts val="2000"/>
              </a:lnSpc>
            </a:pPr>
            <a:r>
              <a:rPr lang="en-US" dirty="0"/>
              <a:t>Hybrid ARQ for higher priority pf packets in high class of coexistence</a:t>
            </a:r>
          </a:p>
          <a:p>
            <a:pPr marL="365760" lvl="1" indent="0">
              <a:lnSpc>
                <a:spcPts val="2000"/>
              </a:lnSpc>
              <a:buNone/>
            </a:pPr>
            <a:endParaRPr lang="en-US" dirty="0"/>
          </a:p>
        </p:txBody>
      </p:sp>
    </p:spTree>
    <p:extLst>
      <p:ext uri="{BB962C8B-B14F-4D97-AF65-F5344CB8AC3E}">
        <p14:creationId xmlns:p14="http://schemas.microsoft.com/office/powerpoint/2010/main" val="1806941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a:xfrm>
            <a:off x="4358429" y="6475413"/>
            <a:ext cx="503343" cy="215444"/>
          </a:xfrm>
        </p:spPr>
        <p:txBody>
          <a:bodyPr/>
          <a:lstStyle/>
          <a:p>
            <a:pPr>
              <a:defRPr/>
            </a:pPr>
            <a:r>
              <a:rPr lang="en-US" sz="1400">
                <a:solidFill>
                  <a:srgbClr val="000000"/>
                </a:solidFill>
              </a:rPr>
              <a:t>Slide </a:t>
            </a:r>
            <a:fld id="{C65D8D74-25E4-4A14-9B13-1C1CBE0663D9}" type="slidenum">
              <a:rPr lang="en-US" sz="1400" smtClean="0">
                <a:solidFill>
                  <a:srgbClr val="000000"/>
                </a:solidFill>
              </a:rPr>
              <a:pPr>
                <a:defRPr/>
              </a:pPr>
              <a:t>8</a:t>
            </a:fld>
            <a:endParaRPr lang="en-US" sz="1400"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sz="2800" b="1" dirty="0">
                <a:latin typeface="+mn-lt"/>
              </a:rPr>
              <a:t>QoS Levels of Packets </a:t>
            </a:r>
            <a:br>
              <a:rPr kumimoji="1" lang="en-US" altLang="ja-JP" sz="2800" b="1" dirty="0">
                <a:latin typeface="+mn-lt"/>
              </a:rPr>
            </a:br>
            <a:r>
              <a:rPr kumimoji="1" lang="en-US" altLang="ja-JP" sz="2800" b="1" dirty="0">
                <a:latin typeface="+mn-lt"/>
              </a:rPr>
              <a:t>corresponding to User Priority </a:t>
            </a:r>
            <a:endParaRPr kumimoji="1" lang="ja-JP" altLang="en-US" sz="2800" b="1" dirty="0">
              <a:latin typeface="+mn-lt"/>
            </a:endParaRPr>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a:xfrm>
            <a:off x="762000" y="350566"/>
            <a:ext cx="1600200" cy="246221"/>
          </a:xfrm>
        </p:spPr>
        <p:txBody>
          <a:bodyPr/>
          <a:lstStyle/>
          <a:p>
            <a:pPr fontAlgn="base">
              <a:spcBef>
                <a:spcPct val="0"/>
              </a:spcBef>
              <a:spcAft>
                <a:spcPct val="0"/>
              </a:spcAft>
            </a:pPr>
            <a:r>
              <a:rPr kumimoji="0" lang="en-US" altLang="ja-JP" sz="1600">
                <a:solidFill>
                  <a:srgbClr val="000000"/>
                </a:solidFill>
                <a:latin typeface="Times New Roman" pitchFamily="18" charset="0"/>
              </a:rPr>
              <a:t>November  2023</a:t>
            </a:r>
            <a:endParaRPr kumimoji="0" lang="en-US" altLang="ja-JP" sz="1600" dirty="0">
              <a:solidFill>
                <a:srgbClr val="000000"/>
              </a:solidFill>
              <a:latin typeface="Times New Roman" pitchFamily="18" charset="0"/>
            </a:endParaRP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3325923872"/>
              </p:ext>
            </p:extLst>
          </p:nvPr>
        </p:nvGraphicFramePr>
        <p:xfrm>
          <a:off x="4877802" y="2009283"/>
          <a:ext cx="4116482" cy="4209982"/>
        </p:xfrm>
        <a:graphic>
          <a:graphicData uri="http://schemas.openxmlformats.org/drawingml/2006/table">
            <a:tbl>
              <a:tblPr firstRow="1" bandRow="1">
                <a:tableStyleId>{5940675A-B579-460E-94D1-54222C63F5DA}</a:tableStyleId>
              </a:tblPr>
              <a:tblGrid>
                <a:gridCol w="982499">
                  <a:extLst>
                    <a:ext uri="{9D8B030D-6E8A-4147-A177-3AD203B41FA5}">
                      <a16:colId xmlns:a16="http://schemas.microsoft.com/office/drawing/2014/main" val="4281885170"/>
                    </a:ext>
                  </a:extLst>
                </a:gridCol>
                <a:gridCol w="1543929">
                  <a:extLst>
                    <a:ext uri="{9D8B030D-6E8A-4147-A177-3AD203B41FA5}">
                      <a16:colId xmlns:a16="http://schemas.microsoft.com/office/drawing/2014/main" val="514745024"/>
                    </a:ext>
                  </a:extLst>
                </a:gridCol>
                <a:gridCol w="1590054">
                  <a:extLst>
                    <a:ext uri="{9D8B030D-6E8A-4147-A177-3AD203B41FA5}">
                      <a16:colId xmlns:a16="http://schemas.microsoft.com/office/drawing/2014/main" val="1314698544"/>
                    </a:ext>
                  </a:extLst>
                </a:gridCol>
              </a:tblGrid>
              <a:tr h="495547">
                <a:tc>
                  <a:txBody>
                    <a:bodyPr/>
                    <a:lstStyle/>
                    <a:p>
                      <a:pPr algn="ctr"/>
                      <a:r>
                        <a:rPr kumimoji="1" lang="en-US" altLang="ja-JP" sz="1400" b="1" dirty="0">
                          <a:latin typeface="+mn-lt"/>
                        </a:rPr>
                        <a:t>User priority</a:t>
                      </a:r>
                      <a:endParaRPr kumimoji="1" lang="ja-JP" altLang="en-US" sz="14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Traffic designation</a:t>
                      </a:r>
                      <a:endParaRPr kumimoji="1" lang="ja-JP" altLang="en-US" sz="12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Frame type</a:t>
                      </a:r>
                      <a:endParaRPr kumimoji="1" lang="ja-JP" altLang="en-US" sz="1200" b="1" dirty="0">
                        <a:latin typeface="+mn-lt"/>
                      </a:endParaRPr>
                    </a:p>
                  </a:txBody>
                  <a:tcPr>
                    <a:solidFill>
                      <a:schemeClr val="accent2">
                        <a:lumMod val="20000"/>
                        <a:lumOff val="80000"/>
                      </a:schemeClr>
                    </a:solidFill>
                  </a:tcPr>
                </a:tc>
                <a:extLst>
                  <a:ext uri="{0D108BD9-81ED-4DB2-BD59-A6C34878D82A}">
                    <a16:rowId xmlns:a16="http://schemas.microsoft.com/office/drawing/2014/main" val="4251253394"/>
                  </a:ext>
                </a:extLst>
              </a:tr>
              <a:tr h="317289">
                <a:tc>
                  <a:txBody>
                    <a:bodyPr/>
                    <a:lstStyle/>
                    <a:p>
                      <a:pPr algn="ctr"/>
                      <a:r>
                        <a:rPr kumimoji="1" lang="en-US" altLang="ja-JP" sz="1400" b="1" dirty="0">
                          <a:latin typeface="+mn-ea"/>
                          <a:ea typeface="+mn-ea"/>
                        </a:rPr>
                        <a:t>0</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Background (BK)</a:t>
                      </a:r>
                      <a:endParaRPr kumimoji="1" lang="ja-JP" altLang="en-US" sz="1200" b="1" dirty="0">
                        <a:latin typeface="+mj-lt"/>
                      </a:endParaRPr>
                    </a:p>
                  </a:txBody>
                  <a:tcPr/>
                </a:tc>
                <a:tc>
                  <a:txBody>
                    <a:bodyPr/>
                    <a:lstStyle/>
                    <a:p>
                      <a:pPr algn="ct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512474474"/>
                  </a:ext>
                </a:extLst>
              </a:tr>
              <a:tr h="317289">
                <a:tc>
                  <a:txBody>
                    <a:bodyPr/>
                    <a:lstStyle/>
                    <a:p>
                      <a:pPr algn="ctr"/>
                      <a:r>
                        <a:rPr kumimoji="1" lang="en-US" altLang="ja-JP" sz="1400" b="1" dirty="0">
                          <a:latin typeface="+mn-ea"/>
                          <a:ea typeface="+mn-ea"/>
                        </a:rPr>
                        <a:t>1</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Best effort (BE)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3326327884"/>
                  </a:ext>
                </a:extLst>
              </a:tr>
              <a:tr h="495547">
                <a:tc>
                  <a:txBody>
                    <a:bodyPr/>
                    <a:lstStyle/>
                    <a:p>
                      <a:pPr algn="ctr"/>
                      <a:r>
                        <a:rPr kumimoji="1" lang="en-US" altLang="ja-JP" sz="1400" b="1" dirty="0">
                          <a:latin typeface="+mn-ea"/>
                          <a:ea typeface="+mn-ea"/>
                        </a:rPr>
                        <a:t>2</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Excellent effort (EE)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968388818"/>
                  </a:ext>
                </a:extLst>
              </a:tr>
              <a:tr h="317289">
                <a:tc>
                  <a:txBody>
                    <a:bodyPr/>
                    <a:lstStyle/>
                    <a:p>
                      <a:pPr algn="ctr"/>
                      <a:r>
                        <a:rPr kumimoji="1" lang="en-US" altLang="ja-JP" sz="1400" b="1" dirty="0">
                          <a:latin typeface="+mn-ea"/>
                          <a:ea typeface="+mn-ea"/>
                        </a:rPr>
                        <a:t>3</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Video (VI)</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422592770"/>
                  </a:ext>
                </a:extLst>
              </a:tr>
              <a:tr h="317289">
                <a:tc>
                  <a:txBody>
                    <a:bodyPr/>
                    <a:lstStyle/>
                    <a:p>
                      <a:pPr algn="ctr"/>
                      <a:r>
                        <a:rPr kumimoji="1" lang="en-US" altLang="ja-JP" sz="1400" b="1" dirty="0">
                          <a:latin typeface="+mn-ea"/>
                          <a:ea typeface="+mn-ea"/>
                        </a:rPr>
                        <a:t>4</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Voice (VO)</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817812179"/>
                  </a:ext>
                </a:extLst>
              </a:tr>
              <a:tr h="539587">
                <a:tc>
                  <a:txBody>
                    <a:bodyPr/>
                    <a:lstStyle/>
                    <a:p>
                      <a:pPr algn="ctr"/>
                      <a:r>
                        <a:rPr kumimoji="1" lang="en-US" altLang="ja-JP" sz="1400" b="1" dirty="0">
                          <a:latin typeface="+mn-ea"/>
                          <a:ea typeface="+mn-ea"/>
                        </a:rPr>
                        <a:t>5</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3909945391"/>
                  </a:ext>
                </a:extLst>
              </a:tr>
              <a:tr h="693766">
                <a:tc>
                  <a:txBody>
                    <a:bodyPr/>
                    <a:lstStyle/>
                    <a:p>
                      <a:pPr algn="ctr"/>
                      <a:r>
                        <a:rPr kumimoji="1" lang="en-US" altLang="ja-JP" sz="1400" b="1" dirty="0">
                          <a:latin typeface="+mn-ea"/>
                          <a:ea typeface="+mn-ea"/>
                        </a:rPr>
                        <a:t>6</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High-priority 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1135171504"/>
                  </a:ext>
                </a:extLst>
              </a:tr>
              <a:tr h="693766">
                <a:tc>
                  <a:txBody>
                    <a:bodyPr/>
                    <a:lstStyle/>
                    <a:p>
                      <a:pPr algn="ctr"/>
                      <a:r>
                        <a:rPr kumimoji="1" lang="en-US" altLang="ja-JP" sz="1400" b="1" dirty="0">
                          <a:latin typeface="+mn-ea"/>
                          <a:ea typeface="+mn-ea"/>
                        </a:rPr>
                        <a:t>7</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Emergency or medical implant event report</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234051" y="1949335"/>
            <a:ext cx="4468578" cy="452431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Std.15.6 WBAN systems, a various data such as vital signs, skin temperature,  blood pressure, ECG, EEG, </a:t>
            </a:r>
            <a:r>
              <a:rPr kumimoji="1" lang="en-US" altLang="ja-JP" dirty="0" err="1">
                <a:latin typeface="+mj-lt"/>
              </a:rPr>
              <a:t>ECoG</a:t>
            </a:r>
            <a:r>
              <a:rPr kumimoji="1" lang="en-US" altLang="ja-JP" dirty="0">
                <a:latin typeface="+mj-lt"/>
              </a:rPr>
              <a:t>, and vehicle controlling commons have different QoS levels corresponding to user priority.</a:t>
            </a:r>
            <a:endParaRPr kumimoji="1" lang="en-US" altLang="ja-JP" b="1" u="sng" dirty="0">
              <a:latin typeface="+mj-lt"/>
            </a:endParaRP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In </a:t>
            </a:r>
            <a:r>
              <a:rPr lang="en-US" altLang="ja-JP" dirty="0">
                <a:latin typeface="+mj-lt"/>
              </a:rPr>
              <a:t>15.6ma for dependable WBAN for human and vehicles, data packet transmission should be dependable according to QoS levels even in various classes of coexistence environment.</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appropriate sets of error controlling scheme with FEC and hybrid ARQ </a:t>
            </a:r>
            <a:r>
              <a:rPr kumimoji="1" lang="en-US" altLang="ja-JP" dirty="0">
                <a:latin typeface="+mj-lt"/>
              </a:rPr>
              <a:t>corresponding to QoS levels have been standardized in 15.6ma,</a:t>
            </a:r>
          </a:p>
        </p:txBody>
      </p:sp>
    </p:spTree>
    <p:extLst>
      <p:ext uri="{BB962C8B-B14F-4D97-AF65-F5344CB8AC3E}">
        <p14:creationId xmlns:p14="http://schemas.microsoft.com/office/powerpoint/2010/main" val="3084269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Definition of Coexistence Environment Classes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November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Class</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a:t>
            </a:r>
            <a:r>
              <a:rPr lang="en-US" altLang="ja-JP" sz="1800" dirty="0"/>
              <a:t>class</a:t>
            </a:r>
            <a:r>
              <a:rPr kumimoji="1" lang="en-US" altLang="ja-JP" sz="1800" dirty="0"/>
              <a:t>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44540003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25986</TotalTime>
  <Words>2855</Words>
  <Application>Microsoft Office PowerPoint</Application>
  <PresentationFormat>画面に合わせる (4:3)</PresentationFormat>
  <Paragraphs>417</Paragraphs>
  <Slides>16</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游ゴシック</vt:lpstr>
      <vt:lpstr>Arial</vt:lpstr>
      <vt:lpstr>Calibri</vt:lpstr>
      <vt:lpstr>Times New Roman</vt:lpstr>
      <vt:lpstr>IEEE-P802_15</vt:lpstr>
      <vt:lpstr>PowerPoint プレゼンテーション</vt:lpstr>
      <vt:lpstr>IEEE 802.15 TG6ma  (Revision of IEEE802.15.6-2012)   Closing Report  In Personal and Virtual Hybrid Interim Session Buckhead, Atlanta, Georgia, USA November 15th, 2023 Ryuji Kohno Yokohama National University(YNU), YRP International Alliance Institute(YRP-IAI) </vt:lpstr>
      <vt:lpstr>Objectives of TG 6ma – Enhanced Dependability Body Area Network (ED-BAN)</vt:lpstr>
      <vt:lpstr>TG15.6ma Interim Session Schedule for 13-16th, Nov. 2023</vt:lpstr>
      <vt:lpstr>TG15.6ma Interim Session Schedule for 13-16th, Nov. 2023</vt:lpstr>
      <vt:lpstr>Agenda items for the week</vt:lpstr>
      <vt:lpstr>15.6ma PHY and MAC New Features </vt:lpstr>
      <vt:lpstr>QoS Levels of Packets  corresponding to User Priority </vt:lpstr>
      <vt:lpstr>Definition of Coexistence Environment Classes</vt:lpstr>
      <vt:lpstr>FEC/HARQ for 8 Coexistence Classes × 8 QoS Packet Levels</vt:lpstr>
      <vt:lpstr>PowerPoint プレゼンテーション</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238</cp:revision>
  <dcterms:created xsi:type="dcterms:W3CDTF">2018-03-06T17:15:04Z</dcterms:created>
  <dcterms:modified xsi:type="dcterms:W3CDTF">2023-11-16T10:44:04Z</dcterms:modified>
</cp:coreProperties>
</file>