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58" r:id="rId3"/>
    <p:sldId id="264" r:id="rId4"/>
    <p:sldId id="265" r:id="rId5"/>
    <p:sldId id="260" r:id="rId6"/>
    <p:sldId id="261" r:id="rId7"/>
    <p:sldId id="262" r:id="rId8"/>
    <p:sldId id="263" r:id="rId9"/>
    <p:sldId id="268" r:id="rId10"/>
    <p:sldId id="267" r:id="rId11"/>
    <p:sldId id="269"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55"/>
    <p:restoredTop sz="96405"/>
  </p:normalViewPr>
  <p:slideViewPr>
    <p:cSldViewPr>
      <p:cViewPr varScale="1">
        <p:scale>
          <a:sx n="124" d="100"/>
          <a:sy n="124" d="100"/>
        </p:scale>
        <p:origin x="1968" y="168"/>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dirty="0"/>
              <a:t>Nov. 2023</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dirty="0"/>
              <a:t>Nov. 2023</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a:t>&lt;month year&gt;</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 2023</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15-23-0597-00-04ad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 altLang="ja-JP" sz="1600" dirty="0"/>
              <a:t>Use</a:t>
            </a:r>
            <a:r>
              <a:rPr lang="ja-JP" altLang="en-US" sz="1600"/>
              <a:t> </a:t>
            </a:r>
            <a:r>
              <a:rPr lang="en-US" altLang="ja-JP" sz="1600" dirty="0"/>
              <a:t>cases for Next Generation SUN</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15 Nov. 2023</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Propose use cases based on the PER evaluation of SUN-OFDM with mobility support</a:t>
            </a:r>
            <a:r>
              <a:rPr lang="en-US" altLang="ja-JP" sz="1600" dirty="0">
                <a:latin typeface="Times New Roman" panose="02020603050405020304" pitchFamily="18" charset="0"/>
                <a:ea typeface="+mj-ea"/>
                <a:cs typeface="Times New Roman" panose="02020603050405020304" pitchFamily="18" charset="0"/>
              </a:rPr>
              <a:t>.</a:t>
            </a:r>
            <a:endParaRPr lang="en-US" altLang="ja-JP" sz="1600" dirty="0">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Provide basic information for extending SUN-PHYs</a:t>
            </a: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8B1AE4-CBFD-CC2E-4002-78606EC67023}"/>
              </a:ext>
            </a:extLst>
          </p:cNvPr>
          <p:cNvSpPr>
            <a:spLocks noGrp="1"/>
          </p:cNvSpPr>
          <p:nvPr>
            <p:ph type="title"/>
          </p:nvPr>
        </p:nvSpPr>
        <p:spPr>
          <a:xfrm>
            <a:off x="685800" y="468036"/>
            <a:ext cx="7772400" cy="1066800"/>
          </a:xfrm>
        </p:spPr>
        <p:txBody>
          <a:bodyPr/>
          <a:lstStyle/>
          <a:p>
            <a:r>
              <a:rPr kumimoji="1" lang="en-US" altLang="ja-JP" dirty="0"/>
              <a:t>Transmissio</a:t>
            </a:r>
            <a:r>
              <a:rPr lang="en-US" altLang="ja-JP" dirty="0"/>
              <a:t>n distance of SUN OFDM</a:t>
            </a:r>
            <a:endParaRPr kumimoji="1" lang="ja-JP" altLang="en-US"/>
          </a:p>
        </p:txBody>
      </p:sp>
      <p:sp>
        <p:nvSpPr>
          <p:cNvPr id="4" name="日付プレースホルダー 3">
            <a:extLst>
              <a:ext uri="{FF2B5EF4-FFF2-40B4-BE49-F238E27FC236}">
                <a16:creationId xmlns:a16="http://schemas.microsoft.com/office/drawing/2014/main" id="{883B5411-98DA-63CF-174A-6FD659CD452D}"/>
              </a:ext>
            </a:extLst>
          </p:cNvPr>
          <p:cNvSpPr>
            <a:spLocks noGrp="1"/>
          </p:cNvSpPr>
          <p:nvPr>
            <p:ph type="dt" sz="half" idx="10"/>
          </p:nvPr>
        </p:nvSpPr>
        <p:spPr/>
        <p:txBody>
          <a:bodyPr/>
          <a:lstStyle/>
          <a:p>
            <a:r>
              <a:rPr lang="en-US" altLang="ja-JP" dirty="0"/>
              <a:t>Nov. 2023</a:t>
            </a:r>
          </a:p>
        </p:txBody>
      </p:sp>
      <p:sp>
        <p:nvSpPr>
          <p:cNvPr id="5" name="スライド番号プレースホルダー 4">
            <a:extLst>
              <a:ext uri="{FF2B5EF4-FFF2-40B4-BE49-F238E27FC236}">
                <a16:creationId xmlns:a16="http://schemas.microsoft.com/office/drawing/2014/main" id="{AA6DFDF3-0AFB-0251-DCB7-0B44928C12B6}"/>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10</a:t>
            </a:fld>
            <a:endParaRPr lang="en-US" altLang="ja-JP"/>
          </a:p>
        </p:txBody>
      </p:sp>
      <p:sp>
        <p:nvSpPr>
          <p:cNvPr id="6" name="フッター プレースホルダー 5">
            <a:extLst>
              <a:ext uri="{FF2B5EF4-FFF2-40B4-BE49-F238E27FC236}">
                <a16:creationId xmlns:a16="http://schemas.microsoft.com/office/drawing/2014/main" id="{E5515398-9593-ABFB-17E1-65C5DA02B658}"/>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7" name="表 6">
            <a:extLst>
              <a:ext uri="{FF2B5EF4-FFF2-40B4-BE49-F238E27FC236}">
                <a16:creationId xmlns:a16="http://schemas.microsoft.com/office/drawing/2014/main" id="{8157D93E-BBCE-38FE-AF09-7593662B2A76}"/>
              </a:ext>
            </a:extLst>
          </p:cNvPr>
          <p:cNvGraphicFramePr>
            <a:graphicFrameLocks noGrp="1"/>
          </p:cNvGraphicFramePr>
          <p:nvPr>
            <p:extLst>
              <p:ext uri="{D42A27DB-BD31-4B8C-83A1-F6EECF244321}">
                <p14:modId xmlns:p14="http://schemas.microsoft.com/office/powerpoint/2010/main" val="3644276285"/>
              </p:ext>
            </p:extLst>
          </p:nvPr>
        </p:nvGraphicFramePr>
        <p:xfrm>
          <a:off x="685800" y="1628800"/>
          <a:ext cx="7702624" cy="2286000"/>
        </p:xfrm>
        <a:graphic>
          <a:graphicData uri="http://schemas.openxmlformats.org/drawingml/2006/table">
            <a:tbl>
              <a:tblPr firstRow="1" firstCol="1" bandRow="1">
                <a:tableStyleId>{5940675A-B579-460E-94D1-54222C63F5DA}</a:tableStyleId>
              </a:tblPr>
              <a:tblGrid>
                <a:gridCol w="1365920">
                  <a:extLst>
                    <a:ext uri="{9D8B030D-6E8A-4147-A177-3AD203B41FA5}">
                      <a16:colId xmlns:a16="http://schemas.microsoft.com/office/drawing/2014/main" val="1512438233"/>
                    </a:ext>
                  </a:extLst>
                </a:gridCol>
                <a:gridCol w="1008112">
                  <a:extLst>
                    <a:ext uri="{9D8B030D-6E8A-4147-A177-3AD203B41FA5}">
                      <a16:colId xmlns:a16="http://schemas.microsoft.com/office/drawing/2014/main" val="1052398379"/>
                    </a:ext>
                  </a:extLst>
                </a:gridCol>
                <a:gridCol w="948880">
                  <a:extLst>
                    <a:ext uri="{9D8B030D-6E8A-4147-A177-3AD203B41FA5}">
                      <a16:colId xmlns:a16="http://schemas.microsoft.com/office/drawing/2014/main" val="1662487099"/>
                    </a:ext>
                  </a:extLst>
                </a:gridCol>
                <a:gridCol w="1064503">
                  <a:extLst>
                    <a:ext uri="{9D8B030D-6E8A-4147-A177-3AD203B41FA5}">
                      <a16:colId xmlns:a16="http://schemas.microsoft.com/office/drawing/2014/main" val="276661090"/>
                    </a:ext>
                  </a:extLst>
                </a:gridCol>
                <a:gridCol w="975152">
                  <a:extLst>
                    <a:ext uri="{9D8B030D-6E8A-4147-A177-3AD203B41FA5}">
                      <a16:colId xmlns:a16="http://schemas.microsoft.com/office/drawing/2014/main" val="713771245"/>
                    </a:ext>
                  </a:extLst>
                </a:gridCol>
                <a:gridCol w="1364905">
                  <a:extLst>
                    <a:ext uri="{9D8B030D-6E8A-4147-A177-3AD203B41FA5}">
                      <a16:colId xmlns:a16="http://schemas.microsoft.com/office/drawing/2014/main" val="86802930"/>
                    </a:ext>
                  </a:extLst>
                </a:gridCol>
                <a:gridCol w="975152">
                  <a:extLst>
                    <a:ext uri="{9D8B030D-6E8A-4147-A177-3AD203B41FA5}">
                      <a16:colId xmlns:a16="http://schemas.microsoft.com/office/drawing/2014/main" val="1412830182"/>
                    </a:ext>
                  </a:extLst>
                </a:gridCol>
              </a:tblGrid>
              <a:tr h="141442">
                <a:tc rowSpan="2" gridSpan="3">
                  <a:txBody>
                    <a:bodyPr/>
                    <a:lstStyle/>
                    <a:p>
                      <a:pPr algn="ctr"/>
                      <a:r>
                        <a:rPr lang="en-US" sz="1000" b="1" i="0" dirty="0">
                          <a:effectLst/>
                          <a:latin typeface="Times New Roman" panose="02020603050405020304" pitchFamily="18" charset="0"/>
                          <a:cs typeface="Times New Roman" panose="02020603050405020304" pitchFamily="18" charset="0"/>
                        </a:rPr>
                        <a:t>Parameters</a:t>
                      </a:r>
                      <a:endParaRPr lang="ja-JP" sz="1000" b="1"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a:r>
                        <a:rPr lang="en-US" sz="1000" b="1" i="0" spc="-20" dirty="0">
                          <a:effectLst/>
                          <a:latin typeface="Times New Roman" panose="02020603050405020304" pitchFamily="18" charset="0"/>
                          <a:cs typeface="Times New Roman" panose="02020603050405020304" pitchFamily="18" charset="0"/>
                        </a:rPr>
                        <a:t>Transmission distance [km]</a:t>
                      </a:r>
                      <a:endParaRPr lang="ja-JP" sz="1000" b="1"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2356712"/>
                  </a:ext>
                </a:extLst>
              </a:tr>
              <a:tr h="14144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ctr"/>
                      <a:r>
                        <a:rPr lang="en-US" sz="1000" b="1" i="0" dirty="0">
                          <a:effectLst/>
                          <a:latin typeface="Times New Roman" panose="02020603050405020304" pitchFamily="18" charset="0"/>
                          <a:cs typeface="Times New Roman" panose="02020603050405020304" pitchFamily="18" charset="0"/>
                        </a:rPr>
                        <a:t>Area</a:t>
                      </a:r>
                      <a:endParaRPr lang="ja-JP" sz="1000" b="1"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51798518"/>
                  </a:ext>
                </a:extLst>
              </a:tr>
              <a:tr h="141442">
                <a:tc>
                  <a:txBody>
                    <a:bodyPr/>
                    <a:lstStyle/>
                    <a:p>
                      <a:pPr algn="ctr"/>
                      <a:r>
                        <a:rPr lang="en-US" sz="1000" b="1" i="0" dirty="0">
                          <a:effectLst/>
                          <a:latin typeface="Times New Roman" panose="02020603050405020304" pitchFamily="18" charset="0"/>
                          <a:cs typeface="Times New Roman" panose="02020603050405020304" pitchFamily="18" charset="0"/>
                        </a:rPr>
                        <a:t>Chanel model</a:t>
                      </a:r>
                      <a:endParaRPr lang="ja-JP" sz="1000" b="1" i="0">
                        <a:effectLst/>
                        <a:latin typeface="Times New Roman" panose="02020603050405020304" pitchFamily="18" charset="0"/>
                        <a:ea typeface="+mj-ea"/>
                        <a:cs typeface="Times New Roman" panose="02020603050405020304" pitchFamily="18" charset="0"/>
                      </a:endParaRPr>
                    </a:p>
                  </a:txBody>
                  <a:tcPr marL="17780" marR="17780" marT="0" marB="0" anchor="ctr"/>
                </a:tc>
                <a:tc>
                  <a:txBody>
                    <a:bodyPr/>
                    <a:lstStyle/>
                    <a:p>
                      <a:pPr algn="ctr"/>
                      <a:r>
                        <a:rPr lang="en-US" sz="1000" b="1" i="0" dirty="0">
                          <a:effectLst/>
                          <a:latin typeface="Times New Roman" panose="02020603050405020304" pitchFamily="18" charset="0"/>
                          <a:cs typeface="Times New Roman" panose="02020603050405020304" pitchFamily="18" charset="0"/>
                        </a:rPr>
                        <a:t>Option, MCS</a:t>
                      </a:r>
                      <a:endParaRPr lang="ja-JP" sz="1000" b="1"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b="1" dirty="0">
                          <a:effectLst/>
                          <a:latin typeface="Times New Roman" panose="02020603050405020304" pitchFamily="18" charset="0"/>
                          <a:ea typeface="SimSun" panose="02010600030101010101" pitchFamily="2" charset="-122"/>
                        </a:rPr>
                        <a:t>Data rate (kbps)</a:t>
                      </a:r>
                      <a:endParaRPr lang="ja-JP" sz="1000" b="1">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1</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extLst>
                  <a:ext uri="{0D108BD9-81ED-4DB2-BD59-A6C34878D82A}">
                    <a16:rowId xmlns:a16="http://schemas.microsoft.com/office/drawing/2014/main" val="3064881187"/>
                  </a:ext>
                </a:extLst>
              </a:tr>
              <a:tr h="141442">
                <a:tc rowSpan="6">
                  <a:txBody>
                    <a:bodyPr/>
                    <a:lstStyle/>
                    <a:p>
                      <a:pPr algn="ctr"/>
                      <a:r>
                        <a:rPr lang="en-US" sz="1000" b="0" i="0" dirty="0">
                          <a:effectLst/>
                          <a:latin typeface="Times New Roman" panose="02020603050405020304" pitchFamily="18" charset="0"/>
                          <a:cs typeface="Times New Roman" panose="02020603050405020304" pitchFamily="18" charset="0"/>
                        </a:rPr>
                        <a:t>GSM</a:t>
                      </a:r>
                      <a:endParaRPr lang="ja-JP" sz="1000" b="0" i="0">
                        <a:effectLst/>
                        <a:latin typeface="Times New Roman" panose="02020603050405020304" pitchFamily="18" charset="0"/>
                        <a:cs typeface="Times New Roman" panose="02020603050405020304" pitchFamily="18" charset="0"/>
                      </a:endParaRPr>
                    </a:p>
                    <a:p>
                      <a:pPr algn="ctr"/>
                      <a:r>
                        <a:rPr lang="en-US" sz="1000" b="0" i="0" dirty="0">
                          <a:effectLst/>
                          <a:latin typeface="Times New Roman" panose="02020603050405020304" pitchFamily="18" charset="0"/>
                          <a:cs typeface="Times New Roman" panose="02020603050405020304" pitchFamily="18" charset="0"/>
                        </a:rPr>
                        <a:t>typical urban</a:t>
                      </a:r>
                      <a:endParaRPr lang="ja-JP" sz="1000" b="0" i="0">
                        <a:effectLst/>
                        <a:latin typeface="Times New Roman" panose="02020603050405020304" pitchFamily="18" charset="0"/>
                        <a:ea typeface="+mj-ea"/>
                        <a:cs typeface="Times New Roman" panose="02020603050405020304" pitchFamily="18" charset="0"/>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(4, 0)</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12.5</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106.3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32.3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20.3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20.5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1253594959"/>
                  </a:ext>
                </a:extLst>
              </a:tr>
              <a:tr h="14144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200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58.1</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17.7</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11.1</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11.2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3258722252"/>
                  </a:ext>
                </a:extLst>
              </a:tr>
              <a:tr h="14144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300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49.9</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15.2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9.6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9.6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4193912791"/>
                  </a:ext>
                </a:extLst>
              </a:tr>
              <a:tr h="14144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400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43.8</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13.3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8.4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8.4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1726039"/>
                  </a:ext>
                </a:extLst>
              </a:tr>
              <a:tr h="14144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600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34.6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10.5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6.6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6.7</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3613691785"/>
                  </a:ext>
                </a:extLst>
              </a:tr>
              <a:tr h="14144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(1, 6)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2400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24.3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7.4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4.7</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4.7</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3054655635"/>
                  </a:ext>
                </a:extLst>
              </a:tr>
              <a:tr h="141442">
                <a:tc rowSpan="6">
                  <a:txBody>
                    <a:bodyPr/>
                    <a:lstStyle/>
                    <a:p>
                      <a:pPr algn="ctr"/>
                      <a:r>
                        <a:rPr lang="en-US" sz="1000" b="0" i="0" dirty="0">
                          <a:effectLst/>
                          <a:latin typeface="Times New Roman" panose="02020603050405020304" pitchFamily="18" charset="0"/>
                          <a:cs typeface="Times New Roman" panose="02020603050405020304" pitchFamily="18" charset="0"/>
                        </a:rPr>
                        <a:t>IEEE 802.22 profile A</a:t>
                      </a:r>
                      <a:endParaRPr lang="ja-JP" sz="1000" b="0" i="0">
                        <a:effectLst/>
                        <a:latin typeface="Times New Roman" panose="02020603050405020304" pitchFamily="18" charset="0"/>
                        <a:ea typeface="+mj-ea"/>
                        <a:cs typeface="Times New Roman" panose="02020603050405020304" pitchFamily="18" charset="0"/>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(4, 0)</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12.5</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108.5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33.0</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20.8</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20.9</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2812311093"/>
                  </a:ext>
                </a:extLst>
              </a:tr>
              <a:tr h="14144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200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56.5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17.2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10.8</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10.9</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1322604394"/>
                  </a:ext>
                </a:extLst>
              </a:tr>
              <a:tr h="14144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300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47.9</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14.5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9.2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9.2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3943146613"/>
                  </a:ext>
                </a:extLst>
              </a:tr>
              <a:tr h="14144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400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42.9</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13.0</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8.2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8.3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1453699459"/>
                  </a:ext>
                </a:extLst>
              </a:tr>
              <a:tr h="14144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600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32.5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9.9</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6.2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6.3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1550952345"/>
                  </a:ext>
                </a:extLst>
              </a:tr>
              <a:tr h="14144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(1, 6)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2400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14.6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4.4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2.8</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2.8</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4262936778"/>
                  </a:ext>
                </a:extLst>
              </a:tr>
            </a:tbl>
          </a:graphicData>
        </a:graphic>
      </p:graphicFrame>
      <p:graphicFrame>
        <p:nvGraphicFramePr>
          <p:cNvPr id="10" name="表 9">
            <a:extLst>
              <a:ext uri="{FF2B5EF4-FFF2-40B4-BE49-F238E27FC236}">
                <a16:creationId xmlns:a16="http://schemas.microsoft.com/office/drawing/2014/main" id="{B18CC29C-5257-2F67-7D81-992A23211352}"/>
              </a:ext>
            </a:extLst>
          </p:cNvPr>
          <p:cNvGraphicFramePr>
            <a:graphicFrameLocks noGrp="1"/>
          </p:cNvGraphicFramePr>
          <p:nvPr>
            <p:extLst>
              <p:ext uri="{D42A27DB-BD31-4B8C-83A1-F6EECF244321}">
                <p14:modId xmlns:p14="http://schemas.microsoft.com/office/powerpoint/2010/main" val="1525597036"/>
              </p:ext>
            </p:extLst>
          </p:nvPr>
        </p:nvGraphicFramePr>
        <p:xfrm>
          <a:off x="685800" y="4143316"/>
          <a:ext cx="7749083" cy="2286000"/>
        </p:xfrm>
        <a:graphic>
          <a:graphicData uri="http://schemas.openxmlformats.org/drawingml/2006/table">
            <a:tbl>
              <a:tblPr firstRow="1" firstCol="1" bandRow="1">
                <a:tableStyleId>{5940675A-B579-460E-94D1-54222C63F5DA}</a:tableStyleId>
              </a:tblPr>
              <a:tblGrid>
                <a:gridCol w="1365920">
                  <a:extLst>
                    <a:ext uri="{9D8B030D-6E8A-4147-A177-3AD203B41FA5}">
                      <a16:colId xmlns:a16="http://schemas.microsoft.com/office/drawing/2014/main" val="3721301030"/>
                    </a:ext>
                  </a:extLst>
                </a:gridCol>
                <a:gridCol w="1008112">
                  <a:extLst>
                    <a:ext uri="{9D8B030D-6E8A-4147-A177-3AD203B41FA5}">
                      <a16:colId xmlns:a16="http://schemas.microsoft.com/office/drawing/2014/main" val="2577802830"/>
                    </a:ext>
                  </a:extLst>
                </a:gridCol>
                <a:gridCol w="958073">
                  <a:extLst>
                    <a:ext uri="{9D8B030D-6E8A-4147-A177-3AD203B41FA5}">
                      <a16:colId xmlns:a16="http://schemas.microsoft.com/office/drawing/2014/main" val="505136301"/>
                    </a:ext>
                  </a:extLst>
                </a:gridCol>
                <a:gridCol w="1103469">
                  <a:extLst>
                    <a:ext uri="{9D8B030D-6E8A-4147-A177-3AD203B41FA5}">
                      <a16:colId xmlns:a16="http://schemas.microsoft.com/office/drawing/2014/main" val="923928234"/>
                    </a:ext>
                  </a:extLst>
                </a:gridCol>
                <a:gridCol w="974835">
                  <a:extLst>
                    <a:ext uri="{9D8B030D-6E8A-4147-A177-3AD203B41FA5}">
                      <a16:colId xmlns:a16="http://schemas.microsoft.com/office/drawing/2014/main" val="370892978"/>
                    </a:ext>
                  </a:extLst>
                </a:gridCol>
                <a:gridCol w="1363839">
                  <a:extLst>
                    <a:ext uri="{9D8B030D-6E8A-4147-A177-3AD203B41FA5}">
                      <a16:colId xmlns:a16="http://schemas.microsoft.com/office/drawing/2014/main" val="2308821387"/>
                    </a:ext>
                  </a:extLst>
                </a:gridCol>
                <a:gridCol w="974835">
                  <a:extLst>
                    <a:ext uri="{9D8B030D-6E8A-4147-A177-3AD203B41FA5}">
                      <a16:colId xmlns:a16="http://schemas.microsoft.com/office/drawing/2014/main" val="1791575937"/>
                    </a:ext>
                  </a:extLst>
                </a:gridCol>
              </a:tblGrid>
              <a:tr h="142292">
                <a:tc rowSpan="2" gridSpan="3">
                  <a:txBody>
                    <a:bodyPr/>
                    <a:lstStyle/>
                    <a:p>
                      <a:pPr algn="ctr"/>
                      <a:r>
                        <a:rPr lang="en-US" sz="1000" b="1" i="0" dirty="0">
                          <a:effectLst/>
                          <a:latin typeface="Times New Roman" panose="02020603050405020304" pitchFamily="18" charset="0"/>
                          <a:cs typeface="Times New Roman" panose="02020603050405020304" pitchFamily="18" charset="0"/>
                        </a:rPr>
                        <a:t>Parameters</a:t>
                      </a:r>
                      <a:endParaRPr lang="ja-JP" sz="1000" b="1"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a:r>
                        <a:rPr lang="en-US" sz="1000" b="1" i="0" spc="-20" dirty="0">
                          <a:effectLst/>
                          <a:latin typeface="Times New Roman" panose="02020603050405020304" pitchFamily="18" charset="0"/>
                          <a:cs typeface="Times New Roman" panose="02020603050405020304" pitchFamily="18" charset="0"/>
                        </a:rPr>
                        <a:t>Transmission distance [km]</a:t>
                      </a:r>
                      <a:endParaRPr lang="ja-JP" sz="1000" b="1"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84501916"/>
                  </a:ext>
                </a:extLst>
              </a:tr>
              <a:tr h="14229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ctr"/>
                      <a:r>
                        <a:rPr lang="en-US" sz="1000" b="1" i="0" dirty="0">
                          <a:effectLst/>
                          <a:latin typeface="Times New Roman" panose="02020603050405020304" pitchFamily="18" charset="0"/>
                          <a:cs typeface="Times New Roman" panose="02020603050405020304" pitchFamily="18" charset="0"/>
                        </a:rPr>
                        <a:t>Area</a:t>
                      </a:r>
                      <a:endParaRPr lang="ja-JP" sz="1000" b="1"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39090465"/>
                  </a:ext>
                </a:extLst>
              </a:tr>
              <a:tr h="142292">
                <a:tc>
                  <a:txBody>
                    <a:bodyPr/>
                    <a:lstStyle/>
                    <a:p>
                      <a:pPr algn="ctr"/>
                      <a:r>
                        <a:rPr lang="en-US" sz="1000" b="1" i="0" dirty="0">
                          <a:effectLst/>
                          <a:latin typeface="Times New Roman" panose="02020603050405020304" pitchFamily="18" charset="0"/>
                          <a:cs typeface="Times New Roman" panose="02020603050405020304" pitchFamily="18" charset="0"/>
                        </a:rPr>
                        <a:t>Chanel model</a:t>
                      </a:r>
                      <a:endParaRPr lang="ja-JP" sz="1000" b="1"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sz="1000" b="1" i="0" dirty="0">
                          <a:effectLst/>
                          <a:latin typeface="Times New Roman" panose="02020603050405020304" pitchFamily="18" charset="0"/>
                          <a:cs typeface="Times New Roman" panose="02020603050405020304" pitchFamily="18" charset="0"/>
                        </a:rPr>
                        <a:t>Option, MCS</a:t>
                      </a:r>
                      <a:endParaRPr lang="ja-JP" sz="1000" b="1"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b="1" dirty="0">
                          <a:effectLst/>
                          <a:latin typeface="Times New Roman" panose="02020603050405020304" pitchFamily="18" charset="0"/>
                          <a:ea typeface="SimSun" panose="02010600030101010101" pitchFamily="2" charset="-122"/>
                        </a:rPr>
                        <a:t>Data rate (kbps)</a:t>
                      </a:r>
                      <a:endParaRPr lang="ja-JP" sz="1000" b="1">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1</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extLst>
                  <a:ext uri="{0D108BD9-81ED-4DB2-BD59-A6C34878D82A}">
                    <a16:rowId xmlns:a16="http://schemas.microsoft.com/office/drawing/2014/main" val="4085090948"/>
                  </a:ext>
                </a:extLst>
              </a:tr>
              <a:tr h="142292">
                <a:tc rowSpan="6">
                  <a:txBody>
                    <a:bodyPr/>
                    <a:lstStyle/>
                    <a:p>
                      <a:pPr algn="ctr"/>
                      <a:r>
                        <a:rPr lang="en-US" sz="1000" b="0" i="0" dirty="0">
                          <a:effectLst/>
                          <a:latin typeface="Times New Roman" panose="02020603050405020304" pitchFamily="18" charset="0"/>
                          <a:cs typeface="Times New Roman" panose="02020603050405020304" pitchFamily="18" charset="0"/>
                        </a:rPr>
                        <a:t>GSM</a:t>
                      </a:r>
                      <a:endParaRPr lang="ja-JP" sz="1000" b="0" i="0">
                        <a:effectLst/>
                        <a:latin typeface="Times New Roman" panose="02020603050405020304" pitchFamily="18" charset="0"/>
                        <a:cs typeface="Times New Roman" panose="02020603050405020304" pitchFamily="18" charset="0"/>
                      </a:endParaRPr>
                    </a:p>
                    <a:p>
                      <a:pPr algn="ctr"/>
                      <a:r>
                        <a:rPr lang="en-US" sz="1000" b="0" i="0" dirty="0">
                          <a:effectLst/>
                          <a:latin typeface="Times New Roman" panose="02020603050405020304" pitchFamily="18" charset="0"/>
                          <a:cs typeface="Times New Roman" panose="02020603050405020304" pitchFamily="18" charset="0"/>
                        </a:rPr>
                        <a:t>typical urban</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(4, 0)</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12.5</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86.3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26.2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16.5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16.6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3442107067"/>
                  </a:ext>
                </a:extLst>
              </a:tr>
              <a:tr h="14229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200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55.8</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16.9</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10.7</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10.8</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3650559481"/>
                  </a:ext>
                </a:extLst>
              </a:tr>
              <a:tr h="14229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300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48.9</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14.9</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9.4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9.4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3433988714"/>
                  </a:ext>
                </a:extLst>
              </a:tr>
              <a:tr h="14229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400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43.8</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13.3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8.4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8.4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3490783462"/>
                  </a:ext>
                </a:extLst>
              </a:tr>
              <a:tr h="14229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600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34.3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10.4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6.6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6.6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2503284308"/>
                  </a:ext>
                </a:extLst>
              </a:tr>
              <a:tr h="14229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(1, 6)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2400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24.7</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7.5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4.7</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4.8</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758683671"/>
                  </a:ext>
                </a:extLst>
              </a:tr>
              <a:tr h="142292">
                <a:tc rowSpan="6">
                  <a:txBody>
                    <a:bodyPr/>
                    <a:lstStyle/>
                    <a:p>
                      <a:pPr algn="ctr"/>
                      <a:r>
                        <a:rPr lang="en-US" sz="1000" b="0" i="0">
                          <a:effectLst/>
                          <a:latin typeface="Times New Roman" panose="02020603050405020304" pitchFamily="18" charset="0"/>
                          <a:cs typeface="Times New Roman" panose="02020603050405020304" pitchFamily="18" charset="0"/>
                        </a:rPr>
                        <a:t>IEEE 802.22 profile A</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(4, 0)</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12.5</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94.5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28.7</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18.</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18.2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930080849"/>
                  </a:ext>
                </a:extLst>
              </a:tr>
              <a:tr h="14229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200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55.8</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16.9</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10.7</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10.7</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3789746267"/>
                  </a:ext>
                </a:extLst>
              </a:tr>
              <a:tr h="14229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(3, 4)</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300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47.9</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14.5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9.2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9.2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3456485178"/>
                  </a:ext>
                </a:extLst>
              </a:tr>
              <a:tr h="14229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(3, 5)</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400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42.9</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13.0</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8.2</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8.3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4084320391"/>
                  </a:ext>
                </a:extLst>
              </a:tr>
              <a:tr h="14229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(3, 6)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600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a:effectLst/>
                          <a:latin typeface="Times New Roman" panose="02020603050405020304" pitchFamily="18" charset="0"/>
                          <a:cs typeface="Times New Roman" panose="02020603050405020304" pitchFamily="18" charset="0"/>
                        </a:rPr>
                        <a:t>32.9</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a:effectLst/>
                          <a:latin typeface="Times New Roman" panose="02020603050405020304" pitchFamily="18" charset="0"/>
                          <a:cs typeface="Times New Roman" panose="02020603050405020304" pitchFamily="18" charset="0"/>
                        </a:rPr>
                        <a:t>10.0</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6.3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6.3</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638500377"/>
                  </a:ext>
                </a:extLst>
              </a:tr>
              <a:tr h="142292">
                <a:tc vMerge="1">
                  <a:txBody>
                    <a:bodyPr/>
                    <a:lstStyle/>
                    <a:p>
                      <a:endParaRPr kumimoji="1" lang="ja-JP" altLang="en-US"/>
                    </a:p>
                  </a:txBody>
                  <a:tcPr/>
                </a:tc>
                <a:tc>
                  <a:txBody>
                    <a:bodyPr/>
                    <a:lstStyle/>
                    <a:p>
                      <a:pPr algn="ctr"/>
                      <a:r>
                        <a:rPr lang="en-US" sz="1000" b="0" i="0" dirty="0">
                          <a:effectLst/>
                          <a:latin typeface="Times New Roman" panose="02020603050405020304" pitchFamily="18" charset="0"/>
                          <a:cs typeface="Times New Roman" panose="02020603050405020304" pitchFamily="18" charset="0"/>
                        </a:rPr>
                        <a:t>(1, 6)</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nchor="ctr"/>
                </a:tc>
                <a:tc>
                  <a:txBody>
                    <a:bodyPr/>
                    <a:lstStyle/>
                    <a:p>
                      <a:pPr algn="ctr"/>
                      <a:r>
                        <a:rPr lang="en-US" altLang="ja-JP" sz="1000" dirty="0">
                          <a:effectLst/>
                          <a:latin typeface="Times New Roman" panose="02020603050405020304" pitchFamily="18" charset="0"/>
                          <a:ea typeface="SimSun" panose="02010600030101010101" pitchFamily="2" charset="-122"/>
                        </a:rPr>
                        <a:t>2400</a:t>
                      </a:r>
                      <a:endParaRPr lang="ja-JP" sz="1000">
                        <a:effectLst/>
                        <a:latin typeface="Times New Roman" panose="02020603050405020304" pitchFamily="18" charset="0"/>
                        <a:ea typeface="SimSun" panose="02010600030101010101" pitchFamily="2" charset="-122"/>
                      </a:endParaRPr>
                    </a:p>
                  </a:txBody>
                  <a:tcPr marL="17780" marR="17780" marT="0" marB="0" anchor="ctr"/>
                </a:tc>
                <a:tc>
                  <a:txBody>
                    <a:bodyPr/>
                    <a:lstStyle/>
                    <a:p>
                      <a:pPr algn="ctr"/>
                      <a:r>
                        <a:rPr lang="en-US" sz="1000" b="0" i="0" dirty="0">
                          <a:effectLst/>
                          <a:latin typeface="Times New Roman" panose="02020603050405020304" pitchFamily="18" charset="0"/>
                          <a:cs typeface="Times New Roman" panose="02020603050405020304" pitchFamily="18" charset="0"/>
                        </a:rPr>
                        <a:t>15.8</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4.8</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3.0</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tc>
                  <a:txBody>
                    <a:bodyPr/>
                    <a:lstStyle/>
                    <a:p>
                      <a:pPr algn="ctr"/>
                      <a:r>
                        <a:rPr lang="en-US" sz="1000" b="0" i="0" dirty="0">
                          <a:effectLst/>
                          <a:latin typeface="Times New Roman" panose="02020603050405020304" pitchFamily="18" charset="0"/>
                          <a:cs typeface="Times New Roman" panose="02020603050405020304" pitchFamily="18" charset="0"/>
                        </a:rPr>
                        <a:t>3.1</a:t>
                      </a:r>
                      <a:endParaRPr lang="ja-JP" sz="1000" b="0" i="0">
                        <a:effectLst/>
                        <a:latin typeface="Times New Roman" panose="02020603050405020304" pitchFamily="18" charset="0"/>
                        <a:ea typeface="SimSun" panose="02010600030101010101" pitchFamily="2" charset="-122"/>
                        <a:cs typeface="Times New Roman" panose="02020603050405020304" pitchFamily="18" charset="0"/>
                      </a:endParaRPr>
                    </a:p>
                  </a:txBody>
                  <a:tcPr marL="17780" marR="17780" marT="0" marB="0"/>
                </a:tc>
                <a:extLst>
                  <a:ext uri="{0D108BD9-81ED-4DB2-BD59-A6C34878D82A}">
                    <a16:rowId xmlns:a16="http://schemas.microsoft.com/office/drawing/2014/main" val="2293543554"/>
                  </a:ext>
                </a:extLst>
              </a:tr>
            </a:tbl>
          </a:graphicData>
        </a:graphic>
      </p:graphicFrame>
      <p:sp>
        <p:nvSpPr>
          <p:cNvPr id="11" name="テキスト ボックス 10">
            <a:extLst>
              <a:ext uri="{FF2B5EF4-FFF2-40B4-BE49-F238E27FC236}">
                <a16:creationId xmlns:a16="http://schemas.microsoft.com/office/drawing/2014/main" id="{CFB6902A-8D27-2998-7296-2E4AFD7050CC}"/>
              </a:ext>
            </a:extLst>
          </p:cNvPr>
          <p:cNvSpPr txBox="1"/>
          <p:nvPr/>
        </p:nvSpPr>
        <p:spPr>
          <a:xfrm>
            <a:off x="107504" y="1321023"/>
            <a:ext cx="2032416" cy="307777"/>
          </a:xfrm>
          <a:prstGeom prst="rect">
            <a:avLst/>
          </a:prstGeom>
          <a:noFill/>
        </p:spPr>
        <p:txBody>
          <a:bodyPr wrap="none" rtlCol="0">
            <a:spAutoFit/>
          </a:bodyPr>
          <a:lstStyle/>
          <a:p>
            <a:r>
              <a:rPr kumimoji="1" lang="en-US" altLang="ja-JP" sz="1400" b="1" dirty="0">
                <a:solidFill>
                  <a:srgbClr val="002060"/>
                </a:solidFill>
              </a:rPr>
              <a:t>Vehicular speed= 0km/h</a:t>
            </a:r>
            <a:endParaRPr kumimoji="1" lang="ja-JP" altLang="en-US" sz="1400" b="1">
              <a:solidFill>
                <a:srgbClr val="002060"/>
              </a:solidFill>
            </a:endParaRPr>
          </a:p>
        </p:txBody>
      </p:sp>
      <p:sp>
        <p:nvSpPr>
          <p:cNvPr id="12" name="テキスト ボックス 11">
            <a:extLst>
              <a:ext uri="{FF2B5EF4-FFF2-40B4-BE49-F238E27FC236}">
                <a16:creationId xmlns:a16="http://schemas.microsoft.com/office/drawing/2014/main" id="{7760576C-6BF5-2A42-03D2-F0B19801DA48}"/>
              </a:ext>
            </a:extLst>
          </p:cNvPr>
          <p:cNvSpPr txBox="1"/>
          <p:nvPr/>
        </p:nvSpPr>
        <p:spPr>
          <a:xfrm>
            <a:off x="84604" y="3844387"/>
            <a:ext cx="2167068" cy="307777"/>
          </a:xfrm>
          <a:prstGeom prst="rect">
            <a:avLst/>
          </a:prstGeom>
          <a:noFill/>
        </p:spPr>
        <p:txBody>
          <a:bodyPr wrap="none" rtlCol="0">
            <a:spAutoFit/>
          </a:bodyPr>
          <a:lstStyle/>
          <a:p>
            <a:r>
              <a:rPr kumimoji="1" lang="en-US" altLang="ja-JP" sz="1400" b="1" dirty="0">
                <a:solidFill>
                  <a:srgbClr val="002060"/>
                </a:solidFill>
              </a:rPr>
              <a:t>Vehicular speed= 80 km/h</a:t>
            </a:r>
            <a:endParaRPr kumimoji="1" lang="ja-JP" altLang="en-US" sz="1400" b="1">
              <a:solidFill>
                <a:srgbClr val="002060"/>
              </a:solidFill>
            </a:endParaRPr>
          </a:p>
        </p:txBody>
      </p:sp>
      <p:sp>
        <p:nvSpPr>
          <p:cNvPr id="14" name="テキスト ボックス 13">
            <a:extLst>
              <a:ext uri="{FF2B5EF4-FFF2-40B4-BE49-F238E27FC236}">
                <a16:creationId xmlns:a16="http://schemas.microsoft.com/office/drawing/2014/main" id="{5E831E2E-70A5-8EA6-8A72-E2C65E591323}"/>
              </a:ext>
            </a:extLst>
          </p:cNvPr>
          <p:cNvSpPr txBox="1"/>
          <p:nvPr/>
        </p:nvSpPr>
        <p:spPr>
          <a:xfrm>
            <a:off x="3360094" y="1200229"/>
            <a:ext cx="5676402" cy="400110"/>
          </a:xfrm>
          <a:prstGeom prst="rect">
            <a:avLst/>
          </a:prstGeom>
          <a:noFill/>
        </p:spPr>
        <p:txBody>
          <a:bodyPr wrap="square" rtlCol="0">
            <a:spAutoFit/>
          </a:bodyPr>
          <a:lstStyle>
            <a:defPPr>
              <a:defRPr lang="ja-JP"/>
            </a:defPPr>
            <a:lvl1pPr algn="ctr">
              <a:defRPr sz="1600" b="1">
                <a:latin typeface="Hiragino Sans W3" charset="-128"/>
                <a:ea typeface="Hiragino Sans W3" charset="-128"/>
                <a:cs typeface="Hiragino Sans W3" charset="-128"/>
              </a:defRPr>
            </a:lvl1pPr>
          </a:lstStyle>
          <a:p>
            <a:pPr algn="l"/>
            <a:r>
              <a:rPr lang="en-US" altLang="ja-JP" sz="1000" b="0" dirty="0">
                <a:solidFill>
                  <a:prstClr val="black"/>
                </a:solidFill>
                <a:latin typeface="Times New Roman" panose="02020603050405020304" pitchFamily="18" charset="0"/>
                <a:ea typeface="+mn-ea"/>
                <a:cs typeface="Times New Roman" panose="02020603050405020304" pitchFamily="18" charset="0"/>
              </a:rPr>
              <a:t>K. </a:t>
            </a:r>
            <a:r>
              <a:rPr lang="en-US" altLang="ja-JP" sz="1000" b="0" dirty="0" err="1">
                <a:solidFill>
                  <a:prstClr val="black"/>
                </a:solidFill>
                <a:latin typeface="Times New Roman" panose="02020603050405020304" pitchFamily="18" charset="0"/>
                <a:ea typeface="+mn-ea"/>
                <a:cs typeface="Times New Roman" panose="02020603050405020304" pitchFamily="18" charset="0"/>
              </a:rPr>
              <a:t>Nakura</a:t>
            </a:r>
            <a:r>
              <a:rPr lang="en-US" altLang="ja-JP" sz="1000" b="0" dirty="0">
                <a:solidFill>
                  <a:prstClr val="black"/>
                </a:solidFill>
                <a:latin typeface="Times New Roman" panose="02020603050405020304" pitchFamily="18" charset="0"/>
                <a:ea typeface="+mn-ea"/>
                <a:cs typeface="Times New Roman" panose="02020603050405020304" pitchFamily="18" charset="0"/>
              </a:rPr>
              <a:t>, H. Masaki, H. Harada, “Performance Evaluation of IEEE 802.15.4 SUN OFDM in VHF-</a:t>
            </a:r>
            <a:r>
              <a:rPr lang="en-US" altLang="ja-JP" sz="1000" b="0" dirty="0" err="1">
                <a:solidFill>
                  <a:prstClr val="black"/>
                </a:solidFill>
                <a:latin typeface="Times New Roman" panose="02020603050405020304" pitchFamily="18" charset="0"/>
                <a:ea typeface="+mn-ea"/>
                <a:cs typeface="Times New Roman" panose="02020603050405020304" pitchFamily="18" charset="0"/>
              </a:rPr>
              <a:t>bandfor</a:t>
            </a:r>
            <a:r>
              <a:rPr lang="en-US" altLang="ja-JP" sz="1000" b="0" dirty="0">
                <a:solidFill>
                  <a:prstClr val="black"/>
                </a:solidFill>
                <a:latin typeface="Times New Roman" panose="02020603050405020304" pitchFamily="18" charset="0"/>
                <a:ea typeface="+mn-ea"/>
                <a:cs typeface="Times New Roman" panose="02020603050405020304" pitchFamily="18" charset="0"/>
              </a:rPr>
              <a:t> Super-large Coverage Communication Systems ”, IEEE WF-IoT, Oct. 2023</a:t>
            </a:r>
          </a:p>
        </p:txBody>
      </p:sp>
    </p:spTree>
    <p:extLst>
      <p:ext uri="{BB962C8B-B14F-4D97-AF65-F5344CB8AC3E}">
        <p14:creationId xmlns:p14="http://schemas.microsoft.com/office/powerpoint/2010/main" val="1790339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20AFF8-1203-EBFF-9681-A32815BC4145}"/>
              </a:ext>
            </a:extLst>
          </p:cNvPr>
          <p:cNvSpPr>
            <a:spLocks noGrp="1"/>
          </p:cNvSpPr>
          <p:nvPr>
            <p:ph type="title"/>
          </p:nvPr>
        </p:nvSpPr>
        <p:spPr>
          <a:xfrm>
            <a:off x="685800" y="685800"/>
            <a:ext cx="7772400" cy="798984"/>
          </a:xfrm>
        </p:spPr>
        <p:txBody>
          <a:bodyPr/>
          <a:lstStyle/>
          <a:p>
            <a:r>
              <a:rPr kumimoji="1" lang="en-US" altLang="ja-JP" dirty="0"/>
              <a:t>Update use cases</a:t>
            </a:r>
            <a:endParaRPr kumimoji="1" lang="ja-JP" altLang="en-US"/>
          </a:p>
        </p:txBody>
      </p:sp>
      <p:sp>
        <p:nvSpPr>
          <p:cNvPr id="4" name="日付プレースホルダー 3">
            <a:extLst>
              <a:ext uri="{FF2B5EF4-FFF2-40B4-BE49-F238E27FC236}">
                <a16:creationId xmlns:a16="http://schemas.microsoft.com/office/drawing/2014/main" id="{0FFEDFF5-3EA7-B277-19D2-6D9FF3463277}"/>
              </a:ext>
            </a:extLst>
          </p:cNvPr>
          <p:cNvSpPr>
            <a:spLocks noGrp="1"/>
          </p:cNvSpPr>
          <p:nvPr>
            <p:ph type="dt" sz="half" idx="10"/>
          </p:nvPr>
        </p:nvSpPr>
        <p:spPr/>
        <p:txBody>
          <a:bodyPr/>
          <a:lstStyle/>
          <a:p>
            <a:r>
              <a:rPr lang="en-US" altLang="ja-JP" dirty="0"/>
              <a:t>Nov. </a:t>
            </a:r>
            <a:r>
              <a:rPr lang="en-US" altLang="ja-JP"/>
              <a:t>2023</a:t>
            </a:r>
            <a:endParaRPr lang="en-US" altLang="ja-JP" dirty="0"/>
          </a:p>
        </p:txBody>
      </p:sp>
      <p:sp>
        <p:nvSpPr>
          <p:cNvPr id="5" name="スライド番号プレースホルダー 4">
            <a:extLst>
              <a:ext uri="{FF2B5EF4-FFF2-40B4-BE49-F238E27FC236}">
                <a16:creationId xmlns:a16="http://schemas.microsoft.com/office/drawing/2014/main" id="{325642A0-B2F8-7A00-2B09-E24259510C35}"/>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11</a:t>
            </a:fld>
            <a:endParaRPr lang="en-US" altLang="ja-JP"/>
          </a:p>
        </p:txBody>
      </p:sp>
      <p:sp>
        <p:nvSpPr>
          <p:cNvPr id="6" name="フッター プレースホルダー 5">
            <a:extLst>
              <a:ext uri="{FF2B5EF4-FFF2-40B4-BE49-F238E27FC236}">
                <a16:creationId xmlns:a16="http://schemas.microsoft.com/office/drawing/2014/main" id="{5A75190B-9122-8243-13C1-DEE01EB64A99}"/>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7" name="表 6">
            <a:extLst>
              <a:ext uri="{FF2B5EF4-FFF2-40B4-BE49-F238E27FC236}">
                <a16:creationId xmlns:a16="http://schemas.microsoft.com/office/drawing/2014/main" id="{55F81F17-CDB0-2014-249C-19E8B956A69F}"/>
              </a:ext>
            </a:extLst>
          </p:cNvPr>
          <p:cNvGraphicFramePr>
            <a:graphicFrameLocks noGrp="1"/>
          </p:cNvGraphicFramePr>
          <p:nvPr>
            <p:extLst>
              <p:ext uri="{D42A27DB-BD31-4B8C-83A1-F6EECF244321}">
                <p14:modId xmlns:p14="http://schemas.microsoft.com/office/powerpoint/2010/main" val="3414336491"/>
              </p:ext>
            </p:extLst>
          </p:nvPr>
        </p:nvGraphicFramePr>
        <p:xfrm>
          <a:off x="139230" y="1536726"/>
          <a:ext cx="8865540" cy="4767436"/>
        </p:xfrm>
        <a:graphic>
          <a:graphicData uri="http://schemas.openxmlformats.org/drawingml/2006/table">
            <a:tbl>
              <a:tblPr firstRow="1" bandRow="1">
                <a:tableStyleId>{5940675A-B579-460E-94D1-54222C63F5DA}</a:tableStyleId>
              </a:tblPr>
              <a:tblGrid>
                <a:gridCol w="1204868">
                  <a:extLst>
                    <a:ext uri="{9D8B030D-6E8A-4147-A177-3AD203B41FA5}">
                      <a16:colId xmlns:a16="http://schemas.microsoft.com/office/drawing/2014/main" val="20000"/>
                    </a:ext>
                  </a:extLst>
                </a:gridCol>
                <a:gridCol w="1715734">
                  <a:extLst>
                    <a:ext uri="{9D8B030D-6E8A-4147-A177-3AD203B41FA5}">
                      <a16:colId xmlns:a16="http://schemas.microsoft.com/office/drawing/2014/main" val="3447169598"/>
                    </a:ext>
                  </a:extLst>
                </a:gridCol>
                <a:gridCol w="1803098">
                  <a:extLst>
                    <a:ext uri="{9D8B030D-6E8A-4147-A177-3AD203B41FA5}">
                      <a16:colId xmlns:a16="http://schemas.microsoft.com/office/drawing/2014/main" val="20001"/>
                    </a:ext>
                  </a:extLst>
                </a:gridCol>
                <a:gridCol w="2237196">
                  <a:extLst>
                    <a:ext uri="{9D8B030D-6E8A-4147-A177-3AD203B41FA5}">
                      <a16:colId xmlns:a16="http://schemas.microsoft.com/office/drawing/2014/main" val="20002"/>
                    </a:ext>
                  </a:extLst>
                </a:gridCol>
                <a:gridCol w="116840">
                  <a:extLst>
                    <a:ext uri="{9D8B030D-6E8A-4147-A177-3AD203B41FA5}">
                      <a16:colId xmlns:a16="http://schemas.microsoft.com/office/drawing/2014/main" val="20003"/>
                    </a:ext>
                  </a:extLst>
                </a:gridCol>
                <a:gridCol w="1787804">
                  <a:extLst>
                    <a:ext uri="{9D8B030D-6E8A-4147-A177-3AD203B41FA5}">
                      <a16:colId xmlns:a16="http://schemas.microsoft.com/office/drawing/2014/main" val="20004"/>
                    </a:ext>
                  </a:extLst>
                </a:gridCol>
              </a:tblGrid>
              <a:tr h="380936">
                <a:tc>
                  <a:txBody>
                    <a:bodyPr/>
                    <a:lstStyle/>
                    <a:p>
                      <a:r>
                        <a:rPr kumimoji="1" lang="en-US" altLang="ja-JP" sz="1000" b="0" i="0" dirty="0">
                          <a:latin typeface="Times New Roman" panose="02020603050405020304" pitchFamily="18" charset="0"/>
                          <a:cs typeface="Times New Roman" panose="02020603050405020304" pitchFamily="18" charset="0"/>
                        </a:rPr>
                        <a:t>Category</a:t>
                      </a:r>
                      <a:endParaRPr kumimoji="1" lang="ja-JP" altLang="en-US" sz="1000" b="0" i="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0" i="0" dirty="0">
                          <a:solidFill>
                            <a:srgbClr val="C00000"/>
                          </a:solidFill>
                          <a:latin typeface="Times New Roman" panose="02020603050405020304" pitchFamily="18" charset="0"/>
                          <a:cs typeface="Times New Roman" panose="02020603050405020304" pitchFamily="18" charset="0"/>
                        </a:rPr>
                        <a:t>(a)</a:t>
                      </a:r>
                      <a:r>
                        <a:rPr lang="en-US" altLang="ja-JP" sz="1000" b="0" i="0" dirty="0">
                          <a:solidFill>
                            <a:srgbClr val="C00000"/>
                          </a:solidFill>
                          <a:latin typeface="Times New Roman" panose="02020603050405020304" pitchFamily="18" charset="0"/>
                          <a:cs typeface="Times New Roman" panose="02020603050405020304" pitchFamily="18" charset="0"/>
                        </a:rPr>
                        <a:t> Indoor communication</a:t>
                      </a:r>
                      <a:endParaRPr kumimoji="1" lang="ja-JP" altLang="en-US" sz="1000" b="0" i="0">
                        <a:solidFill>
                          <a:srgbClr val="C00000"/>
                        </a:solidFill>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sz="1000" b="0" i="0" dirty="0">
                          <a:latin typeface="Times New Roman" panose="02020603050405020304" pitchFamily="18" charset="0"/>
                          <a:cs typeface="Times New Roman" panose="02020603050405020304" pitchFamily="18" charset="0"/>
                        </a:rPr>
                        <a:t>(b)</a:t>
                      </a:r>
                      <a:r>
                        <a:rPr lang="en-US" altLang="ja-JP" sz="1000" b="0" i="0" dirty="0">
                          <a:latin typeface="Times New Roman" panose="02020603050405020304" pitchFamily="18" charset="0"/>
                          <a:cs typeface="Times New Roman" panose="02020603050405020304" pitchFamily="18" charset="0"/>
                        </a:rPr>
                        <a:t> Wide area open space communication</a:t>
                      </a:r>
                      <a:endParaRPr kumimoji="1" lang="ja-JP" altLang="en-US" sz="1000" b="0" i="0" dirty="0">
                        <a:latin typeface="Times New Roman" panose="02020603050405020304" pitchFamily="18" charset="0"/>
                        <a:cs typeface="Times New Roman" panose="02020603050405020304" pitchFamily="18" charset="0"/>
                      </a:endParaRPr>
                    </a:p>
                  </a:txBody>
                  <a:tcPr/>
                </a:tc>
                <a:tc gridSpan="2">
                  <a:txBody>
                    <a:bodyPr/>
                    <a:lstStyle/>
                    <a:p>
                      <a:pPr algn="ctr"/>
                      <a:r>
                        <a:rPr kumimoji="1" lang="en-US" altLang="ja-JP" sz="1000" b="0" i="0" dirty="0">
                          <a:latin typeface="Times New Roman" panose="02020603050405020304" pitchFamily="18" charset="0"/>
                          <a:cs typeface="Times New Roman" panose="02020603050405020304" pitchFamily="18" charset="0"/>
                        </a:rPr>
                        <a:t>(c) W</a:t>
                      </a:r>
                      <a:r>
                        <a:rPr lang="en-US" altLang="ja-JP" sz="1000" b="0" i="0" dirty="0">
                          <a:latin typeface="Times New Roman" panose="02020603050405020304" pitchFamily="18" charset="0"/>
                          <a:cs typeface="Times New Roman" panose="02020603050405020304" pitchFamily="18" charset="0"/>
                        </a:rPr>
                        <a:t>ide area urban area</a:t>
                      </a:r>
                      <a:r>
                        <a:rPr lang="en-US" altLang="ja-JP" sz="1000" b="0" i="0" baseline="0" dirty="0">
                          <a:latin typeface="Times New Roman" panose="02020603050405020304" pitchFamily="18" charset="0"/>
                          <a:cs typeface="Times New Roman" panose="02020603050405020304" pitchFamily="18" charset="0"/>
                        </a:rPr>
                        <a:t> communication</a:t>
                      </a:r>
                      <a:endParaRPr kumimoji="1" lang="ja-JP" altLang="en-US" sz="1000" b="0" i="0" dirty="0">
                        <a:latin typeface="Times New Roman" panose="02020603050405020304" pitchFamily="18" charset="0"/>
                        <a:cs typeface="Times New Roman" panose="02020603050405020304" pitchFamily="18" charset="0"/>
                      </a:endParaRPr>
                    </a:p>
                  </a:txBody>
                  <a:tcPr/>
                </a:tc>
                <a:tc hMerge="1">
                  <a:txBody>
                    <a:bodyPr/>
                    <a:lstStyle/>
                    <a:p>
                      <a:pPr algn="ctr"/>
                      <a:endParaRPr kumimoji="1" lang="ja-JP" altLang="en-US"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sz="1000" b="0" i="0" dirty="0">
                          <a:latin typeface="Times New Roman" panose="02020603050405020304" pitchFamily="18" charset="0"/>
                          <a:cs typeface="Times New Roman" panose="02020603050405020304" pitchFamily="18" charset="0"/>
                        </a:rPr>
                        <a:t>(d) W</a:t>
                      </a:r>
                      <a:r>
                        <a:rPr lang="en-US" altLang="ja-JP" sz="1000" b="0" i="0" dirty="0">
                          <a:latin typeface="Times New Roman" panose="02020603050405020304" pitchFamily="18" charset="0"/>
                          <a:cs typeface="Times New Roman" panose="02020603050405020304" pitchFamily="18" charset="0"/>
                        </a:rPr>
                        <a:t>ide area mobile communication</a:t>
                      </a:r>
                      <a:endParaRPr kumimoji="1" lang="ja-JP" altLang="en-US" sz="1000" b="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966992">
                <a:tc>
                  <a:txBody>
                    <a:bodyPr/>
                    <a:lstStyle/>
                    <a:p>
                      <a:r>
                        <a:rPr kumimoji="1" lang="en-US" altLang="ja-JP" sz="1000" b="0" i="0" dirty="0">
                          <a:latin typeface="Times New Roman" panose="02020603050405020304" pitchFamily="18" charset="0"/>
                          <a:cs typeface="Times New Roman" panose="02020603050405020304" pitchFamily="18" charset="0"/>
                        </a:rPr>
                        <a:t>Applications</a:t>
                      </a:r>
                      <a:endParaRPr kumimoji="1" lang="ja-JP" altLang="en-US" sz="1000" b="0" i="0" dirty="0">
                        <a:latin typeface="Times New Roman" panose="02020603050405020304" pitchFamily="18" charset="0"/>
                        <a:cs typeface="Times New Roman" panose="02020603050405020304" pitchFamily="18" charset="0"/>
                      </a:endParaRPr>
                    </a:p>
                  </a:txBody>
                  <a:tcPr/>
                </a:tc>
                <a:tc>
                  <a:txBody>
                    <a:bodyPr/>
                    <a:lstStyle/>
                    <a:p>
                      <a:pPr marL="185738" indent="-185738">
                        <a:buFont typeface="Arial"/>
                        <a:buChar char="•"/>
                      </a:pPr>
                      <a:r>
                        <a:rPr kumimoji="1" lang="en-US" altLang="ja-JP" sz="1000" b="0" i="0" dirty="0">
                          <a:solidFill>
                            <a:srgbClr val="C00000"/>
                          </a:solidFill>
                          <a:latin typeface="Times New Roman" panose="02020603050405020304" pitchFamily="18" charset="0"/>
                          <a:cs typeface="Times New Roman" panose="02020603050405020304" pitchFamily="18" charset="0"/>
                        </a:rPr>
                        <a:t>Sensor, meter and/or monitor network for Industry, Medical environment</a:t>
                      </a:r>
                      <a:r>
                        <a:rPr kumimoji="1" lang="en-US" altLang="ja-JP" sz="1000" b="0" i="0" baseline="0" dirty="0">
                          <a:solidFill>
                            <a:srgbClr val="C00000"/>
                          </a:solidFill>
                          <a:latin typeface="Times New Roman" panose="02020603050405020304" pitchFamily="18" charset="0"/>
                          <a:cs typeface="Times New Roman" panose="02020603050405020304" pitchFamily="18" charset="0"/>
                        </a:rPr>
                        <a:t>, and so on</a:t>
                      </a:r>
                      <a:endParaRPr kumimoji="1" lang="en-US" altLang="ja-JP" sz="1000" b="0" i="0" dirty="0">
                        <a:solidFill>
                          <a:srgbClr val="C00000"/>
                        </a:solidFill>
                        <a:latin typeface="Times New Roman" panose="02020603050405020304" pitchFamily="18" charset="0"/>
                        <a:cs typeface="Times New Roman" panose="02020603050405020304" pitchFamily="18" charset="0"/>
                      </a:endParaRPr>
                    </a:p>
                  </a:txBody>
                  <a:tcPr/>
                </a:tc>
                <a:tc>
                  <a:txBody>
                    <a:bodyPr/>
                    <a:lstStyle/>
                    <a:p>
                      <a:pPr marL="185738" indent="-185738">
                        <a:buFont typeface="Arial"/>
                        <a:buChar char="•"/>
                      </a:pPr>
                      <a:r>
                        <a:rPr kumimoji="1" lang="en-US" altLang="ja-JP" sz="1000" b="0" i="0" dirty="0">
                          <a:latin typeface="Times New Roman" panose="02020603050405020304" pitchFamily="18" charset="0"/>
                          <a:cs typeface="Times New Roman" panose="02020603050405020304" pitchFamily="18" charset="0"/>
                        </a:rPr>
                        <a:t>Sensor, meter and/or monitor network for Energy management, Agriculture, disaster prevention,</a:t>
                      </a:r>
                      <a:r>
                        <a:rPr kumimoji="1" lang="en-US" altLang="ja-JP" sz="1000" b="0" i="0" baseline="0" dirty="0">
                          <a:latin typeface="Times New Roman" panose="02020603050405020304" pitchFamily="18" charset="0"/>
                          <a:cs typeface="Times New Roman" panose="02020603050405020304" pitchFamily="18" charset="0"/>
                        </a:rPr>
                        <a:t> animal husbandry, and so on</a:t>
                      </a:r>
                      <a:endParaRPr kumimoji="1" lang="en-US" altLang="ja-JP" sz="1000" b="0" i="0" dirty="0">
                        <a:latin typeface="Times New Roman" panose="02020603050405020304" pitchFamily="18" charset="0"/>
                        <a:cs typeface="Times New Roman" panose="02020603050405020304" pitchFamily="18" charset="0"/>
                      </a:endParaRPr>
                    </a:p>
                  </a:txBody>
                  <a:tcPr/>
                </a:tc>
                <a:tc gridSpan="2">
                  <a:txBody>
                    <a:bodyPr/>
                    <a:lstStyle/>
                    <a:p>
                      <a:pPr marL="185738" indent="-185738">
                        <a:buFont typeface="Arial"/>
                        <a:buChar char="•"/>
                      </a:pPr>
                      <a:r>
                        <a:rPr kumimoji="1" lang="en-US" altLang="ja-JP" sz="1000" b="0" i="0" dirty="0">
                          <a:latin typeface="Times New Roman" panose="02020603050405020304" pitchFamily="18" charset="0"/>
                          <a:cs typeface="Times New Roman" panose="02020603050405020304" pitchFamily="18" charset="0"/>
                        </a:rPr>
                        <a:t>Information distribution</a:t>
                      </a:r>
                      <a:r>
                        <a:rPr kumimoji="1" lang="en-US" altLang="ja-JP" sz="1000" b="0" i="0" baseline="0" dirty="0">
                          <a:latin typeface="Times New Roman" panose="02020603050405020304" pitchFamily="18" charset="0"/>
                          <a:cs typeface="Times New Roman" panose="02020603050405020304" pitchFamily="18" charset="0"/>
                        </a:rPr>
                        <a:t>, digital signage to building and store </a:t>
                      </a:r>
                    </a:p>
                    <a:p>
                      <a:pPr marL="185738" indent="-185738">
                        <a:buFont typeface="Arial"/>
                        <a:buChar char="•"/>
                      </a:pPr>
                      <a:r>
                        <a:rPr kumimoji="1" lang="en-US" altLang="ja-JP" sz="1000" b="0" i="0" dirty="0">
                          <a:latin typeface="Times New Roman" panose="02020603050405020304" pitchFamily="18" charset="0"/>
                          <a:cs typeface="Times New Roman" panose="02020603050405020304" pitchFamily="18" charset="0"/>
                        </a:rPr>
                        <a:t>Sensing, </a:t>
                      </a:r>
                      <a:r>
                        <a:rPr kumimoji="1" lang="en-US" altLang="ja-JP" sz="1000" b="0" i="0" dirty="0">
                          <a:solidFill>
                            <a:srgbClr val="C00000"/>
                          </a:solidFill>
                          <a:latin typeface="Times New Roman" panose="02020603050405020304" pitchFamily="18" charset="0"/>
                          <a:cs typeface="Times New Roman" panose="02020603050405020304" pitchFamily="18" charset="0"/>
                        </a:rPr>
                        <a:t>surveillance,</a:t>
                      </a:r>
                      <a:r>
                        <a:rPr kumimoji="1" lang="en-US" altLang="ja-JP" sz="1000" b="0" i="0" baseline="0" dirty="0">
                          <a:solidFill>
                            <a:srgbClr val="C00000"/>
                          </a:solidFill>
                          <a:latin typeface="Times New Roman" panose="02020603050405020304" pitchFamily="18" charset="0"/>
                          <a:cs typeface="Times New Roman" panose="02020603050405020304" pitchFamily="18" charset="0"/>
                        </a:rPr>
                        <a:t> </a:t>
                      </a:r>
                      <a:r>
                        <a:rPr kumimoji="1" lang="en-US" altLang="ja-JP" sz="1000" b="0" i="0" baseline="0" dirty="0">
                          <a:latin typeface="Times New Roman" panose="02020603050405020304" pitchFamily="18" charset="0"/>
                          <a:cs typeface="Times New Roman" panose="02020603050405020304" pitchFamily="18" charset="0"/>
                        </a:rPr>
                        <a:t>and monitoring for building and store (smart city)</a:t>
                      </a:r>
                    </a:p>
                    <a:p>
                      <a:pPr marL="185738" indent="-185738">
                        <a:buFont typeface="Arial"/>
                        <a:buChar char="•"/>
                      </a:pPr>
                      <a:r>
                        <a:rPr kumimoji="1" lang="en-US" altLang="ja-JP" sz="1000" b="0" i="0" baseline="0" dirty="0">
                          <a:latin typeface="Times New Roman" panose="02020603050405020304" pitchFamily="18" charset="0"/>
                          <a:cs typeface="Times New Roman" panose="02020603050405020304" pitchFamily="18" charset="0"/>
                        </a:rPr>
                        <a:t>Sensing and monitoring from smartphone via Wi-SUN router</a:t>
                      </a:r>
                      <a:endParaRPr kumimoji="1" lang="ja-JP" altLang="en-US" sz="1000" b="0" i="0" dirty="0">
                        <a:latin typeface="Times New Roman" panose="02020603050405020304" pitchFamily="18" charset="0"/>
                        <a:cs typeface="Times New Roman" panose="02020603050405020304" pitchFamily="18" charset="0"/>
                      </a:endParaRPr>
                    </a:p>
                  </a:txBody>
                  <a:tcPr/>
                </a:tc>
                <a:tc hMerge="1">
                  <a:txBody>
                    <a:bodyPr/>
                    <a:lstStyle/>
                    <a:p>
                      <a:pPr marL="185738" indent="-185738">
                        <a:buFont typeface="Arial"/>
                        <a:buChar char="•"/>
                      </a:pPr>
                      <a:endParaRPr kumimoji="1" lang="ja-JP" altLang="en-US" sz="1400" dirty="0"/>
                    </a:p>
                  </a:txBody>
                  <a:tcPr/>
                </a:tc>
                <a:tc>
                  <a:txBody>
                    <a:bodyPr/>
                    <a:lstStyle/>
                    <a:p>
                      <a:pPr marL="185738" indent="-185738">
                        <a:buFont typeface="Arial"/>
                        <a:buChar char="•"/>
                      </a:pPr>
                      <a:r>
                        <a:rPr kumimoji="1" lang="en-US" altLang="ja-JP" sz="1000" b="0" i="0" dirty="0">
                          <a:latin typeface="Times New Roman" panose="02020603050405020304" pitchFamily="18" charset="0"/>
                          <a:cs typeface="Times New Roman" panose="02020603050405020304" pitchFamily="18" charset="0"/>
                        </a:rPr>
                        <a:t>Collection of sensing</a:t>
                      </a:r>
                      <a:r>
                        <a:rPr kumimoji="1" lang="en-US" altLang="ja-JP" sz="1000" b="0" i="0" baseline="0" dirty="0">
                          <a:latin typeface="Times New Roman" panose="02020603050405020304" pitchFamily="18" charset="0"/>
                          <a:cs typeface="Times New Roman" panose="02020603050405020304" pitchFamily="18" charset="0"/>
                        </a:rPr>
                        <a:t> data from vehicles such as car and bus</a:t>
                      </a:r>
                    </a:p>
                    <a:p>
                      <a:pPr marL="185738" indent="-185738">
                        <a:buFont typeface="Arial"/>
                        <a:buChar char="•"/>
                      </a:pPr>
                      <a:r>
                        <a:rPr kumimoji="1" lang="en-US" altLang="ja-JP" sz="1000" b="0" i="0" dirty="0">
                          <a:latin typeface="Times New Roman" panose="02020603050405020304" pitchFamily="18" charset="0"/>
                          <a:cs typeface="Times New Roman" panose="02020603050405020304" pitchFamily="18" charset="0"/>
                        </a:rPr>
                        <a:t>Control and management</a:t>
                      </a:r>
                      <a:r>
                        <a:rPr kumimoji="1" lang="en-US" altLang="ja-JP" sz="1000" b="0" i="0" baseline="0" dirty="0">
                          <a:latin typeface="Times New Roman" panose="02020603050405020304" pitchFamily="18" charset="0"/>
                          <a:cs typeface="Times New Roman" panose="02020603050405020304" pitchFamily="18" charset="0"/>
                        </a:rPr>
                        <a:t> of vehicles</a:t>
                      </a:r>
                      <a:endParaRPr kumimoji="1" lang="ja-JP" altLang="en-US" sz="1000" b="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380936">
                <a:tc>
                  <a:txBody>
                    <a:bodyPr/>
                    <a:lstStyle/>
                    <a:p>
                      <a:r>
                        <a:rPr kumimoji="1" lang="en-US" altLang="ja-JP" sz="1000" b="0" i="0" dirty="0">
                          <a:latin typeface="Times New Roman" panose="02020603050405020304" pitchFamily="18" charset="0"/>
                          <a:cs typeface="Times New Roman" panose="02020603050405020304" pitchFamily="18" charset="0"/>
                        </a:rPr>
                        <a:t>Frequency , Typical data</a:t>
                      </a:r>
                      <a:r>
                        <a:rPr kumimoji="1" lang="en-US" altLang="ja-JP" sz="1000" b="0" i="0" baseline="0" dirty="0">
                          <a:latin typeface="Times New Roman" panose="02020603050405020304" pitchFamily="18" charset="0"/>
                          <a:cs typeface="Times New Roman" panose="02020603050405020304" pitchFamily="18" charset="0"/>
                        </a:rPr>
                        <a:t> rate</a:t>
                      </a:r>
                      <a:endParaRPr kumimoji="1" lang="ja-JP" altLang="en-US" sz="1000" b="0" i="0" dirty="0">
                        <a:latin typeface="Times New Roman" panose="02020603050405020304" pitchFamily="18" charset="0"/>
                        <a:cs typeface="Times New Roman" panose="02020603050405020304" pitchFamily="18" charset="0"/>
                      </a:endParaRPr>
                    </a:p>
                  </a:txBody>
                  <a:tcPr/>
                </a:tc>
                <a:tc gridSpan="5">
                  <a:txBody>
                    <a:bodyPr/>
                    <a:lstStyle/>
                    <a:p>
                      <a:pPr algn="ctr"/>
                      <a:r>
                        <a:rPr kumimoji="1" lang="en-US" altLang="ja-JP" sz="1000" b="0" i="0" dirty="0">
                          <a:solidFill>
                            <a:srgbClr val="C00000"/>
                          </a:solidFill>
                          <a:latin typeface="Times New Roman" panose="02020603050405020304" pitchFamily="18" charset="0"/>
                          <a:cs typeface="Times New Roman" panose="02020603050405020304" pitchFamily="18" charset="0"/>
                        </a:rPr>
                        <a:t>Sub-GHz bands (mainly 800-900 MHz bands), VHF (150-250 MHz)</a:t>
                      </a:r>
                      <a:br>
                        <a:rPr kumimoji="1" lang="en-US" altLang="ja-JP" sz="1000" b="0" i="0" dirty="0">
                          <a:solidFill>
                            <a:srgbClr val="C00000"/>
                          </a:solidFill>
                          <a:latin typeface="Times New Roman" panose="02020603050405020304" pitchFamily="18" charset="0"/>
                          <a:cs typeface="Times New Roman" panose="02020603050405020304" pitchFamily="18" charset="0"/>
                        </a:rPr>
                      </a:br>
                      <a:r>
                        <a:rPr kumimoji="1" lang="en-US" altLang="ja-JP" sz="1000" b="0" i="0" dirty="0">
                          <a:solidFill>
                            <a:srgbClr val="C00000"/>
                          </a:solidFill>
                          <a:latin typeface="Times New Roman" panose="02020603050405020304" pitchFamily="18" charset="0"/>
                          <a:cs typeface="Times New Roman" panose="02020603050405020304" pitchFamily="18" charset="0"/>
                        </a:rPr>
                        <a:t>several kbps- several Mbps</a:t>
                      </a:r>
                    </a:p>
                  </a:txBody>
                  <a:tcPr/>
                </a:tc>
                <a:tc hMerge="1">
                  <a:txBody>
                    <a:bodyPr/>
                    <a:lstStyle/>
                    <a:p>
                      <a:pPr algn="ctr"/>
                      <a:r>
                        <a:rPr kumimoji="1" lang="en-US" altLang="ja-JP" sz="1000" b="0" i="0" dirty="0">
                          <a:solidFill>
                            <a:srgbClr val="C00000"/>
                          </a:solidFill>
                          <a:latin typeface="Times New Roman" panose="02020603050405020304" pitchFamily="18" charset="0"/>
                          <a:cs typeface="Times New Roman" panose="02020603050405020304" pitchFamily="18" charset="0"/>
                        </a:rPr>
                        <a:t>Sub-GHz bands (mainly 800-900 MHz bands), VHF (150-250 MHz)</a:t>
                      </a:r>
                      <a:br>
                        <a:rPr kumimoji="1" lang="en-US" altLang="ja-JP" sz="1000" b="0" i="0" dirty="0">
                          <a:solidFill>
                            <a:srgbClr val="C00000"/>
                          </a:solidFill>
                          <a:latin typeface="Times New Roman" panose="02020603050405020304" pitchFamily="18" charset="0"/>
                          <a:cs typeface="Times New Roman" panose="02020603050405020304" pitchFamily="18" charset="0"/>
                        </a:rPr>
                      </a:br>
                      <a:r>
                        <a:rPr kumimoji="1" lang="en-US" altLang="ja-JP" sz="1000" b="0" i="0" dirty="0">
                          <a:solidFill>
                            <a:srgbClr val="C00000"/>
                          </a:solidFill>
                          <a:latin typeface="Times New Roman" panose="02020603050405020304" pitchFamily="18" charset="0"/>
                          <a:cs typeface="Times New Roman" panose="02020603050405020304" pitchFamily="18" charset="0"/>
                        </a:rPr>
                        <a:t>several kbps- several Mbps</a:t>
                      </a:r>
                    </a:p>
                  </a:txBody>
                  <a:tcPr/>
                </a:tc>
                <a:tc hMerge="1">
                  <a:txBody>
                    <a:bodyPr/>
                    <a:lstStyle/>
                    <a:p>
                      <a:endParaRPr kumimoji="1" lang="ja-JP" altLang="en-US" sz="1400" dirty="0">
                        <a:latin typeface="Arial"/>
                        <a:cs typeface="Arial"/>
                      </a:endParaRPr>
                    </a:p>
                  </a:txBody>
                  <a:tcPr/>
                </a:tc>
                <a:tc hMerge="1">
                  <a:txBody>
                    <a:bodyPr/>
                    <a:lstStyle/>
                    <a:p>
                      <a:endParaRPr kumimoji="1" lang="ja-JP" altLang="en-US"/>
                    </a:p>
                  </a:txBody>
                  <a:tcPr/>
                </a:tc>
                <a:tc hMerge="1">
                  <a:txBody>
                    <a:bodyPr/>
                    <a:lstStyle/>
                    <a:p>
                      <a:endParaRPr kumimoji="1" lang="ja-JP" altLang="en-US" sz="1400" dirty="0">
                        <a:latin typeface="Arial"/>
                        <a:cs typeface="Arial"/>
                      </a:endParaRPr>
                    </a:p>
                  </a:txBody>
                  <a:tcPr/>
                </a:tc>
                <a:extLst>
                  <a:ext uri="{0D108BD9-81ED-4DB2-BD59-A6C34878D82A}">
                    <a16:rowId xmlns:a16="http://schemas.microsoft.com/office/drawing/2014/main" val="10002"/>
                  </a:ext>
                </a:extLst>
              </a:tr>
              <a:tr h="222666">
                <a:tc>
                  <a:txBody>
                    <a:bodyPr/>
                    <a:lstStyle/>
                    <a:p>
                      <a:r>
                        <a:rPr kumimoji="1" lang="en-US" altLang="ja-JP" sz="1000" b="0" i="0" dirty="0">
                          <a:latin typeface="Times New Roman" panose="02020603050405020304" pitchFamily="18" charset="0"/>
                          <a:cs typeface="Times New Roman" panose="02020603050405020304" pitchFamily="18" charset="0"/>
                        </a:rPr>
                        <a:t>TX power</a:t>
                      </a:r>
                      <a:endParaRPr kumimoji="1" lang="ja-JP" altLang="en-US" sz="1000" b="0" i="0" dirty="0">
                        <a:latin typeface="Times New Roman" panose="02020603050405020304" pitchFamily="18" charset="0"/>
                        <a:cs typeface="Times New Roman" panose="02020603050405020304" pitchFamily="18" charset="0"/>
                      </a:endParaRPr>
                    </a:p>
                  </a:txBody>
                  <a:tcPr/>
                </a:tc>
                <a:tc gridSpan="5">
                  <a:txBody>
                    <a:bodyPr/>
                    <a:lstStyle/>
                    <a:p>
                      <a:pPr algn="ctr"/>
                      <a:r>
                        <a:rPr kumimoji="1" lang="en-US" altLang="ja-JP" sz="1000" b="0" i="0" dirty="0">
                          <a:solidFill>
                            <a:srgbClr val="C00000"/>
                          </a:solidFill>
                          <a:latin typeface="Times New Roman" panose="02020603050405020304" pitchFamily="18" charset="0"/>
                          <a:cs typeface="Times New Roman" panose="02020603050405020304" pitchFamily="18" charset="0"/>
                        </a:rPr>
                        <a:t>AP</a:t>
                      </a:r>
                      <a:r>
                        <a:rPr kumimoji="1" lang="ja-JP" altLang="en-US" sz="1000" b="0" i="0">
                          <a:solidFill>
                            <a:srgbClr val="C00000"/>
                          </a:solidFill>
                          <a:latin typeface="Times New Roman" panose="02020603050405020304" pitchFamily="18" charset="0"/>
                          <a:cs typeface="Times New Roman" panose="02020603050405020304" pitchFamily="18" charset="0"/>
                        </a:rPr>
                        <a:t>：</a:t>
                      </a:r>
                      <a:r>
                        <a:rPr kumimoji="1" lang="en-US" altLang="ja-JP" sz="1000" b="0" i="0" dirty="0">
                          <a:solidFill>
                            <a:srgbClr val="C00000"/>
                          </a:solidFill>
                          <a:latin typeface="Times New Roman" panose="02020603050405020304" pitchFamily="18" charset="0"/>
                          <a:cs typeface="Times New Roman" panose="02020603050405020304" pitchFamily="18" charset="0"/>
                        </a:rPr>
                        <a:t>several tens </a:t>
                      </a:r>
                      <a:r>
                        <a:rPr kumimoji="1" lang="en-US" altLang="ja-JP" sz="1000" b="0" i="0" dirty="0" err="1">
                          <a:solidFill>
                            <a:srgbClr val="C00000"/>
                          </a:solidFill>
                          <a:latin typeface="Times New Roman" panose="02020603050405020304" pitchFamily="18" charset="0"/>
                          <a:cs typeface="Times New Roman" panose="02020603050405020304" pitchFamily="18" charset="0"/>
                        </a:rPr>
                        <a:t>mW</a:t>
                      </a:r>
                      <a:r>
                        <a:rPr kumimoji="1" lang="en-US" altLang="ja-JP" sz="1000" b="0" i="0" dirty="0">
                          <a:solidFill>
                            <a:srgbClr val="C00000"/>
                          </a:solidFill>
                          <a:latin typeface="Times New Roman" panose="02020603050405020304" pitchFamily="18" charset="0"/>
                          <a:cs typeface="Times New Roman" panose="02020603050405020304" pitchFamily="18" charset="0"/>
                        </a:rPr>
                        <a:t>- several W      Terminal: several tens </a:t>
                      </a:r>
                      <a:r>
                        <a:rPr kumimoji="1" lang="en-US" altLang="ja-JP" sz="1000" b="0" i="0" dirty="0" err="1">
                          <a:solidFill>
                            <a:srgbClr val="C00000"/>
                          </a:solidFill>
                          <a:latin typeface="Times New Roman" panose="02020603050405020304" pitchFamily="18" charset="0"/>
                          <a:cs typeface="Times New Roman" panose="02020603050405020304" pitchFamily="18" charset="0"/>
                        </a:rPr>
                        <a:t>mW</a:t>
                      </a:r>
                      <a:endParaRPr kumimoji="1" lang="en-US" altLang="ja-JP" sz="1000" b="0" i="0" dirty="0">
                        <a:solidFill>
                          <a:srgbClr val="C00000"/>
                        </a:solidFill>
                        <a:latin typeface="Times New Roman" panose="02020603050405020304" pitchFamily="18" charset="0"/>
                        <a:cs typeface="Times New Roman" panose="02020603050405020304" pitchFamily="18" charset="0"/>
                      </a:endParaRPr>
                    </a:p>
                  </a:txBody>
                  <a:tcPr/>
                </a:tc>
                <a:tc hMerge="1">
                  <a:txBody>
                    <a:bodyPr/>
                    <a:lstStyle/>
                    <a:p>
                      <a:pPr algn="ctr"/>
                      <a:r>
                        <a:rPr kumimoji="1" lang="en-US" altLang="ja-JP" sz="1000" b="0" i="0" dirty="0">
                          <a:solidFill>
                            <a:srgbClr val="C00000"/>
                          </a:solidFill>
                          <a:latin typeface="Times New Roman" panose="02020603050405020304" pitchFamily="18" charset="0"/>
                          <a:cs typeface="Times New Roman" panose="02020603050405020304" pitchFamily="18" charset="0"/>
                        </a:rPr>
                        <a:t>AP</a:t>
                      </a:r>
                      <a:r>
                        <a:rPr kumimoji="1" lang="ja-JP" altLang="en-US" sz="1000" b="0" i="0">
                          <a:solidFill>
                            <a:srgbClr val="C00000"/>
                          </a:solidFill>
                          <a:latin typeface="Times New Roman" panose="02020603050405020304" pitchFamily="18" charset="0"/>
                          <a:cs typeface="Times New Roman" panose="02020603050405020304" pitchFamily="18" charset="0"/>
                        </a:rPr>
                        <a:t>：</a:t>
                      </a:r>
                      <a:r>
                        <a:rPr kumimoji="1" lang="en-US" altLang="ja-JP" sz="1000" b="0" i="0" dirty="0">
                          <a:solidFill>
                            <a:srgbClr val="C00000"/>
                          </a:solidFill>
                          <a:latin typeface="Times New Roman" panose="02020603050405020304" pitchFamily="18" charset="0"/>
                          <a:cs typeface="Times New Roman" panose="02020603050405020304" pitchFamily="18" charset="0"/>
                        </a:rPr>
                        <a:t>several tens </a:t>
                      </a:r>
                      <a:r>
                        <a:rPr kumimoji="1" lang="en-US" altLang="ja-JP" sz="1000" b="0" i="0" dirty="0" err="1">
                          <a:solidFill>
                            <a:srgbClr val="C00000"/>
                          </a:solidFill>
                          <a:latin typeface="Times New Roman" panose="02020603050405020304" pitchFamily="18" charset="0"/>
                          <a:cs typeface="Times New Roman" panose="02020603050405020304" pitchFamily="18" charset="0"/>
                        </a:rPr>
                        <a:t>mW</a:t>
                      </a:r>
                      <a:r>
                        <a:rPr kumimoji="1" lang="en-US" altLang="ja-JP" sz="1000" b="0" i="0" dirty="0">
                          <a:solidFill>
                            <a:srgbClr val="C00000"/>
                          </a:solidFill>
                          <a:latin typeface="Times New Roman" panose="02020603050405020304" pitchFamily="18" charset="0"/>
                          <a:cs typeface="Times New Roman" panose="02020603050405020304" pitchFamily="18" charset="0"/>
                        </a:rPr>
                        <a:t>- several W      Terminal: several tens </a:t>
                      </a:r>
                      <a:r>
                        <a:rPr kumimoji="1" lang="en-US" altLang="ja-JP" sz="1000" b="0" i="0" dirty="0" err="1">
                          <a:solidFill>
                            <a:srgbClr val="C00000"/>
                          </a:solidFill>
                          <a:latin typeface="Times New Roman" panose="02020603050405020304" pitchFamily="18" charset="0"/>
                          <a:cs typeface="Times New Roman" panose="02020603050405020304" pitchFamily="18" charset="0"/>
                        </a:rPr>
                        <a:t>mW</a:t>
                      </a:r>
                      <a:endParaRPr kumimoji="1" lang="en-US" altLang="ja-JP" sz="1000" b="0" i="0" dirty="0">
                        <a:solidFill>
                          <a:srgbClr val="C00000"/>
                        </a:solidFill>
                        <a:latin typeface="Times New Roman" panose="02020603050405020304" pitchFamily="18" charset="0"/>
                        <a:cs typeface="Times New Roman" panose="02020603050405020304" pitchFamily="18" charset="0"/>
                      </a:endParaRPr>
                    </a:p>
                  </a:txBody>
                  <a:tcPr/>
                </a:tc>
                <a:tc hMerge="1">
                  <a:txBody>
                    <a:bodyPr/>
                    <a:lstStyle/>
                    <a:p>
                      <a:r>
                        <a:rPr kumimoji="1" lang="en-US" altLang="ja-JP" sz="1000" b="0" i="0" dirty="0">
                          <a:latin typeface="Times New Roman" panose="02020603050405020304" pitchFamily="18" charset="0"/>
                          <a:cs typeface="Times New Roman" panose="02020603050405020304" pitchFamily="18" charset="0"/>
                        </a:rPr>
                        <a:t>AP</a:t>
                      </a:r>
                      <a:r>
                        <a:rPr kumimoji="1" lang="ja-JP" altLang="en-US" sz="1000" b="0" i="0" dirty="0">
                          <a:latin typeface="Times New Roman" panose="02020603050405020304" pitchFamily="18" charset="0"/>
                          <a:cs typeface="Times New Roman" panose="02020603050405020304" pitchFamily="18" charset="0"/>
                        </a:rPr>
                        <a:t>：</a:t>
                      </a:r>
                      <a:r>
                        <a:rPr kumimoji="1" lang="en-US" altLang="ja-JP" sz="1000" b="0" i="0" dirty="0">
                          <a:latin typeface="Times New Roman" panose="02020603050405020304" pitchFamily="18" charset="0"/>
                          <a:cs typeface="Times New Roman" panose="02020603050405020304" pitchFamily="18" charset="0"/>
                        </a:rPr>
                        <a:t>20 </a:t>
                      </a:r>
                      <a:r>
                        <a:rPr kumimoji="1" lang="en-US" altLang="ja-JP" sz="1000" b="0" i="0" dirty="0" err="1">
                          <a:latin typeface="Times New Roman" panose="02020603050405020304" pitchFamily="18" charset="0"/>
                          <a:cs typeface="Times New Roman" panose="02020603050405020304" pitchFamily="18" charset="0"/>
                        </a:rPr>
                        <a:t>mW</a:t>
                      </a:r>
                      <a:r>
                        <a:rPr kumimoji="1" lang="en-US" altLang="ja-JP" sz="1000" b="0" i="0" dirty="0">
                          <a:latin typeface="Times New Roman" panose="02020603050405020304" pitchFamily="18" charset="0"/>
                          <a:cs typeface="Times New Roman" panose="02020603050405020304" pitchFamily="18" charset="0"/>
                        </a:rPr>
                        <a:t>,</a:t>
                      </a:r>
                      <a:r>
                        <a:rPr kumimoji="1" lang="en-US" altLang="ja-JP" sz="1000" b="0" i="0" baseline="0" dirty="0">
                          <a:latin typeface="Times New Roman" panose="02020603050405020304" pitchFamily="18" charset="0"/>
                          <a:cs typeface="Times New Roman" panose="02020603050405020304" pitchFamily="18" charset="0"/>
                        </a:rPr>
                        <a:t> </a:t>
                      </a:r>
                      <a:r>
                        <a:rPr kumimoji="1" lang="en-US" altLang="ja-JP" sz="1000" b="0" i="0" dirty="0">
                          <a:latin typeface="Times New Roman" panose="02020603050405020304" pitchFamily="18" charset="0"/>
                          <a:cs typeface="Times New Roman" panose="02020603050405020304" pitchFamily="18" charset="0"/>
                        </a:rPr>
                        <a:t>250 </a:t>
                      </a:r>
                      <a:r>
                        <a:rPr kumimoji="1" lang="en-US" altLang="ja-JP" sz="1000" b="0" i="0" dirty="0" err="1">
                          <a:latin typeface="Times New Roman" panose="02020603050405020304" pitchFamily="18" charset="0"/>
                          <a:cs typeface="Times New Roman" panose="02020603050405020304" pitchFamily="18" charset="0"/>
                        </a:rPr>
                        <a:t>mW</a:t>
                      </a:r>
                      <a:endParaRPr kumimoji="1" lang="en-US" altLang="ja-JP" sz="1000" b="0" i="0" dirty="0">
                        <a:latin typeface="Times New Roman" panose="02020603050405020304" pitchFamily="18" charset="0"/>
                        <a:cs typeface="Times New Roman" panose="02020603050405020304" pitchFamily="18" charset="0"/>
                      </a:endParaRPr>
                    </a:p>
                    <a:p>
                      <a:r>
                        <a:rPr kumimoji="1" lang="en-US" altLang="ja-JP" sz="1000" b="0" i="0" dirty="0">
                          <a:latin typeface="Times New Roman" panose="02020603050405020304" pitchFamily="18" charset="0"/>
                          <a:cs typeface="Times New Roman" panose="02020603050405020304" pitchFamily="18" charset="0"/>
                        </a:rPr>
                        <a:t>Terminal, router: 20 </a:t>
                      </a:r>
                      <a:r>
                        <a:rPr kumimoji="1" lang="en-US" altLang="ja-JP" sz="1000" b="0" i="0" dirty="0" err="1">
                          <a:latin typeface="Times New Roman" panose="02020603050405020304" pitchFamily="18" charset="0"/>
                          <a:cs typeface="Times New Roman" panose="02020603050405020304" pitchFamily="18" charset="0"/>
                        </a:rPr>
                        <a:t>mW</a:t>
                      </a:r>
                      <a:endParaRPr kumimoji="1" lang="ja-JP" altLang="en-US" sz="1000" b="0" i="0" dirty="0">
                        <a:latin typeface="Times New Roman" panose="02020603050405020304" pitchFamily="18" charset="0"/>
                        <a:cs typeface="Times New Roman" panose="02020603050405020304" pitchFamily="18" charset="0"/>
                      </a:endParaRPr>
                    </a:p>
                  </a:txBody>
                  <a:tcPr/>
                </a:tc>
                <a:tc hMerge="1">
                  <a:txBody>
                    <a:bodyPr/>
                    <a:lstStyle/>
                    <a:p>
                      <a:endParaRPr kumimoji="1" lang="ja-JP" altLang="en-US" sz="1400" dirty="0"/>
                    </a:p>
                  </a:txBody>
                  <a:tcPr/>
                </a:tc>
                <a:tc hMerge="1">
                  <a:txBody>
                    <a:bodyPr/>
                    <a:lstStyle/>
                    <a:p>
                      <a:r>
                        <a:rPr kumimoji="1" lang="en-US" altLang="ja-JP" sz="1000" b="0" i="0" dirty="0">
                          <a:latin typeface="Times New Roman" panose="02020603050405020304" pitchFamily="18" charset="0"/>
                          <a:cs typeface="Times New Roman" panose="02020603050405020304" pitchFamily="18" charset="0"/>
                        </a:rPr>
                        <a:t>AP</a:t>
                      </a:r>
                      <a:r>
                        <a:rPr kumimoji="1" lang="ja-JP" altLang="en-US" sz="1000" b="0" i="0" dirty="0">
                          <a:latin typeface="Times New Roman" panose="02020603050405020304" pitchFamily="18" charset="0"/>
                          <a:cs typeface="Times New Roman" panose="02020603050405020304" pitchFamily="18" charset="0"/>
                        </a:rPr>
                        <a:t>：</a:t>
                      </a:r>
                      <a:r>
                        <a:rPr kumimoji="1" lang="en-US" altLang="ja-JP" sz="1000" b="0" i="0" dirty="0">
                          <a:latin typeface="Times New Roman" panose="02020603050405020304" pitchFamily="18" charset="0"/>
                          <a:cs typeface="Times New Roman" panose="02020603050405020304" pitchFamily="18" charset="0"/>
                        </a:rPr>
                        <a:t>20 </a:t>
                      </a:r>
                      <a:r>
                        <a:rPr kumimoji="1" lang="en-US" altLang="ja-JP" sz="1000" b="0" i="0" dirty="0" err="1">
                          <a:latin typeface="Times New Roman" panose="02020603050405020304" pitchFamily="18" charset="0"/>
                          <a:cs typeface="Times New Roman" panose="02020603050405020304" pitchFamily="18" charset="0"/>
                        </a:rPr>
                        <a:t>mW</a:t>
                      </a:r>
                      <a:r>
                        <a:rPr kumimoji="1" lang="en-US" altLang="ja-JP" sz="1000" b="0" i="0" dirty="0">
                          <a:latin typeface="Times New Roman" panose="02020603050405020304" pitchFamily="18" charset="0"/>
                          <a:cs typeface="Times New Roman" panose="02020603050405020304" pitchFamily="18" charset="0"/>
                        </a:rPr>
                        <a:t>,</a:t>
                      </a:r>
                      <a:r>
                        <a:rPr kumimoji="1" lang="en-US" altLang="ja-JP" sz="1000" b="0" i="0" baseline="0" dirty="0">
                          <a:latin typeface="Times New Roman" panose="02020603050405020304" pitchFamily="18" charset="0"/>
                          <a:cs typeface="Times New Roman" panose="02020603050405020304" pitchFamily="18" charset="0"/>
                        </a:rPr>
                        <a:t> </a:t>
                      </a:r>
                      <a:r>
                        <a:rPr kumimoji="1" lang="en-US" altLang="ja-JP" sz="1000" b="0" i="0" dirty="0">
                          <a:latin typeface="Times New Roman" panose="02020603050405020304" pitchFamily="18" charset="0"/>
                          <a:cs typeface="Times New Roman" panose="02020603050405020304" pitchFamily="18" charset="0"/>
                        </a:rPr>
                        <a:t>250 </a:t>
                      </a:r>
                      <a:r>
                        <a:rPr kumimoji="1" lang="en-US" altLang="ja-JP" sz="1000" b="0" i="0" dirty="0" err="1">
                          <a:latin typeface="Times New Roman" panose="02020603050405020304" pitchFamily="18" charset="0"/>
                          <a:cs typeface="Times New Roman" panose="02020603050405020304" pitchFamily="18" charset="0"/>
                        </a:rPr>
                        <a:t>mW</a:t>
                      </a:r>
                      <a:endParaRPr kumimoji="1" lang="en-US" altLang="ja-JP" sz="1000" b="0" i="0" dirty="0">
                        <a:latin typeface="Times New Roman" panose="02020603050405020304" pitchFamily="18" charset="0"/>
                        <a:cs typeface="Times New Roman" panose="02020603050405020304" pitchFamily="18" charset="0"/>
                      </a:endParaRPr>
                    </a:p>
                    <a:p>
                      <a:r>
                        <a:rPr kumimoji="1" lang="en-US" altLang="ja-JP" sz="1000" b="0" i="0" dirty="0">
                          <a:latin typeface="Times New Roman" panose="02020603050405020304" pitchFamily="18" charset="0"/>
                          <a:cs typeface="Times New Roman" panose="02020603050405020304" pitchFamily="18" charset="0"/>
                        </a:rPr>
                        <a:t>Terminal: 20 </a:t>
                      </a:r>
                      <a:r>
                        <a:rPr kumimoji="1" lang="en-US" altLang="ja-JP" sz="1000" b="0" i="0" dirty="0" err="1">
                          <a:latin typeface="Times New Roman" panose="02020603050405020304" pitchFamily="18" charset="0"/>
                          <a:cs typeface="Times New Roman" panose="02020603050405020304" pitchFamily="18" charset="0"/>
                        </a:rPr>
                        <a:t>mW</a:t>
                      </a:r>
                      <a:endParaRPr kumimoji="1" lang="ja-JP" altLang="en-US" sz="1000" b="0"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527450">
                <a:tc>
                  <a:txBody>
                    <a:bodyPr/>
                    <a:lstStyle/>
                    <a:p>
                      <a:r>
                        <a:rPr kumimoji="1" lang="en-US" altLang="ja-JP" sz="1000" b="0" i="0" dirty="0">
                          <a:latin typeface="Times New Roman" panose="02020603050405020304" pitchFamily="18" charset="0"/>
                          <a:cs typeface="Times New Roman" panose="02020603050405020304" pitchFamily="18" charset="0"/>
                        </a:rPr>
                        <a:t>Antenna configuration</a:t>
                      </a:r>
                      <a:endParaRPr kumimoji="1" lang="ja-JP" altLang="en-US" sz="1000" b="0" i="0" dirty="0">
                        <a:latin typeface="Times New Roman" panose="02020603050405020304" pitchFamily="18" charset="0"/>
                        <a:cs typeface="Times New Roman" panose="02020603050405020304" pitchFamily="18" charset="0"/>
                      </a:endParaRPr>
                    </a:p>
                  </a:txBody>
                  <a:tcPr/>
                </a:tc>
                <a:tc gridSpan="5">
                  <a:txBody>
                    <a:bodyPr/>
                    <a:lstStyle/>
                    <a:p>
                      <a:pPr algn="ctr"/>
                      <a:r>
                        <a:rPr kumimoji="1" lang="en-US" altLang="ja-JP" sz="1000" b="0" i="0" dirty="0">
                          <a:latin typeface="Times New Roman" panose="02020603050405020304" pitchFamily="18" charset="0"/>
                          <a:cs typeface="Times New Roman" panose="02020603050405020304" pitchFamily="18" charset="0"/>
                        </a:rPr>
                        <a:t>AP TX:</a:t>
                      </a:r>
                      <a:r>
                        <a:rPr kumimoji="1" lang="en-US" altLang="ja-JP" sz="1000" b="0" i="0" baseline="0" dirty="0">
                          <a:latin typeface="Times New Roman" panose="02020603050405020304" pitchFamily="18" charset="0"/>
                          <a:cs typeface="Times New Roman" panose="02020603050405020304" pitchFamily="18" charset="0"/>
                        </a:rPr>
                        <a:t> Compliant with regulation in each region</a:t>
                      </a:r>
                      <a:endParaRPr kumimoji="1" lang="en-US" altLang="ja-JP" sz="1000" b="0" i="0" dirty="0">
                        <a:latin typeface="Times New Roman" panose="02020603050405020304" pitchFamily="18" charset="0"/>
                        <a:cs typeface="Times New Roman" panose="02020603050405020304" pitchFamily="18" charset="0"/>
                      </a:endParaRPr>
                    </a:p>
                    <a:p>
                      <a:pPr algn="ctr"/>
                      <a:r>
                        <a:rPr kumimoji="1" lang="en-US" altLang="ja-JP" sz="1000" b="0" i="0" dirty="0">
                          <a:latin typeface="Times New Roman" panose="02020603050405020304" pitchFamily="18" charset="0"/>
                          <a:cs typeface="Times New Roman" panose="02020603050405020304" pitchFamily="18" charset="0"/>
                        </a:rPr>
                        <a:t>AP RX:</a:t>
                      </a:r>
                      <a:r>
                        <a:rPr kumimoji="1" lang="en-US" altLang="ja-JP" sz="1000" b="0" i="0" baseline="0" dirty="0">
                          <a:latin typeface="Times New Roman" panose="02020603050405020304" pitchFamily="18" charset="0"/>
                          <a:cs typeface="Times New Roman" panose="02020603050405020304" pitchFamily="18" charset="0"/>
                        </a:rPr>
                        <a:t> Multiple antennas. Diversity reception may be used.</a:t>
                      </a:r>
                    </a:p>
                    <a:p>
                      <a:pPr algn="ctr"/>
                      <a:r>
                        <a:rPr kumimoji="1" lang="en-US" altLang="ja-JP" sz="1000" b="0" i="0" dirty="0">
                          <a:latin typeface="Times New Roman" panose="02020603050405020304" pitchFamily="18" charset="0"/>
                          <a:cs typeface="Times New Roman" panose="02020603050405020304" pitchFamily="18" charset="0"/>
                        </a:rPr>
                        <a:t>Terminal: </a:t>
                      </a:r>
                      <a:r>
                        <a:rPr kumimoji="1" lang="en-US" altLang="ja-JP" sz="1000" b="0" i="0" baseline="0" dirty="0">
                          <a:latin typeface="Times New Roman" panose="02020603050405020304" pitchFamily="18" charset="0"/>
                          <a:cs typeface="Times New Roman" panose="02020603050405020304" pitchFamily="18" charset="0"/>
                        </a:rPr>
                        <a:t>Compliant with regulation in each region</a:t>
                      </a:r>
                      <a:endParaRPr kumimoji="1" lang="en-US" altLang="ja-JP" sz="1000" b="0" i="0" dirty="0">
                        <a:latin typeface="Times New Roman" panose="02020603050405020304" pitchFamily="18" charset="0"/>
                        <a:cs typeface="Times New Roman" panose="02020603050405020304" pitchFamily="18" charset="0"/>
                      </a:endParaRPr>
                    </a:p>
                  </a:txBody>
                  <a:tcPr/>
                </a:tc>
                <a:tc hMerge="1">
                  <a:txBody>
                    <a:bodyPr/>
                    <a:lstStyle/>
                    <a:p>
                      <a:r>
                        <a:rPr kumimoji="1" lang="en-US" altLang="ja-JP" sz="1000" b="0" i="0" dirty="0">
                          <a:latin typeface="Times New Roman" panose="02020603050405020304" pitchFamily="18" charset="0"/>
                          <a:cs typeface="Times New Roman" panose="02020603050405020304" pitchFamily="18" charset="0"/>
                        </a:rPr>
                        <a:t>AP TX:</a:t>
                      </a:r>
                      <a:r>
                        <a:rPr kumimoji="1" lang="en-US" altLang="ja-JP" sz="1000" b="0" i="0" baseline="0" dirty="0">
                          <a:latin typeface="Times New Roman" panose="02020603050405020304" pitchFamily="18" charset="0"/>
                          <a:cs typeface="Times New Roman" panose="02020603050405020304" pitchFamily="18" charset="0"/>
                        </a:rPr>
                        <a:t> Compliant with regulation in each region</a:t>
                      </a:r>
                      <a:endParaRPr kumimoji="1" lang="en-US" altLang="ja-JP" sz="1000" b="0" i="0" dirty="0">
                        <a:latin typeface="Times New Roman" panose="02020603050405020304" pitchFamily="18" charset="0"/>
                        <a:cs typeface="Times New Roman" panose="02020603050405020304" pitchFamily="18" charset="0"/>
                      </a:endParaRPr>
                    </a:p>
                    <a:p>
                      <a:r>
                        <a:rPr kumimoji="1" lang="en-US" altLang="ja-JP" sz="1000" b="0" i="0" dirty="0">
                          <a:latin typeface="Times New Roman" panose="02020603050405020304" pitchFamily="18" charset="0"/>
                          <a:cs typeface="Times New Roman" panose="02020603050405020304" pitchFamily="18" charset="0"/>
                        </a:rPr>
                        <a:t>AP RX:</a:t>
                      </a:r>
                      <a:r>
                        <a:rPr kumimoji="1" lang="en-US" altLang="ja-JP" sz="1000" b="0" i="0" baseline="0" dirty="0">
                          <a:latin typeface="Times New Roman" panose="02020603050405020304" pitchFamily="18" charset="0"/>
                          <a:cs typeface="Times New Roman" panose="02020603050405020304" pitchFamily="18" charset="0"/>
                        </a:rPr>
                        <a:t> Multiple antennas. Diversity reception may be used.</a:t>
                      </a:r>
                    </a:p>
                    <a:p>
                      <a:r>
                        <a:rPr kumimoji="1" lang="en-US" altLang="ja-JP" sz="1000" b="0" i="0" dirty="0">
                          <a:latin typeface="Times New Roman" panose="02020603050405020304" pitchFamily="18" charset="0"/>
                          <a:cs typeface="Times New Roman" panose="02020603050405020304" pitchFamily="18" charset="0"/>
                        </a:rPr>
                        <a:t>Terminal: </a:t>
                      </a:r>
                      <a:r>
                        <a:rPr kumimoji="1" lang="en-US" altLang="ja-JP" sz="1000" b="0" i="0" baseline="0" dirty="0">
                          <a:latin typeface="Times New Roman" panose="02020603050405020304" pitchFamily="18" charset="0"/>
                          <a:cs typeface="Times New Roman" panose="02020603050405020304" pitchFamily="18" charset="0"/>
                        </a:rPr>
                        <a:t>Compliant with regulation in each region</a:t>
                      </a:r>
                      <a:endParaRPr kumimoji="1" lang="en-US" altLang="ja-JP" sz="1000" b="0" i="0" dirty="0">
                        <a:latin typeface="Times New Roman" panose="02020603050405020304" pitchFamily="18" charset="0"/>
                        <a:cs typeface="Times New Roman" panose="02020603050405020304" pitchFamily="18" charset="0"/>
                      </a:endParaRPr>
                    </a:p>
                  </a:txBody>
                  <a:tcPr/>
                </a:tc>
                <a:tc hMerge="1">
                  <a:txBody>
                    <a:bodyPr/>
                    <a:lstStyle/>
                    <a:p>
                      <a:endParaRPr kumimoji="1" lang="ja-JP" altLang="en-US"/>
                    </a:p>
                  </a:txBody>
                  <a:tcPr/>
                </a:tc>
                <a:tc hMerge="1">
                  <a:txBody>
                    <a:bodyPr/>
                    <a:lstStyle/>
                    <a:p>
                      <a:endParaRPr kumimoji="1" lang="ja-JP" altLang="en-US" sz="1400" dirty="0"/>
                    </a:p>
                  </a:txBody>
                  <a:tcPr/>
                </a:tc>
                <a:tc hMerge="1">
                  <a:txBody>
                    <a:bodyPr/>
                    <a:lstStyle/>
                    <a:p>
                      <a:endParaRPr kumimoji="1" lang="ja-JP" altLang="en-US"/>
                    </a:p>
                  </a:txBody>
                  <a:tcPr/>
                </a:tc>
                <a:extLst>
                  <a:ext uri="{0D108BD9-81ED-4DB2-BD59-A6C34878D82A}">
                    <a16:rowId xmlns:a16="http://schemas.microsoft.com/office/drawing/2014/main" val="10004"/>
                  </a:ext>
                </a:extLst>
              </a:tr>
              <a:tr h="234422">
                <a:tc>
                  <a:txBody>
                    <a:bodyPr/>
                    <a:lstStyle/>
                    <a:p>
                      <a:r>
                        <a:rPr kumimoji="1" lang="en-US" altLang="ja-JP" sz="1000" b="0" i="0" dirty="0">
                          <a:latin typeface="Times New Roman" panose="02020603050405020304" pitchFamily="18" charset="0"/>
                          <a:cs typeface="Times New Roman" panose="02020603050405020304" pitchFamily="18" charset="0"/>
                        </a:rPr>
                        <a:t>Antenna height</a:t>
                      </a:r>
                      <a:endParaRPr kumimoji="1" lang="ja-JP" altLang="en-US" sz="1000" b="0" i="0" dirty="0">
                        <a:latin typeface="Times New Roman" panose="02020603050405020304" pitchFamily="18" charset="0"/>
                        <a:cs typeface="Times New Roman" panose="02020603050405020304" pitchFamily="18" charset="0"/>
                      </a:endParaRPr>
                    </a:p>
                  </a:txBody>
                  <a:tcPr/>
                </a:tc>
                <a:tc>
                  <a:txBody>
                    <a:bodyPr/>
                    <a:lstStyle/>
                    <a:p>
                      <a:pPr algn="ctr"/>
                      <a:r>
                        <a:rPr kumimoji="1" lang="en-US" altLang="ja-JP" sz="1000" b="0" i="0" dirty="0">
                          <a:solidFill>
                            <a:srgbClr val="C00000"/>
                          </a:solidFill>
                          <a:latin typeface="Times New Roman" panose="02020603050405020304" pitchFamily="18" charset="0"/>
                          <a:cs typeface="Times New Roman" panose="02020603050405020304" pitchFamily="18" charset="0"/>
                        </a:rPr>
                        <a:t>&lt; 2m</a:t>
                      </a:r>
                      <a:endParaRPr kumimoji="1" lang="ja-JP" altLang="en-US" sz="1000" b="0" i="0" dirty="0">
                        <a:solidFill>
                          <a:srgbClr val="C00000"/>
                        </a:solidFill>
                        <a:latin typeface="Times New Roman" panose="02020603050405020304" pitchFamily="18" charset="0"/>
                        <a:cs typeface="Times New Roman" panose="02020603050405020304" pitchFamily="18" charset="0"/>
                      </a:endParaRPr>
                    </a:p>
                  </a:txBody>
                  <a:tcPr/>
                </a:tc>
                <a:tc gridSpan="4">
                  <a:txBody>
                    <a:bodyPr/>
                    <a:lstStyle/>
                    <a:p>
                      <a:pPr algn="ctr"/>
                      <a:r>
                        <a:rPr kumimoji="1" lang="en-US" altLang="ja-JP" sz="1000" b="0" i="0" dirty="0">
                          <a:latin typeface="Times New Roman" panose="02020603050405020304" pitchFamily="18" charset="0"/>
                          <a:cs typeface="Times New Roman" panose="02020603050405020304" pitchFamily="18" charset="0"/>
                        </a:rPr>
                        <a:t>&gt; 4</a:t>
                      </a:r>
                      <a:r>
                        <a:rPr kumimoji="1" lang="ja-JP" altLang="en-US" sz="1000" b="0" i="0" dirty="0">
                          <a:latin typeface="Times New Roman" panose="02020603050405020304" pitchFamily="18" charset="0"/>
                          <a:cs typeface="Times New Roman" panose="02020603050405020304" pitchFamily="18" charset="0"/>
                        </a:rPr>
                        <a:t> </a:t>
                      </a:r>
                      <a:r>
                        <a:rPr kumimoji="1" lang="en-US" altLang="ja-JP" sz="1000" b="0" i="0" dirty="0">
                          <a:latin typeface="Times New Roman" panose="02020603050405020304" pitchFamily="18" charset="0"/>
                          <a:cs typeface="Times New Roman" panose="02020603050405020304" pitchFamily="18" charset="0"/>
                        </a:rPr>
                        <a:t>m</a:t>
                      </a:r>
                      <a:r>
                        <a:rPr kumimoji="1" lang="en-US" altLang="ja-JP" sz="1000" b="0" i="0" baseline="0" dirty="0">
                          <a:latin typeface="Times New Roman" panose="02020603050405020304" pitchFamily="18" charset="0"/>
                          <a:cs typeface="Times New Roman" panose="02020603050405020304" pitchFamily="18" charset="0"/>
                        </a:rPr>
                        <a:t> </a:t>
                      </a:r>
                      <a:endParaRPr kumimoji="1" lang="ja-JP" altLang="en-US" sz="1000" b="0" i="0" dirty="0">
                        <a:latin typeface="Times New Roman" panose="02020603050405020304" pitchFamily="18" charset="0"/>
                        <a:cs typeface="Times New Roman" panose="02020603050405020304" pitchFamily="18" charset="0"/>
                      </a:endParaRPr>
                    </a:p>
                  </a:txBody>
                  <a:tcPr/>
                </a:tc>
                <a:tc hMerge="1">
                  <a:txBody>
                    <a:bodyPr/>
                    <a:lstStyle/>
                    <a:p>
                      <a:endParaRPr kumimoji="1" lang="ja-JP" altLang="en-US" sz="1400" dirty="0">
                        <a:latin typeface="Arial"/>
                        <a:cs typeface="Arial"/>
                      </a:endParaRPr>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hMerge="1">
                  <a:txBody>
                    <a:bodyPr/>
                    <a:lstStyle/>
                    <a:p>
                      <a:endParaRPr kumimoji="1" lang="ja-JP" altLang="en-US"/>
                    </a:p>
                  </a:txBody>
                  <a:tcPr/>
                </a:tc>
                <a:extLst>
                  <a:ext uri="{0D108BD9-81ED-4DB2-BD59-A6C34878D82A}">
                    <a16:rowId xmlns:a16="http://schemas.microsoft.com/office/drawing/2014/main" val="10005"/>
                  </a:ext>
                </a:extLst>
              </a:tr>
              <a:tr h="234422">
                <a:tc>
                  <a:txBody>
                    <a:bodyPr/>
                    <a:lstStyle/>
                    <a:p>
                      <a:r>
                        <a:rPr kumimoji="1" lang="en-US" altLang="ja-JP" sz="1000" b="0" i="0" dirty="0">
                          <a:latin typeface="Times New Roman" panose="02020603050405020304" pitchFamily="18" charset="0"/>
                          <a:cs typeface="Times New Roman" panose="02020603050405020304" pitchFamily="18" charset="0"/>
                        </a:rPr>
                        <a:t>Coverage area</a:t>
                      </a:r>
                      <a:endParaRPr kumimoji="1" lang="ja-JP" altLang="en-US" sz="1000" b="0" i="0" dirty="0">
                        <a:latin typeface="Times New Roman" panose="02020603050405020304" pitchFamily="18" charset="0"/>
                        <a:cs typeface="Times New Roman" panose="02020603050405020304" pitchFamily="18" charset="0"/>
                      </a:endParaRPr>
                    </a:p>
                  </a:txBody>
                  <a:tcPr/>
                </a:tc>
                <a:tc>
                  <a:txBody>
                    <a:bodyPr/>
                    <a:lstStyle/>
                    <a:p>
                      <a:pPr algn="ctr"/>
                      <a:r>
                        <a:rPr kumimoji="1" lang="en-US" altLang="ja-JP" sz="1000" b="0" i="0" dirty="0">
                          <a:solidFill>
                            <a:srgbClr val="C00000"/>
                          </a:solidFill>
                          <a:latin typeface="Times New Roman" panose="02020603050405020304" pitchFamily="18" charset="0"/>
                          <a:cs typeface="Times New Roman" panose="02020603050405020304" pitchFamily="18" charset="0"/>
                        </a:rPr>
                        <a:t>&lt; several 10m</a:t>
                      </a:r>
                      <a:endParaRPr kumimoji="1" lang="ja-JP" altLang="en-US" sz="1000" b="0" i="0" dirty="0">
                        <a:solidFill>
                          <a:srgbClr val="C00000"/>
                        </a:solidFill>
                        <a:latin typeface="Times New Roman" panose="02020603050405020304" pitchFamily="18" charset="0"/>
                        <a:cs typeface="Times New Roman" panose="02020603050405020304" pitchFamily="18" charset="0"/>
                      </a:endParaRPr>
                    </a:p>
                  </a:txBody>
                  <a:tcPr/>
                </a:tc>
                <a:tc>
                  <a:txBody>
                    <a:bodyPr/>
                    <a:lstStyle/>
                    <a:p>
                      <a:r>
                        <a:rPr kumimoji="1" lang="en-US" altLang="ja-JP" sz="1000" b="0" i="0" dirty="0">
                          <a:latin typeface="Times New Roman" panose="02020603050405020304" pitchFamily="18" charset="0"/>
                          <a:cs typeface="Times New Roman" panose="02020603050405020304" pitchFamily="18" charset="0"/>
                        </a:rPr>
                        <a:t>1 km-5 km</a:t>
                      </a:r>
                      <a:endParaRPr kumimoji="1" lang="ja-JP" altLang="en-US" sz="1000" b="0" i="0" dirty="0">
                        <a:latin typeface="Times New Roman" panose="02020603050405020304" pitchFamily="18" charset="0"/>
                        <a:cs typeface="Times New Roman" panose="02020603050405020304" pitchFamily="18" charset="0"/>
                      </a:endParaRPr>
                    </a:p>
                  </a:txBody>
                  <a:tcPr/>
                </a:tc>
                <a:tc>
                  <a:txBody>
                    <a:bodyPr/>
                    <a:lstStyle/>
                    <a:p>
                      <a:r>
                        <a:rPr kumimoji="1" lang="en-US" altLang="ja-JP" sz="1000" b="0" i="0" dirty="0">
                          <a:latin typeface="Times New Roman" panose="02020603050405020304" pitchFamily="18" charset="0"/>
                          <a:cs typeface="Times New Roman" panose="02020603050405020304" pitchFamily="18" charset="0"/>
                        </a:rPr>
                        <a:t>100 m-2 km</a:t>
                      </a:r>
                      <a:endParaRPr kumimoji="1" lang="ja-JP" altLang="en-US" sz="1000" b="0" i="0" dirty="0">
                        <a:latin typeface="Times New Roman" panose="02020603050405020304" pitchFamily="18" charset="0"/>
                        <a:cs typeface="Times New Roman" panose="02020603050405020304" pitchFamily="18" charset="0"/>
                      </a:endParaRPr>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b="0" i="0" dirty="0">
                          <a:latin typeface="Times New Roman" panose="02020603050405020304" pitchFamily="18" charset="0"/>
                          <a:cs typeface="Times New Roman" panose="02020603050405020304" pitchFamily="18" charset="0"/>
                        </a:rPr>
                        <a:t>100 m-2 km</a:t>
                      </a:r>
                      <a:endParaRPr kumimoji="1" lang="ja-JP" altLang="en-US" sz="1000" b="0" i="0" dirty="0">
                        <a:latin typeface="Times New Roman" panose="02020603050405020304" pitchFamily="18" charset="0"/>
                        <a:cs typeface="Times New Roman" panose="02020603050405020304" pitchFamily="18" charset="0"/>
                      </a:endParaRPr>
                    </a:p>
                  </a:txBody>
                  <a:tcPr/>
                </a:tc>
                <a:tc hMerge="1">
                  <a:txBody>
                    <a:bodyPr/>
                    <a:lstStyle/>
                    <a:p>
                      <a:endParaRPr kumimoji="1" lang="ja-JP" altLang="en-US"/>
                    </a:p>
                  </a:txBody>
                  <a:tcPr/>
                </a:tc>
                <a:extLst>
                  <a:ext uri="{0D108BD9-81ED-4DB2-BD59-A6C34878D82A}">
                    <a16:rowId xmlns:a16="http://schemas.microsoft.com/office/drawing/2014/main" val="10006"/>
                  </a:ext>
                </a:extLst>
              </a:tr>
              <a:tr h="319081">
                <a:tc>
                  <a:txBody>
                    <a:bodyPr/>
                    <a:lstStyle/>
                    <a:p>
                      <a:r>
                        <a:rPr kumimoji="1" lang="en-US" altLang="ja-JP" sz="1000" b="0" i="0" dirty="0">
                          <a:latin typeface="Times New Roman" panose="02020603050405020304" pitchFamily="18" charset="0"/>
                          <a:cs typeface="Times New Roman" panose="02020603050405020304" pitchFamily="18" charset="0"/>
                        </a:rPr>
                        <a:t>Radio</a:t>
                      </a:r>
                      <a:r>
                        <a:rPr kumimoji="1" lang="en-US" altLang="ja-JP" sz="1000" b="0" i="0" baseline="0" dirty="0">
                          <a:latin typeface="Times New Roman" panose="02020603050405020304" pitchFamily="18" charset="0"/>
                          <a:cs typeface="Times New Roman" panose="02020603050405020304" pitchFamily="18" charset="0"/>
                        </a:rPr>
                        <a:t> propagation</a:t>
                      </a:r>
                      <a:endParaRPr kumimoji="1" lang="ja-JP" altLang="en-US" sz="1000" b="0" i="0" dirty="0">
                        <a:latin typeface="Times New Roman" panose="02020603050405020304" pitchFamily="18" charset="0"/>
                        <a:cs typeface="Times New Roman" panose="02020603050405020304" pitchFamily="18" charset="0"/>
                      </a:endParaRPr>
                    </a:p>
                  </a:txBody>
                  <a:tcPr/>
                </a:tc>
                <a:tc>
                  <a:txBody>
                    <a:bodyPr/>
                    <a:lstStyle/>
                    <a:p>
                      <a:pPr algn="ctr"/>
                      <a:r>
                        <a:rPr kumimoji="1" lang="en-US" altLang="ja-JP" sz="1000" b="0" i="0" dirty="0">
                          <a:solidFill>
                            <a:srgbClr val="C00000"/>
                          </a:solidFill>
                          <a:latin typeface="Times New Roman" panose="02020603050405020304" pitchFamily="18" charset="0"/>
                          <a:cs typeface="Times New Roman" panose="02020603050405020304" pitchFamily="18" charset="0"/>
                        </a:rPr>
                        <a:t>Line-of-sight</a:t>
                      </a:r>
                      <a:endParaRPr kumimoji="1" lang="ja-JP" altLang="en-US" sz="1000" b="0" i="0" dirty="0">
                        <a:solidFill>
                          <a:srgbClr val="C00000"/>
                        </a:solidFill>
                        <a:latin typeface="Times New Roman" panose="02020603050405020304" pitchFamily="18" charset="0"/>
                        <a:cs typeface="Times New Roman" panose="02020603050405020304" pitchFamily="18" charset="0"/>
                      </a:endParaRPr>
                    </a:p>
                  </a:txBody>
                  <a:tcPr/>
                </a:tc>
                <a:tc>
                  <a:txBody>
                    <a:bodyPr/>
                    <a:lstStyle/>
                    <a:p>
                      <a:r>
                        <a:rPr kumimoji="1" lang="en-US" altLang="ja-JP" sz="1000" b="0" i="0" dirty="0">
                          <a:latin typeface="Times New Roman" panose="02020603050405020304" pitchFamily="18" charset="0"/>
                          <a:cs typeface="Times New Roman" panose="02020603050405020304" pitchFamily="18" charset="0"/>
                        </a:rPr>
                        <a:t>Line-of-sight</a:t>
                      </a:r>
                      <a:endParaRPr kumimoji="1" lang="ja-JP" altLang="en-US" sz="1000" b="0" i="0" dirty="0">
                        <a:latin typeface="Times New Roman" panose="02020603050405020304" pitchFamily="18" charset="0"/>
                        <a:cs typeface="Times New Roman" panose="02020603050405020304" pitchFamily="18" charset="0"/>
                      </a:endParaRPr>
                    </a:p>
                  </a:txBody>
                  <a:tcPr/>
                </a:tc>
                <a:tc>
                  <a:txBody>
                    <a:bodyPr/>
                    <a:lstStyle/>
                    <a:p>
                      <a:r>
                        <a:rPr kumimoji="1" lang="en-US" altLang="ja-JP" sz="1000" b="0" i="0" dirty="0">
                          <a:latin typeface="Times New Roman" panose="02020603050405020304" pitchFamily="18" charset="0"/>
                          <a:cs typeface="Times New Roman" panose="02020603050405020304" pitchFamily="18" charset="0"/>
                        </a:rPr>
                        <a:t>Non line-of-sight</a:t>
                      </a:r>
                      <a:endParaRPr kumimoji="1" lang="ja-JP" altLang="en-US" sz="1000" b="0" i="0" dirty="0">
                        <a:latin typeface="Times New Roman" panose="02020603050405020304" pitchFamily="18" charset="0"/>
                        <a:cs typeface="Times New Roman" panose="02020603050405020304" pitchFamily="18" charset="0"/>
                      </a:endParaRPr>
                    </a:p>
                  </a:txBody>
                  <a:tcPr/>
                </a:tc>
                <a:tc gridSpan="2">
                  <a:txBody>
                    <a:bodyPr/>
                    <a:lstStyle/>
                    <a:p>
                      <a:r>
                        <a:rPr kumimoji="1" lang="en-US" altLang="ja-JP" sz="1000" b="0" i="0" dirty="0">
                          <a:latin typeface="Times New Roman" panose="02020603050405020304" pitchFamily="18" charset="0"/>
                          <a:cs typeface="Times New Roman" panose="02020603050405020304" pitchFamily="18" charset="0"/>
                        </a:rPr>
                        <a:t>Non</a:t>
                      </a:r>
                      <a:r>
                        <a:rPr kumimoji="1" lang="en-US" altLang="ja-JP" sz="1000" b="0" i="0" baseline="0" dirty="0">
                          <a:latin typeface="Times New Roman" panose="02020603050405020304" pitchFamily="18" charset="0"/>
                          <a:cs typeface="Times New Roman" panose="02020603050405020304" pitchFamily="18" charset="0"/>
                        </a:rPr>
                        <a:t> li</a:t>
                      </a:r>
                      <a:r>
                        <a:rPr kumimoji="1" lang="en-US" altLang="ja-JP" sz="1000" b="0" i="0" dirty="0">
                          <a:latin typeface="Times New Roman" panose="02020603050405020304" pitchFamily="18" charset="0"/>
                          <a:cs typeface="Times New Roman" panose="02020603050405020304" pitchFamily="18" charset="0"/>
                        </a:rPr>
                        <a:t>ne-of sight</a:t>
                      </a:r>
                      <a:endParaRPr kumimoji="1" lang="ja-JP" altLang="en-US" sz="1000" b="0" i="0" dirty="0">
                        <a:latin typeface="Times New Roman" panose="02020603050405020304" pitchFamily="18" charset="0"/>
                        <a:cs typeface="Times New Roman" panose="02020603050405020304" pitchFamily="18" charset="0"/>
                      </a:endParaRPr>
                    </a:p>
                  </a:txBody>
                  <a:tcPr/>
                </a:tc>
                <a:tc hMerge="1">
                  <a:txBody>
                    <a:bodyPr/>
                    <a:lstStyle/>
                    <a:p>
                      <a:endParaRPr kumimoji="1" lang="ja-JP" altLang="en-US"/>
                    </a:p>
                  </a:txBody>
                  <a:tcPr/>
                </a:tc>
                <a:extLst>
                  <a:ext uri="{0D108BD9-81ED-4DB2-BD59-A6C34878D82A}">
                    <a16:rowId xmlns:a16="http://schemas.microsoft.com/office/drawing/2014/main" val="10007"/>
                  </a:ext>
                </a:extLst>
              </a:tr>
              <a:tr h="333555">
                <a:tc>
                  <a:txBody>
                    <a:bodyPr/>
                    <a:lstStyle/>
                    <a:p>
                      <a:r>
                        <a:rPr kumimoji="1" lang="en-US" altLang="ja-JP" sz="1000" b="0" i="0" dirty="0">
                          <a:latin typeface="Times New Roman" panose="02020603050405020304" pitchFamily="18" charset="0"/>
                          <a:cs typeface="Times New Roman" panose="02020603050405020304" pitchFamily="18" charset="0"/>
                        </a:rPr>
                        <a:t>Path-loss</a:t>
                      </a:r>
                      <a:r>
                        <a:rPr kumimoji="1" lang="en-US" altLang="ja-JP" sz="1000" b="0" i="0" baseline="0" dirty="0">
                          <a:latin typeface="Times New Roman" panose="02020603050405020304" pitchFamily="18" charset="0"/>
                          <a:cs typeface="Times New Roman" panose="02020603050405020304" pitchFamily="18" charset="0"/>
                        </a:rPr>
                        <a:t> model</a:t>
                      </a:r>
                      <a:endParaRPr kumimoji="1" lang="ja-JP" altLang="en-US" sz="1000" b="0" i="0" dirty="0">
                        <a:latin typeface="Times New Roman" panose="02020603050405020304" pitchFamily="18" charset="0"/>
                        <a:cs typeface="Times New Roman" panose="02020603050405020304" pitchFamily="18" charset="0"/>
                      </a:endParaRPr>
                    </a:p>
                  </a:txBody>
                  <a:tcPr/>
                </a:tc>
                <a:tc>
                  <a:txBody>
                    <a:bodyPr/>
                    <a:lstStyle/>
                    <a:p>
                      <a:pPr algn="ctr"/>
                      <a:r>
                        <a:rPr kumimoji="1" lang="en-US" altLang="ja-JP" sz="1000" b="0" i="0" dirty="0">
                          <a:solidFill>
                            <a:srgbClr val="C00000"/>
                          </a:solidFill>
                          <a:latin typeface="Times New Roman" panose="02020603050405020304" pitchFamily="18" charset="0"/>
                          <a:cs typeface="Times New Roman" panose="02020603050405020304" pitchFamily="18" charset="0"/>
                        </a:rPr>
                        <a:t>Need to propose</a:t>
                      </a:r>
                      <a:endParaRPr kumimoji="1" lang="ja-JP" altLang="en-US" sz="1000" b="0" i="0" dirty="0">
                        <a:solidFill>
                          <a:srgbClr val="C00000"/>
                        </a:solidFill>
                        <a:latin typeface="Times New Roman" panose="02020603050405020304" pitchFamily="18" charset="0"/>
                        <a:cs typeface="Times New Roman" panose="02020603050405020304" pitchFamily="18" charset="0"/>
                      </a:endParaRPr>
                    </a:p>
                  </a:txBody>
                  <a:tcPr/>
                </a:tc>
                <a:tc>
                  <a:txBody>
                    <a:bodyPr/>
                    <a:lstStyle/>
                    <a:p>
                      <a:r>
                        <a:rPr kumimoji="1" lang="en-US" altLang="ja-JP" sz="1000" b="0" i="0" dirty="0">
                          <a:latin typeface="Times New Roman" panose="02020603050405020304" pitchFamily="18" charset="0"/>
                          <a:cs typeface="Times New Roman" panose="02020603050405020304" pitchFamily="18" charset="0"/>
                        </a:rPr>
                        <a:t>Okumura-</a:t>
                      </a:r>
                      <a:r>
                        <a:rPr kumimoji="1" lang="en-US" altLang="ja-JP" sz="1000" b="0" i="0" dirty="0" err="1">
                          <a:latin typeface="Times New Roman" panose="02020603050405020304" pitchFamily="18" charset="0"/>
                          <a:cs typeface="Times New Roman" panose="02020603050405020304" pitchFamily="18" charset="0"/>
                        </a:rPr>
                        <a:t>Hata</a:t>
                      </a:r>
                      <a:r>
                        <a:rPr kumimoji="1" lang="en-US" altLang="ja-JP" sz="1000" b="0" i="0" dirty="0">
                          <a:latin typeface="Times New Roman" panose="02020603050405020304" pitchFamily="18" charset="0"/>
                          <a:cs typeface="Times New Roman" panose="02020603050405020304" pitchFamily="18" charset="0"/>
                        </a:rPr>
                        <a:t> model</a:t>
                      </a:r>
                      <a:endParaRPr kumimoji="1" lang="ja-JP" altLang="en-US" sz="1000" b="0" i="0" dirty="0">
                        <a:latin typeface="Times New Roman" panose="02020603050405020304" pitchFamily="18" charset="0"/>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b="0" i="0" dirty="0" err="1">
                          <a:latin typeface="Times New Roman" panose="02020603050405020304" pitchFamily="18" charset="0"/>
                          <a:cs typeface="Times New Roman" panose="02020603050405020304" pitchFamily="18" charset="0"/>
                        </a:rPr>
                        <a:t>Walfisch</a:t>
                      </a:r>
                      <a:r>
                        <a:rPr kumimoji="1" lang="en-US" altLang="ja-JP" sz="1000" b="0" i="0" dirty="0">
                          <a:latin typeface="Times New Roman" panose="02020603050405020304" pitchFamily="18" charset="0"/>
                          <a:cs typeface="Times New Roman" panose="02020603050405020304" pitchFamily="18" charset="0"/>
                        </a:rPr>
                        <a:t>-Ikegami model</a:t>
                      </a:r>
                      <a:endParaRPr kumimoji="1" lang="ja-JP" altLang="en-US" sz="1000" b="0" i="0" dirty="0">
                        <a:latin typeface="Times New Roman" panose="02020603050405020304" pitchFamily="18" charset="0"/>
                        <a:cs typeface="Times New Roman" panose="02020603050405020304" pitchFamily="18" charset="0"/>
                      </a:endParaRPr>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b="0" i="0" dirty="0" err="1">
                          <a:latin typeface="Times New Roman" panose="02020603050405020304" pitchFamily="18" charset="0"/>
                          <a:cs typeface="Times New Roman" panose="02020603050405020304" pitchFamily="18" charset="0"/>
                        </a:rPr>
                        <a:t>Walfisch</a:t>
                      </a:r>
                      <a:r>
                        <a:rPr kumimoji="1" lang="en-US" altLang="ja-JP" sz="1000" b="0" i="0" dirty="0">
                          <a:latin typeface="Times New Roman" panose="02020603050405020304" pitchFamily="18" charset="0"/>
                          <a:cs typeface="Times New Roman" panose="02020603050405020304" pitchFamily="18" charset="0"/>
                        </a:rPr>
                        <a:t>-Ikegami model</a:t>
                      </a:r>
                      <a:endParaRPr kumimoji="1" lang="ja-JP" altLang="en-US" sz="1000" b="0" i="0" dirty="0">
                        <a:latin typeface="Times New Roman" panose="02020603050405020304" pitchFamily="18" charset="0"/>
                        <a:cs typeface="Times New Roman" panose="02020603050405020304" pitchFamily="18" charset="0"/>
                      </a:endParaRPr>
                    </a:p>
                  </a:txBody>
                  <a:tcPr/>
                </a:tc>
                <a:tc hMerge="1">
                  <a:txBody>
                    <a:bodyPr/>
                    <a:lstStyle/>
                    <a:p>
                      <a:endParaRPr kumimoji="1" lang="ja-JP" altLang="en-US"/>
                    </a:p>
                  </a:txBody>
                  <a:tcPr/>
                </a:tc>
                <a:extLst>
                  <a:ext uri="{0D108BD9-81ED-4DB2-BD59-A6C34878D82A}">
                    <a16:rowId xmlns:a16="http://schemas.microsoft.com/office/drawing/2014/main" val="10008"/>
                  </a:ext>
                </a:extLst>
              </a:tr>
              <a:tr h="234422">
                <a:tc>
                  <a:txBody>
                    <a:bodyPr/>
                    <a:lstStyle/>
                    <a:p>
                      <a:r>
                        <a:rPr kumimoji="1" lang="en-US" altLang="ja-JP" sz="1000" b="0" i="0" dirty="0">
                          <a:latin typeface="Times New Roman" panose="02020603050405020304" pitchFamily="18" charset="0"/>
                          <a:cs typeface="Times New Roman" panose="02020603050405020304" pitchFamily="18" charset="0"/>
                        </a:rPr>
                        <a:t>Fading</a:t>
                      </a:r>
                      <a:r>
                        <a:rPr kumimoji="1" lang="en-US" altLang="ja-JP" sz="1000" b="0" i="0" baseline="0" dirty="0">
                          <a:latin typeface="Times New Roman" panose="02020603050405020304" pitchFamily="18" charset="0"/>
                          <a:cs typeface="Times New Roman" panose="02020603050405020304" pitchFamily="18" charset="0"/>
                        </a:rPr>
                        <a:t> model</a:t>
                      </a:r>
                      <a:endParaRPr kumimoji="1" lang="ja-JP" altLang="en-US" sz="1000" b="0" i="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dirty="0">
                          <a:solidFill>
                            <a:srgbClr val="C00000"/>
                          </a:solidFill>
                          <a:latin typeface="Times New Roman" panose="02020603050405020304" pitchFamily="18" charset="0"/>
                          <a:cs typeface="Times New Roman" panose="02020603050405020304" pitchFamily="18" charset="0"/>
                        </a:rPr>
                        <a:t>Multipath</a:t>
                      </a:r>
                      <a:r>
                        <a:rPr kumimoji="1" lang="en-US" altLang="ja-JP" sz="1000" b="0" i="0" baseline="0" dirty="0">
                          <a:solidFill>
                            <a:srgbClr val="C00000"/>
                          </a:solidFill>
                          <a:latin typeface="Times New Roman" panose="02020603050405020304" pitchFamily="18" charset="0"/>
                          <a:cs typeface="Times New Roman" panose="02020603050405020304" pitchFamily="18" charset="0"/>
                        </a:rPr>
                        <a:t> fading (maximum delay time :several 10 </a:t>
                      </a:r>
                      <a:r>
                        <a:rPr kumimoji="1" lang="en-US" altLang="ja-JP" sz="1000" b="0" i="0" spc="-20" baseline="0" dirty="0">
                          <a:solidFill>
                            <a:srgbClr val="C00000"/>
                          </a:solidFill>
                          <a:effectLst/>
                          <a:latin typeface="Times New Roman" panose="02020603050405020304" pitchFamily="18" charset="0"/>
                          <a:ea typeface="SimSun" panose="02010600030101010101" pitchFamily="2" charset="-122"/>
                          <a:cs typeface="Times New Roman" panose="02020603050405020304" pitchFamily="18" charset="0"/>
                        </a:rPr>
                        <a:t>n</a:t>
                      </a:r>
                      <a:r>
                        <a:rPr lang="en-US" altLang="ja-JP" sz="1000" spc="-20" dirty="0">
                          <a:solidFill>
                            <a:srgbClr val="C00000"/>
                          </a:solidFill>
                          <a:effectLst/>
                          <a:latin typeface="Times New Roman" panose="02020603050405020304" pitchFamily="18" charset="0"/>
                          <a:ea typeface="SimSun" panose="02010600030101010101" pitchFamily="2" charset="-122"/>
                        </a:rPr>
                        <a:t>s</a:t>
                      </a:r>
                      <a:r>
                        <a:rPr kumimoji="1" lang="en-US" altLang="ja-JP" sz="1000" b="0" i="0" baseline="0" dirty="0">
                          <a:solidFill>
                            <a:srgbClr val="C00000"/>
                          </a:solidFill>
                          <a:latin typeface="Times New Roman" panose="02020603050405020304" pitchFamily="18" charset="0"/>
                          <a:cs typeface="Times New Roman" panose="02020603050405020304" pitchFamily="18" charset="0"/>
                        </a:rPr>
                        <a:t>)</a:t>
                      </a:r>
                    </a:p>
                  </a:txBody>
                  <a:tcPr/>
                </a:tc>
                <a:tc>
                  <a:txBody>
                    <a:bodyPr/>
                    <a:lstStyle/>
                    <a:p>
                      <a:r>
                        <a:rPr kumimoji="1" lang="en-US" altLang="ja-JP" sz="1000" b="0" i="0" dirty="0">
                          <a:latin typeface="Times New Roman" panose="02020603050405020304" pitchFamily="18" charset="0"/>
                          <a:cs typeface="Times New Roman" panose="02020603050405020304" pitchFamily="18" charset="0"/>
                        </a:rPr>
                        <a:t>Multipath</a:t>
                      </a:r>
                      <a:r>
                        <a:rPr kumimoji="1" lang="en-US" altLang="ja-JP" sz="1000" b="0" i="0" baseline="0" dirty="0">
                          <a:latin typeface="Times New Roman" panose="02020603050405020304" pitchFamily="18" charset="0"/>
                          <a:cs typeface="Times New Roman" panose="02020603050405020304" pitchFamily="18" charset="0"/>
                        </a:rPr>
                        <a:t> fading </a:t>
                      </a:r>
                      <a:r>
                        <a:rPr kumimoji="1" lang="en-US" altLang="ja-JP" sz="1000" b="0" i="0" baseline="0" dirty="0">
                          <a:solidFill>
                            <a:srgbClr val="C00000"/>
                          </a:solidFill>
                          <a:latin typeface="Times New Roman" panose="02020603050405020304" pitchFamily="18" charset="0"/>
                          <a:cs typeface="Times New Roman" panose="02020603050405020304" pitchFamily="18" charset="0"/>
                        </a:rPr>
                        <a:t>(maximum delay time :several </a:t>
                      </a:r>
                      <a:r>
                        <a:rPr lang="en-US" altLang="ja-JP" sz="1000" spc="-20" dirty="0">
                          <a:solidFill>
                            <a:srgbClr val="C00000"/>
                          </a:solidFill>
                          <a:effectLst/>
                          <a:latin typeface="Times New Roman" panose="02020603050405020304" pitchFamily="18" charset="0"/>
                          <a:ea typeface="SimSun" panose="02010600030101010101" pitchFamily="2" charset="-122"/>
                        </a:rPr>
                        <a:t>µs</a:t>
                      </a:r>
                      <a:r>
                        <a:rPr kumimoji="1" lang="en-US" altLang="ja-JP" sz="1000" b="0" i="0" baseline="0" dirty="0">
                          <a:solidFill>
                            <a:srgbClr val="C00000"/>
                          </a:solidFill>
                          <a:latin typeface="Times New Roman" panose="02020603050405020304" pitchFamily="18" charset="0"/>
                          <a:cs typeface="Times New Roman" panose="02020603050405020304" pitchFamily="18" charset="0"/>
                        </a:rPr>
                        <a:t>)</a:t>
                      </a:r>
                      <a:endParaRPr kumimoji="1" lang="en-US" altLang="ja-JP" sz="1000" b="0" i="0" baseline="0" dirty="0">
                        <a:latin typeface="Times New Roman" panose="02020603050405020304" pitchFamily="18" charset="0"/>
                        <a:cs typeface="Times New Roman" panose="02020603050405020304" pitchFamily="18" charset="0"/>
                      </a:endParaRPr>
                    </a:p>
                  </a:txBody>
                  <a:tcPr/>
                </a:tc>
                <a:tc grid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b="0" i="0" dirty="0">
                          <a:solidFill>
                            <a:srgbClr val="C00000"/>
                          </a:solidFill>
                          <a:latin typeface="Times New Roman" panose="02020603050405020304" pitchFamily="18" charset="0"/>
                          <a:cs typeface="Times New Roman" panose="02020603050405020304" pitchFamily="18" charset="0"/>
                        </a:rPr>
                        <a:t>Multipath</a:t>
                      </a:r>
                      <a:r>
                        <a:rPr kumimoji="1" lang="en-US" altLang="ja-JP" sz="1000" b="0" i="0" baseline="0" dirty="0">
                          <a:solidFill>
                            <a:srgbClr val="C00000"/>
                          </a:solidFill>
                          <a:latin typeface="Times New Roman" panose="02020603050405020304" pitchFamily="18" charset="0"/>
                          <a:cs typeface="Times New Roman" panose="02020603050405020304" pitchFamily="18" charset="0"/>
                        </a:rPr>
                        <a:t> fading (maximum delay time :several 10 </a:t>
                      </a:r>
                      <a:r>
                        <a:rPr lang="en-US" altLang="ja-JP" sz="1000" spc="-20" dirty="0">
                          <a:solidFill>
                            <a:srgbClr val="C00000"/>
                          </a:solidFill>
                          <a:effectLst/>
                          <a:latin typeface="Times New Roman" panose="02020603050405020304" pitchFamily="18" charset="0"/>
                          <a:ea typeface="SimSun" panose="02010600030101010101" pitchFamily="2" charset="-122"/>
                        </a:rPr>
                        <a:t>µs</a:t>
                      </a:r>
                      <a:r>
                        <a:rPr kumimoji="1" lang="en-US" altLang="ja-JP" sz="1000" b="0" i="0" baseline="0" dirty="0">
                          <a:solidFill>
                            <a:srgbClr val="C00000"/>
                          </a:solidFill>
                          <a:latin typeface="Times New Roman" panose="02020603050405020304" pitchFamily="18" charset="0"/>
                          <a:cs typeface="Times New Roman" panose="02020603050405020304" pitchFamily="18" charset="0"/>
                        </a:rPr>
                        <a:t>)</a:t>
                      </a:r>
                      <a:endParaRPr kumimoji="1" lang="en-US" altLang="ja-JP" sz="1000" b="0" i="0" dirty="0">
                        <a:solidFill>
                          <a:srgbClr val="C00000"/>
                        </a:solidFill>
                        <a:latin typeface="Times New Roman" panose="02020603050405020304" pitchFamily="18" charset="0"/>
                        <a:cs typeface="Times New Roman" panose="02020603050405020304" pitchFamily="18" charset="0"/>
                      </a:endParaRPr>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hMerge="1">
                  <a:txBody>
                    <a:bodyPr/>
                    <a:lstStyle/>
                    <a:p>
                      <a:endParaRPr kumimoji="1" lang="ja-JP" altLang="en-US"/>
                    </a:p>
                  </a:txBody>
                  <a:tcPr/>
                </a:tc>
                <a:extLst>
                  <a:ext uri="{0D108BD9-81ED-4DB2-BD59-A6C34878D82A}">
                    <a16:rowId xmlns:a16="http://schemas.microsoft.com/office/drawing/2014/main" val="10009"/>
                  </a:ext>
                </a:extLst>
              </a:tr>
              <a:tr h="380936">
                <a:tc>
                  <a:txBody>
                    <a:bodyPr/>
                    <a:lstStyle/>
                    <a:p>
                      <a:r>
                        <a:rPr kumimoji="1" lang="en-US" altLang="ja-JP" sz="1000" b="0" i="0" dirty="0">
                          <a:latin typeface="Times New Roman" panose="02020603050405020304" pitchFamily="18" charset="0"/>
                          <a:cs typeface="Times New Roman" panose="02020603050405020304" pitchFamily="18" charset="0"/>
                        </a:rPr>
                        <a:t>Terminal</a:t>
                      </a:r>
                      <a:r>
                        <a:rPr kumimoji="1" lang="en-US" altLang="ja-JP" sz="1000" b="0" i="0" baseline="0" dirty="0">
                          <a:latin typeface="Times New Roman" panose="02020603050405020304" pitchFamily="18" charset="0"/>
                          <a:cs typeface="Times New Roman" panose="02020603050405020304" pitchFamily="18" charset="0"/>
                        </a:rPr>
                        <a:t> radio devices</a:t>
                      </a:r>
                      <a:endParaRPr kumimoji="1" lang="ja-JP" altLang="en-US" sz="1000" b="0" i="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dirty="0">
                          <a:solidFill>
                            <a:srgbClr val="C00000"/>
                          </a:solidFill>
                          <a:latin typeface="Times New Roman" panose="02020603050405020304" pitchFamily="18" charset="0"/>
                          <a:cs typeface="Times New Roman" panose="02020603050405020304" pitchFamily="18" charset="0"/>
                        </a:rPr>
                        <a:t>Fixed installation</a:t>
                      </a:r>
                      <a:endParaRPr kumimoji="1" lang="ja-JP" altLang="en-US" sz="1000" b="0" i="0">
                        <a:solidFill>
                          <a:srgbClr val="C00000"/>
                        </a:solidFill>
                        <a:latin typeface="Times New Roman" panose="02020603050405020304" pitchFamily="18" charset="0"/>
                        <a:cs typeface="Times New Roman" panose="02020603050405020304" pitchFamily="18" charset="0"/>
                      </a:endParaRPr>
                    </a:p>
                  </a:txBody>
                  <a:tcPr/>
                </a:tc>
                <a:tc>
                  <a:txBody>
                    <a:bodyPr/>
                    <a:lstStyle/>
                    <a:p>
                      <a:r>
                        <a:rPr kumimoji="1" lang="en-US" altLang="ja-JP" sz="1000" b="0" i="0" dirty="0">
                          <a:latin typeface="Times New Roman" panose="02020603050405020304" pitchFamily="18" charset="0"/>
                          <a:cs typeface="Times New Roman" panose="02020603050405020304" pitchFamily="18" charset="0"/>
                        </a:rPr>
                        <a:t>Fixed installation</a:t>
                      </a:r>
                      <a:endParaRPr kumimoji="1" lang="ja-JP" altLang="en-US" sz="1000" b="0" i="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00" b="0" i="0" dirty="0">
                          <a:latin typeface="Times New Roman" panose="02020603050405020304" pitchFamily="18" charset="0"/>
                          <a:cs typeface="Times New Roman" panose="02020603050405020304" pitchFamily="18" charset="0"/>
                        </a:rPr>
                        <a:t>Fixed </a:t>
                      </a:r>
                      <a:r>
                        <a:rPr kumimoji="1" lang="en-US" altLang="ja-JP" sz="1000" b="0" i="0" baseline="0" dirty="0">
                          <a:latin typeface="Times New Roman" panose="02020603050405020304" pitchFamily="18" charset="0"/>
                          <a:cs typeface="Times New Roman" panose="02020603050405020304" pitchFamily="18" charset="0"/>
                        </a:rPr>
                        <a:t>installation</a:t>
                      </a:r>
                      <a:br>
                        <a:rPr kumimoji="1" lang="en-US" altLang="ja-JP" sz="1000" b="0" i="0" baseline="0" dirty="0">
                          <a:latin typeface="Times New Roman" panose="02020603050405020304" pitchFamily="18" charset="0"/>
                          <a:cs typeface="Times New Roman" panose="02020603050405020304" pitchFamily="18" charset="0"/>
                        </a:rPr>
                      </a:br>
                      <a:r>
                        <a:rPr kumimoji="1" lang="en-US" altLang="ja-JP" sz="1000" b="0" i="0" dirty="0">
                          <a:latin typeface="Times New Roman" panose="02020603050405020304" pitchFamily="18" charset="0"/>
                          <a:cs typeface="Times New Roman" panose="02020603050405020304" pitchFamily="18" charset="0"/>
                        </a:rPr>
                        <a:t>Vehicle speed:</a:t>
                      </a:r>
                      <a:r>
                        <a:rPr kumimoji="1" lang="en-US" altLang="ja-JP" sz="1000" b="0" i="0" baseline="0" dirty="0">
                          <a:latin typeface="Times New Roman" panose="02020603050405020304" pitchFamily="18" charset="0"/>
                          <a:cs typeface="Times New Roman" panose="02020603050405020304" pitchFamily="18" charset="0"/>
                        </a:rPr>
                        <a:t> 4-40 km/h</a:t>
                      </a:r>
                      <a:endParaRPr kumimoji="1" lang="ja-JP" altLang="en-US" sz="1000" b="0" i="0">
                        <a:latin typeface="Times New Roman" panose="02020603050405020304" pitchFamily="18" charset="0"/>
                        <a:cs typeface="Times New Roman" panose="02020603050405020304" pitchFamily="18" charset="0"/>
                      </a:endParaRPr>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b="0" i="0" dirty="0">
                          <a:latin typeface="Times New Roman" panose="02020603050405020304" pitchFamily="18" charset="0"/>
                          <a:cs typeface="Times New Roman" panose="02020603050405020304" pitchFamily="18" charset="0"/>
                        </a:rPr>
                        <a:t>Installation</a:t>
                      </a:r>
                      <a:r>
                        <a:rPr kumimoji="1" lang="en-US" altLang="ja-JP" sz="1000" b="0" i="0" baseline="0" dirty="0">
                          <a:latin typeface="Times New Roman" panose="02020603050405020304" pitchFamily="18" charset="0"/>
                          <a:cs typeface="Times New Roman" panose="02020603050405020304" pitchFamily="18" charset="0"/>
                        </a:rPr>
                        <a:t> in vehicle</a:t>
                      </a:r>
                      <a:endParaRPr kumimoji="1" lang="en-US" altLang="ja-JP" sz="1000" b="0" i="0" dirty="0">
                        <a:latin typeface="Times New Roman" panose="02020603050405020304" pitchFamily="18" charset="0"/>
                        <a:cs typeface="Times New Roman" panose="02020603050405020304"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b="0" i="0" dirty="0">
                          <a:latin typeface="Times New Roman" panose="02020603050405020304" pitchFamily="18" charset="0"/>
                          <a:cs typeface="Times New Roman" panose="02020603050405020304" pitchFamily="18" charset="0"/>
                        </a:rPr>
                        <a:t>Vehicle speed:</a:t>
                      </a:r>
                      <a:r>
                        <a:rPr kumimoji="1" lang="en-US" altLang="ja-JP" sz="1000" b="0" i="0" baseline="0" dirty="0">
                          <a:latin typeface="Times New Roman" panose="02020603050405020304" pitchFamily="18" charset="0"/>
                          <a:cs typeface="Times New Roman" panose="02020603050405020304" pitchFamily="18" charset="0"/>
                        </a:rPr>
                        <a:t> 40-80 km/h</a:t>
                      </a:r>
                      <a:endParaRPr kumimoji="1" lang="ja-JP" altLang="en-US" sz="1000" b="0" i="0" dirty="0">
                        <a:latin typeface="Times New Roman" panose="02020603050405020304" pitchFamily="18" charset="0"/>
                        <a:cs typeface="Times New Roman" panose="02020603050405020304" pitchFamily="18" charset="0"/>
                      </a:endParaRPr>
                    </a:p>
                  </a:txBody>
                  <a:tcPr/>
                </a:tc>
                <a:tc hMerge="1">
                  <a:txBody>
                    <a:bodyPr/>
                    <a:lstStyle/>
                    <a:p>
                      <a:endParaRPr kumimoji="1" lang="ja-JP" altLang="en-US"/>
                    </a:p>
                  </a:txBody>
                  <a:tcPr/>
                </a:tc>
                <a:extLst>
                  <a:ext uri="{0D108BD9-81ED-4DB2-BD59-A6C34878D82A}">
                    <a16:rowId xmlns:a16="http://schemas.microsoft.com/office/drawing/2014/main" val="10010"/>
                  </a:ext>
                </a:extLst>
              </a:tr>
              <a:tr h="234422">
                <a:tc>
                  <a:txBody>
                    <a:bodyPr/>
                    <a:lstStyle/>
                    <a:p>
                      <a:r>
                        <a:rPr kumimoji="1" lang="en-US" altLang="ja-JP" sz="1000" b="0" i="0" dirty="0">
                          <a:latin typeface="Times New Roman" panose="02020603050405020304" pitchFamily="18" charset="0"/>
                          <a:cs typeface="Times New Roman" panose="02020603050405020304" pitchFamily="18" charset="0"/>
                        </a:rPr>
                        <a:t>Multi-hop support</a:t>
                      </a:r>
                      <a:endParaRPr kumimoji="1" lang="ja-JP" altLang="en-US" sz="1000" b="0" i="0" dirty="0">
                        <a:latin typeface="Times New Roman" panose="02020603050405020304" pitchFamily="18" charset="0"/>
                        <a:cs typeface="Times New Roman" panose="02020603050405020304" pitchFamily="18" charset="0"/>
                      </a:endParaRPr>
                    </a:p>
                  </a:txBody>
                  <a:tcPr/>
                </a:tc>
                <a:tc gridSpan="5">
                  <a:txBody>
                    <a:bodyPr/>
                    <a:lstStyle/>
                    <a:p>
                      <a:pPr algn="ctr"/>
                      <a:r>
                        <a:rPr kumimoji="1" lang="en-US" altLang="ja-JP" sz="1000" b="0" i="0" dirty="0">
                          <a:latin typeface="Times New Roman" panose="02020603050405020304" pitchFamily="18" charset="0"/>
                          <a:cs typeface="Times New Roman" panose="02020603050405020304" pitchFamily="18" charset="0"/>
                        </a:rPr>
                        <a:t>May</a:t>
                      </a:r>
                      <a:r>
                        <a:rPr kumimoji="1" lang="en-US" altLang="ja-JP" sz="1000" b="0" i="0" baseline="0" dirty="0">
                          <a:latin typeface="Times New Roman" panose="02020603050405020304" pitchFamily="18" charset="0"/>
                          <a:cs typeface="Times New Roman" panose="02020603050405020304" pitchFamily="18" charset="0"/>
                        </a:rPr>
                        <a:t> be needed to extend its coverage area and/or to keep high reliability.</a:t>
                      </a:r>
                      <a:endParaRPr kumimoji="1" lang="ja-JP" altLang="en-US" sz="1000" b="0" i="0" dirty="0">
                        <a:latin typeface="Times New Roman" panose="02020603050405020304" pitchFamily="18" charset="0"/>
                        <a:cs typeface="Times New Roman" panose="02020603050405020304" pitchFamily="18" charset="0"/>
                      </a:endParaRPr>
                    </a:p>
                  </a:txBody>
                  <a:tcPr/>
                </a:tc>
                <a:tc hMerge="1">
                  <a:txBody>
                    <a:bodyPr/>
                    <a:lstStyle/>
                    <a:p>
                      <a:pPr algn="ctr"/>
                      <a:r>
                        <a:rPr kumimoji="1" lang="en-US" altLang="ja-JP" sz="1000" b="0" i="0" dirty="0">
                          <a:latin typeface="Times New Roman" panose="02020603050405020304" pitchFamily="18" charset="0"/>
                          <a:cs typeface="Times New Roman" panose="02020603050405020304" pitchFamily="18" charset="0"/>
                        </a:rPr>
                        <a:t>May</a:t>
                      </a:r>
                      <a:r>
                        <a:rPr kumimoji="1" lang="en-US" altLang="ja-JP" sz="1000" b="0" i="0" baseline="0" dirty="0">
                          <a:latin typeface="Times New Roman" panose="02020603050405020304" pitchFamily="18" charset="0"/>
                          <a:cs typeface="Times New Roman" panose="02020603050405020304" pitchFamily="18" charset="0"/>
                        </a:rPr>
                        <a:t> be needed to extend its coverage area and/or to keep high reliability.</a:t>
                      </a:r>
                      <a:endParaRPr kumimoji="1" lang="ja-JP" altLang="en-US" sz="1000" b="0" i="0" dirty="0">
                        <a:latin typeface="Times New Roman" panose="02020603050405020304" pitchFamily="18" charset="0"/>
                        <a:cs typeface="Times New Roman" panose="02020603050405020304" pitchFamily="18" charset="0"/>
                      </a:endParaRPr>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a:p>
                  </a:txBody>
                  <a:tcPr/>
                </a:tc>
                <a:extLst>
                  <a:ext uri="{0D108BD9-81ED-4DB2-BD59-A6C34878D82A}">
                    <a16:rowId xmlns:a16="http://schemas.microsoft.com/office/drawing/2014/main" val="10011"/>
                  </a:ext>
                </a:extLst>
              </a:tr>
            </a:tbl>
          </a:graphicData>
        </a:graphic>
      </p:graphicFrame>
      <p:sp>
        <p:nvSpPr>
          <p:cNvPr id="8" name="テキスト ボックス 7">
            <a:extLst>
              <a:ext uri="{FF2B5EF4-FFF2-40B4-BE49-F238E27FC236}">
                <a16:creationId xmlns:a16="http://schemas.microsoft.com/office/drawing/2014/main" id="{7C3D34AF-7E98-D8A1-322B-E4AEE6B52E8E}"/>
              </a:ext>
            </a:extLst>
          </p:cNvPr>
          <p:cNvSpPr txBox="1"/>
          <p:nvPr/>
        </p:nvSpPr>
        <p:spPr>
          <a:xfrm>
            <a:off x="7048500" y="1154911"/>
            <a:ext cx="1790450" cy="276999"/>
          </a:xfrm>
          <a:prstGeom prst="rect">
            <a:avLst/>
          </a:prstGeom>
          <a:noFill/>
        </p:spPr>
        <p:txBody>
          <a:bodyPr wrap="square" rtlCol="0">
            <a:spAutoFit/>
          </a:bodyPr>
          <a:lstStyle/>
          <a:p>
            <a:r>
              <a:rPr kumimoji="1" lang="en-US" altLang="ja-JP" b="1" dirty="0">
                <a:solidFill>
                  <a:srgbClr val="C00000"/>
                </a:solidFill>
              </a:rPr>
              <a:t>Red: update part</a:t>
            </a:r>
            <a:endParaRPr kumimoji="1" lang="ja-JP" altLang="en-US" b="1">
              <a:solidFill>
                <a:srgbClr val="C00000"/>
              </a:solidFill>
            </a:endParaRPr>
          </a:p>
        </p:txBody>
      </p:sp>
    </p:spTree>
    <p:extLst>
      <p:ext uri="{BB962C8B-B14F-4D97-AF65-F5344CB8AC3E}">
        <p14:creationId xmlns:p14="http://schemas.microsoft.com/office/powerpoint/2010/main" val="2367739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F62C413F-C540-475D-62DC-0546A98CCAE2}"/>
              </a:ext>
            </a:extLst>
          </p:cNvPr>
          <p:cNvSpPr>
            <a:spLocks noGrp="1"/>
          </p:cNvSpPr>
          <p:nvPr>
            <p:ph type="dt" sz="half" idx="10"/>
          </p:nvPr>
        </p:nvSpPr>
        <p:spPr/>
        <p:txBody>
          <a:bodyPr/>
          <a:lstStyle/>
          <a:p>
            <a:r>
              <a:rPr lang="en-US" altLang="ja-JP" dirty="0"/>
              <a:t>Nov. 2023</a:t>
            </a:r>
          </a:p>
        </p:txBody>
      </p:sp>
      <p:sp>
        <p:nvSpPr>
          <p:cNvPr id="4" name="スライド番号プレースホルダー 5">
            <a:extLst>
              <a:ext uri="{FF2B5EF4-FFF2-40B4-BE49-F238E27FC236}">
                <a16:creationId xmlns:a16="http://schemas.microsoft.com/office/drawing/2014/main" id="{4CE55EFF-908D-3448-FA9E-9876CD6DE789}"/>
              </a:ext>
            </a:extLst>
          </p:cNvPr>
          <p:cNvSpPr>
            <a:spLocks noGrp="1"/>
          </p:cNvSpPr>
          <p:nvPr>
            <p:ph type="sldNum" sz="quarter" idx="12"/>
          </p:nvPr>
        </p:nvSpPr>
        <p:spPr/>
        <p:txBody>
          <a:bodyPr/>
          <a:lstStyle/>
          <a:p>
            <a:r>
              <a:rPr lang="en-US" altLang="ja-JP"/>
              <a:t>Slide </a:t>
            </a:r>
            <a:fld id="{FCE7436F-DB62-6D4E-950D-E196AE51B16F}" type="slidenum">
              <a:rPr lang="en-US" altLang="ja-JP"/>
              <a:pPr/>
              <a:t>2</a:t>
            </a:fld>
            <a:endParaRPr lang="en-US" altLang="ja-JP"/>
          </a:p>
        </p:txBody>
      </p:sp>
      <p:sp>
        <p:nvSpPr>
          <p:cNvPr id="26626" name="Rectangle 2">
            <a:extLst>
              <a:ext uri="{FF2B5EF4-FFF2-40B4-BE49-F238E27FC236}">
                <a16:creationId xmlns:a16="http://schemas.microsoft.com/office/drawing/2014/main" id="{62CDBC28-0395-FCB0-8E44-013149495AA4}"/>
              </a:ext>
            </a:extLst>
          </p:cNvPr>
          <p:cNvSpPr>
            <a:spLocks noGrp="1" noChangeArrowheads="1"/>
          </p:cNvSpPr>
          <p:nvPr>
            <p:ph type="ctrTitle"/>
          </p:nvPr>
        </p:nvSpPr>
        <p:spPr>
          <a:xfrm>
            <a:off x="685800" y="1844824"/>
            <a:ext cx="7772400" cy="1584176"/>
          </a:xfrm>
        </p:spPr>
        <p:txBody>
          <a:bodyPr anchor="ctr"/>
          <a:lstStyle/>
          <a:p>
            <a:r>
              <a:rPr lang="en" altLang="ja-JP" sz="3600" dirty="0"/>
              <a:t>Use</a:t>
            </a:r>
            <a:r>
              <a:rPr lang="ja-JP" altLang="en-US" sz="3600"/>
              <a:t> </a:t>
            </a:r>
            <a:r>
              <a:rPr lang="en-US" altLang="ja-JP" sz="3600" dirty="0"/>
              <a:t>cases for Next Generation SUN</a:t>
            </a:r>
            <a:endParaRPr lang="ja-JP" altLang="ja-JP" sz="3600"/>
          </a:p>
        </p:txBody>
      </p:sp>
      <p:sp>
        <p:nvSpPr>
          <p:cNvPr id="26627" name="Rectangle 3">
            <a:extLst>
              <a:ext uri="{FF2B5EF4-FFF2-40B4-BE49-F238E27FC236}">
                <a16:creationId xmlns:a16="http://schemas.microsoft.com/office/drawing/2014/main" id="{0A9D13D2-67E5-2EF6-EB6A-17C013AB4A07}"/>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Nov. 15, 2023</a:t>
            </a:r>
          </a:p>
          <a:p>
            <a:r>
              <a:rPr lang="en-US" altLang="ja-JP" sz="3200" dirty="0">
                <a:latin typeface="+mj-lt"/>
              </a:rPr>
              <a:t>Hiroshi Harada, Ph.D.</a:t>
            </a:r>
            <a:endParaRPr lang="ja-JP" altLang="ja-JP" sz="3200">
              <a:latin typeface="+mj-lt"/>
            </a:endParaRPr>
          </a:p>
        </p:txBody>
      </p:sp>
      <p:sp>
        <p:nvSpPr>
          <p:cNvPr id="5" name="フッター プレースホルダー 4">
            <a:extLst>
              <a:ext uri="{FF2B5EF4-FFF2-40B4-BE49-F238E27FC236}">
                <a16:creationId xmlns:a16="http://schemas.microsoft.com/office/drawing/2014/main" id="{1668D32E-7AC1-8FF4-12E6-60E07720E25E}"/>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9337A8-0FC0-69DA-B984-6C2C188FEF3A}"/>
              </a:ext>
            </a:extLst>
          </p:cNvPr>
          <p:cNvSpPr>
            <a:spLocks noGrp="1"/>
          </p:cNvSpPr>
          <p:nvPr>
            <p:ph type="title"/>
          </p:nvPr>
        </p:nvSpPr>
        <p:spPr/>
        <p:txBody>
          <a:bodyPr/>
          <a:lstStyle/>
          <a:p>
            <a:r>
              <a:rPr lang="en-US" altLang="ja-JP" sz="3600" dirty="0"/>
              <a:t>Expected u</a:t>
            </a:r>
            <a:r>
              <a:rPr kumimoji="1" lang="en-US" altLang="ja-JP" sz="3600" dirty="0"/>
              <a:t>se cases of IEEE 802.15.4 SUN (15-23-0390)</a:t>
            </a:r>
            <a:endParaRPr kumimoji="1" lang="ja-JP" altLang="en-US"/>
          </a:p>
        </p:txBody>
      </p:sp>
      <p:sp>
        <p:nvSpPr>
          <p:cNvPr id="3" name="日付プレースホルダー 2">
            <a:extLst>
              <a:ext uri="{FF2B5EF4-FFF2-40B4-BE49-F238E27FC236}">
                <a16:creationId xmlns:a16="http://schemas.microsoft.com/office/drawing/2014/main" id="{8AAF0C3D-6BA2-1740-2F65-493085BD9741}"/>
              </a:ext>
            </a:extLst>
          </p:cNvPr>
          <p:cNvSpPr>
            <a:spLocks noGrp="1"/>
          </p:cNvSpPr>
          <p:nvPr>
            <p:ph type="dt" sz="half" idx="10"/>
          </p:nvPr>
        </p:nvSpPr>
        <p:spPr/>
        <p:txBody>
          <a:bodyPr/>
          <a:lstStyle/>
          <a:p>
            <a:r>
              <a:rPr lang="en-US" altLang="ja-JP" dirty="0"/>
              <a:t>Nov. 2023</a:t>
            </a:r>
          </a:p>
        </p:txBody>
      </p:sp>
      <p:sp>
        <p:nvSpPr>
          <p:cNvPr id="4" name="スライド番号プレースホルダー 3">
            <a:extLst>
              <a:ext uri="{FF2B5EF4-FFF2-40B4-BE49-F238E27FC236}">
                <a16:creationId xmlns:a16="http://schemas.microsoft.com/office/drawing/2014/main" id="{A4268969-84F7-29C8-E657-198801A49384}"/>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3</a:t>
            </a:fld>
            <a:endParaRPr lang="en-US" altLang="ja-JP"/>
          </a:p>
        </p:txBody>
      </p:sp>
      <p:sp>
        <p:nvSpPr>
          <p:cNvPr id="5" name="フッター プレースホルダー 4">
            <a:extLst>
              <a:ext uri="{FF2B5EF4-FFF2-40B4-BE49-F238E27FC236}">
                <a16:creationId xmlns:a16="http://schemas.microsoft.com/office/drawing/2014/main" id="{CA9CCDA2-58B3-0D93-576E-6B84F4DAE970}"/>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テキスト ボックス 6">
            <a:extLst>
              <a:ext uri="{FF2B5EF4-FFF2-40B4-BE49-F238E27FC236}">
                <a16:creationId xmlns:a16="http://schemas.microsoft.com/office/drawing/2014/main" id="{EF858507-7ABF-E08D-484A-7ABA30AE0B0E}"/>
              </a:ext>
            </a:extLst>
          </p:cNvPr>
          <p:cNvSpPr txBox="1"/>
          <p:nvPr/>
        </p:nvSpPr>
        <p:spPr>
          <a:xfrm>
            <a:off x="3779912" y="5805264"/>
            <a:ext cx="4934059" cy="553998"/>
          </a:xfrm>
          <a:prstGeom prst="rect">
            <a:avLst/>
          </a:prstGeom>
          <a:noFill/>
        </p:spPr>
        <p:txBody>
          <a:bodyPr wrap="square" rtlCol="0">
            <a:spAutoFit/>
          </a:bodyPr>
          <a:lstStyle>
            <a:defPPr>
              <a:defRPr lang="ja-JP"/>
            </a:defPPr>
            <a:lvl1pPr algn="ctr">
              <a:defRPr sz="1600" b="1">
                <a:latin typeface="Hiragino Sans W3" charset="-128"/>
                <a:ea typeface="Hiragino Sans W3" charset="-128"/>
                <a:cs typeface="Hiragino Sans W3" charset="-128"/>
              </a:defRPr>
            </a:lvl1pPr>
          </a:lstStyle>
          <a:p>
            <a:pPr algn="l" fontAlgn="base">
              <a:spcBef>
                <a:spcPct val="0"/>
              </a:spcBef>
              <a:spcAft>
                <a:spcPct val="0"/>
              </a:spcAft>
            </a:pPr>
            <a:r>
              <a:rPr lang="en-US" altLang="ja-JP" sz="1000" b="0" dirty="0">
                <a:solidFill>
                  <a:prstClr val="black"/>
                </a:solidFill>
                <a:latin typeface="Times New Roman" panose="02020603050405020304" pitchFamily="18" charset="0"/>
                <a:ea typeface="+mj-ea"/>
                <a:cs typeface="Times New Roman" panose="02020603050405020304" pitchFamily="18" charset="0"/>
              </a:rPr>
              <a:t>H. Harada, K. </a:t>
            </a:r>
            <a:r>
              <a:rPr lang="en-US" altLang="ja-JP" sz="1000" b="0" dirty="0" err="1">
                <a:solidFill>
                  <a:prstClr val="black"/>
                </a:solidFill>
                <a:latin typeface="Times New Roman" panose="02020603050405020304" pitchFamily="18" charset="0"/>
                <a:ea typeface="+mj-ea"/>
                <a:cs typeface="Times New Roman" panose="02020603050405020304" pitchFamily="18" charset="0"/>
              </a:rPr>
              <a:t>Mizutani</a:t>
            </a:r>
            <a:r>
              <a:rPr lang="en-US" altLang="ja-JP" sz="1000" b="0" dirty="0">
                <a:solidFill>
                  <a:prstClr val="black"/>
                </a:solidFill>
                <a:latin typeface="Times New Roman" panose="02020603050405020304" pitchFamily="18" charset="0"/>
                <a:ea typeface="+mj-ea"/>
                <a:cs typeface="Times New Roman" panose="02020603050405020304" pitchFamily="18" charset="0"/>
              </a:rPr>
              <a:t>, J. Fujiwara, K. Mochizuki, K. Obata, and R. Okumura, “IEEE 802.15.4g based Wi-SUN Communication Systems,” IEICE Transactions on Communications (Open Access), E100-B, No. 07, pp. 1032–1043, Jul. 2017.</a:t>
            </a:r>
          </a:p>
        </p:txBody>
      </p:sp>
      <p:pic>
        <p:nvPicPr>
          <p:cNvPr id="8" name="図 7">
            <a:extLst>
              <a:ext uri="{FF2B5EF4-FFF2-40B4-BE49-F238E27FC236}">
                <a16:creationId xmlns:a16="http://schemas.microsoft.com/office/drawing/2014/main" id="{4F19B1FF-C959-B4BA-77A2-7699EA1B3773}"/>
              </a:ext>
            </a:extLst>
          </p:cNvPr>
          <p:cNvPicPr>
            <a:picLocks noChangeAspect="1"/>
          </p:cNvPicPr>
          <p:nvPr/>
        </p:nvPicPr>
        <p:blipFill>
          <a:blip r:embed="rId2"/>
          <a:stretch>
            <a:fillRect/>
          </a:stretch>
        </p:blipFill>
        <p:spPr>
          <a:xfrm>
            <a:off x="723900" y="1911126"/>
            <a:ext cx="7772400" cy="3957860"/>
          </a:xfrm>
          <a:prstGeom prst="rect">
            <a:avLst/>
          </a:prstGeom>
        </p:spPr>
      </p:pic>
    </p:spTree>
    <p:extLst>
      <p:ext uri="{BB962C8B-B14F-4D97-AF65-F5344CB8AC3E}">
        <p14:creationId xmlns:p14="http://schemas.microsoft.com/office/powerpoint/2010/main" val="324568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46970A-C923-ABD9-A565-F45EC0D5E2BD}"/>
              </a:ext>
            </a:extLst>
          </p:cNvPr>
          <p:cNvSpPr>
            <a:spLocks noGrp="1"/>
          </p:cNvSpPr>
          <p:nvPr>
            <p:ph type="title"/>
          </p:nvPr>
        </p:nvSpPr>
        <p:spPr/>
        <p:txBody>
          <a:bodyPr/>
          <a:lstStyle/>
          <a:p>
            <a:r>
              <a:rPr lang="en-US" altLang="ja-JP" sz="3600" dirty="0"/>
              <a:t>Expected use cases of IEEE 802.15.4 SUN</a:t>
            </a:r>
            <a:r>
              <a:rPr kumimoji="1" lang="en-US" altLang="ja-JP" sz="3600" dirty="0"/>
              <a:t> (15-23-0390)</a:t>
            </a:r>
            <a:endParaRPr kumimoji="1" lang="ja-JP" altLang="en-US"/>
          </a:p>
        </p:txBody>
      </p:sp>
      <p:sp>
        <p:nvSpPr>
          <p:cNvPr id="3" name="日付プレースホルダー 2">
            <a:extLst>
              <a:ext uri="{FF2B5EF4-FFF2-40B4-BE49-F238E27FC236}">
                <a16:creationId xmlns:a16="http://schemas.microsoft.com/office/drawing/2014/main" id="{18B9A5FE-7A06-6B0F-05DB-054557061CDE}"/>
              </a:ext>
            </a:extLst>
          </p:cNvPr>
          <p:cNvSpPr>
            <a:spLocks noGrp="1"/>
          </p:cNvSpPr>
          <p:nvPr>
            <p:ph type="dt" sz="half" idx="10"/>
          </p:nvPr>
        </p:nvSpPr>
        <p:spPr/>
        <p:txBody>
          <a:bodyPr/>
          <a:lstStyle/>
          <a:p>
            <a:r>
              <a:rPr lang="en-US" altLang="ja-JP" dirty="0"/>
              <a:t>Nov. 2023</a:t>
            </a:r>
          </a:p>
        </p:txBody>
      </p:sp>
      <p:sp>
        <p:nvSpPr>
          <p:cNvPr id="4" name="スライド番号プレースホルダー 3">
            <a:extLst>
              <a:ext uri="{FF2B5EF4-FFF2-40B4-BE49-F238E27FC236}">
                <a16:creationId xmlns:a16="http://schemas.microsoft.com/office/drawing/2014/main" id="{985FF1E3-04C4-3EBB-AF82-5407D29A973F}"/>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4</a:t>
            </a:fld>
            <a:endParaRPr lang="en-US" altLang="ja-JP"/>
          </a:p>
        </p:txBody>
      </p:sp>
      <p:sp>
        <p:nvSpPr>
          <p:cNvPr id="5" name="フッター プレースホルダー 4">
            <a:extLst>
              <a:ext uri="{FF2B5EF4-FFF2-40B4-BE49-F238E27FC236}">
                <a16:creationId xmlns:a16="http://schemas.microsoft.com/office/drawing/2014/main" id="{0CFFB6B4-E40C-F9A8-CAE9-A23D591BAB91}"/>
              </a:ext>
            </a:extLst>
          </p:cNvPr>
          <p:cNvSpPr>
            <a:spLocks noGrp="1"/>
          </p:cNvSpPr>
          <p:nvPr>
            <p:ph type="ftr" sz="quarter" idx="11"/>
          </p:nvPr>
        </p:nvSpPr>
        <p:spPr/>
        <p:txBody>
          <a:bodyPr/>
          <a:lstStyle/>
          <a:p>
            <a:r>
              <a:rPr lang="en-US" altLang="ja-JP"/>
              <a:t>H. Harada (Kyoto University)</a:t>
            </a:r>
            <a:endParaRPr lang="en-US" altLang="ja-JP" dirty="0"/>
          </a:p>
        </p:txBody>
      </p:sp>
      <p:pic>
        <p:nvPicPr>
          <p:cNvPr id="6" name="図 5">
            <a:extLst>
              <a:ext uri="{FF2B5EF4-FFF2-40B4-BE49-F238E27FC236}">
                <a16:creationId xmlns:a16="http://schemas.microsoft.com/office/drawing/2014/main" id="{C23B3460-6D37-D07E-6F7B-22D5B175BF35}"/>
              </a:ext>
            </a:extLst>
          </p:cNvPr>
          <p:cNvPicPr>
            <a:picLocks noChangeAspect="1"/>
          </p:cNvPicPr>
          <p:nvPr/>
        </p:nvPicPr>
        <p:blipFill>
          <a:blip r:embed="rId2"/>
          <a:stretch>
            <a:fillRect/>
          </a:stretch>
        </p:blipFill>
        <p:spPr>
          <a:xfrm>
            <a:off x="1475656" y="1844675"/>
            <a:ext cx="6406480" cy="4234409"/>
          </a:xfrm>
          <a:prstGeom prst="rect">
            <a:avLst/>
          </a:prstGeom>
        </p:spPr>
      </p:pic>
      <p:sp>
        <p:nvSpPr>
          <p:cNvPr id="7" name="テキスト ボックス 6">
            <a:extLst>
              <a:ext uri="{FF2B5EF4-FFF2-40B4-BE49-F238E27FC236}">
                <a16:creationId xmlns:a16="http://schemas.microsoft.com/office/drawing/2014/main" id="{B65C05EF-98FD-C4D5-4004-5393396F4733}"/>
              </a:ext>
            </a:extLst>
          </p:cNvPr>
          <p:cNvSpPr txBox="1"/>
          <p:nvPr/>
        </p:nvSpPr>
        <p:spPr>
          <a:xfrm>
            <a:off x="2915816" y="6089877"/>
            <a:ext cx="5616624" cy="338554"/>
          </a:xfrm>
          <a:prstGeom prst="rect">
            <a:avLst/>
          </a:prstGeom>
          <a:noFill/>
        </p:spPr>
        <p:txBody>
          <a:bodyPr wrap="square" rtlCol="0">
            <a:spAutoFit/>
          </a:bodyPr>
          <a:lstStyle>
            <a:defPPr>
              <a:defRPr lang="ja-JP"/>
            </a:defPPr>
            <a:lvl1pPr algn="ctr">
              <a:defRPr sz="1600" b="1">
                <a:latin typeface="Hiragino Sans W3" charset="-128"/>
                <a:ea typeface="Hiragino Sans W3" charset="-128"/>
                <a:cs typeface="Hiragino Sans W3" charset="-128"/>
              </a:defRPr>
            </a:lvl1pPr>
          </a:lstStyle>
          <a:p>
            <a:pPr algn="l" fontAlgn="base">
              <a:spcBef>
                <a:spcPct val="0"/>
              </a:spcBef>
              <a:spcAft>
                <a:spcPct val="0"/>
              </a:spcAft>
            </a:pPr>
            <a:r>
              <a:rPr lang="en-US" altLang="ja-JP" sz="800" b="0" dirty="0">
                <a:solidFill>
                  <a:prstClr val="black"/>
                </a:solidFill>
                <a:latin typeface="Times New Roman" panose="02020603050405020304" pitchFamily="18" charset="0"/>
                <a:ea typeface="+mj-ea"/>
                <a:cs typeface="Times New Roman" panose="02020603050405020304" pitchFamily="18" charset="0"/>
              </a:rPr>
              <a:t>H. Harada, K. </a:t>
            </a:r>
            <a:r>
              <a:rPr lang="en-US" altLang="ja-JP" sz="800" b="0" dirty="0" err="1">
                <a:solidFill>
                  <a:prstClr val="black"/>
                </a:solidFill>
                <a:latin typeface="Times New Roman" panose="02020603050405020304" pitchFamily="18" charset="0"/>
                <a:ea typeface="+mj-ea"/>
                <a:cs typeface="Times New Roman" panose="02020603050405020304" pitchFamily="18" charset="0"/>
              </a:rPr>
              <a:t>Mizutani</a:t>
            </a:r>
            <a:r>
              <a:rPr lang="en-US" altLang="ja-JP" sz="800" b="0" dirty="0">
                <a:solidFill>
                  <a:prstClr val="black"/>
                </a:solidFill>
                <a:latin typeface="Times New Roman" panose="02020603050405020304" pitchFamily="18" charset="0"/>
                <a:ea typeface="+mj-ea"/>
                <a:cs typeface="Times New Roman" panose="02020603050405020304" pitchFamily="18" charset="0"/>
              </a:rPr>
              <a:t>, J. Fujiwara, K. Mochizuki, K. Obata, and R. Okumura, “IEEE 802.15.4g based Wi-SUN Communication Systems,” IEICE Transactions on Communications (Open Access), E100-B, No. 07, pp. 1032–1043, Jul. 2017.</a:t>
            </a:r>
          </a:p>
        </p:txBody>
      </p:sp>
    </p:spTree>
    <p:extLst>
      <p:ext uri="{BB962C8B-B14F-4D97-AF65-F5344CB8AC3E}">
        <p14:creationId xmlns:p14="http://schemas.microsoft.com/office/powerpoint/2010/main" val="1218813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1E27E3-442A-9196-01F7-94D9F4427282}"/>
              </a:ext>
            </a:extLst>
          </p:cNvPr>
          <p:cNvSpPr>
            <a:spLocks noGrp="1"/>
          </p:cNvSpPr>
          <p:nvPr>
            <p:ph type="title"/>
          </p:nvPr>
        </p:nvSpPr>
        <p:spPr/>
        <p:txBody>
          <a:bodyPr/>
          <a:lstStyle/>
          <a:p>
            <a:r>
              <a:rPr kumimoji="1" lang="en" altLang="ja-JP" dirty="0"/>
              <a:t>Main Parameters of IEEE 802.15.4</a:t>
            </a:r>
            <a:r>
              <a:rPr kumimoji="1" lang="ja-JP" altLang="en"/>
              <a:t>　</a:t>
            </a:r>
            <a:r>
              <a:rPr kumimoji="1" lang="en" altLang="ja-JP" dirty="0"/>
              <a:t>SUN-OFDM </a:t>
            </a:r>
            <a:endParaRPr kumimoji="1" lang="ja-JP" altLang="en-US"/>
          </a:p>
        </p:txBody>
      </p:sp>
      <p:sp>
        <p:nvSpPr>
          <p:cNvPr id="3" name="日付プレースホルダー 2">
            <a:extLst>
              <a:ext uri="{FF2B5EF4-FFF2-40B4-BE49-F238E27FC236}">
                <a16:creationId xmlns:a16="http://schemas.microsoft.com/office/drawing/2014/main" id="{EA90EE52-DA28-F707-0D60-9C70D8E21C76}"/>
              </a:ext>
            </a:extLst>
          </p:cNvPr>
          <p:cNvSpPr>
            <a:spLocks noGrp="1"/>
          </p:cNvSpPr>
          <p:nvPr>
            <p:ph type="dt" sz="half" idx="10"/>
          </p:nvPr>
        </p:nvSpPr>
        <p:spPr/>
        <p:txBody>
          <a:bodyPr/>
          <a:lstStyle/>
          <a:p>
            <a:r>
              <a:rPr lang="en-US" altLang="ja-JP" dirty="0"/>
              <a:t>Nov. 2023</a:t>
            </a:r>
          </a:p>
        </p:txBody>
      </p:sp>
      <p:sp>
        <p:nvSpPr>
          <p:cNvPr id="4" name="スライド番号プレースホルダー 3">
            <a:extLst>
              <a:ext uri="{FF2B5EF4-FFF2-40B4-BE49-F238E27FC236}">
                <a16:creationId xmlns:a16="http://schemas.microsoft.com/office/drawing/2014/main" id="{AD1AF2ED-6C4B-FCFB-3A9C-0742EC575DEF}"/>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5</a:t>
            </a:fld>
            <a:endParaRPr lang="en-US" altLang="ja-JP"/>
          </a:p>
        </p:txBody>
      </p:sp>
      <p:sp>
        <p:nvSpPr>
          <p:cNvPr id="5" name="フッター プレースホルダー 4">
            <a:extLst>
              <a:ext uri="{FF2B5EF4-FFF2-40B4-BE49-F238E27FC236}">
                <a16:creationId xmlns:a16="http://schemas.microsoft.com/office/drawing/2014/main" id="{636DE2B8-4EB8-7D37-615C-E65A6F972983}"/>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8" name="表 7">
            <a:extLst>
              <a:ext uri="{FF2B5EF4-FFF2-40B4-BE49-F238E27FC236}">
                <a16:creationId xmlns:a16="http://schemas.microsoft.com/office/drawing/2014/main" id="{49800012-5E61-2E4F-8353-0E1CEF89C6BD}"/>
              </a:ext>
            </a:extLst>
          </p:cNvPr>
          <p:cNvGraphicFramePr>
            <a:graphicFrameLocks noGrp="1"/>
          </p:cNvGraphicFramePr>
          <p:nvPr>
            <p:extLst>
              <p:ext uri="{D42A27DB-BD31-4B8C-83A1-F6EECF244321}">
                <p14:modId xmlns:p14="http://schemas.microsoft.com/office/powerpoint/2010/main" val="3192227294"/>
              </p:ext>
            </p:extLst>
          </p:nvPr>
        </p:nvGraphicFramePr>
        <p:xfrm>
          <a:off x="243136" y="1871702"/>
          <a:ext cx="7772400" cy="4032444"/>
        </p:xfrm>
        <a:graphic>
          <a:graphicData uri="http://schemas.openxmlformats.org/drawingml/2006/table">
            <a:tbl>
              <a:tblPr firstRow="1" firstCol="1" bandRow="1"/>
              <a:tblGrid>
                <a:gridCol w="1321308">
                  <a:extLst>
                    <a:ext uri="{9D8B030D-6E8A-4147-A177-3AD203B41FA5}">
                      <a16:colId xmlns:a16="http://schemas.microsoft.com/office/drawing/2014/main" val="4208580915"/>
                    </a:ext>
                  </a:extLst>
                </a:gridCol>
                <a:gridCol w="1321308">
                  <a:extLst>
                    <a:ext uri="{9D8B030D-6E8A-4147-A177-3AD203B41FA5}">
                      <a16:colId xmlns:a16="http://schemas.microsoft.com/office/drawing/2014/main" val="248647233"/>
                    </a:ext>
                  </a:extLst>
                </a:gridCol>
                <a:gridCol w="1321308">
                  <a:extLst>
                    <a:ext uri="{9D8B030D-6E8A-4147-A177-3AD203B41FA5}">
                      <a16:colId xmlns:a16="http://schemas.microsoft.com/office/drawing/2014/main" val="2885162917"/>
                    </a:ext>
                  </a:extLst>
                </a:gridCol>
                <a:gridCol w="1321308">
                  <a:extLst>
                    <a:ext uri="{9D8B030D-6E8A-4147-A177-3AD203B41FA5}">
                      <a16:colId xmlns:a16="http://schemas.microsoft.com/office/drawing/2014/main" val="3916400378"/>
                    </a:ext>
                  </a:extLst>
                </a:gridCol>
                <a:gridCol w="1321308">
                  <a:extLst>
                    <a:ext uri="{9D8B030D-6E8A-4147-A177-3AD203B41FA5}">
                      <a16:colId xmlns:a16="http://schemas.microsoft.com/office/drawing/2014/main" val="1127823830"/>
                    </a:ext>
                  </a:extLst>
                </a:gridCol>
                <a:gridCol w="1165860">
                  <a:extLst>
                    <a:ext uri="{9D8B030D-6E8A-4147-A177-3AD203B41FA5}">
                      <a16:colId xmlns:a16="http://schemas.microsoft.com/office/drawing/2014/main" val="150173333"/>
                    </a:ext>
                  </a:extLst>
                </a:gridCol>
              </a:tblGrid>
              <a:tr h="196258">
                <a:tc gridSpan="2">
                  <a:txBody>
                    <a:bodyPr/>
                    <a:lstStyle/>
                    <a:p>
                      <a:pPr algn="ctr">
                        <a:lnSpc>
                          <a:spcPts val="1000"/>
                        </a:lnSpc>
                      </a:pPr>
                      <a:r>
                        <a:rPr lang="en-US" sz="1200" b="1" spc="-20" dirty="0">
                          <a:effectLst/>
                          <a:latin typeface="Times New Roman" panose="02020603050405020304" pitchFamily="18" charset="0"/>
                          <a:ea typeface="SimSun" panose="02010600030101010101" pitchFamily="2" charset="-122"/>
                        </a:rPr>
                        <a:t>Parameters</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lnSpc>
                          <a:spcPts val="1000"/>
                        </a:lnSpc>
                      </a:pPr>
                      <a:r>
                        <a:rPr lang="en-US" sz="1200" b="1" spc="-20">
                          <a:effectLst/>
                          <a:latin typeface="Times New Roman" panose="02020603050405020304" pitchFamily="18" charset="0"/>
                          <a:ea typeface="SimSun" panose="02010600030101010101" pitchFamily="2" charset="-122"/>
                        </a:rPr>
                        <a:t>Option 1</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b="1" spc="-20">
                          <a:effectLst/>
                          <a:latin typeface="Times New Roman" panose="02020603050405020304" pitchFamily="18" charset="0"/>
                          <a:ea typeface="SimSun" panose="02010600030101010101" pitchFamily="2" charset="-122"/>
                        </a:rPr>
                        <a:t>Option 2</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b="1" spc="-20">
                          <a:effectLst/>
                          <a:latin typeface="Times New Roman" panose="02020603050405020304" pitchFamily="18" charset="0"/>
                          <a:ea typeface="SimSun" panose="02010600030101010101" pitchFamily="2" charset="-122"/>
                        </a:rPr>
                        <a:t>Option 3</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b="1" spc="-20">
                          <a:effectLst/>
                          <a:latin typeface="Times New Roman" panose="02020603050405020304" pitchFamily="18" charset="0"/>
                          <a:ea typeface="SimSun" panose="02010600030101010101" pitchFamily="2" charset="-122"/>
                        </a:rPr>
                        <a:t>Option 4</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8447940"/>
                  </a:ext>
                </a:extLst>
              </a:tr>
              <a:tr h="196258">
                <a:tc gridSpan="2">
                  <a:txBody>
                    <a:bodyPr/>
                    <a:lstStyle/>
                    <a:p>
                      <a:pPr algn="ctr">
                        <a:lnSpc>
                          <a:spcPts val="800"/>
                        </a:lnSpc>
                      </a:pPr>
                      <a:r>
                        <a:rPr lang="en-US" sz="1200" spc="-20" dirty="0">
                          <a:effectLst/>
                          <a:latin typeface="Times New Roman" panose="02020603050405020304" pitchFamily="18" charset="0"/>
                          <a:ea typeface="SimSun" panose="02010600030101010101" pitchFamily="2" charset="-122"/>
                        </a:rPr>
                        <a:t>Nominal bandwidth (kHz)</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1094</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552</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281</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156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3715628"/>
                  </a:ext>
                </a:extLst>
              </a:tr>
              <a:tr h="196258">
                <a:tc gridSpan="2">
                  <a:txBody>
                    <a:bodyPr/>
                    <a:lstStyle/>
                    <a:p>
                      <a:pPr algn="ctr">
                        <a:lnSpc>
                          <a:spcPts val="800"/>
                        </a:lnSpc>
                      </a:pPr>
                      <a:r>
                        <a:rPr lang="en-US" sz="1200" spc="-20" dirty="0">
                          <a:effectLst/>
                          <a:latin typeface="Times New Roman" panose="02020603050405020304" pitchFamily="18" charset="0"/>
                          <a:ea typeface="SimSun" panose="02010600030101010101" pitchFamily="2" charset="-122"/>
                        </a:rPr>
                        <a:t>Channel spacing (kHz)</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1200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800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400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79"/>
                    </a:solidFill>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200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0607589"/>
                  </a:ext>
                </a:extLst>
              </a:tr>
              <a:tr h="196258">
                <a:tc gridSpan="2">
                  <a:txBody>
                    <a:bodyPr/>
                    <a:lstStyle/>
                    <a:p>
                      <a:pPr algn="ctr">
                        <a:lnSpc>
                          <a:spcPts val="1000"/>
                        </a:lnSpc>
                      </a:pPr>
                      <a:r>
                        <a:rPr lang="en-US" sz="1200" spc="-20">
                          <a:effectLst/>
                          <a:latin typeface="Times New Roman" panose="02020603050405020304" pitchFamily="18" charset="0"/>
                          <a:ea typeface="SimSun" panose="02010600030101010101" pitchFamily="2" charset="-122"/>
                        </a:rPr>
                        <a:t>DFT size</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128</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64</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32</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16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9759845"/>
                  </a:ext>
                </a:extLst>
              </a:tr>
              <a:tr h="334946">
                <a:tc gridSpan="2">
                  <a:txBody>
                    <a:bodyPr/>
                    <a:lstStyle/>
                    <a:p>
                      <a:pPr algn="ctr">
                        <a:lnSpc>
                          <a:spcPts val="800"/>
                        </a:lnSpc>
                      </a:pPr>
                      <a:r>
                        <a:rPr lang="en-US" sz="1200" spc="-20">
                          <a:effectLst/>
                          <a:latin typeface="Times New Roman" panose="02020603050405020304" pitchFamily="18" charset="0"/>
                          <a:ea typeface="SimSun" panose="02010600030101010101" pitchFamily="2" charset="-122"/>
                        </a:rPr>
                        <a:t>Number of</a:t>
                      </a:r>
                      <a:endParaRPr lang="ja-JP" sz="1200">
                        <a:effectLst/>
                        <a:latin typeface="Times New Roman" panose="02020603050405020304" pitchFamily="18" charset="0"/>
                        <a:ea typeface="SimSun" panose="02010600030101010101" pitchFamily="2" charset="-122"/>
                      </a:endParaRPr>
                    </a:p>
                    <a:p>
                      <a:pPr algn="ctr">
                        <a:lnSpc>
                          <a:spcPts val="800"/>
                        </a:lnSpc>
                      </a:pPr>
                      <a:r>
                        <a:rPr lang="en-US" sz="1200" spc="-20">
                          <a:effectLst/>
                          <a:latin typeface="Times New Roman" panose="02020603050405020304" pitchFamily="18" charset="0"/>
                          <a:ea typeface="SimSun" panose="02010600030101010101" pitchFamily="2" charset="-122"/>
                        </a:rPr>
                        <a:t>data-subcarriers</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96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48</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24</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12</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5822966"/>
                  </a:ext>
                </a:extLst>
              </a:tr>
              <a:tr h="334946">
                <a:tc gridSpan="2">
                  <a:txBody>
                    <a:bodyPr/>
                    <a:lstStyle/>
                    <a:p>
                      <a:pPr algn="ctr">
                        <a:lnSpc>
                          <a:spcPts val="800"/>
                        </a:lnSpc>
                      </a:pPr>
                      <a:r>
                        <a:rPr lang="en-US" sz="1200" spc="-20">
                          <a:effectLst/>
                          <a:latin typeface="Times New Roman" panose="02020603050405020304" pitchFamily="18" charset="0"/>
                          <a:ea typeface="SimSun" panose="02010600030101010101" pitchFamily="2" charset="-122"/>
                        </a:rPr>
                        <a:t>Number of</a:t>
                      </a:r>
                      <a:endParaRPr lang="ja-JP" sz="1200">
                        <a:effectLst/>
                        <a:latin typeface="Times New Roman" panose="02020603050405020304" pitchFamily="18" charset="0"/>
                        <a:ea typeface="SimSun" panose="02010600030101010101" pitchFamily="2" charset="-122"/>
                      </a:endParaRPr>
                    </a:p>
                    <a:p>
                      <a:pPr algn="ctr">
                        <a:lnSpc>
                          <a:spcPts val="800"/>
                        </a:lnSpc>
                      </a:pPr>
                      <a:r>
                        <a:rPr lang="en-US" sz="1200" spc="-20">
                          <a:effectLst/>
                          <a:latin typeface="Times New Roman" panose="02020603050405020304" pitchFamily="18" charset="0"/>
                          <a:ea typeface="SimSun" panose="02010600030101010101" pitchFamily="2" charset="-122"/>
                        </a:rPr>
                        <a:t>pilot-subcarriers</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8</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4</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2</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2</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968151"/>
                  </a:ext>
                </a:extLst>
              </a:tr>
              <a:tr h="196258">
                <a:tc gridSpan="2">
                  <a:txBody>
                    <a:bodyPr/>
                    <a:lstStyle/>
                    <a:p>
                      <a:pPr algn="ctr">
                        <a:lnSpc>
                          <a:spcPts val="800"/>
                        </a:lnSpc>
                      </a:pPr>
                      <a:r>
                        <a:rPr lang="en-US" sz="1200" spc="-20">
                          <a:effectLst/>
                          <a:latin typeface="Times New Roman" panose="02020603050405020304" pitchFamily="18" charset="0"/>
                          <a:ea typeface="SimSun" panose="02010600030101010101" pitchFamily="2" charset="-122"/>
                        </a:rPr>
                        <a:t>Cyclic prefix length</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4">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1/4 (24 µs)</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22503442"/>
                  </a:ext>
                </a:extLst>
              </a:tr>
              <a:tr h="405599">
                <a:tc gridSpan="2">
                  <a:txBody>
                    <a:bodyPr/>
                    <a:lstStyle/>
                    <a:p>
                      <a:pPr algn="ctr">
                        <a:lnSpc>
                          <a:spcPts val="800"/>
                        </a:lnSpc>
                      </a:pPr>
                      <a:r>
                        <a:rPr lang="en-US" sz="1200" spc="-20">
                          <a:effectLst/>
                          <a:latin typeface="Times New Roman" panose="02020603050405020304" pitchFamily="18" charset="0"/>
                          <a:ea typeface="SimSun" panose="02010600030101010101" pitchFamily="2" charset="-122"/>
                        </a:rPr>
                        <a:t>Primary modulation</a:t>
                      </a:r>
                      <a:endParaRPr lang="ja-JP" sz="1200">
                        <a:effectLst/>
                        <a:latin typeface="Times New Roman" panose="02020603050405020304" pitchFamily="18" charset="0"/>
                        <a:ea typeface="SimSun" panose="02010600030101010101" pitchFamily="2" charset="-122"/>
                      </a:endParaRPr>
                    </a:p>
                    <a:p>
                      <a:pPr algn="ctr">
                        <a:lnSpc>
                          <a:spcPts val="800"/>
                        </a:lnSpc>
                      </a:pPr>
                      <a:r>
                        <a:rPr lang="en-US" sz="1200" spc="-20">
                          <a:effectLst/>
                          <a:latin typeface="Times New Roman" panose="02020603050405020304" pitchFamily="18" charset="0"/>
                          <a:ea typeface="SimSun" panose="02010600030101010101" pitchFamily="2" charset="-122"/>
                        </a:rPr>
                        <a:t>scheme</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4">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BPSK (MCS 0-1), QPSK (MCS 2-4)</a:t>
                      </a:r>
                      <a:endParaRPr lang="ja-JP" sz="1200">
                        <a:effectLst/>
                        <a:latin typeface="Times New Roman" panose="02020603050405020304" pitchFamily="18" charset="0"/>
                        <a:ea typeface="SimSun" panose="02010600030101010101" pitchFamily="2" charset="-122"/>
                      </a:endParaRPr>
                    </a:p>
                    <a:p>
                      <a:pPr algn="ctr">
                        <a:lnSpc>
                          <a:spcPts val="1000"/>
                        </a:lnSpc>
                      </a:pPr>
                      <a:r>
                        <a:rPr lang="en-US" sz="1200" spc="-20" dirty="0">
                          <a:effectLst/>
                          <a:latin typeface="Times New Roman" panose="02020603050405020304" pitchFamily="18" charset="0"/>
                          <a:ea typeface="SimSun" panose="02010600030101010101" pitchFamily="2" charset="-122"/>
                        </a:rPr>
                        <a:t>16QAM (MCS 5-6)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93909303"/>
                  </a:ext>
                </a:extLst>
              </a:tr>
              <a:tr h="405599">
                <a:tc gridSpan="2">
                  <a:txBody>
                    <a:bodyPr/>
                    <a:lstStyle/>
                    <a:p>
                      <a:pPr algn="ctr">
                        <a:lnSpc>
                          <a:spcPts val="800"/>
                        </a:lnSpc>
                      </a:pPr>
                      <a:r>
                        <a:rPr lang="en-US" sz="1200" spc="-20">
                          <a:effectLst/>
                          <a:latin typeface="Times New Roman" panose="02020603050405020304" pitchFamily="18" charset="0"/>
                          <a:ea typeface="SimSun" panose="02010600030101010101" pitchFamily="2" charset="-122"/>
                        </a:rPr>
                        <a:t>Coding scheme and rate</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4">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Convolutional code (Constraint length:7),</a:t>
                      </a:r>
                      <a:endParaRPr lang="ja-JP" sz="1200">
                        <a:effectLst/>
                        <a:latin typeface="Times New Roman" panose="02020603050405020304" pitchFamily="18" charset="0"/>
                        <a:ea typeface="SimSun" panose="02010600030101010101" pitchFamily="2" charset="-122"/>
                      </a:endParaRPr>
                    </a:p>
                    <a:p>
                      <a:pPr algn="ctr">
                        <a:lnSpc>
                          <a:spcPts val="1000"/>
                        </a:lnSpc>
                      </a:pPr>
                      <a:r>
                        <a:rPr lang="en-US" sz="1200" spc="-20" dirty="0">
                          <a:effectLst/>
                          <a:latin typeface="Times New Roman" panose="02020603050405020304" pitchFamily="18" charset="0"/>
                          <a:ea typeface="SimSun" panose="02010600030101010101" pitchFamily="2" charset="-122"/>
                        </a:rPr>
                        <a:t>Coding rate:1/2 (MCS 0-3,5), 3/4 (MCS 4,6)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25282005"/>
                  </a:ext>
                </a:extLst>
              </a:tr>
              <a:tr h="196258">
                <a:tc gridSpan="2">
                  <a:txBody>
                    <a:bodyPr/>
                    <a:lstStyle/>
                    <a:p>
                      <a:pPr algn="ctr">
                        <a:lnSpc>
                          <a:spcPts val="800"/>
                        </a:lnSpc>
                      </a:pPr>
                      <a:r>
                        <a:rPr lang="en-US" sz="1200" spc="-20">
                          <a:effectLst/>
                          <a:latin typeface="Times New Roman" panose="02020603050405020304" pitchFamily="18" charset="0"/>
                          <a:ea typeface="SimSun" panose="02010600030101010101" pitchFamily="2" charset="-122"/>
                        </a:rPr>
                        <a:t>Spreading factor</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4">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4(MCS 0), 2(MCS 1-2), 1(MCS 3-6)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61405183"/>
                  </a:ext>
                </a:extLst>
              </a:tr>
              <a:tr h="196258">
                <a:tc rowSpan="7">
                  <a:txBody>
                    <a:bodyPr/>
                    <a:lstStyle/>
                    <a:p>
                      <a:pPr algn="ctr">
                        <a:lnSpc>
                          <a:spcPts val="800"/>
                        </a:lnSpc>
                      </a:pPr>
                      <a:r>
                        <a:rPr lang="en-US" sz="1200" spc="-20">
                          <a:effectLst/>
                          <a:latin typeface="Times New Roman" panose="02020603050405020304" pitchFamily="18" charset="0"/>
                          <a:ea typeface="SimSun" panose="02010600030101010101" pitchFamily="2" charset="-122"/>
                        </a:rPr>
                        <a:t>Data rate for PSDU</a:t>
                      </a:r>
                      <a:endParaRPr lang="ja-JP" sz="1200">
                        <a:effectLst/>
                        <a:latin typeface="Times New Roman" panose="02020603050405020304" pitchFamily="18" charset="0"/>
                        <a:ea typeface="SimSun" panose="02010600030101010101" pitchFamily="2" charset="-122"/>
                      </a:endParaRPr>
                    </a:p>
                    <a:p>
                      <a:pPr algn="ctr">
                        <a:lnSpc>
                          <a:spcPts val="800"/>
                        </a:lnSpc>
                      </a:pPr>
                      <a:r>
                        <a:rPr lang="en-US" sz="1200" spc="-20">
                          <a:effectLst/>
                          <a:latin typeface="Times New Roman" panose="02020603050405020304" pitchFamily="18" charset="0"/>
                          <a:ea typeface="SimSun" panose="02010600030101010101" pitchFamily="2" charset="-122"/>
                        </a:rPr>
                        <a:t>(kbps)</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MCS 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100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50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25</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12.5</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79"/>
                    </a:solidFill>
                  </a:tcPr>
                </a:tc>
                <a:extLst>
                  <a:ext uri="{0D108BD9-81ED-4DB2-BD59-A6C34878D82A}">
                    <a16:rowId xmlns:a16="http://schemas.microsoft.com/office/drawing/2014/main" val="2901034231"/>
                  </a:ext>
                </a:extLst>
              </a:tr>
              <a:tr h="196258">
                <a:tc vMerge="1">
                  <a:txBody>
                    <a:bodyPr/>
                    <a:lstStyle/>
                    <a:p>
                      <a:endParaRPr kumimoji="1" lang="ja-JP" altLang="en-US"/>
                    </a:p>
                  </a:txBody>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MCS 1</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200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100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50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25</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1138030"/>
                  </a:ext>
                </a:extLst>
              </a:tr>
              <a:tr h="196258">
                <a:tc vMerge="1">
                  <a:txBody>
                    <a:bodyPr/>
                    <a:lstStyle/>
                    <a:p>
                      <a:endParaRPr kumimoji="1" lang="ja-JP" altLang="en-US"/>
                    </a:p>
                  </a:txBody>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MCS 2</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400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200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100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50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377984"/>
                  </a:ext>
                </a:extLst>
              </a:tr>
              <a:tr h="196258">
                <a:tc vMerge="1">
                  <a:txBody>
                    <a:bodyPr/>
                    <a:lstStyle/>
                    <a:p>
                      <a:endParaRPr kumimoji="1" lang="ja-JP" altLang="en-US"/>
                    </a:p>
                  </a:txBody>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MCS 3</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800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400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200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79"/>
                    </a:solidFill>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100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3707233"/>
                  </a:ext>
                </a:extLst>
              </a:tr>
              <a:tr h="196258">
                <a:tc vMerge="1">
                  <a:txBody>
                    <a:bodyPr/>
                    <a:lstStyle/>
                    <a:p>
                      <a:endParaRPr kumimoji="1" lang="ja-JP" altLang="en-US"/>
                    </a:p>
                  </a:txBody>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MCS 4</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1200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600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300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79"/>
                    </a:solidFill>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150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6041785"/>
                  </a:ext>
                </a:extLst>
              </a:tr>
              <a:tr h="196258">
                <a:tc vMerge="1">
                  <a:txBody>
                    <a:bodyPr/>
                    <a:lstStyle/>
                    <a:p>
                      <a:endParaRPr kumimoji="1" lang="ja-JP" altLang="en-US"/>
                    </a:p>
                  </a:txBody>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MCS 5</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1600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800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400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79"/>
                    </a:solidFill>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200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402240"/>
                  </a:ext>
                </a:extLst>
              </a:tr>
              <a:tr h="196258">
                <a:tc vMerge="1">
                  <a:txBody>
                    <a:bodyPr/>
                    <a:lstStyle/>
                    <a:p>
                      <a:endParaRPr kumimoji="1" lang="ja-JP" altLang="en-US"/>
                    </a:p>
                  </a:txBody>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MCS 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2400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79"/>
                    </a:solidFill>
                  </a:tcPr>
                </a:tc>
                <a:tc>
                  <a:txBody>
                    <a:bodyPr/>
                    <a:lstStyle/>
                    <a:p>
                      <a:pPr algn="ctr">
                        <a:lnSpc>
                          <a:spcPts val="1000"/>
                        </a:lnSpc>
                      </a:pPr>
                      <a:r>
                        <a:rPr lang="en-US" sz="1200" spc="-20">
                          <a:effectLst/>
                          <a:latin typeface="Times New Roman" panose="02020603050405020304" pitchFamily="18" charset="0"/>
                          <a:ea typeface="SimSun" panose="02010600030101010101" pitchFamily="2" charset="-122"/>
                        </a:rPr>
                        <a:t>1200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600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579"/>
                    </a:solidFill>
                  </a:tcPr>
                </a:tc>
                <a:tc>
                  <a:txBody>
                    <a:bodyPr/>
                    <a:lstStyle/>
                    <a:p>
                      <a:pPr algn="ctr">
                        <a:lnSpc>
                          <a:spcPts val="1000"/>
                        </a:lnSpc>
                      </a:pPr>
                      <a:r>
                        <a:rPr lang="en-US" sz="1200" spc="-20" dirty="0">
                          <a:effectLst/>
                          <a:latin typeface="Times New Roman" panose="02020603050405020304" pitchFamily="18" charset="0"/>
                          <a:ea typeface="SimSun" panose="02010600030101010101" pitchFamily="2" charset="-122"/>
                        </a:rPr>
                        <a:t>300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5933280"/>
                  </a:ext>
                </a:extLst>
              </a:tr>
            </a:tbl>
          </a:graphicData>
        </a:graphic>
      </p:graphicFrame>
      <p:sp>
        <p:nvSpPr>
          <p:cNvPr id="10" name="テキスト ボックス 9">
            <a:extLst>
              <a:ext uri="{FF2B5EF4-FFF2-40B4-BE49-F238E27FC236}">
                <a16:creationId xmlns:a16="http://schemas.microsoft.com/office/drawing/2014/main" id="{D16512F6-7A8E-F7EC-344F-1106AE7EDD60}"/>
              </a:ext>
            </a:extLst>
          </p:cNvPr>
          <p:cNvSpPr txBox="1"/>
          <p:nvPr/>
        </p:nvSpPr>
        <p:spPr>
          <a:xfrm>
            <a:off x="819200" y="5956163"/>
            <a:ext cx="1550424" cy="461665"/>
          </a:xfrm>
          <a:prstGeom prst="rect">
            <a:avLst/>
          </a:prstGeom>
          <a:noFill/>
        </p:spPr>
        <p:txBody>
          <a:bodyPr wrap="none" rtlCol="0">
            <a:spAutoFit/>
          </a:bodyPr>
          <a:lstStyle/>
          <a:p>
            <a:r>
              <a:rPr kumimoji="1" lang="en-US" altLang="ja-JP" b="1" dirty="0">
                <a:solidFill>
                  <a:srgbClr val="C00000"/>
                </a:solidFill>
              </a:rPr>
              <a:t>(Option, MCS)=(1,6)</a:t>
            </a:r>
          </a:p>
          <a:p>
            <a:r>
              <a:rPr kumimoji="1" lang="en-US" altLang="ja-JP" b="1" dirty="0">
                <a:solidFill>
                  <a:srgbClr val="C00000"/>
                </a:solidFill>
              </a:rPr>
              <a:t>Need more data rate</a:t>
            </a:r>
            <a:endParaRPr kumimoji="1" lang="ja-JP" altLang="en-US" b="1">
              <a:solidFill>
                <a:srgbClr val="C00000"/>
              </a:solidFill>
            </a:endParaRPr>
          </a:p>
        </p:txBody>
      </p:sp>
      <p:cxnSp>
        <p:nvCxnSpPr>
          <p:cNvPr id="14" name="直線矢印コネクタ 13">
            <a:extLst>
              <a:ext uri="{FF2B5EF4-FFF2-40B4-BE49-F238E27FC236}">
                <a16:creationId xmlns:a16="http://schemas.microsoft.com/office/drawing/2014/main" id="{20842FDE-47C1-18E9-C5C5-B911C780A6A2}"/>
              </a:ext>
            </a:extLst>
          </p:cNvPr>
          <p:cNvCxnSpPr/>
          <p:nvPr/>
        </p:nvCxnSpPr>
        <p:spPr bwMode="auto">
          <a:xfrm flipV="1">
            <a:off x="2369624" y="5771841"/>
            <a:ext cx="753832" cy="288032"/>
          </a:xfrm>
          <a:prstGeom prst="straightConnector1">
            <a:avLst/>
          </a:prstGeom>
          <a:solidFill>
            <a:schemeClr val="accent1"/>
          </a:solidFill>
          <a:ln w="12700" cap="flat" cmpd="sng" algn="ctr">
            <a:solidFill>
              <a:srgbClr val="C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a:extLst>
              <a:ext uri="{FF2B5EF4-FFF2-40B4-BE49-F238E27FC236}">
                <a16:creationId xmlns:a16="http://schemas.microsoft.com/office/drawing/2014/main" id="{3135FA7E-3554-C715-F684-0C0D4B58266D}"/>
              </a:ext>
            </a:extLst>
          </p:cNvPr>
          <p:cNvCxnSpPr/>
          <p:nvPr/>
        </p:nvCxnSpPr>
        <p:spPr bwMode="auto">
          <a:xfrm flipH="1">
            <a:off x="7117648" y="3966376"/>
            <a:ext cx="1054752" cy="653337"/>
          </a:xfrm>
          <a:prstGeom prst="straightConnector1">
            <a:avLst/>
          </a:prstGeom>
          <a:solidFill>
            <a:schemeClr val="accent1"/>
          </a:solidFill>
          <a:ln w="12700" cap="flat" cmpd="sng" algn="ctr">
            <a:solidFill>
              <a:srgbClr val="C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a:extLst>
              <a:ext uri="{FF2B5EF4-FFF2-40B4-BE49-F238E27FC236}">
                <a16:creationId xmlns:a16="http://schemas.microsoft.com/office/drawing/2014/main" id="{E6A5285B-0236-4FC6-94AC-173489FDE2FD}"/>
              </a:ext>
            </a:extLst>
          </p:cNvPr>
          <p:cNvSpPr txBox="1"/>
          <p:nvPr/>
        </p:nvSpPr>
        <p:spPr>
          <a:xfrm>
            <a:off x="6459322" y="5993794"/>
            <a:ext cx="2618034" cy="461665"/>
          </a:xfrm>
          <a:prstGeom prst="rect">
            <a:avLst/>
          </a:prstGeom>
          <a:noFill/>
        </p:spPr>
        <p:txBody>
          <a:bodyPr wrap="square" rtlCol="0">
            <a:spAutoFit/>
          </a:bodyPr>
          <a:lstStyle/>
          <a:p>
            <a:r>
              <a:rPr kumimoji="1" lang="en-US" altLang="ja-JP" b="1" dirty="0">
                <a:solidFill>
                  <a:srgbClr val="C00000"/>
                </a:solidFill>
              </a:rPr>
              <a:t>(Option, MCS)=(3,x) Extension of current smart metering system</a:t>
            </a:r>
            <a:endParaRPr kumimoji="1" lang="ja-JP" altLang="en-US" b="1">
              <a:solidFill>
                <a:srgbClr val="C00000"/>
              </a:solidFill>
            </a:endParaRPr>
          </a:p>
        </p:txBody>
      </p:sp>
      <p:cxnSp>
        <p:nvCxnSpPr>
          <p:cNvPr id="21" name="直線矢印コネクタ 20">
            <a:extLst>
              <a:ext uri="{FF2B5EF4-FFF2-40B4-BE49-F238E27FC236}">
                <a16:creationId xmlns:a16="http://schemas.microsoft.com/office/drawing/2014/main" id="{8561521F-C841-727F-388C-43009BE7B843}"/>
              </a:ext>
            </a:extLst>
          </p:cNvPr>
          <p:cNvCxnSpPr/>
          <p:nvPr/>
        </p:nvCxnSpPr>
        <p:spPr bwMode="auto">
          <a:xfrm flipH="1" flipV="1">
            <a:off x="6546444" y="5483241"/>
            <a:ext cx="502056" cy="576632"/>
          </a:xfrm>
          <a:prstGeom prst="straightConnector1">
            <a:avLst/>
          </a:prstGeom>
          <a:solidFill>
            <a:schemeClr val="accent1"/>
          </a:solidFill>
          <a:ln w="12700" cap="flat" cmpd="sng" algn="ctr">
            <a:solidFill>
              <a:srgbClr val="C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テキスト ボックス 24">
            <a:extLst>
              <a:ext uri="{FF2B5EF4-FFF2-40B4-BE49-F238E27FC236}">
                <a16:creationId xmlns:a16="http://schemas.microsoft.com/office/drawing/2014/main" id="{0573626E-9CEF-731C-EB16-75F35044383D}"/>
              </a:ext>
            </a:extLst>
          </p:cNvPr>
          <p:cNvSpPr txBox="1"/>
          <p:nvPr/>
        </p:nvSpPr>
        <p:spPr>
          <a:xfrm>
            <a:off x="7682988" y="3449910"/>
            <a:ext cx="1550424" cy="461665"/>
          </a:xfrm>
          <a:prstGeom prst="rect">
            <a:avLst/>
          </a:prstGeom>
          <a:noFill/>
        </p:spPr>
        <p:txBody>
          <a:bodyPr wrap="none" rtlCol="0">
            <a:spAutoFit/>
          </a:bodyPr>
          <a:lstStyle/>
          <a:p>
            <a:r>
              <a:rPr kumimoji="1" lang="en-US" altLang="ja-JP" b="1" dirty="0">
                <a:solidFill>
                  <a:srgbClr val="C00000"/>
                </a:solidFill>
              </a:rPr>
              <a:t>(Option, MCS)=(4,0)</a:t>
            </a:r>
          </a:p>
          <a:p>
            <a:r>
              <a:rPr kumimoji="1" lang="en-US" altLang="ja-JP" b="1" dirty="0">
                <a:solidFill>
                  <a:srgbClr val="C00000"/>
                </a:solidFill>
              </a:rPr>
              <a:t>Need more distance</a:t>
            </a:r>
            <a:endParaRPr kumimoji="1" lang="ja-JP" altLang="en-US" b="1">
              <a:solidFill>
                <a:srgbClr val="C00000"/>
              </a:solidFill>
            </a:endParaRPr>
          </a:p>
        </p:txBody>
      </p:sp>
      <p:sp>
        <p:nvSpPr>
          <p:cNvPr id="26" name="右中かっこ 25">
            <a:extLst>
              <a:ext uri="{FF2B5EF4-FFF2-40B4-BE49-F238E27FC236}">
                <a16:creationId xmlns:a16="http://schemas.microsoft.com/office/drawing/2014/main" id="{50C002EC-2692-9D8B-B087-2C78648BB773}"/>
              </a:ext>
            </a:extLst>
          </p:cNvPr>
          <p:cNvSpPr/>
          <p:nvPr/>
        </p:nvSpPr>
        <p:spPr bwMode="auto">
          <a:xfrm>
            <a:off x="6372200" y="5134692"/>
            <a:ext cx="174244" cy="741386"/>
          </a:xfrm>
          <a:prstGeom prst="righ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8" name="テキスト ボックス 27">
            <a:extLst>
              <a:ext uri="{FF2B5EF4-FFF2-40B4-BE49-F238E27FC236}">
                <a16:creationId xmlns:a16="http://schemas.microsoft.com/office/drawing/2014/main" id="{13C28B7E-798E-4EB2-A32F-B5E79226EC2A}"/>
              </a:ext>
            </a:extLst>
          </p:cNvPr>
          <p:cNvSpPr txBox="1"/>
          <p:nvPr/>
        </p:nvSpPr>
        <p:spPr>
          <a:xfrm>
            <a:off x="2856038" y="5929041"/>
            <a:ext cx="3783580" cy="553998"/>
          </a:xfrm>
          <a:prstGeom prst="rect">
            <a:avLst/>
          </a:prstGeom>
          <a:noFill/>
        </p:spPr>
        <p:txBody>
          <a:bodyPr wrap="square" rtlCol="0">
            <a:spAutoFit/>
          </a:bodyPr>
          <a:lstStyle>
            <a:defPPr>
              <a:defRPr lang="ja-JP"/>
            </a:defPPr>
            <a:lvl1pPr algn="ctr">
              <a:defRPr sz="1600" b="1">
                <a:latin typeface="Hiragino Sans W3" charset="-128"/>
                <a:ea typeface="Hiragino Sans W3" charset="-128"/>
                <a:cs typeface="Hiragino Sans W3" charset="-128"/>
              </a:defRPr>
            </a:lvl1pPr>
          </a:lstStyle>
          <a:p>
            <a:pPr algn="l"/>
            <a:r>
              <a:rPr lang="en-US" altLang="ja-JP" sz="1000" b="0" dirty="0">
                <a:solidFill>
                  <a:prstClr val="black"/>
                </a:solidFill>
                <a:latin typeface="Times New Roman" panose="02020603050405020304" pitchFamily="18" charset="0"/>
                <a:ea typeface="+mn-ea"/>
                <a:cs typeface="Times New Roman" panose="02020603050405020304" pitchFamily="18" charset="0"/>
              </a:rPr>
              <a:t>K. </a:t>
            </a:r>
            <a:r>
              <a:rPr lang="en-US" altLang="ja-JP" sz="1000" b="0" dirty="0" err="1">
                <a:solidFill>
                  <a:prstClr val="black"/>
                </a:solidFill>
                <a:latin typeface="Times New Roman" panose="02020603050405020304" pitchFamily="18" charset="0"/>
                <a:ea typeface="+mn-ea"/>
                <a:cs typeface="Times New Roman" panose="02020603050405020304" pitchFamily="18" charset="0"/>
              </a:rPr>
              <a:t>Nakura</a:t>
            </a:r>
            <a:r>
              <a:rPr lang="en-US" altLang="ja-JP" sz="1000" b="0" dirty="0">
                <a:solidFill>
                  <a:prstClr val="black"/>
                </a:solidFill>
                <a:latin typeface="Times New Roman" panose="02020603050405020304" pitchFamily="18" charset="0"/>
                <a:ea typeface="+mn-ea"/>
                <a:cs typeface="Times New Roman" panose="02020603050405020304" pitchFamily="18" charset="0"/>
              </a:rPr>
              <a:t>, H. Masaki, H. Harada, “Performance Evaluation of IEEE 802.15.4 SUN OFDM in VHF-</a:t>
            </a:r>
            <a:r>
              <a:rPr lang="en-US" altLang="ja-JP" sz="1000" b="0" dirty="0" err="1">
                <a:solidFill>
                  <a:prstClr val="black"/>
                </a:solidFill>
                <a:latin typeface="Times New Roman" panose="02020603050405020304" pitchFamily="18" charset="0"/>
                <a:ea typeface="+mn-ea"/>
                <a:cs typeface="Times New Roman" panose="02020603050405020304" pitchFamily="18" charset="0"/>
              </a:rPr>
              <a:t>bandfor</a:t>
            </a:r>
            <a:r>
              <a:rPr lang="en-US" altLang="ja-JP" sz="1000" b="0" dirty="0">
                <a:solidFill>
                  <a:prstClr val="black"/>
                </a:solidFill>
                <a:latin typeface="Times New Roman" panose="02020603050405020304" pitchFamily="18" charset="0"/>
                <a:ea typeface="+mn-ea"/>
                <a:cs typeface="Times New Roman" panose="02020603050405020304" pitchFamily="18" charset="0"/>
              </a:rPr>
              <a:t> Super-large Coverage Communication Systems ”, IEEE WF-IoT, Oct. 2023</a:t>
            </a:r>
          </a:p>
        </p:txBody>
      </p:sp>
    </p:spTree>
    <p:extLst>
      <p:ext uri="{BB962C8B-B14F-4D97-AF65-F5344CB8AC3E}">
        <p14:creationId xmlns:p14="http://schemas.microsoft.com/office/powerpoint/2010/main" val="1758433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CF2CD7-8017-2752-D99B-E960077018C9}"/>
              </a:ext>
            </a:extLst>
          </p:cNvPr>
          <p:cNvSpPr>
            <a:spLocks noGrp="1"/>
          </p:cNvSpPr>
          <p:nvPr>
            <p:ph type="title"/>
          </p:nvPr>
        </p:nvSpPr>
        <p:spPr/>
        <p:txBody>
          <a:bodyPr/>
          <a:lstStyle/>
          <a:p>
            <a:r>
              <a:rPr kumimoji="1" lang="en-US" altLang="ja-JP" dirty="0"/>
              <a:t>Analysis of PER performance </a:t>
            </a:r>
            <a:endParaRPr kumimoji="1" lang="ja-JP" altLang="en-US"/>
          </a:p>
        </p:txBody>
      </p:sp>
      <p:sp>
        <p:nvSpPr>
          <p:cNvPr id="3" name="日付プレースホルダー 2">
            <a:extLst>
              <a:ext uri="{FF2B5EF4-FFF2-40B4-BE49-F238E27FC236}">
                <a16:creationId xmlns:a16="http://schemas.microsoft.com/office/drawing/2014/main" id="{43A4DB39-E4B7-2E07-898C-86E2D40797FE}"/>
              </a:ext>
            </a:extLst>
          </p:cNvPr>
          <p:cNvSpPr>
            <a:spLocks noGrp="1"/>
          </p:cNvSpPr>
          <p:nvPr>
            <p:ph type="dt" sz="half" idx="10"/>
          </p:nvPr>
        </p:nvSpPr>
        <p:spPr/>
        <p:txBody>
          <a:bodyPr/>
          <a:lstStyle/>
          <a:p>
            <a:r>
              <a:rPr lang="en-US" altLang="ja-JP" dirty="0"/>
              <a:t>Nov. 2023</a:t>
            </a:r>
          </a:p>
        </p:txBody>
      </p:sp>
      <p:sp>
        <p:nvSpPr>
          <p:cNvPr id="4" name="スライド番号プレースホルダー 3">
            <a:extLst>
              <a:ext uri="{FF2B5EF4-FFF2-40B4-BE49-F238E27FC236}">
                <a16:creationId xmlns:a16="http://schemas.microsoft.com/office/drawing/2014/main" id="{9B92D7CA-646A-3BAE-5BF6-A2B17001E021}"/>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6</a:t>
            </a:fld>
            <a:endParaRPr lang="en-US" altLang="ja-JP"/>
          </a:p>
        </p:txBody>
      </p:sp>
      <p:sp>
        <p:nvSpPr>
          <p:cNvPr id="5" name="フッター プレースホルダー 4">
            <a:extLst>
              <a:ext uri="{FF2B5EF4-FFF2-40B4-BE49-F238E27FC236}">
                <a16:creationId xmlns:a16="http://schemas.microsoft.com/office/drawing/2014/main" id="{B4D8B339-18CD-CD85-DFB5-D29B84FDC3F7}"/>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7" name="表 6">
            <a:extLst>
              <a:ext uri="{FF2B5EF4-FFF2-40B4-BE49-F238E27FC236}">
                <a16:creationId xmlns:a16="http://schemas.microsoft.com/office/drawing/2014/main" id="{447BDC4C-8DCF-A9AB-A554-8134A5359939}"/>
              </a:ext>
            </a:extLst>
          </p:cNvPr>
          <p:cNvGraphicFramePr>
            <a:graphicFrameLocks noGrp="1"/>
          </p:cNvGraphicFramePr>
          <p:nvPr>
            <p:extLst>
              <p:ext uri="{D42A27DB-BD31-4B8C-83A1-F6EECF244321}">
                <p14:modId xmlns:p14="http://schemas.microsoft.com/office/powerpoint/2010/main" val="792778226"/>
              </p:ext>
            </p:extLst>
          </p:nvPr>
        </p:nvGraphicFramePr>
        <p:xfrm>
          <a:off x="240976" y="2415308"/>
          <a:ext cx="3879394" cy="2560320"/>
        </p:xfrm>
        <a:graphic>
          <a:graphicData uri="http://schemas.openxmlformats.org/drawingml/2006/table">
            <a:tbl>
              <a:tblPr firstRow="1" firstCol="1" bandRow="1"/>
              <a:tblGrid>
                <a:gridCol w="1482711">
                  <a:extLst>
                    <a:ext uri="{9D8B030D-6E8A-4147-A177-3AD203B41FA5}">
                      <a16:colId xmlns:a16="http://schemas.microsoft.com/office/drawing/2014/main" val="918907316"/>
                    </a:ext>
                  </a:extLst>
                </a:gridCol>
                <a:gridCol w="2396683">
                  <a:extLst>
                    <a:ext uri="{9D8B030D-6E8A-4147-A177-3AD203B41FA5}">
                      <a16:colId xmlns:a16="http://schemas.microsoft.com/office/drawing/2014/main" val="3659051457"/>
                    </a:ext>
                  </a:extLst>
                </a:gridCol>
              </a:tblGrid>
              <a:tr h="169799">
                <a:tc>
                  <a:txBody>
                    <a:bodyPr/>
                    <a:lstStyle/>
                    <a:p>
                      <a:pPr algn="ctr"/>
                      <a:r>
                        <a:rPr lang="en-US" sz="1200" b="1" dirty="0">
                          <a:effectLst/>
                          <a:latin typeface="Times New Roman" panose="02020603050405020304" pitchFamily="18" charset="0"/>
                          <a:ea typeface="SimSun" panose="02010600030101010101" pitchFamily="2" charset="-122"/>
                        </a:rPr>
                        <a:t>Parameters</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a:effectLst/>
                          <a:latin typeface="Times New Roman" panose="02020603050405020304" pitchFamily="18" charset="0"/>
                          <a:ea typeface="SimSun" panose="02010600030101010101" pitchFamily="2" charset="-122"/>
                        </a:rPr>
                        <a:t>Values</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8689561"/>
                  </a:ext>
                </a:extLst>
              </a:tr>
              <a:tr h="169799">
                <a:tc>
                  <a:txBody>
                    <a:bodyPr/>
                    <a:lstStyle/>
                    <a:p>
                      <a:pPr algn="ctr"/>
                      <a:r>
                        <a:rPr lang="en-US" sz="1200" dirty="0">
                          <a:effectLst/>
                          <a:latin typeface="Times New Roman" panose="02020603050405020304" pitchFamily="18" charset="0"/>
                          <a:ea typeface="SimSun" panose="02010600030101010101" pitchFamily="2" charset="-122"/>
                        </a:rPr>
                        <a:t>Option, MCS</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(1,6), (3, 3), (3, 4), (3, 5), (3, 6), (4,0) </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1819585"/>
                  </a:ext>
                </a:extLst>
              </a:tr>
              <a:tr h="169799">
                <a:tc>
                  <a:txBody>
                    <a:bodyPr/>
                    <a:lstStyle/>
                    <a:p>
                      <a:pPr algn="ctr"/>
                      <a:r>
                        <a:rPr lang="en-US" sz="1200" dirty="0">
                          <a:effectLst/>
                          <a:latin typeface="Times New Roman" panose="02020603050405020304" pitchFamily="18" charset="0"/>
                          <a:ea typeface="SimSun" panose="02010600030101010101" pitchFamily="2" charset="-122"/>
                        </a:rPr>
                        <a:t>Oversampling</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16 samples</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7140875"/>
                  </a:ext>
                </a:extLst>
              </a:tr>
              <a:tr h="169799">
                <a:tc>
                  <a:txBody>
                    <a:bodyPr/>
                    <a:lstStyle/>
                    <a:p>
                      <a:pPr algn="ctr"/>
                      <a:r>
                        <a:rPr lang="en-US" sz="1200">
                          <a:effectLst/>
                          <a:latin typeface="Times New Roman" panose="02020603050405020304" pitchFamily="18" charset="0"/>
                          <a:ea typeface="SimSun" panose="02010600030101010101" pitchFamily="2" charset="-122"/>
                        </a:rPr>
                        <a:t>PSDU length</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250 octets</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3258541"/>
                  </a:ext>
                </a:extLst>
              </a:tr>
              <a:tr h="169799">
                <a:tc>
                  <a:txBody>
                    <a:bodyPr/>
                    <a:lstStyle/>
                    <a:p>
                      <a:pPr algn="ctr"/>
                      <a:r>
                        <a:rPr lang="en-US" sz="1200">
                          <a:effectLst/>
                          <a:latin typeface="Times New Roman" panose="02020603050405020304" pitchFamily="18" charset="0"/>
                          <a:ea typeface="SimSun" panose="02010600030101010101" pitchFamily="2" charset="-122"/>
                        </a:rPr>
                        <a:t>Center frequency</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175MHz</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7261550"/>
                  </a:ext>
                </a:extLst>
              </a:tr>
              <a:tr h="169799">
                <a:tc>
                  <a:txBody>
                    <a:bodyPr/>
                    <a:lstStyle/>
                    <a:p>
                      <a:pPr algn="ctr"/>
                      <a:r>
                        <a:rPr lang="en-US" sz="1200">
                          <a:effectLst/>
                          <a:latin typeface="Times New Roman" panose="02020603050405020304" pitchFamily="18" charset="0"/>
                          <a:ea typeface="SimSun" panose="02010600030101010101" pitchFamily="2" charset="-122"/>
                        </a:rPr>
                        <a:t>Decoding scheme</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Viterbi (Soft decision)</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7161254"/>
                  </a:ext>
                </a:extLst>
              </a:tr>
              <a:tr h="169799">
                <a:tc>
                  <a:txBody>
                    <a:bodyPr/>
                    <a:lstStyle/>
                    <a:p>
                      <a:pPr algn="ctr"/>
                      <a:r>
                        <a:rPr lang="en-US" sz="1200" dirty="0">
                          <a:effectLst/>
                          <a:latin typeface="Times New Roman" panose="02020603050405020304" pitchFamily="18" charset="0"/>
                          <a:ea typeface="SimSun" panose="02010600030101010101" pitchFamily="2" charset="-122"/>
                        </a:rPr>
                        <a:t>Channel estimation</a:t>
                      </a:r>
                    </a:p>
                    <a:p>
                      <a:pPr algn="ctr"/>
                      <a:r>
                        <a:rPr lang="en-US" altLang="ja-JP" sz="1200" dirty="0">
                          <a:effectLst/>
                          <a:latin typeface="Times New Roman" panose="02020603050405020304" pitchFamily="18" charset="0"/>
                          <a:ea typeface="SimSun" panose="02010600030101010101" pitchFamily="2" charset="-122"/>
                        </a:rPr>
                        <a:t>Mobility support</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LTF + pilot+[1],[2]</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7397661"/>
                  </a:ext>
                </a:extLst>
              </a:tr>
              <a:tr h="169799">
                <a:tc>
                  <a:txBody>
                    <a:bodyPr/>
                    <a:lstStyle/>
                    <a:p>
                      <a:pPr algn="ctr"/>
                      <a:r>
                        <a:rPr lang="en-US" sz="1200">
                          <a:effectLst/>
                          <a:latin typeface="Times New Roman" panose="02020603050405020304" pitchFamily="18" charset="0"/>
                          <a:ea typeface="SimSun" panose="02010600030101010101" pitchFamily="2" charset="-122"/>
                        </a:rPr>
                        <a:t>Interleaver</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ON</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5925611"/>
                  </a:ext>
                </a:extLst>
              </a:tr>
              <a:tr h="169799">
                <a:tc>
                  <a:txBody>
                    <a:bodyPr/>
                    <a:lstStyle/>
                    <a:p>
                      <a:pPr algn="ctr"/>
                      <a:r>
                        <a:rPr lang="en-US" sz="1200">
                          <a:effectLst/>
                          <a:latin typeface="Times New Roman" panose="02020603050405020304" pitchFamily="18" charset="0"/>
                          <a:ea typeface="SimSun" panose="02010600030101010101" pitchFamily="2" charset="-122"/>
                        </a:rPr>
                        <a:t>Channel model</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GSM Typical Urban/ IEEE 802.22 profile A</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6790110"/>
                  </a:ext>
                </a:extLst>
              </a:tr>
              <a:tr h="169799">
                <a:tc>
                  <a:txBody>
                    <a:bodyPr/>
                    <a:lstStyle/>
                    <a:p>
                      <a:pPr algn="ctr"/>
                      <a:r>
                        <a:rPr lang="en-US" sz="1200">
                          <a:effectLst/>
                          <a:latin typeface="Times New Roman" panose="02020603050405020304" pitchFamily="18" charset="0"/>
                          <a:ea typeface="SimSun" panose="02010600030101010101" pitchFamily="2" charset="-122"/>
                        </a:rPr>
                        <a:t>Moving speed</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0, 40, 80 km/h </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5235820"/>
                  </a:ext>
                </a:extLst>
              </a:tr>
              <a:tr h="174220">
                <a:tc>
                  <a:txBody>
                    <a:bodyPr/>
                    <a:lstStyle/>
                    <a:p>
                      <a:pPr algn="ctr"/>
                      <a:r>
                        <a:rPr lang="en-US" sz="1200">
                          <a:effectLst/>
                          <a:latin typeface="Times New Roman" panose="02020603050405020304" pitchFamily="18" charset="0"/>
                          <a:ea typeface="SimSun" panose="02010600030101010101" pitchFamily="2" charset="-122"/>
                        </a:rPr>
                        <a:t>Antenna</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Tx: 1, Rx: 2 (MRC diversity)</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3431161"/>
                  </a:ext>
                </a:extLst>
              </a:tr>
              <a:tr h="174220">
                <a:tc>
                  <a:txBody>
                    <a:bodyPr/>
                    <a:lstStyle/>
                    <a:p>
                      <a:pPr algn="ctr"/>
                      <a:r>
                        <a:rPr lang="en-US" altLang="ja-JP" sz="1200" dirty="0">
                          <a:solidFill>
                            <a:srgbClr val="C00000"/>
                          </a:solidFill>
                          <a:effectLst/>
                          <a:latin typeface="Times New Roman" panose="02020603050405020304" pitchFamily="18" charset="0"/>
                          <a:ea typeface="SimSun" panose="02010600030101010101" pitchFamily="2" charset="-122"/>
                        </a:rPr>
                        <a:t>Required PER</a:t>
                      </a:r>
                      <a:endParaRPr lang="ja-JP" sz="1200">
                        <a:solidFill>
                          <a:srgbClr val="C00000"/>
                        </a:solidFill>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dirty="0">
                          <a:solidFill>
                            <a:srgbClr val="C00000"/>
                          </a:solidFill>
                          <a:effectLst/>
                          <a:latin typeface="Times New Roman" panose="02020603050405020304" pitchFamily="18" charset="0"/>
                          <a:ea typeface="SimSun" panose="02010600030101010101" pitchFamily="2" charset="-122"/>
                        </a:rPr>
                        <a:t>10</a:t>
                      </a:r>
                      <a:r>
                        <a:rPr lang="en-US" altLang="ja-JP" sz="1200" baseline="30000" dirty="0">
                          <a:solidFill>
                            <a:srgbClr val="C00000"/>
                          </a:solidFill>
                          <a:effectLst/>
                          <a:latin typeface="Times New Roman" panose="02020603050405020304" pitchFamily="18" charset="0"/>
                          <a:ea typeface="SimSun" panose="02010600030101010101" pitchFamily="2" charset="-122"/>
                        </a:rPr>
                        <a:t>-1</a:t>
                      </a:r>
                      <a:endParaRPr lang="ja-JP" sz="1200" baseline="30000">
                        <a:solidFill>
                          <a:srgbClr val="C00000"/>
                        </a:solidFill>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3216387"/>
                  </a:ext>
                </a:extLst>
              </a:tr>
            </a:tbl>
          </a:graphicData>
        </a:graphic>
      </p:graphicFrame>
      <p:sp>
        <p:nvSpPr>
          <p:cNvPr id="8" name="テキスト ボックス 7">
            <a:extLst>
              <a:ext uri="{FF2B5EF4-FFF2-40B4-BE49-F238E27FC236}">
                <a16:creationId xmlns:a16="http://schemas.microsoft.com/office/drawing/2014/main" id="{7CD00AC8-4351-E22C-6507-CD51346BE5E4}"/>
              </a:ext>
            </a:extLst>
          </p:cNvPr>
          <p:cNvSpPr txBox="1"/>
          <p:nvPr/>
        </p:nvSpPr>
        <p:spPr>
          <a:xfrm>
            <a:off x="255815" y="5107304"/>
            <a:ext cx="3783580" cy="1323439"/>
          </a:xfrm>
          <a:prstGeom prst="rect">
            <a:avLst/>
          </a:prstGeom>
          <a:noFill/>
        </p:spPr>
        <p:txBody>
          <a:bodyPr wrap="square" rtlCol="0">
            <a:spAutoFit/>
          </a:bodyPr>
          <a:lstStyle>
            <a:defPPr>
              <a:defRPr lang="ja-JP"/>
            </a:defPPr>
            <a:lvl1pPr algn="ctr">
              <a:defRPr sz="1600" b="1">
                <a:latin typeface="Hiragino Sans W3" charset="-128"/>
                <a:ea typeface="Hiragino Sans W3" charset="-128"/>
                <a:cs typeface="Hiragino Sans W3" charset="-128"/>
              </a:defRPr>
            </a:lvl1pPr>
          </a:lstStyle>
          <a:p>
            <a:pPr algn="l"/>
            <a:r>
              <a:rPr lang="en-US" altLang="ja-JP" sz="1000" b="0" dirty="0">
                <a:solidFill>
                  <a:prstClr val="black"/>
                </a:solidFill>
                <a:latin typeface="Times New Roman" panose="02020603050405020304" pitchFamily="18" charset="0"/>
                <a:ea typeface="+mn-ea"/>
                <a:cs typeface="Times New Roman" panose="02020603050405020304" pitchFamily="18" charset="0"/>
              </a:rPr>
              <a:t>[1] S. </a:t>
            </a:r>
            <a:r>
              <a:rPr lang="en-US" altLang="ja-JP" sz="1000" b="0" dirty="0" err="1">
                <a:solidFill>
                  <a:prstClr val="black"/>
                </a:solidFill>
                <a:latin typeface="Times New Roman" panose="02020603050405020304" pitchFamily="18" charset="0"/>
                <a:ea typeface="+mn-ea"/>
                <a:cs typeface="Times New Roman" panose="02020603050405020304" pitchFamily="18" charset="0"/>
              </a:rPr>
              <a:t>Kadoi</a:t>
            </a:r>
            <a:r>
              <a:rPr lang="en-US" altLang="ja-JP" sz="1000" b="0" dirty="0">
                <a:solidFill>
                  <a:prstClr val="black"/>
                </a:solidFill>
                <a:latin typeface="Times New Roman" panose="02020603050405020304" pitchFamily="18" charset="0"/>
                <a:ea typeface="+mn-ea"/>
                <a:cs typeface="Times New Roman" panose="02020603050405020304" pitchFamily="18" charset="0"/>
              </a:rPr>
              <a:t>, H. </a:t>
            </a:r>
            <a:r>
              <a:rPr lang="en-US" altLang="ja-JP" sz="1000" b="0" dirty="0" err="1">
                <a:solidFill>
                  <a:prstClr val="black"/>
                </a:solidFill>
                <a:latin typeface="Times New Roman" panose="02020603050405020304" pitchFamily="18" charset="0"/>
                <a:ea typeface="+mn-ea"/>
                <a:cs typeface="Times New Roman" panose="02020603050405020304" pitchFamily="18" charset="0"/>
              </a:rPr>
              <a:t>Ochiai</a:t>
            </a:r>
            <a:r>
              <a:rPr lang="en-US" altLang="ja-JP" sz="1000" b="0" dirty="0">
                <a:solidFill>
                  <a:prstClr val="black"/>
                </a:solidFill>
                <a:latin typeface="Times New Roman" panose="02020603050405020304" pitchFamily="18" charset="0"/>
                <a:ea typeface="+mn-ea"/>
                <a:cs typeface="Times New Roman" panose="02020603050405020304" pitchFamily="18" charset="0"/>
              </a:rPr>
              <a:t>, R. Okumura, K. </a:t>
            </a:r>
            <a:r>
              <a:rPr lang="en-US" altLang="ja-JP" sz="1000" b="0" dirty="0" err="1">
                <a:solidFill>
                  <a:prstClr val="black"/>
                </a:solidFill>
                <a:latin typeface="Times New Roman" panose="02020603050405020304" pitchFamily="18" charset="0"/>
                <a:ea typeface="+mn-ea"/>
                <a:cs typeface="Times New Roman" panose="02020603050405020304" pitchFamily="18" charset="0"/>
              </a:rPr>
              <a:t>Mizutani</a:t>
            </a:r>
            <a:r>
              <a:rPr lang="en-US" altLang="ja-JP" sz="1000" b="0" dirty="0">
                <a:solidFill>
                  <a:prstClr val="black"/>
                </a:solidFill>
                <a:latin typeface="Times New Roman" panose="02020603050405020304" pitchFamily="18" charset="0"/>
                <a:ea typeface="+mn-ea"/>
                <a:cs typeface="Times New Roman" panose="02020603050405020304" pitchFamily="18" charset="0"/>
              </a:rPr>
              <a:t>, H. Harada, “IEEE 802.15. 4g/4x-based Orthogonal Frequency Division Multiplexing Transmission Scheme for Wide Area and Mobile IoT Communication Systems”, IEEE Internet of Things Journal, Dec. 2021</a:t>
            </a:r>
          </a:p>
          <a:p>
            <a:pPr algn="l"/>
            <a:endParaRPr lang="en-US" altLang="ja-JP" sz="1000" b="0" dirty="0">
              <a:solidFill>
                <a:prstClr val="black"/>
              </a:solidFill>
              <a:latin typeface="Times New Roman" panose="02020603050405020304" pitchFamily="18" charset="0"/>
              <a:ea typeface="+mn-ea"/>
              <a:cs typeface="Times New Roman" panose="02020603050405020304" pitchFamily="18" charset="0"/>
            </a:endParaRPr>
          </a:p>
          <a:p>
            <a:pPr algn="l"/>
            <a:r>
              <a:rPr lang="en-US" altLang="ja-JP" sz="1000" b="0" dirty="0">
                <a:solidFill>
                  <a:prstClr val="black"/>
                </a:solidFill>
                <a:latin typeface="Times New Roman" panose="02020603050405020304" pitchFamily="18" charset="0"/>
                <a:ea typeface="+mn-ea"/>
                <a:cs typeface="Times New Roman" panose="02020603050405020304" pitchFamily="18" charset="0"/>
              </a:rPr>
              <a:t>[2] K. </a:t>
            </a:r>
            <a:r>
              <a:rPr lang="en-US" altLang="ja-JP" sz="1000" b="0" dirty="0" err="1">
                <a:solidFill>
                  <a:prstClr val="black"/>
                </a:solidFill>
                <a:latin typeface="Times New Roman" panose="02020603050405020304" pitchFamily="18" charset="0"/>
                <a:ea typeface="+mn-ea"/>
                <a:cs typeface="Times New Roman" panose="02020603050405020304" pitchFamily="18" charset="0"/>
              </a:rPr>
              <a:t>Nakura</a:t>
            </a:r>
            <a:r>
              <a:rPr lang="en-US" altLang="ja-JP" sz="1000" b="0" dirty="0">
                <a:solidFill>
                  <a:prstClr val="black"/>
                </a:solidFill>
                <a:latin typeface="Times New Roman" panose="02020603050405020304" pitchFamily="18" charset="0"/>
                <a:ea typeface="+mn-ea"/>
                <a:cs typeface="Times New Roman" panose="02020603050405020304" pitchFamily="18" charset="0"/>
              </a:rPr>
              <a:t>, H. Masaki, H. Harada, “Performance Evaluation of IEEE 802.15.4 SUN OFDM in VHF-band for Super-large Coverage Communication Systems ”, IEEE WF-IoT, Oct. 2023</a:t>
            </a:r>
          </a:p>
        </p:txBody>
      </p:sp>
      <p:sp>
        <p:nvSpPr>
          <p:cNvPr id="9" name="テキスト ボックス 8">
            <a:extLst>
              <a:ext uri="{FF2B5EF4-FFF2-40B4-BE49-F238E27FC236}">
                <a16:creationId xmlns:a16="http://schemas.microsoft.com/office/drawing/2014/main" id="{CC0A5EE3-9BB0-C503-6138-E479E397CB9D}"/>
              </a:ext>
            </a:extLst>
          </p:cNvPr>
          <p:cNvSpPr txBox="1"/>
          <p:nvPr/>
        </p:nvSpPr>
        <p:spPr>
          <a:xfrm>
            <a:off x="170023" y="1990708"/>
            <a:ext cx="1943161" cy="307777"/>
          </a:xfrm>
          <a:prstGeom prst="rect">
            <a:avLst/>
          </a:prstGeom>
          <a:noFill/>
        </p:spPr>
        <p:txBody>
          <a:bodyPr wrap="none" rtlCol="0">
            <a:spAutoFit/>
          </a:bodyPr>
          <a:lstStyle/>
          <a:p>
            <a:r>
              <a:rPr kumimoji="1" lang="en-US" altLang="ja-JP" sz="1400" b="1" dirty="0">
                <a:solidFill>
                  <a:srgbClr val="002060"/>
                </a:solidFill>
              </a:rPr>
              <a:t>Simulation parameters</a:t>
            </a:r>
            <a:endParaRPr kumimoji="1" lang="ja-JP" altLang="en-US" sz="1400" b="1">
              <a:solidFill>
                <a:srgbClr val="002060"/>
              </a:solidFill>
            </a:endParaRPr>
          </a:p>
        </p:txBody>
      </p:sp>
      <p:sp>
        <p:nvSpPr>
          <p:cNvPr id="10" name="テキスト ボックス 9">
            <a:extLst>
              <a:ext uri="{FF2B5EF4-FFF2-40B4-BE49-F238E27FC236}">
                <a16:creationId xmlns:a16="http://schemas.microsoft.com/office/drawing/2014/main" id="{290AAEEB-9568-0992-8D32-51B20EC18E3D}"/>
              </a:ext>
            </a:extLst>
          </p:cNvPr>
          <p:cNvSpPr txBox="1"/>
          <p:nvPr/>
        </p:nvSpPr>
        <p:spPr>
          <a:xfrm>
            <a:off x="4344988" y="1990708"/>
            <a:ext cx="2165978" cy="307777"/>
          </a:xfrm>
          <a:prstGeom prst="rect">
            <a:avLst/>
          </a:prstGeom>
          <a:noFill/>
        </p:spPr>
        <p:txBody>
          <a:bodyPr wrap="none" rtlCol="0">
            <a:spAutoFit/>
          </a:bodyPr>
          <a:lstStyle/>
          <a:p>
            <a:r>
              <a:rPr kumimoji="1" lang="en-US" altLang="ja-JP" sz="1400" b="1" dirty="0">
                <a:solidFill>
                  <a:srgbClr val="002060"/>
                </a:solidFill>
              </a:rPr>
              <a:t>Multipath Channel model</a:t>
            </a:r>
            <a:endParaRPr kumimoji="1" lang="ja-JP" altLang="en-US" sz="1400" b="1">
              <a:solidFill>
                <a:srgbClr val="002060"/>
              </a:solidFill>
            </a:endParaRPr>
          </a:p>
        </p:txBody>
      </p:sp>
      <mc:AlternateContent xmlns:mc="http://schemas.openxmlformats.org/markup-compatibility/2006" xmlns:a14="http://schemas.microsoft.com/office/drawing/2010/main">
        <mc:Choice Requires="a14">
          <p:graphicFrame>
            <p:nvGraphicFramePr>
              <p:cNvPr id="12" name="表 11">
                <a:extLst>
                  <a:ext uri="{FF2B5EF4-FFF2-40B4-BE49-F238E27FC236}">
                    <a16:creationId xmlns:a16="http://schemas.microsoft.com/office/drawing/2014/main" id="{85B04A4C-6D29-27FA-5B11-017AFECA2CFA}"/>
                  </a:ext>
                </a:extLst>
              </p:cNvPr>
              <p:cNvGraphicFramePr>
                <a:graphicFrameLocks noGrp="1"/>
              </p:cNvGraphicFramePr>
              <p:nvPr>
                <p:extLst>
                  <p:ext uri="{D42A27DB-BD31-4B8C-83A1-F6EECF244321}">
                    <p14:modId xmlns:p14="http://schemas.microsoft.com/office/powerpoint/2010/main" val="699113971"/>
                  </p:ext>
                </p:extLst>
              </p:nvPr>
            </p:nvGraphicFramePr>
            <p:xfrm>
              <a:off x="4344988" y="2989126"/>
              <a:ext cx="4248474" cy="936104"/>
            </p:xfrm>
            <a:graphic>
              <a:graphicData uri="http://schemas.openxmlformats.org/drawingml/2006/table">
                <a:tbl>
                  <a:tblPr firstRow="1" firstCol="1" bandRow="1"/>
                  <a:tblGrid>
                    <a:gridCol w="819942">
                      <a:extLst>
                        <a:ext uri="{9D8B030D-6E8A-4147-A177-3AD203B41FA5}">
                          <a16:colId xmlns:a16="http://schemas.microsoft.com/office/drawing/2014/main" val="3829041508"/>
                        </a:ext>
                      </a:extLst>
                    </a:gridCol>
                    <a:gridCol w="571422">
                      <a:extLst>
                        <a:ext uri="{9D8B030D-6E8A-4147-A177-3AD203B41FA5}">
                          <a16:colId xmlns:a16="http://schemas.microsoft.com/office/drawing/2014/main" val="3213347061"/>
                        </a:ext>
                      </a:extLst>
                    </a:gridCol>
                    <a:gridCol w="571422">
                      <a:extLst>
                        <a:ext uri="{9D8B030D-6E8A-4147-A177-3AD203B41FA5}">
                          <a16:colId xmlns:a16="http://schemas.microsoft.com/office/drawing/2014/main" val="4147951155"/>
                        </a:ext>
                      </a:extLst>
                    </a:gridCol>
                    <a:gridCol w="571422">
                      <a:extLst>
                        <a:ext uri="{9D8B030D-6E8A-4147-A177-3AD203B41FA5}">
                          <a16:colId xmlns:a16="http://schemas.microsoft.com/office/drawing/2014/main" val="2519903024"/>
                        </a:ext>
                      </a:extLst>
                    </a:gridCol>
                    <a:gridCol w="571422">
                      <a:extLst>
                        <a:ext uri="{9D8B030D-6E8A-4147-A177-3AD203B41FA5}">
                          <a16:colId xmlns:a16="http://schemas.microsoft.com/office/drawing/2014/main" val="1524666548"/>
                        </a:ext>
                      </a:extLst>
                    </a:gridCol>
                    <a:gridCol w="571422">
                      <a:extLst>
                        <a:ext uri="{9D8B030D-6E8A-4147-A177-3AD203B41FA5}">
                          <a16:colId xmlns:a16="http://schemas.microsoft.com/office/drawing/2014/main" val="1548873086"/>
                        </a:ext>
                      </a:extLst>
                    </a:gridCol>
                    <a:gridCol w="571422">
                      <a:extLst>
                        <a:ext uri="{9D8B030D-6E8A-4147-A177-3AD203B41FA5}">
                          <a16:colId xmlns:a16="http://schemas.microsoft.com/office/drawing/2014/main" val="1562159691"/>
                        </a:ext>
                      </a:extLst>
                    </a:gridCol>
                  </a:tblGrid>
                  <a:tr h="230190">
                    <a:tc>
                      <a:txBody>
                        <a:bodyPr/>
                        <a:lstStyle/>
                        <a:p>
                          <a:pPr algn="ctr">
                            <a:lnSpc>
                              <a:spcPts val="1000"/>
                            </a:lnSpc>
                          </a:pPr>
                          <a:r>
                            <a:rPr lang="en-US" sz="1200" b="1" kern="100" spc="-20" dirty="0">
                              <a:effectLst/>
                              <a:latin typeface="Times New Roman" panose="02020603050405020304" pitchFamily="18" charset="0"/>
                              <a:ea typeface="ＭＳ 明朝" panose="02020609040205080304" pitchFamily="49" charset="-128"/>
                              <a:cs typeface="Arial" panose="020B0604020202020204" pitchFamily="34" charset="0"/>
                            </a:rPr>
                            <a:t>Parameter</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Path 1</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Path 2</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3</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4</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5</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6</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2889174"/>
                      </a:ext>
                    </a:extLst>
                  </a:tr>
                  <a:tr h="230190">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Delay (</a:t>
                          </a:r>
                          <a14:m>
                            <m:oMath xmlns:m="http://schemas.openxmlformats.org/officeDocument/2006/math">
                              <m:r>
                                <a:rPr lang="en-US" sz="1200" i="1" kern="100">
                                  <a:effectLst/>
                                  <a:latin typeface="Cambria Math" panose="02040503050406030204" pitchFamily="18" charset="0"/>
                                  <a:ea typeface="游明朝" panose="02020400000000000000" pitchFamily="18" charset="-128"/>
                                  <a:cs typeface="Arial" panose="020B0604020202020204" pitchFamily="34" charset="0"/>
                                </a:rPr>
                                <m:t>𝜇</m:t>
                              </m:r>
                              <m:r>
                                <m:rPr>
                                  <m:sty m:val="p"/>
                                </m:rPr>
                                <a:rPr lang="en-US" sz="1200" kern="100">
                                  <a:effectLst/>
                                  <a:latin typeface="Cambria Math" panose="02040503050406030204" pitchFamily="18" charset="0"/>
                                  <a:ea typeface="游明朝" panose="02020400000000000000" pitchFamily="18" charset="-128"/>
                                  <a:cs typeface="Arial" panose="020B0604020202020204" pitchFamily="34" charset="0"/>
                                </a:rPr>
                                <m:t>s</m:t>
                              </m:r>
                            </m:oMath>
                          </a14:m>
                          <a:r>
                            <a:rPr lang="en-US" sz="1200" kern="100">
                              <a:effectLst/>
                              <a:latin typeface="Times New Roman" panose="02020603050405020304" pitchFamily="18" charset="0"/>
                              <a:ea typeface="ＭＳ 明朝" panose="02020609040205080304" pitchFamily="49" charset="-128"/>
                              <a:cs typeface="Arial" panose="020B0604020202020204" pitchFamily="34" charset="0"/>
                            </a:rPr>
                            <a:t>)</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–0.2</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0 </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0.3</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1.4</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2.1</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4.8</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5401869"/>
                      </a:ext>
                    </a:extLst>
                  </a:tr>
                  <a:tr h="475724">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Relative power (dB)</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–3 </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0</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–2</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–6</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–8</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–10</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642265"/>
                      </a:ext>
                    </a:extLst>
                  </a:tr>
                </a:tbl>
              </a:graphicData>
            </a:graphic>
          </p:graphicFrame>
        </mc:Choice>
        <mc:Fallback xmlns="">
          <p:graphicFrame>
            <p:nvGraphicFramePr>
              <p:cNvPr id="12" name="表 11">
                <a:extLst>
                  <a:ext uri="{FF2B5EF4-FFF2-40B4-BE49-F238E27FC236}">
                    <a16:creationId xmlns:a16="http://schemas.microsoft.com/office/drawing/2014/main" id="{85B04A4C-6D29-27FA-5B11-017AFECA2CFA}"/>
                  </a:ext>
                </a:extLst>
              </p:cNvPr>
              <p:cNvGraphicFramePr>
                <a:graphicFrameLocks noGrp="1"/>
              </p:cNvGraphicFramePr>
              <p:nvPr>
                <p:extLst>
                  <p:ext uri="{D42A27DB-BD31-4B8C-83A1-F6EECF244321}">
                    <p14:modId xmlns:p14="http://schemas.microsoft.com/office/powerpoint/2010/main" val="699113971"/>
                  </p:ext>
                </p:extLst>
              </p:nvPr>
            </p:nvGraphicFramePr>
            <p:xfrm>
              <a:off x="4344988" y="2989126"/>
              <a:ext cx="4248474" cy="936104"/>
            </p:xfrm>
            <a:graphic>
              <a:graphicData uri="http://schemas.openxmlformats.org/drawingml/2006/table">
                <a:tbl>
                  <a:tblPr firstRow="1" firstCol="1" bandRow="1"/>
                  <a:tblGrid>
                    <a:gridCol w="819942">
                      <a:extLst>
                        <a:ext uri="{9D8B030D-6E8A-4147-A177-3AD203B41FA5}">
                          <a16:colId xmlns:a16="http://schemas.microsoft.com/office/drawing/2014/main" val="3829041508"/>
                        </a:ext>
                      </a:extLst>
                    </a:gridCol>
                    <a:gridCol w="571422">
                      <a:extLst>
                        <a:ext uri="{9D8B030D-6E8A-4147-A177-3AD203B41FA5}">
                          <a16:colId xmlns:a16="http://schemas.microsoft.com/office/drawing/2014/main" val="3213347061"/>
                        </a:ext>
                      </a:extLst>
                    </a:gridCol>
                    <a:gridCol w="571422">
                      <a:extLst>
                        <a:ext uri="{9D8B030D-6E8A-4147-A177-3AD203B41FA5}">
                          <a16:colId xmlns:a16="http://schemas.microsoft.com/office/drawing/2014/main" val="4147951155"/>
                        </a:ext>
                      </a:extLst>
                    </a:gridCol>
                    <a:gridCol w="571422">
                      <a:extLst>
                        <a:ext uri="{9D8B030D-6E8A-4147-A177-3AD203B41FA5}">
                          <a16:colId xmlns:a16="http://schemas.microsoft.com/office/drawing/2014/main" val="2519903024"/>
                        </a:ext>
                      </a:extLst>
                    </a:gridCol>
                    <a:gridCol w="571422">
                      <a:extLst>
                        <a:ext uri="{9D8B030D-6E8A-4147-A177-3AD203B41FA5}">
                          <a16:colId xmlns:a16="http://schemas.microsoft.com/office/drawing/2014/main" val="1524666548"/>
                        </a:ext>
                      </a:extLst>
                    </a:gridCol>
                    <a:gridCol w="571422">
                      <a:extLst>
                        <a:ext uri="{9D8B030D-6E8A-4147-A177-3AD203B41FA5}">
                          <a16:colId xmlns:a16="http://schemas.microsoft.com/office/drawing/2014/main" val="1548873086"/>
                        </a:ext>
                      </a:extLst>
                    </a:gridCol>
                    <a:gridCol w="571422">
                      <a:extLst>
                        <a:ext uri="{9D8B030D-6E8A-4147-A177-3AD203B41FA5}">
                          <a16:colId xmlns:a16="http://schemas.microsoft.com/office/drawing/2014/main" val="1562159691"/>
                        </a:ext>
                      </a:extLst>
                    </a:gridCol>
                  </a:tblGrid>
                  <a:tr h="230190">
                    <a:tc>
                      <a:txBody>
                        <a:bodyPr/>
                        <a:lstStyle/>
                        <a:p>
                          <a:pPr algn="ctr">
                            <a:lnSpc>
                              <a:spcPts val="1000"/>
                            </a:lnSpc>
                          </a:pPr>
                          <a:r>
                            <a:rPr lang="en-US" sz="1200" b="1" kern="100" spc="-20" dirty="0">
                              <a:effectLst/>
                              <a:latin typeface="Times New Roman" panose="02020603050405020304" pitchFamily="18" charset="0"/>
                              <a:ea typeface="ＭＳ 明朝" panose="02020609040205080304" pitchFamily="49" charset="-128"/>
                              <a:cs typeface="Arial" panose="020B0604020202020204" pitchFamily="34" charset="0"/>
                            </a:rPr>
                            <a:t>Parameter</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Path 1</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Path 2</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3</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4</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5</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6</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2889174"/>
                      </a:ext>
                    </a:extLst>
                  </a:tr>
                  <a:tr h="230190">
                    <a:tc>
                      <a:txBody>
                        <a:bodyPr/>
                        <a:lstStyle/>
                        <a:p>
                          <a:endParaRPr lang="ja-JP"/>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538" t="-115789" r="-416923" b="-205263"/>
                          </a:stretch>
                        </a:blipFill>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–0.2</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0 </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0.3</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1.4</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2.1</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4.8</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5401869"/>
                      </a:ext>
                    </a:extLst>
                  </a:tr>
                  <a:tr h="475724">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Relative power (dB)</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–3 </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0</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–2</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–6</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–8</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–10</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642265"/>
                      </a:ext>
                    </a:extLst>
                  </a:tr>
                </a:tbl>
              </a:graphicData>
            </a:graphic>
          </p:graphicFrame>
        </mc:Fallback>
      </mc:AlternateContent>
      <p:sp>
        <p:nvSpPr>
          <p:cNvPr id="13" name="テキスト ボックス 12">
            <a:extLst>
              <a:ext uri="{FF2B5EF4-FFF2-40B4-BE49-F238E27FC236}">
                <a16:creationId xmlns:a16="http://schemas.microsoft.com/office/drawing/2014/main" id="{12A47C38-466A-B9A7-AD9D-90646E4777C8}"/>
              </a:ext>
            </a:extLst>
          </p:cNvPr>
          <p:cNvSpPr txBox="1"/>
          <p:nvPr/>
        </p:nvSpPr>
        <p:spPr>
          <a:xfrm>
            <a:off x="4278463" y="2492896"/>
            <a:ext cx="2299027" cy="307777"/>
          </a:xfrm>
          <a:prstGeom prst="rect">
            <a:avLst/>
          </a:prstGeom>
          <a:noFill/>
        </p:spPr>
        <p:txBody>
          <a:bodyPr wrap="none" rtlCol="0">
            <a:spAutoFit/>
          </a:bodyPr>
          <a:lstStyle/>
          <a:p>
            <a:r>
              <a:rPr kumimoji="1" lang="en-US" altLang="ja-JP" sz="1400" dirty="0"/>
              <a:t>(a) GSM typical urban model</a:t>
            </a:r>
            <a:endParaRPr kumimoji="1" lang="ja-JP" altLang="en-US" sz="1400"/>
          </a:p>
        </p:txBody>
      </p:sp>
      <p:sp>
        <p:nvSpPr>
          <p:cNvPr id="14" name="テキスト ボックス 13">
            <a:extLst>
              <a:ext uri="{FF2B5EF4-FFF2-40B4-BE49-F238E27FC236}">
                <a16:creationId xmlns:a16="http://schemas.microsoft.com/office/drawing/2014/main" id="{C4568CCB-2496-4530-2354-3EDAFD5AFBC6}"/>
              </a:ext>
            </a:extLst>
          </p:cNvPr>
          <p:cNvSpPr txBox="1"/>
          <p:nvPr/>
        </p:nvSpPr>
        <p:spPr>
          <a:xfrm>
            <a:off x="4245868" y="4314393"/>
            <a:ext cx="2534155" cy="307777"/>
          </a:xfrm>
          <a:prstGeom prst="rect">
            <a:avLst/>
          </a:prstGeom>
          <a:noFill/>
        </p:spPr>
        <p:txBody>
          <a:bodyPr wrap="none" rtlCol="0">
            <a:spAutoFit/>
          </a:bodyPr>
          <a:lstStyle/>
          <a:p>
            <a:r>
              <a:rPr kumimoji="1" lang="en-US" altLang="ja-JP" sz="1400" dirty="0"/>
              <a:t>(b) IEEE 802.22 profile A model</a:t>
            </a:r>
            <a:endParaRPr kumimoji="1" lang="ja-JP" altLang="en-US" sz="1400"/>
          </a:p>
        </p:txBody>
      </p:sp>
      <mc:AlternateContent xmlns:mc="http://schemas.openxmlformats.org/markup-compatibility/2006" xmlns:a14="http://schemas.microsoft.com/office/drawing/2010/main">
        <mc:Choice Requires="a14">
          <p:graphicFrame>
            <p:nvGraphicFramePr>
              <p:cNvPr id="16" name="表 15">
                <a:extLst>
                  <a:ext uri="{FF2B5EF4-FFF2-40B4-BE49-F238E27FC236}">
                    <a16:creationId xmlns:a16="http://schemas.microsoft.com/office/drawing/2014/main" id="{57450B00-FAC7-DCEE-D8EA-4EBBD9CBF3DA}"/>
                  </a:ext>
                </a:extLst>
              </p:cNvPr>
              <p:cNvGraphicFramePr>
                <a:graphicFrameLocks noGrp="1"/>
              </p:cNvGraphicFramePr>
              <p:nvPr>
                <p:extLst>
                  <p:ext uri="{D42A27DB-BD31-4B8C-83A1-F6EECF244321}">
                    <p14:modId xmlns:p14="http://schemas.microsoft.com/office/powerpoint/2010/main" val="1044831603"/>
                  </p:ext>
                </p:extLst>
              </p:nvPr>
            </p:nvGraphicFramePr>
            <p:xfrm>
              <a:off x="4344988" y="4800781"/>
              <a:ext cx="4248474" cy="1034184"/>
            </p:xfrm>
            <a:graphic>
              <a:graphicData uri="http://schemas.openxmlformats.org/drawingml/2006/table">
                <a:tbl>
                  <a:tblPr firstRow="1" firstCol="1" bandRow="1"/>
                  <a:tblGrid>
                    <a:gridCol w="819942">
                      <a:extLst>
                        <a:ext uri="{9D8B030D-6E8A-4147-A177-3AD203B41FA5}">
                          <a16:colId xmlns:a16="http://schemas.microsoft.com/office/drawing/2014/main" val="2166942720"/>
                        </a:ext>
                      </a:extLst>
                    </a:gridCol>
                    <a:gridCol w="571422">
                      <a:extLst>
                        <a:ext uri="{9D8B030D-6E8A-4147-A177-3AD203B41FA5}">
                          <a16:colId xmlns:a16="http://schemas.microsoft.com/office/drawing/2014/main" val="209726599"/>
                        </a:ext>
                      </a:extLst>
                    </a:gridCol>
                    <a:gridCol w="571422">
                      <a:extLst>
                        <a:ext uri="{9D8B030D-6E8A-4147-A177-3AD203B41FA5}">
                          <a16:colId xmlns:a16="http://schemas.microsoft.com/office/drawing/2014/main" val="2481168044"/>
                        </a:ext>
                      </a:extLst>
                    </a:gridCol>
                    <a:gridCol w="571422">
                      <a:extLst>
                        <a:ext uri="{9D8B030D-6E8A-4147-A177-3AD203B41FA5}">
                          <a16:colId xmlns:a16="http://schemas.microsoft.com/office/drawing/2014/main" val="4125794559"/>
                        </a:ext>
                      </a:extLst>
                    </a:gridCol>
                    <a:gridCol w="571422">
                      <a:extLst>
                        <a:ext uri="{9D8B030D-6E8A-4147-A177-3AD203B41FA5}">
                          <a16:colId xmlns:a16="http://schemas.microsoft.com/office/drawing/2014/main" val="1090429625"/>
                        </a:ext>
                      </a:extLst>
                    </a:gridCol>
                    <a:gridCol w="571422">
                      <a:extLst>
                        <a:ext uri="{9D8B030D-6E8A-4147-A177-3AD203B41FA5}">
                          <a16:colId xmlns:a16="http://schemas.microsoft.com/office/drawing/2014/main" val="599333062"/>
                        </a:ext>
                      </a:extLst>
                    </a:gridCol>
                    <a:gridCol w="571422">
                      <a:extLst>
                        <a:ext uri="{9D8B030D-6E8A-4147-A177-3AD203B41FA5}">
                          <a16:colId xmlns:a16="http://schemas.microsoft.com/office/drawing/2014/main" val="1781891757"/>
                        </a:ext>
                      </a:extLst>
                    </a:gridCol>
                  </a:tblGrid>
                  <a:tr h="254308">
                    <a:tc>
                      <a:txBody>
                        <a:bodyPr/>
                        <a:lstStyle/>
                        <a:p>
                          <a:pPr algn="ctr">
                            <a:lnSpc>
                              <a:spcPts val="1000"/>
                            </a:lnSpc>
                          </a:pPr>
                          <a:r>
                            <a:rPr lang="en-US" sz="1200" b="1" kern="100" spc="-20" dirty="0">
                              <a:effectLst/>
                              <a:latin typeface="Times New Roman" panose="02020603050405020304" pitchFamily="18" charset="0"/>
                              <a:ea typeface="ＭＳ 明朝" panose="02020609040205080304" pitchFamily="49" charset="-128"/>
                              <a:cs typeface="Arial" panose="020B0604020202020204" pitchFamily="34" charset="0"/>
                            </a:rPr>
                            <a:t>Parameter</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Path 1</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2</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3</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4</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5</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6</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9681610"/>
                      </a:ext>
                    </a:extLst>
                  </a:tr>
                  <a:tr h="254308">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Delay (</a:t>
                          </a:r>
                          <a14:m>
                            <m:oMath xmlns:m="http://schemas.openxmlformats.org/officeDocument/2006/math">
                              <m:r>
                                <a:rPr lang="en-US" sz="1200" i="1" kern="100">
                                  <a:effectLst/>
                                  <a:latin typeface="Cambria Math" panose="02040503050406030204" pitchFamily="18" charset="0"/>
                                  <a:ea typeface="游明朝" panose="02020400000000000000" pitchFamily="18" charset="-128"/>
                                  <a:cs typeface="Arial" panose="020B0604020202020204" pitchFamily="34" charset="0"/>
                                </a:rPr>
                                <m:t>𝜇</m:t>
                              </m:r>
                              <m:r>
                                <m:rPr>
                                  <m:sty m:val="p"/>
                                </m:rPr>
                                <a:rPr lang="en-US" sz="1200" kern="100">
                                  <a:effectLst/>
                                  <a:latin typeface="Cambria Math" panose="02040503050406030204" pitchFamily="18" charset="0"/>
                                  <a:ea typeface="游明朝" panose="02020400000000000000" pitchFamily="18" charset="-128"/>
                                  <a:cs typeface="Arial" panose="020B0604020202020204" pitchFamily="34" charset="0"/>
                                </a:rPr>
                                <m:t>s</m:t>
                              </m:r>
                            </m:oMath>
                          </a14:m>
                          <a:r>
                            <a:rPr lang="en-US" sz="1200" kern="100">
                              <a:effectLst/>
                              <a:latin typeface="Times New Roman" panose="02020603050405020304" pitchFamily="18" charset="0"/>
                              <a:ea typeface="ＭＳ 明朝" panose="02020609040205080304" pitchFamily="49" charset="-128"/>
                              <a:cs typeface="Arial" panose="020B0604020202020204" pitchFamily="34" charset="0"/>
                            </a:rPr>
                            <a:t>)</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0</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3.0</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8.0</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11</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13</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21</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6003523"/>
                      </a:ext>
                    </a:extLst>
                  </a:tr>
                  <a:tr h="525568">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Relative power (dB)</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0</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­­-7</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-15</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-22</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-24</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-19</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2596421"/>
                      </a:ext>
                    </a:extLst>
                  </a:tr>
                </a:tbl>
              </a:graphicData>
            </a:graphic>
          </p:graphicFrame>
        </mc:Choice>
        <mc:Fallback xmlns="">
          <p:graphicFrame>
            <p:nvGraphicFramePr>
              <p:cNvPr id="16" name="表 15">
                <a:extLst>
                  <a:ext uri="{FF2B5EF4-FFF2-40B4-BE49-F238E27FC236}">
                    <a16:creationId xmlns:a16="http://schemas.microsoft.com/office/drawing/2014/main" id="{57450B00-FAC7-DCEE-D8EA-4EBBD9CBF3DA}"/>
                  </a:ext>
                </a:extLst>
              </p:cNvPr>
              <p:cNvGraphicFramePr>
                <a:graphicFrameLocks noGrp="1"/>
              </p:cNvGraphicFramePr>
              <p:nvPr>
                <p:extLst>
                  <p:ext uri="{D42A27DB-BD31-4B8C-83A1-F6EECF244321}">
                    <p14:modId xmlns:p14="http://schemas.microsoft.com/office/powerpoint/2010/main" val="1044831603"/>
                  </p:ext>
                </p:extLst>
              </p:nvPr>
            </p:nvGraphicFramePr>
            <p:xfrm>
              <a:off x="4344988" y="4800781"/>
              <a:ext cx="4248474" cy="1034184"/>
            </p:xfrm>
            <a:graphic>
              <a:graphicData uri="http://schemas.openxmlformats.org/drawingml/2006/table">
                <a:tbl>
                  <a:tblPr firstRow="1" firstCol="1" bandRow="1"/>
                  <a:tblGrid>
                    <a:gridCol w="819942">
                      <a:extLst>
                        <a:ext uri="{9D8B030D-6E8A-4147-A177-3AD203B41FA5}">
                          <a16:colId xmlns:a16="http://schemas.microsoft.com/office/drawing/2014/main" val="2166942720"/>
                        </a:ext>
                      </a:extLst>
                    </a:gridCol>
                    <a:gridCol w="571422">
                      <a:extLst>
                        <a:ext uri="{9D8B030D-6E8A-4147-A177-3AD203B41FA5}">
                          <a16:colId xmlns:a16="http://schemas.microsoft.com/office/drawing/2014/main" val="209726599"/>
                        </a:ext>
                      </a:extLst>
                    </a:gridCol>
                    <a:gridCol w="571422">
                      <a:extLst>
                        <a:ext uri="{9D8B030D-6E8A-4147-A177-3AD203B41FA5}">
                          <a16:colId xmlns:a16="http://schemas.microsoft.com/office/drawing/2014/main" val="2481168044"/>
                        </a:ext>
                      </a:extLst>
                    </a:gridCol>
                    <a:gridCol w="571422">
                      <a:extLst>
                        <a:ext uri="{9D8B030D-6E8A-4147-A177-3AD203B41FA5}">
                          <a16:colId xmlns:a16="http://schemas.microsoft.com/office/drawing/2014/main" val="4125794559"/>
                        </a:ext>
                      </a:extLst>
                    </a:gridCol>
                    <a:gridCol w="571422">
                      <a:extLst>
                        <a:ext uri="{9D8B030D-6E8A-4147-A177-3AD203B41FA5}">
                          <a16:colId xmlns:a16="http://schemas.microsoft.com/office/drawing/2014/main" val="1090429625"/>
                        </a:ext>
                      </a:extLst>
                    </a:gridCol>
                    <a:gridCol w="571422">
                      <a:extLst>
                        <a:ext uri="{9D8B030D-6E8A-4147-A177-3AD203B41FA5}">
                          <a16:colId xmlns:a16="http://schemas.microsoft.com/office/drawing/2014/main" val="599333062"/>
                        </a:ext>
                      </a:extLst>
                    </a:gridCol>
                    <a:gridCol w="571422">
                      <a:extLst>
                        <a:ext uri="{9D8B030D-6E8A-4147-A177-3AD203B41FA5}">
                          <a16:colId xmlns:a16="http://schemas.microsoft.com/office/drawing/2014/main" val="1781891757"/>
                        </a:ext>
                      </a:extLst>
                    </a:gridCol>
                  </a:tblGrid>
                  <a:tr h="254308">
                    <a:tc>
                      <a:txBody>
                        <a:bodyPr/>
                        <a:lstStyle/>
                        <a:p>
                          <a:pPr algn="ctr">
                            <a:lnSpc>
                              <a:spcPts val="1000"/>
                            </a:lnSpc>
                          </a:pPr>
                          <a:r>
                            <a:rPr lang="en-US" sz="1200" b="1" kern="100" spc="-20" dirty="0">
                              <a:effectLst/>
                              <a:latin typeface="Times New Roman" panose="02020603050405020304" pitchFamily="18" charset="0"/>
                              <a:ea typeface="ＭＳ 明朝" panose="02020609040205080304" pitchFamily="49" charset="-128"/>
                              <a:cs typeface="Arial" panose="020B0604020202020204" pitchFamily="34" charset="0"/>
                            </a:rPr>
                            <a:t>Parameter</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Path 1</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2</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3</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4</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5</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Path 6</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9681610"/>
                      </a:ext>
                    </a:extLst>
                  </a:tr>
                  <a:tr h="254308">
                    <a:tc>
                      <a:txBody>
                        <a:bodyPr/>
                        <a:lstStyle/>
                        <a:p>
                          <a:endParaRPr lang="ja-JP"/>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3"/>
                          <a:stretch>
                            <a:fillRect l="-1538" t="-115000" r="-416923" b="-215000"/>
                          </a:stretch>
                        </a:blipFill>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0</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3.0</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8.0</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11</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13</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21</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6003523"/>
                      </a:ext>
                    </a:extLst>
                  </a:tr>
                  <a:tr h="525568">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Relative power (dB)</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0</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­­-7</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a:effectLst/>
                              <a:latin typeface="Times New Roman" panose="02020603050405020304" pitchFamily="18" charset="0"/>
                              <a:ea typeface="ＭＳ 明朝" panose="02020609040205080304" pitchFamily="49" charset="-128"/>
                              <a:cs typeface="Arial" panose="020B0604020202020204" pitchFamily="34" charset="0"/>
                            </a:rPr>
                            <a:t>-15</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-22</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-24</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kern="100" spc="-20" dirty="0">
                              <a:effectLst/>
                              <a:latin typeface="Times New Roman" panose="02020603050405020304" pitchFamily="18" charset="0"/>
                              <a:ea typeface="ＭＳ 明朝" panose="02020609040205080304" pitchFamily="49" charset="-128"/>
                              <a:cs typeface="Arial" panose="020B0604020202020204" pitchFamily="34" charset="0"/>
                            </a:rPr>
                            <a:t>-19</a:t>
                          </a:r>
                          <a:endParaRPr lang="ja-JP" sz="1200" kern="100">
                            <a:effectLst/>
                            <a:latin typeface="Times New Roman" panose="02020603050405020304" pitchFamily="18" charset="0"/>
                            <a:ea typeface="SimSun" panose="02010600030101010101" pitchFamily="2" charset="-122"/>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2596421"/>
                      </a:ext>
                    </a:extLst>
                  </a:tr>
                </a:tbl>
              </a:graphicData>
            </a:graphic>
          </p:graphicFrame>
        </mc:Fallback>
      </mc:AlternateContent>
    </p:spTree>
    <p:extLst>
      <p:ext uri="{BB962C8B-B14F-4D97-AF65-F5344CB8AC3E}">
        <p14:creationId xmlns:p14="http://schemas.microsoft.com/office/powerpoint/2010/main" val="3123837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701EE8-8876-505A-DB4A-14D568F7CC1E}"/>
              </a:ext>
            </a:extLst>
          </p:cNvPr>
          <p:cNvSpPr>
            <a:spLocks noGrp="1"/>
          </p:cNvSpPr>
          <p:nvPr>
            <p:ph type="title"/>
          </p:nvPr>
        </p:nvSpPr>
        <p:spPr/>
        <p:txBody>
          <a:bodyPr/>
          <a:lstStyle/>
          <a:p>
            <a:r>
              <a:rPr lang="en-US" altLang="ja-JP" dirty="0"/>
              <a:t>PER performance</a:t>
            </a:r>
            <a:endParaRPr kumimoji="1" lang="ja-JP" altLang="en-US"/>
          </a:p>
        </p:txBody>
      </p:sp>
      <p:sp>
        <p:nvSpPr>
          <p:cNvPr id="3" name="日付プレースホルダー 2">
            <a:extLst>
              <a:ext uri="{FF2B5EF4-FFF2-40B4-BE49-F238E27FC236}">
                <a16:creationId xmlns:a16="http://schemas.microsoft.com/office/drawing/2014/main" id="{BCB21CD0-385E-8550-BC32-FF32987EF042}"/>
              </a:ext>
            </a:extLst>
          </p:cNvPr>
          <p:cNvSpPr>
            <a:spLocks noGrp="1"/>
          </p:cNvSpPr>
          <p:nvPr>
            <p:ph type="dt" sz="half" idx="10"/>
          </p:nvPr>
        </p:nvSpPr>
        <p:spPr/>
        <p:txBody>
          <a:bodyPr/>
          <a:lstStyle/>
          <a:p>
            <a:r>
              <a:rPr lang="en-US" altLang="ja-JP" dirty="0"/>
              <a:t>Nov. 2023</a:t>
            </a:r>
          </a:p>
        </p:txBody>
      </p:sp>
      <p:sp>
        <p:nvSpPr>
          <p:cNvPr id="4" name="スライド番号プレースホルダー 3">
            <a:extLst>
              <a:ext uri="{FF2B5EF4-FFF2-40B4-BE49-F238E27FC236}">
                <a16:creationId xmlns:a16="http://schemas.microsoft.com/office/drawing/2014/main" id="{AA6D1185-43A0-389B-75BC-D7C04D6C2047}"/>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7</a:t>
            </a:fld>
            <a:endParaRPr lang="en-US" altLang="ja-JP"/>
          </a:p>
        </p:txBody>
      </p:sp>
      <p:sp>
        <p:nvSpPr>
          <p:cNvPr id="5" name="フッター プレースホルダー 4">
            <a:extLst>
              <a:ext uri="{FF2B5EF4-FFF2-40B4-BE49-F238E27FC236}">
                <a16:creationId xmlns:a16="http://schemas.microsoft.com/office/drawing/2014/main" id="{E38830B8-E10B-948F-6BAC-A19372AD1F08}"/>
              </a:ext>
            </a:extLst>
          </p:cNvPr>
          <p:cNvSpPr>
            <a:spLocks noGrp="1"/>
          </p:cNvSpPr>
          <p:nvPr>
            <p:ph type="ftr" sz="quarter" idx="11"/>
          </p:nvPr>
        </p:nvSpPr>
        <p:spPr/>
        <p:txBody>
          <a:bodyPr/>
          <a:lstStyle/>
          <a:p>
            <a:r>
              <a:rPr lang="en-US" altLang="ja-JP"/>
              <a:t>H. Harada (Kyoto University)</a:t>
            </a:r>
            <a:endParaRPr lang="en-US" altLang="ja-JP" dirty="0"/>
          </a:p>
        </p:txBody>
      </p:sp>
      <p:pic>
        <p:nvPicPr>
          <p:cNvPr id="6" name="図 5">
            <a:extLst>
              <a:ext uri="{FF2B5EF4-FFF2-40B4-BE49-F238E27FC236}">
                <a16:creationId xmlns:a16="http://schemas.microsoft.com/office/drawing/2014/main" id="{54D2717E-B531-A2AB-C0DC-8D3D886D2E1D}"/>
              </a:ext>
            </a:extLst>
          </p:cNvPr>
          <p:cNvPicPr>
            <a:picLocks noChangeAspect="1"/>
          </p:cNvPicPr>
          <p:nvPr/>
        </p:nvPicPr>
        <p:blipFill>
          <a:blip r:embed="rId2"/>
          <a:stretch>
            <a:fillRect/>
          </a:stretch>
        </p:blipFill>
        <p:spPr>
          <a:xfrm>
            <a:off x="737827" y="1752600"/>
            <a:ext cx="3263833" cy="3980656"/>
          </a:xfrm>
          <a:prstGeom prst="rect">
            <a:avLst/>
          </a:prstGeom>
        </p:spPr>
      </p:pic>
      <p:pic>
        <p:nvPicPr>
          <p:cNvPr id="7" name="図 6">
            <a:extLst>
              <a:ext uri="{FF2B5EF4-FFF2-40B4-BE49-F238E27FC236}">
                <a16:creationId xmlns:a16="http://schemas.microsoft.com/office/drawing/2014/main" id="{5B9A8D9C-8714-283D-8BDA-6F61B77358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5213" y="1823564"/>
            <a:ext cx="3124200" cy="3805013"/>
          </a:xfrm>
          <a:prstGeom prst="rect">
            <a:avLst/>
          </a:prstGeom>
        </p:spPr>
      </p:pic>
      <p:sp>
        <p:nvSpPr>
          <p:cNvPr id="8" name="テキスト ボックス 7">
            <a:extLst>
              <a:ext uri="{FF2B5EF4-FFF2-40B4-BE49-F238E27FC236}">
                <a16:creationId xmlns:a16="http://schemas.microsoft.com/office/drawing/2014/main" id="{47F6D2D8-AFF0-DEB4-319E-12310501781B}"/>
              </a:ext>
            </a:extLst>
          </p:cNvPr>
          <p:cNvSpPr txBox="1"/>
          <p:nvPr/>
        </p:nvSpPr>
        <p:spPr>
          <a:xfrm>
            <a:off x="1220229" y="5733256"/>
            <a:ext cx="2299027" cy="307777"/>
          </a:xfrm>
          <a:prstGeom prst="rect">
            <a:avLst/>
          </a:prstGeom>
          <a:noFill/>
        </p:spPr>
        <p:txBody>
          <a:bodyPr wrap="none" rtlCol="0">
            <a:spAutoFit/>
          </a:bodyPr>
          <a:lstStyle/>
          <a:p>
            <a:r>
              <a:rPr kumimoji="1" lang="en-US" altLang="ja-JP" sz="1400" dirty="0"/>
              <a:t>(a) GSM typical urban model</a:t>
            </a:r>
            <a:endParaRPr kumimoji="1" lang="ja-JP" altLang="en-US" sz="1400"/>
          </a:p>
        </p:txBody>
      </p:sp>
      <p:sp>
        <p:nvSpPr>
          <p:cNvPr id="9" name="テキスト ボックス 8">
            <a:extLst>
              <a:ext uri="{FF2B5EF4-FFF2-40B4-BE49-F238E27FC236}">
                <a16:creationId xmlns:a16="http://schemas.microsoft.com/office/drawing/2014/main" id="{988527DC-A26E-6D80-84F7-620F130470B3}"/>
              </a:ext>
            </a:extLst>
          </p:cNvPr>
          <p:cNvSpPr txBox="1"/>
          <p:nvPr/>
        </p:nvSpPr>
        <p:spPr>
          <a:xfrm>
            <a:off x="5262619" y="5733256"/>
            <a:ext cx="2534155" cy="307777"/>
          </a:xfrm>
          <a:prstGeom prst="rect">
            <a:avLst/>
          </a:prstGeom>
          <a:noFill/>
        </p:spPr>
        <p:txBody>
          <a:bodyPr wrap="none" rtlCol="0">
            <a:spAutoFit/>
          </a:bodyPr>
          <a:lstStyle/>
          <a:p>
            <a:r>
              <a:rPr kumimoji="1" lang="en-US" altLang="ja-JP" sz="1400" dirty="0"/>
              <a:t>(b) IEEE 802.22 profile A model</a:t>
            </a:r>
            <a:endParaRPr kumimoji="1" lang="ja-JP" altLang="en-US" sz="1400"/>
          </a:p>
        </p:txBody>
      </p:sp>
      <p:sp>
        <p:nvSpPr>
          <p:cNvPr id="10" name="テキスト ボックス 9">
            <a:extLst>
              <a:ext uri="{FF2B5EF4-FFF2-40B4-BE49-F238E27FC236}">
                <a16:creationId xmlns:a16="http://schemas.microsoft.com/office/drawing/2014/main" id="{9F4B9850-13AF-6D0A-B34F-C5D3CDB3D39A}"/>
              </a:ext>
            </a:extLst>
          </p:cNvPr>
          <p:cNvSpPr txBox="1"/>
          <p:nvPr/>
        </p:nvSpPr>
        <p:spPr>
          <a:xfrm>
            <a:off x="2918278" y="6058168"/>
            <a:ext cx="5676402" cy="400110"/>
          </a:xfrm>
          <a:prstGeom prst="rect">
            <a:avLst/>
          </a:prstGeom>
          <a:noFill/>
        </p:spPr>
        <p:txBody>
          <a:bodyPr wrap="square" rtlCol="0">
            <a:spAutoFit/>
          </a:bodyPr>
          <a:lstStyle>
            <a:defPPr>
              <a:defRPr lang="ja-JP"/>
            </a:defPPr>
            <a:lvl1pPr algn="ctr">
              <a:defRPr sz="1600" b="1">
                <a:latin typeface="Hiragino Sans W3" charset="-128"/>
                <a:ea typeface="Hiragino Sans W3" charset="-128"/>
                <a:cs typeface="Hiragino Sans W3" charset="-128"/>
              </a:defRPr>
            </a:lvl1pPr>
          </a:lstStyle>
          <a:p>
            <a:pPr algn="l"/>
            <a:r>
              <a:rPr lang="en-US" altLang="ja-JP" sz="1000" b="0" dirty="0">
                <a:solidFill>
                  <a:prstClr val="black"/>
                </a:solidFill>
                <a:latin typeface="Times New Roman" panose="02020603050405020304" pitchFamily="18" charset="0"/>
                <a:ea typeface="+mn-ea"/>
                <a:cs typeface="Times New Roman" panose="02020603050405020304" pitchFamily="18" charset="0"/>
              </a:rPr>
              <a:t>K. </a:t>
            </a:r>
            <a:r>
              <a:rPr lang="en-US" altLang="ja-JP" sz="1000" b="0" dirty="0" err="1">
                <a:solidFill>
                  <a:prstClr val="black"/>
                </a:solidFill>
                <a:latin typeface="Times New Roman" panose="02020603050405020304" pitchFamily="18" charset="0"/>
                <a:ea typeface="+mn-ea"/>
                <a:cs typeface="Times New Roman" panose="02020603050405020304" pitchFamily="18" charset="0"/>
              </a:rPr>
              <a:t>Nakura</a:t>
            </a:r>
            <a:r>
              <a:rPr lang="en-US" altLang="ja-JP" sz="1000" b="0" dirty="0">
                <a:solidFill>
                  <a:prstClr val="black"/>
                </a:solidFill>
                <a:latin typeface="Times New Roman" panose="02020603050405020304" pitchFamily="18" charset="0"/>
                <a:ea typeface="+mn-ea"/>
                <a:cs typeface="Times New Roman" panose="02020603050405020304" pitchFamily="18" charset="0"/>
              </a:rPr>
              <a:t>, H. Masaki, H. Harada, “Performance Evaluation of IEEE 802.15.4 SUN OFDM in VHF-band for Super-large Coverage Communication Systems ”, IEEE WF-IoT, Oct. 2023</a:t>
            </a:r>
          </a:p>
        </p:txBody>
      </p:sp>
    </p:spTree>
    <p:extLst>
      <p:ext uri="{BB962C8B-B14F-4D97-AF65-F5344CB8AC3E}">
        <p14:creationId xmlns:p14="http://schemas.microsoft.com/office/powerpoint/2010/main" val="3202946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C479D8-D50E-1060-7F02-C46807721950}"/>
              </a:ext>
            </a:extLst>
          </p:cNvPr>
          <p:cNvSpPr>
            <a:spLocks noGrp="1"/>
          </p:cNvSpPr>
          <p:nvPr>
            <p:ph type="title"/>
          </p:nvPr>
        </p:nvSpPr>
        <p:spPr/>
        <p:txBody>
          <a:bodyPr/>
          <a:lstStyle/>
          <a:p>
            <a:r>
              <a:rPr kumimoji="1" lang="en-US" altLang="ja-JP" dirty="0"/>
              <a:t>Required SNR to achieve required PER</a:t>
            </a:r>
            <a:endParaRPr kumimoji="1" lang="ja-JP" altLang="en-US"/>
          </a:p>
        </p:txBody>
      </p:sp>
      <p:sp>
        <p:nvSpPr>
          <p:cNvPr id="3" name="日付プレースホルダー 2">
            <a:extLst>
              <a:ext uri="{FF2B5EF4-FFF2-40B4-BE49-F238E27FC236}">
                <a16:creationId xmlns:a16="http://schemas.microsoft.com/office/drawing/2014/main" id="{80092EA4-672C-ECA4-0C6F-AF8D19FCEF20}"/>
              </a:ext>
            </a:extLst>
          </p:cNvPr>
          <p:cNvSpPr>
            <a:spLocks noGrp="1"/>
          </p:cNvSpPr>
          <p:nvPr>
            <p:ph type="dt" sz="half" idx="10"/>
          </p:nvPr>
        </p:nvSpPr>
        <p:spPr/>
        <p:txBody>
          <a:bodyPr/>
          <a:lstStyle/>
          <a:p>
            <a:r>
              <a:rPr lang="en-US" altLang="ja-JP" dirty="0"/>
              <a:t>Nov. 2023</a:t>
            </a:r>
          </a:p>
        </p:txBody>
      </p:sp>
      <p:sp>
        <p:nvSpPr>
          <p:cNvPr id="4" name="スライド番号プレースホルダー 3">
            <a:extLst>
              <a:ext uri="{FF2B5EF4-FFF2-40B4-BE49-F238E27FC236}">
                <a16:creationId xmlns:a16="http://schemas.microsoft.com/office/drawing/2014/main" id="{7E255E72-FF9C-8A29-8CEF-3003BA44B9F0}"/>
              </a:ext>
            </a:extLst>
          </p:cNvPr>
          <p:cNvSpPr>
            <a:spLocks noGrp="1"/>
          </p:cNvSpPr>
          <p:nvPr>
            <p:ph type="sldNum" sz="quarter" idx="12"/>
          </p:nvPr>
        </p:nvSpPr>
        <p:spPr/>
        <p:txBody>
          <a:bodyPr/>
          <a:lstStyle/>
          <a:p>
            <a:r>
              <a:rPr lang="en-US" altLang="ja-JP"/>
              <a:t>Slide </a:t>
            </a:r>
            <a:fld id="{6C470715-CA17-1440-9A00-ABF0CF256EB7}" type="slidenum">
              <a:rPr lang="en-US" altLang="ja-JP" smtClean="0"/>
              <a:pPr/>
              <a:t>8</a:t>
            </a:fld>
            <a:endParaRPr lang="en-US" altLang="ja-JP"/>
          </a:p>
        </p:txBody>
      </p:sp>
      <p:sp>
        <p:nvSpPr>
          <p:cNvPr id="5" name="フッター プレースホルダー 4">
            <a:extLst>
              <a:ext uri="{FF2B5EF4-FFF2-40B4-BE49-F238E27FC236}">
                <a16:creationId xmlns:a16="http://schemas.microsoft.com/office/drawing/2014/main" id="{B6E580D3-9D45-B3F2-A5D9-799666F3BC7E}"/>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7" name="表 6">
            <a:extLst>
              <a:ext uri="{FF2B5EF4-FFF2-40B4-BE49-F238E27FC236}">
                <a16:creationId xmlns:a16="http://schemas.microsoft.com/office/drawing/2014/main" id="{2BA84DB6-F67F-C1B3-E077-E0B309FB2C58}"/>
              </a:ext>
            </a:extLst>
          </p:cNvPr>
          <p:cNvGraphicFramePr>
            <a:graphicFrameLocks noGrp="1"/>
          </p:cNvGraphicFramePr>
          <p:nvPr>
            <p:extLst>
              <p:ext uri="{D42A27DB-BD31-4B8C-83A1-F6EECF244321}">
                <p14:modId xmlns:p14="http://schemas.microsoft.com/office/powerpoint/2010/main" val="1108504621"/>
              </p:ext>
            </p:extLst>
          </p:nvPr>
        </p:nvGraphicFramePr>
        <p:xfrm>
          <a:off x="723900" y="2420888"/>
          <a:ext cx="7772401" cy="2945076"/>
        </p:xfrm>
        <a:graphic>
          <a:graphicData uri="http://schemas.openxmlformats.org/drawingml/2006/table">
            <a:tbl>
              <a:tblPr firstRow="1" firstCol="1" bandRow="1"/>
              <a:tblGrid>
                <a:gridCol w="1255812">
                  <a:extLst>
                    <a:ext uri="{9D8B030D-6E8A-4147-A177-3AD203B41FA5}">
                      <a16:colId xmlns:a16="http://schemas.microsoft.com/office/drawing/2014/main" val="2180647159"/>
                    </a:ext>
                  </a:extLst>
                </a:gridCol>
                <a:gridCol w="1080120">
                  <a:extLst>
                    <a:ext uri="{9D8B030D-6E8A-4147-A177-3AD203B41FA5}">
                      <a16:colId xmlns:a16="http://schemas.microsoft.com/office/drawing/2014/main" val="1742594133"/>
                    </a:ext>
                  </a:extLst>
                </a:gridCol>
                <a:gridCol w="946890">
                  <a:extLst>
                    <a:ext uri="{9D8B030D-6E8A-4147-A177-3AD203B41FA5}">
                      <a16:colId xmlns:a16="http://schemas.microsoft.com/office/drawing/2014/main" val="240924134"/>
                    </a:ext>
                  </a:extLst>
                </a:gridCol>
                <a:gridCol w="1497563">
                  <a:extLst>
                    <a:ext uri="{9D8B030D-6E8A-4147-A177-3AD203B41FA5}">
                      <a16:colId xmlns:a16="http://schemas.microsoft.com/office/drawing/2014/main" val="3568069247"/>
                    </a:ext>
                  </a:extLst>
                </a:gridCol>
                <a:gridCol w="1496008">
                  <a:extLst>
                    <a:ext uri="{9D8B030D-6E8A-4147-A177-3AD203B41FA5}">
                      <a16:colId xmlns:a16="http://schemas.microsoft.com/office/drawing/2014/main" val="3191591664"/>
                    </a:ext>
                  </a:extLst>
                </a:gridCol>
                <a:gridCol w="1496008">
                  <a:extLst>
                    <a:ext uri="{9D8B030D-6E8A-4147-A177-3AD203B41FA5}">
                      <a16:colId xmlns:a16="http://schemas.microsoft.com/office/drawing/2014/main" val="2482603415"/>
                    </a:ext>
                  </a:extLst>
                </a:gridCol>
              </a:tblGrid>
              <a:tr h="170273">
                <a:tc rowSpan="2" gridSpan="3">
                  <a:txBody>
                    <a:bodyPr/>
                    <a:lstStyle/>
                    <a:p>
                      <a:pPr algn="ctr"/>
                      <a:r>
                        <a:rPr lang="en-US" sz="1200" b="1" dirty="0">
                          <a:effectLst/>
                          <a:latin typeface="Times New Roman" panose="02020603050405020304" pitchFamily="18" charset="0"/>
                          <a:ea typeface="SimSun" panose="02010600030101010101" pitchFamily="2" charset="-122"/>
                        </a:rPr>
                        <a:t>Parameters</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gridSpan="3">
                  <a:txBody>
                    <a:bodyPr/>
                    <a:lstStyle/>
                    <a:p>
                      <a:pPr algn="ctr"/>
                      <a:r>
                        <a:rPr lang="en-US" sz="1200" b="1" spc="-20" dirty="0">
                          <a:effectLst/>
                          <a:latin typeface="Times New Roman" panose="02020603050405020304" pitchFamily="18" charset="0"/>
                          <a:ea typeface="SimSun" panose="02010600030101010101" pitchFamily="2" charset="-122"/>
                        </a:rPr>
                        <a:t>Required SNR to achieve required PER=10</a:t>
                      </a:r>
                      <a:r>
                        <a:rPr lang="en-US" sz="1200" b="1" spc="-20" baseline="30000" dirty="0">
                          <a:effectLst/>
                          <a:latin typeface="Times New Roman" panose="02020603050405020304" pitchFamily="18" charset="0"/>
                          <a:ea typeface="SimSun" panose="02010600030101010101" pitchFamily="2" charset="-122"/>
                        </a:rPr>
                        <a:t>-1</a:t>
                      </a:r>
                      <a:r>
                        <a:rPr lang="en-US" sz="1200" b="1" spc="-20" dirty="0">
                          <a:effectLst/>
                          <a:latin typeface="Times New Roman" panose="02020603050405020304" pitchFamily="18" charset="0"/>
                          <a:ea typeface="SimSun" panose="02010600030101010101" pitchFamily="2" charset="-122"/>
                        </a:rPr>
                        <a:t> [dB]</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98364117"/>
                  </a:ext>
                </a:extLst>
              </a:tr>
              <a:tr h="170273">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algn="ctr"/>
                      <a:r>
                        <a:rPr lang="en-US" sz="1200" b="1">
                          <a:effectLst/>
                          <a:latin typeface="Times New Roman" panose="02020603050405020304" pitchFamily="18" charset="0"/>
                          <a:ea typeface="SimSun" panose="02010600030101010101" pitchFamily="2" charset="-122"/>
                        </a:rPr>
                        <a:t>Vehicular speed (km/h)</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34832605"/>
                  </a:ext>
                </a:extLst>
              </a:tr>
              <a:tr h="197765">
                <a:tc>
                  <a:txBody>
                    <a:bodyPr/>
                    <a:lstStyle/>
                    <a:p>
                      <a:pPr algn="ctr"/>
                      <a:r>
                        <a:rPr lang="en-US" sz="1200" b="1">
                          <a:effectLst/>
                          <a:latin typeface="Times New Roman" panose="02020603050405020304" pitchFamily="18" charset="0"/>
                          <a:ea typeface="SimSun" panose="02010600030101010101" pitchFamily="2" charset="-122"/>
                        </a:rPr>
                        <a:t>Chanel model </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1" dirty="0">
                          <a:effectLst/>
                          <a:latin typeface="Times New Roman" panose="02020603050405020304" pitchFamily="18" charset="0"/>
                          <a:ea typeface="SimSun" panose="02010600030101010101" pitchFamily="2" charset="-122"/>
                        </a:rPr>
                        <a:t>Option, MCS</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b="1" dirty="0">
                          <a:effectLst/>
                          <a:latin typeface="Times New Roman" panose="02020603050405020304" pitchFamily="18" charset="0"/>
                          <a:ea typeface="SimSun" panose="02010600030101010101" pitchFamily="2" charset="-122"/>
                        </a:rPr>
                        <a:t>Data rate (kbps)</a:t>
                      </a:r>
                      <a:endParaRPr lang="ja-JP" sz="1200" b="1">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40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80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9149058"/>
                  </a:ext>
                </a:extLst>
              </a:tr>
              <a:tr h="184463">
                <a:tc rowSpan="6">
                  <a:txBody>
                    <a:bodyPr/>
                    <a:lstStyle/>
                    <a:p>
                      <a:pPr algn="ctr"/>
                      <a:r>
                        <a:rPr lang="en-US" sz="1200">
                          <a:effectLst/>
                          <a:latin typeface="Times New Roman" panose="02020603050405020304" pitchFamily="18" charset="0"/>
                          <a:ea typeface="SimSun" panose="02010600030101010101" pitchFamily="2" charset="-122"/>
                        </a:rPr>
                        <a:t>GSM</a:t>
                      </a:r>
                      <a:endParaRPr lang="ja-JP" sz="1200">
                        <a:effectLst/>
                        <a:latin typeface="Times New Roman" panose="02020603050405020304" pitchFamily="18" charset="0"/>
                        <a:ea typeface="SimSun" panose="02010600030101010101" pitchFamily="2" charset="-122"/>
                      </a:endParaRPr>
                    </a:p>
                    <a:p>
                      <a:pPr algn="ctr"/>
                      <a:r>
                        <a:rPr lang="en-US" sz="1200">
                          <a:effectLst/>
                          <a:latin typeface="Times New Roman" panose="02020603050405020304" pitchFamily="18" charset="0"/>
                          <a:ea typeface="SimSun" panose="02010600030101010101" pitchFamily="2" charset="-122"/>
                        </a:rPr>
                        <a:t>typical urban</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(4, 0)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dirty="0">
                          <a:effectLst/>
                          <a:latin typeface="Times New Roman" panose="02020603050405020304" pitchFamily="18" charset="0"/>
                          <a:ea typeface="SimSun" panose="02010600030101010101" pitchFamily="2" charset="-122"/>
                        </a:rPr>
                        <a:t>12.5</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3.9</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6.4</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6.9</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6654268"/>
                  </a:ext>
                </a:extLst>
              </a:tr>
              <a:tr h="184463">
                <a:tc vMerge="1">
                  <a:txBody>
                    <a:bodyPr/>
                    <a:lstStyle/>
                    <a:p>
                      <a:endParaRPr kumimoji="1" lang="ja-JP" altLang="en-US"/>
                    </a:p>
                  </a:txBody>
                  <a:tcPr/>
                </a:tc>
                <a:tc>
                  <a:txBody>
                    <a:bodyPr/>
                    <a:lstStyle/>
                    <a:p>
                      <a:pPr algn="ctr"/>
                      <a:r>
                        <a:rPr lang="en-US" sz="1200" dirty="0">
                          <a:effectLst/>
                          <a:latin typeface="Times New Roman" panose="02020603050405020304" pitchFamily="18" charset="0"/>
                          <a:ea typeface="SimSun" panose="02010600030101010101" pitchFamily="2" charset="-122"/>
                        </a:rPr>
                        <a:t>(3, 3)</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dirty="0">
                          <a:effectLst/>
                          <a:latin typeface="Times New Roman" panose="02020603050405020304" pitchFamily="18" charset="0"/>
                          <a:ea typeface="SimSun" panose="02010600030101010101" pitchFamily="2" charset="-122"/>
                        </a:rPr>
                        <a:t>200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9.6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9.8</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10.2</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5141384"/>
                  </a:ext>
                </a:extLst>
              </a:tr>
              <a:tr h="184463">
                <a:tc vMerge="1">
                  <a:txBody>
                    <a:bodyPr/>
                    <a:lstStyle/>
                    <a:p>
                      <a:endParaRPr kumimoji="1" lang="ja-JP" altLang="en-US"/>
                    </a:p>
                  </a:txBody>
                  <a:tcPr/>
                </a:tc>
                <a:tc>
                  <a:txBody>
                    <a:bodyPr/>
                    <a:lstStyle/>
                    <a:p>
                      <a:pPr algn="ctr"/>
                      <a:r>
                        <a:rPr lang="en-US" sz="1200" dirty="0">
                          <a:effectLst/>
                          <a:latin typeface="Times New Roman" panose="02020603050405020304" pitchFamily="18" charset="0"/>
                          <a:ea typeface="SimSun" panose="02010600030101010101" pitchFamily="2" charset="-122"/>
                        </a:rPr>
                        <a:t>(3, 4)</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dirty="0">
                          <a:effectLst/>
                          <a:latin typeface="Times New Roman" panose="02020603050405020304" pitchFamily="18" charset="0"/>
                          <a:ea typeface="SimSun" panose="02010600030101010101" pitchFamily="2" charset="-122"/>
                        </a:rPr>
                        <a:t>300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11.8</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11.8</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12.1</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202577"/>
                  </a:ext>
                </a:extLst>
              </a:tr>
              <a:tr h="184463">
                <a:tc vMerge="1">
                  <a:txBody>
                    <a:bodyPr/>
                    <a:lstStyle/>
                    <a:p>
                      <a:endParaRPr kumimoji="1" lang="ja-JP" altLang="en-US"/>
                    </a:p>
                  </a:txBody>
                  <a:tcPr/>
                </a:tc>
                <a:tc>
                  <a:txBody>
                    <a:bodyPr/>
                    <a:lstStyle/>
                    <a:p>
                      <a:pPr algn="ctr"/>
                      <a:r>
                        <a:rPr lang="en-US" sz="1200" dirty="0">
                          <a:effectLst/>
                          <a:latin typeface="Times New Roman" panose="02020603050405020304" pitchFamily="18" charset="0"/>
                          <a:ea typeface="SimSun" panose="02010600030101010101" pitchFamily="2" charset="-122"/>
                        </a:rPr>
                        <a:t>(3, 5)</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dirty="0">
                          <a:effectLst/>
                          <a:latin typeface="Times New Roman" panose="02020603050405020304" pitchFamily="18" charset="0"/>
                          <a:ea typeface="SimSun" panose="02010600030101010101" pitchFamily="2" charset="-122"/>
                        </a:rPr>
                        <a:t>400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13.7</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13.6</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13.7</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4777786"/>
                  </a:ext>
                </a:extLst>
              </a:tr>
              <a:tr h="184463">
                <a:tc vMerge="1">
                  <a:txBody>
                    <a:bodyPr/>
                    <a:lstStyle/>
                    <a:p>
                      <a:endParaRPr kumimoji="1" lang="ja-JP" altLang="en-US"/>
                    </a:p>
                  </a:txBody>
                  <a:tcPr/>
                </a:tc>
                <a:tc>
                  <a:txBody>
                    <a:bodyPr/>
                    <a:lstStyle/>
                    <a:p>
                      <a:pPr algn="ctr"/>
                      <a:r>
                        <a:rPr lang="en-US" sz="1200" dirty="0">
                          <a:effectLst/>
                          <a:latin typeface="Times New Roman" panose="02020603050405020304" pitchFamily="18" charset="0"/>
                          <a:ea typeface="SimSun" panose="02010600030101010101" pitchFamily="2" charset="-122"/>
                        </a:rPr>
                        <a:t>(3, 6)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dirty="0">
                          <a:effectLst/>
                          <a:latin typeface="Times New Roman" panose="02020603050405020304" pitchFamily="18" charset="0"/>
                          <a:ea typeface="SimSun" panose="02010600030101010101" pitchFamily="2" charset="-122"/>
                        </a:rPr>
                        <a:t>600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17.1</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16.9</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17.1</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8680678"/>
                  </a:ext>
                </a:extLst>
              </a:tr>
              <a:tr h="184463">
                <a:tc vMerge="1">
                  <a:txBody>
                    <a:bodyPr/>
                    <a:lstStyle/>
                    <a:p>
                      <a:endParaRPr kumimoji="1" lang="ja-JP" altLang="en-US"/>
                    </a:p>
                  </a:txBody>
                  <a:tcPr/>
                </a:tc>
                <a:tc>
                  <a:txBody>
                    <a:bodyPr/>
                    <a:lstStyle/>
                    <a:p>
                      <a:pPr algn="ctr"/>
                      <a:r>
                        <a:rPr lang="en-US" sz="1200" dirty="0">
                          <a:effectLst/>
                          <a:latin typeface="Times New Roman" panose="02020603050405020304" pitchFamily="18" charset="0"/>
                          <a:ea typeface="SimSun" panose="02010600030101010101" pitchFamily="2" charset="-122"/>
                        </a:rPr>
                        <a:t>(1, 6)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dirty="0">
                          <a:effectLst/>
                          <a:latin typeface="Times New Roman" panose="02020603050405020304" pitchFamily="18" charset="0"/>
                          <a:ea typeface="SimSun" panose="02010600030101010101" pitchFamily="2" charset="-122"/>
                        </a:rPr>
                        <a:t>2400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17.4</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17.0</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17.2</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7411946"/>
                  </a:ext>
                </a:extLst>
              </a:tr>
              <a:tr h="184463">
                <a:tc rowSpan="6">
                  <a:txBody>
                    <a:bodyPr/>
                    <a:lstStyle/>
                    <a:p>
                      <a:pPr algn="ctr"/>
                      <a:r>
                        <a:rPr lang="en-US" sz="1200">
                          <a:effectLst/>
                          <a:latin typeface="Times New Roman" panose="02020603050405020304" pitchFamily="18" charset="0"/>
                          <a:ea typeface="SimSun" panose="02010600030101010101" pitchFamily="2" charset="-122"/>
                        </a:rPr>
                        <a:t>IEEE 802.22</a:t>
                      </a:r>
                      <a:endParaRPr lang="ja-JP" sz="1200">
                        <a:effectLst/>
                        <a:latin typeface="Times New Roman" panose="02020603050405020304" pitchFamily="18" charset="0"/>
                        <a:ea typeface="SimSun" panose="02010600030101010101" pitchFamily="2" charset="-122"/>
                      </a:endParaRPr>
                    </a:p>
                    <a:p>
                      <a:pPr algn="ctr"/>
                      <a:r>
                        <a:rPr lang="en-US" sz="1200">
                          <a:effectLst/>
                          <a:latin typeface="Times New Roman" panose="02020603050405020304" pitchFamily="18" charset="0"/>
                          <a:ea typeface="SimSun" panose="02010600030101010101" pitchFamily="2" charset="-122"/>
                        </a:rPr>
                        <a:t> profile A</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(4, 0)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dirty="0">
                          <a:effectLst/>
                          <a:latin typeface="Times New Roman" panose="02020603050405020304" pitchFamily="18" charset="0"/>
                          <a:ea typeface="SimSun" panose="02010600030101010101" pitchFamily="2" charset="-122"/>
                        </a:rPr>
                        <a:t>12.5</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3.6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5.3</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5.6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6536695"/>
                  </a:ext>
                </a:extLst>
              </a:tr>
              <a:tr h="184463">
                <a:tc vMerge="1">
                  <a:txBody>
                    <a:bodyPr/>
                    <a:lstStyle/>
                    <a:p>
                      <a:endParaRPr kumimoji="1" lang="ja-JP" altLang="en-US"/>
                    </a:p>
                  </a:txBody>
                  <a:tcPr/>
                </a:tc>
                <a:tc>
                  <a:txBody>
                    <a:bodyPr/>
                    <a:lstStyle/>
                    <a:p>
                      <a:pPr algn="ctr"/>
                      <a:r>
                        <a:rPr lang="en-US" sz="1200" dirty="0">
                          <a:effectLst/>
                          <a:latin typeface="Times New Roman" panose="02020603050405020304" pitchFamily="18" charset="0"/>
                          <a:ea typeface="SimSun" panose="02010600030101010101" pitchFamily="2" charset="-122"/>
                        </a:rPr>
                        <a:t>(3, 3)</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dirty="0">
                          <a:effectLst/>
                          <a:latin typeface="Times New Roman" panose="02020603050405020304" pitchFamily="18" charset="0"/>
                          <a:ea typeface="SimSun" panose="02010600030101010101" pitchFamily="2" charset="-122"/>
                        </a:rPr>
                        <a:t>200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9.8</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10.2</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7783557"/>
                  </a:ext>
                </a:extLst>
              </a:tr>
              <a:tr h="184463">
                <a:tc vMerge="1">
                  <a:txBody>
                    <a:bodyPr/>
                    <a:lstStyle/>
                    <a:p>
                      <a:endParaRPr kumimoji="1" lang="ja-JP" altLang="en-US"/>
                    </a:p>
                  </a:txBody>
                  <a:tcPr/>
                </a:tc>
                <a:tc>
                  <a:txBody>
                    <a:bodyPr/>
                    <a:lstStyle/>
                    <a:p>
                      <a:pPr algn="ctr"/>
                      <a:r>
                        <a:rPr lang="en-US" sz="1200" dirty="0">
                          <a:effectLst/>
                          <a:latin typeface="Times New Roman" panose="02020603050405020304" pitchFamily="18" charset="0"/>
                          <a:ea typeface="SimSun" panose="02010600030101010101" pitchFamily="2" charset="-122"/>
                        </a:rPr>
                        <a:t>(3, 4)</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dirty="0">
                          <a:effectLst/>
                          <a:latin typeface="Times New Roman" panose="02020603050405020304" pitchFamily="18" charset="0"/>
                          <a:ea typeface="SimSun" panose="02010600030101010101" pitchFamily="2" charset="-122"/>
                        </a:rPr>
                        <a:t>300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12.4</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12.1</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12.4</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1139638"/>
                  </a:ext>
                </a:extLst>
              </a:tr>
              <a:tr h="184463">
                <a:tc vMerge="1">
                  <a:txBody>
                    <a:bodyPr/>
                    <a:lstStyle/>
                    <a:p>
                      <a:endParaRPr kumimoji="1" lang="ja-JP" altLang="en-US"/>
                    </a:p>
                  </a:txBody>
                  <a:tcPr/>
                </a:tc>
                <a:tc>
                  <a:txBody>
                    <a:bodyPr/>
                    <a:lstStyle/>
                    <a:p>
                      <a:pPr algn="ctr"/>
                      <a:r>
                        <a:rPr lang="en-US" sz="1200" dirty="0">
                          <a:effectLst/>
                          <a:latin typeface="Times New Roman" panose="02020603050405020304" pitchFamily="18" charset="0"/>
                          <a:ea typeface="SimSun" panose="02010600030101010101" pitchFamily="2" charset="-122"/>
                        </a:rPr>
                        <a:t>(3, 5)</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dirty="0">
                          <a:effectLst/>
                          <a:latin typeface="Times New Roman" panose="02020603050405020304" pitchFamily="18" charset="0"/>
                          <a:ea typeface="SimSun" panose="02010600030101010101" pitchFamily="2" charset="-122"/>
                        </a:rPr>
                        <a:t>400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14.0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13.6</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14.0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1132486"/>
                  </a:ext>
                </a:extLst>
              </a:tr>
              <a:tr h="184463">
                <a:tc vMerge="1">
                  <a:txBody>
                    <a:bodyPr/>
                    <a:lstStyle/>
                    <a:p>
                      <a:endParaRPr kumimoji="1" lang="ja-JP" altLang="en-US"/>
                    </a:p>
                  </a:txBody>
                  <a:tcPr/>
                </a:tc>
                <a:tc>
                  <a:txBody>
                    <a:bodyPr/>
                    <a:lstStyle/>
                    <a:p>
                      <a:pPr algn="ctr"/>
                      <a:r>
                        <a:rPr lang="en-US" sz="1200" dirty="0">
                          <a:effectLst/>
                          <a:latin typeface="Times New Roman" panose="02020603050405020304" pitchFamily="18" charset="0"/>
                          <a:ea typeface="SimSun" panose="02010600030101010101" pitchFamily="2" charset="-122"/>
                        </a:rPr>
                        <a:t>(3, 6)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dirty="0">
                          <a:effectLst/>
                          <a:latin typeface="Times New Roman" panose="02020603050405020304" pitchFamily="18" charset="0"/>
                          <a:ea typeface="SimSun" panose="02010600030101010101" pitchFamily="2" charset="-122"/>
                        </a:rPr>
                        <a:t>600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18.0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17.6</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17.8</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3711027"/>
                  </a:ext>
                </a:extLst>
              </a:tr>
              <a:tr h="184463">
                <a:tc vMerge="1">
                  <a:txBody>
                    <a:bodyPr/>
                    <a:lstStyle/>
                    <a:p>
                      <a:endParaRPr kumimoji="1" lang="ja-JP" altLang="en-US"/>
                    </a:p>
                  </a:txBody>
                  <a:tcPr/>
                </a:tc>
                <a:tc>
                  <a:txBody>
                    <a:bodyPr/>
                    <a:lstStyle/>
                    <a:p>
                      <a:pPr algn="ctr"/>
                      <a:r>
                        <a:rPr lang="en-US" sz="1200" dirty="0">
                          <a:effectLst/>
                          <a:latin typeface="Times New Roman" panose="02020603050405020304" pitchFamily="18" charset="0"/>
                          <a:ea typeface="SimSun" panose="02010600030101010101" pitchFamily="2" charset="-122"/>
                        </a:rPr>
                        <a:t>(1, 6)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200" dirty="0">
                          <a:effectLst/>
                          <a:latin typeface="Times New Roman" panose="02020603050405020304" pitchFamily="18" charset="0"/>
                          <a:ea typeface="SimSun" panose="02010600030101010101" pitchFamily="2" charset="-122"/>
                        </a:rPr>
                        <a:t>2400</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24.8</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panose="02020603050405020304" pitchFamily="18" charset="0"/>
                          <a:ea typeface="SimSun" panose="02010600030101010101" pitchFamily="2" charset="-122"/>
                        </a:rPr>
                        <a:t>23.2</a:t>
                      </a:r>
                      <a:endParaRPr lang="ja-JP" sz="1200">
                        <a:effectLst/>
                        <a:latin typeface="Times New Roman" panose="02020603050405020304" pitchFamily="18" charset="0"/>
                        <a:ea typeface="SimSun" panose="02010600030101010101" pitchFamily="2" charset="-122"/>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panose="02020603050405020304" pitchFamily="18" charset="0"/>
                          <a:ea typeface="SimSun" panose="02010600030101010101" pitchFamily="2" charset="-122"/>
                        </a:rPr>
                        <a:t>23.6</a:t>
                      </a:r>
                      <a:endParaRPr lang="ja-JP" sz="12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0529062"/>
                  </a:ext>
                </a:extLst>
              </a:tr>
            </a:tbl>
          </a:graphicData>
        </a:graphic>
      </p:graphicFrame>
      <p:sp>
        <p:nvSpPr>
          <p:cNvPr id="8" name="テキスト ボックス 7">
            <a:extLst>
              <a:ext uri="{FF2B5EF4-FFF2-40B4-BE49-F238E27FC236}">
                <a16:creationId xmlns:a16="http://schemas.microsoft.com/office/drawing/2014/main" id="{AEE910D2-3C98-ED74-D159-E4B47CB0BEF5}"/>
              </a:ext>
            </a:extLst>
          </p:cNvPr>
          <p:cNvSpPr txBox="1"/>
          <p:nvPr/>
        </p:nvSpPr>
        <p:spPr>
          <a:xfrm>
            <a:off x="3059832" y="5602253"/>
            <a:ext cx="5676402" cy="400110"/>
          </a:xfrm>
          <a:prstGeom prst="rect">
            <a:avLst/>
          </a:prstGeom>
          <a:noFill/>
        </p:spPr>
        <p:txBody>
          <a:bodyPr wrap="square" rtlCol="0">
            <a:spAutoFit/>
          </a:bodyPr>
          <a:lstStyle>
            <a:defPPr>
              <a:defRPr lang="ja-JP"/>
            </a:defPPr>
            <a:lvl1pPr algn="ctr">
              <a:defRPr sz="1600" b="1">
                <a:latin typeface="Hiragino Sans W3" charset="-128"/>
                <a:ea typeface="Hiragino Sans W3" charset="-128"/>
                <a:cs typeface="Hiragino Sans W3" charset="-128"/>
              </a:defRPr>
            </a:lvl1pPr>
          </a:lstStyle>
          <a:p>
            <a:pPr algn="l"/>
            <a:r>
              <a:rPr lang="en-US" altLang="ja-JP" sz="1000" b="0" dirty="0">
                <a:solidFill>
                  <a:prstClr val="black"/>
                </a:solidFill>
                <a:latin typeface="Times New Roman" panose="02020603050405020304" pitchFamily="18" charset="0"/>
                <a:ea typeface="+mn-ea"/>
                <a:cs typeface="Times New Roman" panose="02020603050405020304" pitchFamily="18" charset="0"/>
              </a:rPr>
              <a:t>K. </a:t>
            </a:r>
            <a:r>
              <a:rPr lang="en-US" altLang="ja-JP" sz="1000" b="0" dirty="0" err="1">
                <a:solidFill>
                  <a:prstClr val="black"/>
                </a:solidFill>
                <a:latin typeface="Times New Roman" panose="02020603050405020304" pitchFamily="18" charset="0"/>
                <a:ea typeface="+mn-ea"/>
                <a:cs typeface="Times New Roman" panose="02020603050405020304" pitchFamily="18" charset="0"/>
              </a:rPr>
              <a:t>Nakura</a:t>
            </a:r>
            <a:r>
              <a:rPr lang="en-US" altLang="ja-JP" sz="1000" b="0" dirty="0">
                <a:solidFill>
                  <a:prstClr val="black"/>
                </a:solidFill>
                <a:latin typeface="Times New Roman" panose="02020603050405020304" pitchFamily="18" charset="0"/>
                <a:ea typeface="+mn-ea"/>
                <a:cs typeface="Times New Roman" panose="02020603050405020304" pitchFamily="18" charset="0"/>
              </a:rPr>
              <a:t>, H. Masaki, H. Harada, “Performance Evaluation of IEEE 802.15.4 SUN OFDM in VHF-band for Super-large Coverage Communication Systems ”, IEEE WF-IoT, Oct. 2023</a:t>
            </a:r>
          </a:p>
        </p:txBody>
      </p:sp>
    </p:spTree>
    <p:extLst>
      <p:ext uri="{BB962C8B-B14F-4D97-AF65-F5344CB8AC3E}">
        <p14:creationId xmlns:p14="http://schemas.microsoft.com/office/powerpoint/2010/main" val="986365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9516AE-62C9-5018-CA1F-C58F9CB5B383}"/>
              </a:ext>
            </a:extLst>
          </p:cNvPr>
          <p:cNvSpPr>
            <a:spLocks noGrp="1"/>
          </p:cNvSpPr>
          <p:nvPr>
            <p:ph type="title"/>
          </p:nvPr>
        </p:nvSpPr>
        <p:spPr/>
        <p:txBody>
          <a:bodyPr/>
          <a:lstStyle/>
          <a:p>
            <a:r>
              <a:rPr kumimoji="1" lang="en-US" altLang="ja-JP" dirty="0"/>
              <a:t>Transmission distance estimation</a:t>
            </a:r>
            <a:endParaRPr kumimoji="1" lang="ja-JP" altLang="en-US"/>
          </a:p>
        </p:txBody>
      </p:sp>
      <p:sp>
        <p:nvSpPr>
          <p:cNvPr id="3" name="コンテンツ プレースホルダー 2">
            <a:extLst>
              <a:ext uri="{FF2B5EF4-FFF2-40B4-BE49-F238E27FC236}">
                <a16:creationId xmlns:a16="http://schemas.microsoft.com/office/drawing/2014/main" id="{54EAA248-E8D9-6884-5274-5B1E8F903001}"/>
              </a:ext>
            </a:extLst>
          </p:cNvPr>
          <p:cNvSpPr>
            <a:spLocks noGrp="1"/>
          </p:cNvSpPr>
          <p:nvPr>
            <p:ph idx="1"/>
          </p:nvPr>
        </p:nvSpPr>
        <p:spPr>
          <a:xfrm>
            <a:off x="4521324" y="1844675"/>
            <a:ext cx="4089276" cy="4114800"/>
          </a:xfrm>
        </p:spPr>
        <p:txBody>
          <a:bodyPr/>
          <a:lstStyle/>
          <a:p>
            <a:r>
              <a:rPr kumimoji="1" lang="en-US" altLang="ja-JP" sz="1800" dirty="0">
                <a:latin typeface="Times New Roman" panose="02020603050405020304" pitchFamily="18" charset="0"/>
                <a:cs typeface="Times New Roman" panose="02020603050405020304" pitchFamily="18" charset="0"/>
              </a:rPr>
              <a:t>By using the required PER, transmission range is calculated</a:t>
            </a:r>
          </a:p>
          <a:p>
            <a:r>
              <a:rPr lang="en-US" altLang="ja-JP" sz="1800" dirty="0">
                <a:latin typeface="Times New Roman" panose="02020603050405020304" pitchFamily="18" charset="0"/>
                <a:cs typeface="Times New Roman" panose="02020603050405020304" pitchFamily="18" charset="0"/>
              </a:rPr>
              <a:t>The calculation is based on super-wide area communication in VHF band</a:t>
            </a:r>
          </a:p>
          <a:p>
            <a:r>
              <a:rPr lang="en-US" altLang="ja-JP" sz="1800" dirty="0">
                <a:solidFill>
                  <a:srgbClr val="000000"/>
                </a:solidFill>
                <a:effectLst/>
                <a:latin typeface="Times New Roman" panose="02020603050405020304" pitchFamily="18" charset="0"/>
                <a:ea typeface="ＭＳ 明朝" panose="02020609040205080304" pitchFamily="49" charset="-128"/>
              </a:rPr>
              <a:t>Areas 1, 2, 3, and 4 are rural, suburban, small- and medium-sized cities, and metropolitan environments [1]</a:t>
            </a:r>
          </a:p>
          <a:p>
            <a:r>
              <a:rPr lang="en-US" altLang="ja-JP" sz="1800" dirty="0">
                <a:solidFill>
                  <a:srgbClr val="000000"/>
                </a:solidFill>
                <a:latin typeface="Times New Roman" panose="02020603050405020304" pitchFamily="18" charset="0"/>
                <a:ea typeface="ＭＳ 明朝" panose="02020609040205080304" pitchFamily="49" charset="-128"/>
                <a:cs typeface="Times New Roman" panose="02020603050405020304" pitchFamily="18" charset="0"/>
              </a:rPr>
              <a:t>The calculation is based on [2]</a:t>
            </a:r>
            <a:endParaRPr lang="en-US" altLang="ja-JP" sz="1800" dirty="0">
              <a:latin typeface="Times New Roman" panose="02020603050405020304" pitchFamily="18" charset="0"/>
              <a:cs typeface="Times New Roman" panose="02020603050405020304" pitchFamily="18" charset="0"/>
            </a:endParaRPr>
          </a:p>
          <a:p>
            <a:pPr marL="0" indent="0">
              <a:buNone/>
            </a:pPr>
            <a:endParaRPr kumimoji="1" lang="ja-JP" altLang="en-US" sz="2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C36BA9B8-7AFA-060A-1EDC-4739727072C7}"/>
              </a:ext>
            </a:extLst>
          </p:cNvPr>
          <p:cNvSpPr>
            <a:spLocks noGrp="1"/>
          </p:cNvSpPr>
          <p:nvPr>
            <p:ph type="dt" sz="half" idx="10"/>
          </p:nvPr>
        </p:nvSpPr>
        <p:spPr/>
        <p:txBody>
          <a:bodyPr/>
          <a:lstStyle/>
          <a:p>
            <a:r>
              <a:rPr lang="en-US" altLang="ja-JP" dirty="0"/>
              <a:t>Nov. 2023</a:t>
            </a:r>
          </a:p>
        </p:txBody>
      </p:sp>
      <p:sp>
        <p:nvSpPr>
          <p:cNvPr id="5" name="スライド番号プレースホルダー 4">
            <a:extLst>
              <a:ext uri="{FF2B5EF4-FFF2-40B4-BE49-F238E27FC236}">
                <a16:creationId xmlns:a16="http://schemas.microsoft.com/office/drawing/2014/main" id="{AE574B76-ED7C-C896-E8F1-DE42C6A5379B}"/>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9</a:t>
            </a:fld>
            <a:endParaRPr lang="en-US" altLang="ja-JP"/>
          </a:p>
        </p:txBody>
      </p:sp>
      <p:sp>
        <p:nvSpPr>
          <p:cNvPr id="6" name="フッター プレースホルダー 5">
            <a:extLst>
              <a:ext uri="{FF2B5EF4-FFF2-40B4-BE49-F238E27FC236}">
                <a16:creationId xmlns:a16="http://schemas.microsoft.com/office/drawing/2014/main" id="{667EBE1A-17B9-7CA1-377D-9F7DA7BE2103}"/>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7" name="表 6">
            <a:extLst>
              <a:ext uri="{FF2B5EF4-FFF2-40B4-BE49-F238E27FC236}">
                <a16:creationId xmlns:a16="http://schemas.microsoft.com/office/drawing/2014/main" id="{171AA579-714B-D8A5-A04B-82053ECAAA45}"/>
              </a:ext>
            </a:extLst>
          </p:cNvPr>
          <p:cNvGraphicFramePr>
            <a:graphicFrameLocks noGrp="1"/>
          </p:cNvGraphicFramePr>
          <p:nvPr>
            <p:extLst>
              <p:ext uri="{D42A27DB-BD31-4B8C-83A1-F6EECF244321}">
                <p14:modId xmlns:p14="http://schemas.microsoft.com/office/powerpoint/2010/main" val="1470674845"/>
              </p:ext>
            </p:extLst>
          </p:nvPr>
        </p:nvGraphicFramePr>
        <p:xfrm>
          <a:off x="755576" y="2466609"/>
          <a:ext cx="3240360" cy="2610630"/>
        </p:xfrm>
        <a:graphic>
          <a:graphicData uri="http://schemas.openxmlformats.org/drawingml/2006/table">
            <a:tbl>
              <a:tblPr firstRow="1" firstCol="1" bandRow="1"/>
              <a:tblGrid>
                <a:gridCol w="846934">
                  <a:extLst>
                    <a:ext uri="{9D8B030D-6E8A-4147-A177-3AD203B41FA5}">
                      <a16:colId xmlns:a16="http://schemas.microsoft.com/office/drawing/2014/main" val="3233507118"/>
                    </a:ext>
                  </a:extLst>
                </a:gridCol>
                <a:gridCol w="1196713">
                  <a:extLst>
                    <a:ext uri="{9D8B030D-6E8A-4147-A177-3AD203B41FA5}">
                      <a16:colId xmlns:a16="http://schemas.microsoft.com/office/drawing/2014/main" val="2763843351"/>
                    </a:ext>
                  </a:extLst>
                </a:gridCol>
                <a:gridCol w="1196713">
                  <a:extLst>
                    <a:ext uri="{9D8B030D-6E8A-4147-A177-3AD203B41FA5}">
                      <a16:colId xmlns:a16="http://schemas.microsoft.com/office/drawing/2014/main" val="3294644845"/>
                    </a:ext>
                  </a:extLst>
                </a:gridCol>
              </a:tblGrid>
              <a:tr h="235663">
                <a:tc gridSpan="2">
                  <a:txBody>
                    <a:bodyPr/>
                    <a:lstStyle/>
                    <a:p>
                      <a:pPr indent="97155" algn="ctr">
                        <a:lnSpc>
                          <a:spcPts val="800"/>
                        </a:lnSpc>
                      </a:pPr>
                      <a:r>
                        <a:rPr lang="en-US" sz="1000" b="1" spc="-20" dirty="0">
                          <a:effectLst/>
                          <a:latin typeface="Times New Roman" panose="02020603050405020304" pitchFamily="18" charset="0"/>
                          <a:ea typeface="SimSun" panose="02010600030101010101" pitchFamily="2" charset="-122"/>
                        </a:rPr>
                        <a:t>Parameters</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indent="97155" algn="ctr">
                        <a:lnSpc>
                          <a:spcPts val="1000"/>
                        </a:lnSpc>
                      </a:pPr>
                      <a:r>
                        <a:rPr lang="en-US" sz="1000" b="1" spc="-20">
                          <a:effectLst/>
                          <a:latin typeface="Times New Roman" panose="02020603050405020304" pitchFamily="18" charset="0"/>
                          <a:ea typeface="SimSun" panose="02010600030101010101" pitchFamily="2" charset="-122"/>
                        </a:rPr>
                        <a:t>Values</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0287842"/>
                  </a:ext>
                </a:extLst>
              </a:tr>
              <a:tr h="235663">
                <a:tc gridSpan="2">
                  <a:txBody>
                    <a:bodyPr/>
                    <a:lstStyle/>
                    <a:p>
                      <a:pPr indent="96520" algn="ctr">
                        <a:lnSpc>
                          <a:spcPts val="800"/>
                        </a:lnSpc>
                      </a:pPr>
                      <a:r>
                        <a:rPr lang="en-US" sz="1000" spc="-20" dirty="0">
                          <a:effectLst/>
                          <a:latin typeface="Times New Roman" panose="02020603050405020304" pitchFamily="18" charset="0"/>
                          <a:ea typeface="SimSun" panose="02010600030101010101" pitchFamily="2" charset="-122"/>
                        </a:rPr>
                        <a:t>Carrier Frequency</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indent="101600" algn="ctr">
                        <a:lnSpc>
                          <a:spcPts val="1000"/>
                        </a:lnSpc>
                      </a:pPr>
                      <a:r>
                        <a:rPr lang="en-US" sz="1000">
                          <a:effectLst/>
                          <a:latin typeface="Times New Roman" panose="02020603050405020304" pitchFamily="18" charset="0"/>
                          <a:ea typeface="SimSun" panose="02010600030101010101" pitchFamily="2" charset="-122"/>
                        </a:rPr>
                        <a:t>175 MHz</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8855574"/>
                  </a:ext>
                </a:extLst>
              </a:tr>
              <a:tr h="235663">
                <a:tc rowSpan="3">
                  <a:txBody>
                    <a:bodyPr/>
                    <a:lstStyle/>
                    <a:p>
                      <a:pPr indent="101600" algn="l">
                        <a:lnSpc>
                          <a:spcPts val="800"/>
                        </a:lnSpc>
                      </a:pPr>
                      <a:r>
                        <a:rPr lang="en-US" sz="1000">
                          <a:effectLst/>
                          <a:latin typeface="Times New Roman" panose="02020603050405020304" pitchFamily="18" charset="0"/>
                          <a:ea typeface="SimSun" panose="02010600030101010101" pitchFamily="2" charset="-122"/>
                        </a:rPr>
                        <a:t>BS</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lnSpc>
                          <a:spcPts val="800"/>
                        </a:lnSpc>
                      </a:pPr>
                      <a:r>
                        <a:rPr lang="en-US" sz="1000" dirty="0">
                          <a:effectLst/>
                          <a:latin typeface="Times New Roman" panose="02020603050405020304" pitchFamily="18" charset="0"/>
                          <a:ea typeface="SimSun" panose="02010600030101010101" pitchFamily="2" charset="-122"/>
                        </a:rPr>
                        <a:t>Height</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lnSpc>
                          <a:spcPts val="1000"/>
                        </a:lnSpc>
                      </a:pPr>
                      <a:r>
                        <a:rPr lang="en-US" sz="1000" dirty="0">
                          <a:effectLst/>
                          <a:latin typeface="Times New Roman" panose="02020603050405020304" pitchFamily="18" charset="0"/>
                          <a:ea typeface="SimSun" panose="02010600030101010101" pitchFamily="2" charset="-122"/>
                        </a:rPr>
                        <a:t>60 m</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451841"/>
                  </a:ext>
                </a:extLst>
              </a:tr>
              <a:tr h="235663">
                <a:tc vMerge="1">
                  <a:txBody>
                    <a:bodyPr/>
                    <a:lstStyle/>
                    <a:p>
                      <a:endParaRPr kumimoji="1" lang="ja-JP" altLang="en-US"/>
                    </a:p>
                  </a:txBody>
                  <a:tcPr/>
                </a:tc>
                <a:tc>
                  <a:txBody>
                    <a:bodyPr/>
                    <a:lstStyle/>
                    <a:p>
                      <a:pPr indent="101600" algn="ctr">
                        <a:lnSpc>
                          <a:spcPts val="800"/>
                        </a:lnSpc>
                      </a:pPr>
                      <a:r>
                        <a:rPr lang="en-US" sz="1000" dirty="0">
                          <a:effectLst/>
                          <a:latin typeface="Times New Roman" panose="02020603050405020304" pitchFamily="18" charset="0"/>
                          <a:ea typeface="SimSun" panose="02010600030101010101" pitchFamily="2" charset="-122"/>
                        </a:rPr>
                        <a:t>TX power</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lnSpc>
                          <a:spcPts val="1000"/>
                        </a:lnSpc>
                      </a:pPr>
                      <a:r>
                        <a:rPr lang="en-US" sz="1000">
                          <a:effectLst/>
                          <a:latin typeface="Times New Roman" panose="02020603050405020304" pitchFamily="18" charset="0"/>
                          <a:ea typeface="SimSun" panose="02010600030101010101" pitchFamily="2" charset="-122"/>
                        </a:rPr>
                        <a:t>37 dBm</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6585338"/>
                  </a:ext>
                </a:extLst>
              </a:tr>
              <a:tr h="235663">
                <a:tc vMerge="1">
                  <a:txBody>
                    <a:bodyPr/>
                    <a:lstStyle/>
                    <a:p>
                      <a:endParaRPr kumimoji="1" lang="ja-JP" altLang="en-US"/>
                    </a:p>
                  </a:txBody>
                  <a:tcPr/>
                </a:tc>
                <a:tc>
                  <a:txBody>
                    <a:bodyPr/>
                    <a:lstStyle/>
                    <a:p>
                      <a:pPr indent="101600" algn="ctr">
                        <a:lnSpc>
                          <a:spcPts val="800"/>
                        </a:lnSpc>
                      </a:pPr>
                      <a:r>
                        <a:rPr lang="en-US" sz="1000" dirty="0">
                          <a:effectLst/>
                          <a:latin typeface="Times New Roman" panose="02020603050405020304" pitchFamily="18" charset="0"/>
                          <a:ea typeface="SimSun" panose="02010600030101010101" pitchFamily="2" charset="-122"/>
                        </a:rPr>
                        <a:t>TX antenna gain</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lnSpc>
                          <a:spcPts val="1000"/>
                        </a:lnSpc>
                      </a:pPr>
                      <a:r>
                        <a:rPr lang="en-US" sz="1000">
                          <a:effectLst/>
                          <a:latin typeface="Times New Roman" panose="02020603050405020304" pitchFamily="18" charset="0"/>
                          <a:ea typeface="SimSun" panose="02010600030101010101" pitchFamily="2" charset="-122"/>
                        </a:rPr>
                        <a:t>3 dB</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3828517"/>
                  </a:ext>
                </a:extLst>
              </a:tr>
              <a:tr h="235663">
                <a:tc rowSpan="4">
                  <a:txBody>
                    <a:bodyPr/>
                    <a:lstStyle/>
                    <a:p>
                      <a:pPr indent="101600" algn="l">
                        <a:lnSpc>
                          <a:spcPts val="800"/>
                        </a:lnSpc>
                      </a:pPr>
                      <a:r>
                        <a:rPr lang="en-US" sz="1000">
                          <a:effectLst/>
                          <a:latin typeface="Times New Roman" panose="02020603050405020304" pitchFamily="18" charset="0"/>
                          <a:ea typeface="SimSun" panose="02010600030101010101" pitchFamily="2" charset="-122"/>
                        </a:rPr>
                        <a:t>UE</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lnSpc>
                          <a:spcPts val="800"/>
                        </a:lnSpc>
                      </a:pPr>
                      <a:r>
                        <a:rPr lang="en-US" sz="1000" dirty="0">
                          <a:effectLst/>
                          <a:latin typeface="Times New Roman" panose="02020603050405020304" pitchFamily="18" charset="0"/>
                          <a:ea typeface="SimSun" panose="02010600030101010101" pitchFamily="2" charset="-122"/>
                        </a:rPr>
                        <a:t>Height</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lnSpc>
                          <a:spcPts val="1000"/>
                        </a:lnSpc>
                      </a:pPr>
                      <a:r>
                        <a:rPr lang="en-US" sz="1000">
                          <a:effectLst/>
                          <a:latin typeface="Times New Roman" panose="02020603050405020304" pitchFamily="18" charset="0"/>
                          <a:ea typeface="SimSun" panose="02010600030101010101" pitchFamily="2" charset="-122"/>
                        </a:rPr>
                        <a:t>1.1 m</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8543728"/>
                  </a:ext>
                </a:extLst>
              </a:tr>
              <a:tr h="235663">
                <a:tc vMerge="1">
                  <a:txBody>
                    <a:bodyPr/>
                    <a:lstStyle/>
                    <a:p>
                      <a:endParaRPr kumimoji="1" lang="ja-JP" altLang="en-US"/>
                    </a:p>
                  </a:txBody>
                  <a:tcPr/>
                </a:tc>
                <a:tc>
                  <a:txBody>
                    <a:bodyPr/>
                    <a:lstStyle/>
                    <a:p>
                      <a:pPr indent="101600" algn="ctr">
                        <a:lnSpc>
                          <a:spcPts val="800"/>
                        </a:lnSpc>
                      </a:pPr>
                      <a:r>
                        <a:rPr lang="en-US" sz="1000">
                          <a:effectLst/>
                          <a:latin typeface="Times New Roman" panose="02020603050405020304" pitchFamily="18" charset="0"/>
                          <a:ea typeface="SimSun" panose="02010600030101010101" pitchFamily="2" charset="-122"/>
                        </a:rPr>
                        <a:t>RX antenna gain</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lnSpc>
                          <a:spcPts val="1000"/>
                        </a:lnSpc>
                      </a:pPr>
                      <a:r>
                        <a:rPr lang="en-US" sz="1000" dirty="0">
                          <a:effectLst/>
                          <a:latin typeface="Times New Roman" panose="02020603050405020304" pitchFamily="18" charset="0"/>
                          <a:ea typeface="SimSun" panose="02010600030101010101" pitchFamily="2" charset="-122"/>
                        </a:rPr>
                        <a:t>0 dB</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0374613"/>
                  </a:ext>
                </a:extLst>
              </a:tr>
              <a:tr h="235663">
                <a:tc vMerge="1">
                  <a:txBody>
                    <a:bodyPr/>
                    <a:lstStyle/>
                    <a:p>
                      <a:endParaRPr kumimoji="1" lang="ja-JP" altLang="en-US"/>
                    </a:p>
                  </a:txBody>
                  <a:tcPr/>
                </a:tc>
                <a:tc>
                  <a:txBody>
                    <a:bodyPr/>
                    <a:lstStyle/>
                    <a:p>
                      <a:pPr indent="101600" algn="ctr">
                        <a:lnSpc>
                          <a:spcPts val="800"/>
                        </a:lnSpc>
                      </a:pPr>
                      <a:r>
                        <a:rPr lang="en-US" sz="1000">
                          <a:effectLst/>
                          <a:latin typeface="Times New Roman" panose="02020603050405020304" pitchFamily="18" charset="0"/>
                          <a:ea typeface="SimSun" panose="02010600030101010101" pitchFamily="2" charset="-122"/>
                        </a:rPr>
                        <a:t>Noise figure</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lnSpc>
                          <a:spcPts val="1000"/>
                        </a:lnSpc>
                      </a:pPr>
                      <a:r>
                        <a:rPr lang="en-US" sz="1000" dirty="0">
                          <a:effectLst/>
                          <a:latin typeface="Times New Roman" panose="02020603050405020304" pitchFamily="18" charset="0"/>
                          <a:ea typeface="SimSun" panose="02010600030101010101" pitchFamily="2" charset="-122"/>
                        </a:rPr>
                        <a:t>4 dB</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564468"/>
                  </a:ext>
                </a:extLst>
              </a:tr>
              <a:tr h="235663">
                <a:tc vMerge="1">
                  <a:txBody>
                    <a:bodyPr/>
                    <a:lstStyle/>
                    <a:p>
                      <a:endParaRPr kumimoji="1" lang="ja-JP" altLang="en-US"/>
                    </a:p>
                  </a:txBody>
                  <a:tcPr/>
                </a:tc>
                <a:tc>
                  <a:txBody>
                    <a:bodyPr/>
                    <a:lstStyle/>
                    <a:p>
                      <a:pPr indent="101600" algn="ctr">
                        <a:lnSpc>
                          <a:spcPts val="800"/>
                        </a:lnSpc>
                      </a:pPr>
                      <a:r>
                        <a:rPr lang="en-US" sz="1000">
                          <a:effectLst/>
                          <a:latin typeface="Times New Roman" panose="02020603050405020304" pitchFamily="18" charset="0"/>
                          <a:ea typeface="SimSun" panose="02010600030101010101" pitchFamily="2" charset="-122"/>
                        </a:rPr>
                        <a:t>Temperature</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01600" algn="ctr">
                        <a:lnSpc>
                          <a:spcPts val="1000"/>
                        </a:lnSpc>
                      </a:pPr>
                      <a:r>
                        <a:rPr lang="en-US" sz="1000" dirty="0">
                          <a:effectLst/>
                          <a:latin typeface="Times New Roman" panose="02020603050405020304" pitchFamily="18" charset="0"/>
                          <a:ea typeface="SimSun" panose="02010600030101010101" pitchFamily="2" charset="-122"/>
                        </a:rPr>
                        <a:t>300 K</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0523464"/>
                  </a:ext>
                </a:extLst>
              </a:tr>
              <a:tr h="235663">
                <a:tc gridSpan="2">
                  <a:txBody>
                    <a:bodyPr/>
                    <a:lstStyle/>
                    <a:p>
                      <a:pPr indent="101600" algn="ctr">
                        <a:lnSpc>
                          <a:spcPts val="800"/>
                        </a:lnSpc>
                      </a:pPr>
                      <a:r>
                        <a:rPr lang="en-US" sz="1000">
                          <a:solidFill>
                            <a:srgbClr val="000000"/>
                          </a:solidFill>
                          <a:effectLst/>
                          <a:latin typeface="Times New Roman" panose="02020603050405020304" pitchFamily="18" charset="0"/>
                          <a:ea typeface="SimSun" panose="02010600030101010101" pitchFamily="2" charset="-122"/>
                        </a:rPr>
                        <a:t>Propagation model</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indent="101600" algn="ctr">
                        <a:lnSpc>
                          <a:spcPts val="1000"/>
                        </a:lnSpc>
                      </a:pPr>
                      <a:r>
                        <a:rPr lang="en-US" sz="1000" dirty="0">
                          <a:solidFill>
                            <a:srgbClr val="000000"/>
                          </a:solidFill>
                          <a:effectLst/>
                          <a:latin typeface="Times New Roman" panose="02020603050405020304" pitchFamily="18" charset="0"/>
                          <a:ea typeface="SimSun" panose="02010600030101010101" pitchFamily="2" charset="-122"/>
                        </a:rPr>
                        <a:t>Okumura-</a:t>
                      </a:r>
                      <a:r>
                        <a:rPr lang="en-US" sz="1000" dirty="0" err="1">
                          <a:solidFill>
                            <a:srgbClr val="000000"/>
                          </a:solidFill>
                          <a:effectLst/>
                          <a:latin typeface="Times New Roman" panose="02020603050405020304" pitchFamily="18" charset="0"/>
                          <a:ea typeface="SimSun" panose="02010600030101010101" pitchFamily="2" charset="-122"/>
                        </a:rPr>
                        <a:t>Hata</a:t>
                      </a:r>
                      <a:r>
                        <a:rPr lang="en-US" sz="1000" dirty="0">
                          <a:solidFill>
                            <a:srgbClr val="000000"/>
                          </a:solidFill>
                          <a:effectLst/>
                          <a:latin typeface="Times New Roman" panose="02020603050405020304" pitchFamily="18" charset="0"/>
                          <a:ea typeface="SimSun" panose="02010600030101010101" pitchFamily="2" charset="-122"/>
                        </a:rPr>
                        <a:t> Model</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5910062"/>
                  </a:ext>
                </a:extLst>
              </a:tr>
              <a:tr h="235663">
                <a:tc gridSpan="2">
                  <a:txBody>
                    <a:bodyPr/>
                    <a:lstStyle/>
                    <a:p>
                      <a:pPr indent="101600" algn="ctr">
                        <a:lnSpc>
                          <a:spcPts val="800"/>
                        </a:lnSpc>
                      </a:pPr>
                      <a:r>
                        <a:rPr lang="en-US" sz="1000">
                          <a:solidFill>
                            <a:srgbClr val="000000"/>
                          </a:solidFill>
                          <a:effectLst/>
                          <a:latin typeface="Times New Roman" panose="02020603050405020304" pitchFamily="18" charset="0"/>
                          <a:ea typeface="SimSun" panose="02010600030101010101" pitchFamily="2" charset="-122"/>
                        </a:rPr>
                        <a:t>Fading margin</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indent="101600" algn="ctr">
                        <a:lnSpc>
                          <a:spcPts val="1000"/>
                        </a:lnSpc>
                      </a:pPr>
                      <a:r>
                        <a:rPr lang="en-US" sz="1000" dirty="0">
                          <a:effectLst/>
                          <a:latin typeface="Times New Roman" panose="02020603050405020304" pitchFamily="18" charset="0"/>
                          <a:ea typeface="SimSun" panose="02010600030101010101" pitchFamily="2" charset="-122"/>
                        </a:rPr>
                        <a:t>5 dB</a:t>
                      </a:r>
                      <a:endParaRPr lang="ja-JP" sz="1000">
                        <a:effectLst/>
                        <a:latin typeface="Times New Roman" panose="02020603050405020304" pitchFamily="18" charset="0"/>
                        <a:ea typeface="SimSun" panose="02010600030101010101" pitchFamily="2" charset="-122"/>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4960546"/>
                  </a:ext>
                </a:extLst>
              </a:tr>
            </a:tbl>
          </a:graphicData>
        </a:graphic>
      </p:graphicFrame>
      <p:sp>
        <p:nvSpPr>
          <p:cNvPr id="8" name="テキスト ボックス 7">
            <a:extLst>
              <a:ext uri="{FF2B5EF4-FFF2-40B4-BE49-F238E27FC236}">
                <a16:creationId xmlns:a16="http://schemas.microsoft.com/office/drawing/2014/main" id="{CE1FDCC8-77A4-7B8B-C218-E55E56C12D83}"/>
              </a:ext>
            </a:extLst>
          </p:cNvPr>
          <p:cNvSpPr txBox="1"/>
          <p:nvPr/>
        </p:nvSpPr>
        <p:spPr>
          <a:xfrm>
            <a:off x="3419872" y="5437305"/>
            <a:ext cx="5398368" cy="707886"/>
          </a:xfrm>
          <a:prstGeom prst="rect">
            <a:avLst/>
          </a:prstGeom>
          <a:noFill/>
        </p:spPr>
        <p:txBody>
          <a:bodyPr wrap="square" rtlCol="0">
            <a:spAutoFit/>
          </a:bodyPr>
          <a:lstStyle>
            <a:defPPr>
              <a:defRPr lang="ja-JP"/>
            </a:defPPr>
            <a:lvl1pPr algn="ctr">
              <a:defRPr sz="1600" b="1">
                <a:latin typeface="Hiragino Sans W3" charset="-128"/>
                <a:ea typeface="Hiragino Sans W3" charset="-128"/>
                <a:cs typeface="Hiragino Sans W3" charset="-128"/>
              </a:defRPr>
            </a:lvl1pPr>
          </a:lstStyle>
          <a:p>
            <a:pPr algn="l"/>
            <a:r>
              <a:rPr lang="en-US" altLang="ja-JP" sz="1000" b="0" dirty="0">
                <a:solidFill>
                  <a:prstClr val="black"/>
                </a:solidFill>
                <a:latin typeface="Times New Roman" panose="02020603050405020304" pitchFamily="18" charset="0"/>
                <a:ea typeface="+mn-ea"/>
                <a:cs typeface="Times New Roman" panose="02020603050405020304" pitchFamily="18" charset="0"/>
              </a:rPr>
              <a:t>[1] M. </a:t>
            </a:r>
            <a:r>
              <a:rPr lang="en-US" altLang="ja-JP" sz="1000" b="0" dirty="0" err="1">
                <a:solidFill>
                  <a:prstClr val="black"/>
                </a:solidFill>
                <a:latin typeface="Times New Roman" panose="02020603050405020304" pitchFamily="18" charset="0"/>
                <a:ea typeface="+mn-ea"/>
                <a:cs typeface="Times New Roman" panose="02020603050405020304" pitchFamily="18" charset="0"/>
              </a:rPr>
              <a:t>Hata</a:t>
            </a:r>
            <a:r>
              <a:rPr lang="en-US" altLang="ja-JP" sz="1000" b="0" dirty="0">
                <a:solidFill>
                  <a:prstClr val="black"/>
                </a:solidFill>
                <a:latin typeface="Times New Roman" panose="02020603050405020304" pitchFamily="18" charset="0"/>
                <a:ea typeface="+mn-ea"/>
                <a:cs typeface="Times New Roman" panose="02020603050405020304" pitchFamily="18" charset="0"/>
              </a:rPr>
              <a:t>, “Empirical </a:t>
            </a:r>
            <a:r>
              <a:rPr lang="en-US" altLang="ja-JP" sz="1000" b="0" dirty="0" err="1">
                <a:solidFill>
                  <a:prstClr val="black"/>
                </a:solidFill>
                <a:latin typeface="Times New Roman" panose="02020603050405020304" pitchFamily="18" charset="0"/>
                <a:ea typeface="+mn-ea"/>
                <a:cs typeface="Times New Roman" panose="02020603050405020304" pitchFamily="18" charset="0"/>
              </a:rPr>
              <a:t>Fomula</a:t>
            </a:r>
            <a:r>
              <a:rPr lang="en-US" altLang="ja-JP" sz="1000" b="0" dirty="0">
                <a:solidFill>
                  <a:prstClr val="black"/>
                </a:solidFill>
                <a:latin typeface="Times New Roman" panose="02020603050405020304" pitchFamily="18" charset="0"/>
                <a:ea typeface="+mn-ea"/>
                <a:cs typeface="Times New Roman" panose="02020603050405020304" pitchFamily="18" charset="0"/>
              </a:rPr>
              <a:t> for Propagation Loss in Land Mobile Radio Services,” IEEE Trans. on Vehicular Technology, vol. VT-29, no. 3, pp.317-325, Aug. 1980 </a:t>
            </a:r>
          </a:p>
          <a:p>
            <a:pPr algn="l"/>
            <a:r>
              <a:rPr lang="en-US" altLang="ja-JP" sz="1000" b="0" dirty="0">
                <a:solidFill>
                  <a:prstClr val="black"/>
                </a:solidFill>
                <a:latin typeface="Times New Roman" panose="02020603050405020304" pitchFamily="18" charset="0"/>
                <a:ea typeface="+mn-ea"/>
                <a:cs typeface="Times New Roman" panose="02020603050405020304" pitchFamily="18" charset="0"/>
              </a:rPr>
              <a:t>[2] K. </a:t>
            </a:r>
            <a:r>
              <a:rPr lang="en-US" altLang="ja-JP" sz="1000" b="0" dirty="0" err="1">
                <a:solidFill>
                  <a:prstClr val="black"/>
                </a:solidFill>
                <a:latin typeface="Times New Roman" panose="02020603050405020304" pitchFamily="18" charset="0"/>
                <a:ea typeface="+mn-ea"/>
                <a:cs typeface="Times New Roman" panose="02020603050405020304" pitchFamily="18" charset="0"/>
              </a:rPr>
              <a:t>Nakura</a:t>
            </a:r>
            <a:r>
              <a:rPr lang="en-US" altLang="ja-JP" sz="1000" b="0" dirty="0">
                <a:solidFill>
                  <a:prstClr val="black"/>
                </a:solidFill>
                <a:latin typeface="Times New Roman" panose="02020603050405020304" pitchFamily="18" charset="0"/>
                <a:ea typeface="+mn-ea"/>
                <a:cs typeface="Times New Roman" panose="02020603050405020304" pitchFamily="18" charset="0"/>
              </a:rPr>
              <a:t>, H. Masaki, H. Harada, “Performance Evaluation of IEEE 802.15.4 SUN OFDM in VHF-band for Super-large Coverage Communication Systems ”, IEEE WF-IoT, Oct. 2023</a:t>
            </a:r>
          </a:p>
        </p:txBody>
      </p:sp>
    </p:spTree>
    <p:extLst>
      <p:ext uri="{BB962C8B-B14F-4D97-AF65-F5344CB8AC3E}">
        <p14:creationId xmlns:p14="http://schemas.microsoft.com/office/powerpoint/2010/main" val="2837933213"/>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834</TotalTime>
  <Words>2100</Words>
  <Application>Microsoft Macintosh PowerPoint</Application>
  <PresentationFormat>画面に合わせる (4:3)</PresentationFormat>
  <Paragraphs>550</Paragraphs>
  <Slides>11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Arial</vt:lpstr>
      <vt:lpstr>Cambria Math</vt:lpstr>
      <vt:lpstr>Times New Roman</vt:lpstr>
      <vt:lpstr>Office テーマ</vt:lpstr>
      <vt:lpstr>PowerPoint プレゼンテーション</vt:lpstr>
      <vt:lpstr>Use cases for Next Generation SUN</vt:lpstr>
      <vt:lpstr>Expected use cases of IEEE 802.15.4 SUN (15-23-0390)</vt:lpstr>
      <vt:lpstr>Expected use cases of IEEE 802.15.4 SUN (15-23-0390)</vt:lpstr>
      <vt:lpstr>Main Parameters of IEEE 802.15.4　SUN-OFDM </vt:lpstr>
      <vt:lpstr>Analysis of PER performance </vt:lpstr>
      <vt:lpstr>PER performance</vt:lpstr>
      <vt:lpstr>Required SNR to achieve required PER</vt:lpstr>
      <vt:lpstr>Transmission distance estimation</vt:lpstr>
      <vt:lpstr>Transmission distance of SUN OFDM</vt:lpstr>
      <vt:lpstr>Update use cases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Hiroshi Harada</dc:creator>
  <cp:keywords/>
  <dc:description>&lt;doc#&gt;</dc:description>
  <cp:lastModifiedBy>Hiroshi Harada</cp:lastModifiedBy>
  <cp:revision>34</cp:revision>
  <cp:lastPrinted>1998-02-10T13:28:06Z</cp:lastPrinted>
  <dcterms:created xsi:type="dcterms:W3CDTF">2023-07-11T09:26:43Z</dcterms:created>
  <dcterms:modified xsi:type="dcterms:W3CDTF">2023-11-15T19:01:07Z</dcterms:modified>
</cp:coreProperties>
</file>