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6" r:id="rId3"/>
    <p:sldId id="258" r:id="rId4"/>
    <p:sldId id="294" r:id="rId5"/>
    <p:sldId id="260" r:id="rId6"/>
    <p:sldId id="261" r:id="rId7"/>
    <p:sldId id="262" r:id="rId8"/>
    <p:sldId id="263" r:id="rId9"/>
    <p:sldId id="264" r:id="rId10"/>
    <p:sldId id="257" r:id="rId11"/>
    <p:sldId id="265" r:id="rId12"/>
    <p:sldId id="266"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FA23EB-514C-4237-B850-032E4A54D06B}" v="2" dt="2023-11-16T02:47:18.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9FA23EB-514C-4237-B850-032E4A54D06B}"/>
    <pc:docChg chg="custSel modSld">
      <pc:chgData name="Phil Beecher" userId="8e59e9d451c39ba5" providerId="LiveId" clId="{89FA23EB-514C-4237-B850-032E4A54D06B}" dt="2023-11-16T02:46:34.472" v="14" actId="1076"/>
      <pc:docMkLst>
        <pc:docMk/>
      </pc:docMkLst>
      <pc:sldChg chg="modSp mod">
        <pc:chgData name="Phil Beecher" userId="8e59e9d451c39ba5" providerId="LiveId" clId="{89FA23EB-514C-4237-B850-032E4A54D06B}" dt="2023-11-16T02:43:39.161" v="0" actId="20577"/>
        <pc:sldMkLst>
          <pc:docMk/>
          <pc:sldMk cId="0" sldId="259"/>
        </pc:sldMkLst>
        <pc:spChg chg="mod">
          <ac:chgData name="Phil Beecher" userId="8e59e9d451c39ba5" providerId="LiveId" clId="{89FA23EB-514C-4237-B850-032E4A54D06B}" dt="2023-11-16T02:43:39.161" v="0" actId="20577"/>
          <ac:spMkLst>
            <pc:docMk/>
            <pc:sldMk cId="0" sldId="259"/>
            <ac:spMk id="27651" creationId="{00000000-0000-0000-0000-000000000000}"/>
          </ac:spMkLst>
        </pc:spChg>
      </pc:sldChg>
      <pc:sldChg chg="modSp mod">
        <pc:chgData name="Phil Beecher" userId="8e59e9d451c39ba5" providerId="LiveId" clId="{89FA23EB-514C-4237-B850-032E4A54D06B}" dt="2023-11-16T02:44:18.400" v="1" actId="403"/>
        <pc:sldMkLst>
          <pc:docMk/>
          <pc:sldMk cId="2120573293" sldId="260"/>
        </pc:sldMkLst>
        <pc:spChg chg="mod">
          <ac:chgData name="Phil Beecher" userId="8e59e9d451c39ba5" providerId="LiveId" clId="{89FA23EB-514C-4237-B850-032E4A54D06B}" dt="2023-11-16T02:44:18.400" v="1" actId="403"/>
          <ac:spMkLst>
            <pc:docMk/>
            <pc:sldMk cId="2120573293" sldId="260"/>
            <ac:spMk id="3" creationId="{51F9CE0C-36DB-2719-F858-CF359E0555E2}"/>
          </ac:spMkLst>
        </pc:spChg>
      </pc:sldChg>
      <pc:sldChg chg="modSp mod">
        <pc:chgData name="Phil Beecher" userId="8e59e9d451c39ba5" providerId="LiveId" clId="{89FA23EB-514C-4237-B850-032E4A54D06B}" dt="2023-11-16T02:44:46.191" v="5" actId="20577"/>
        <pc:sldMkLst>
          <pc:docMk/>
          <pc:sldMk cId="1896114034" sldId="262"/>
        </pc:sldMkLst>
        <pc:spChg chg="mod">
          <ac:chgData name="Phil Beecher" userId="8e59e9d451c39ba5" providerId="LiveId" clId="{89FA23EB-514C-4237-B850-032E4A54D06B}" dt="2023-11-16T02:44:46.191" v="5" actId="20577"/>
          <ac:spMkLst>
            <pc:docMk/>
            <pc:sldMk cId="1896114034" sldId="262"/>
            <ac:spMk id="3" creationId="{59231A41-C4F6-CB92-7AE5-B1619EDA80DD}"/>
          </ac:spMkLst>
        </pc:spChg>
      </pc:sldChg>
      <pc:sldChg chg="modSp mod">
        <pc:chgData name="Phil Beecher" userId="8e59e9d451c39ba5" providerId="LiveId" clId="{89FA23EB-514C-4237-B850-032E4A54D06B}" dt="2023-11-16T02:45:06.075" v="7" actId="20577"/>
        <pc:sldMkLst>
          <pc:docMk/>
          <pc:sldMk cId="98361702" sldId="265"/>
        </pc:sldMkLst>
        <pc:spChg chg="mod">
          <ac:chgData name="Phil Beecher" userId="8e59e9d451c39ba5" providerId="LiveId" clId="{89FA23EB-514C-4237-B850-032E4A54D06B}" dt="2023-11-16T02:45:06.075" v="7" actId="20577"/>
          <ac:spMkLst>
            <pc:docMk/>
            <pc:sldMk cId="98361702" sldId="265"/>
            <ac:spMk id="3" creationId="{60A409A9-CDE3-7BCA-DB1E-A30DF303FBC7}"/>
          </ac:spMkLst>
        </pc:spChg>
      </pc:sldChg>
      <pc:sldChg chg="addSp delSp modSp mod">
        <pc:chgData name="Phil Beecher" userId="8e59e9d451c39ba5" providerId="LiveId" clId="{89FA23EB-514C-4237-B850-032E4A54D06B}" dt="2023-11-16T02:46:34.472" v="14" actId="1076"/>
        <pc:sldMkLst>
          <pc:docMk/>
          <pc:sldMk cId="1398553637" sldId="266"/>
        </pc:sldMkLst>
        <pc:spChg chg="mod">
          <ac:chgData name="Phil Beecher" userId="8e59e9d451c39ba5" providerId="LiveId" clId="{89FA23EB-514C-4237-B850-032E4A54D06B}" dt="2023-11-16T02:46:29.504" v="13" actId="14100"/>
          <ac:spMkLst>
            <pc:docMk/>
            <pc:sldMk cId="1398553637" sldId="266"/>
            <ac:spMk id="3" creationId="{218BC846-8BEC-9A8C-BEC6-C7B0CD78C0F5}"/>
          </ac:spMkLst>
        </pc:spChg>
        <pc:spChg chg="add mod">
          <ac:chgData name="Phil Beecher" userId="8e59e9d451c39ba5" providerId="LiveId" clId="{89FA23EB-514C-4237-B850-032E4A54D06B}" dt="2023-11-16T02:46:34.472" v="14" actId="1076"/>
          <ac:spMkLst>
            <pc:docMk/>
            <pc:sldMk cId="1398553637" sldId="266"/>
            <ac:spMk id="5" creationId="{475E36B6-A13C-1BF6-2A27-F1D9DFE128B3}"/>
          </ac:spMkLst>
        </pc:spChg>
        <pc:spChg chg="del mod">
          <ac:chgData name="Phil Beecher" userId="8e59e9d451c39ba5" providerId="LiveId" clId="{89FA23EB-514C-4237-B850-032E4A54D06B}" dt="2023-11-16T02:46:06.779" v="10" actId="478"/>
          <ac:spMkLst>
            <pc:docMk/>
            <pc:sldMk cId="1398553637" sldId="266"/>
            <ac:spMk id="6" creationId="{0754DED3-4149-5B51-9FE2-BF4942BBCD8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a:t>
            </a:r>
            <a:r>
              <a:rPr lang="en-GB" sz="1400" b="0" i="0" dirty="0">
                <a:solidFill>
                  <a:srgbClr val="000000"/>
                </a:solidFill>
                <a:effectLst/>
                <a:latin typeface="+mj-lt"/>
              </a:rPr>
              <a:t>15-23-0606-00-04ad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Responses to Comments for P802.15.4ad PAR and CSD - November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14 November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802.15 Responses to Comments for P802.15.4ad PAR and CSD</a:t>
            </a:r>
            <a:r>
              <a:rPr lang="en-US" sz="1600" dirty="0">
                <a:latin typeface="Calibri" panose="020F0502020204030204" pitchFamily="34" charset="0"/>
                <a:ea typeface="ＭＳ Ｐゴシック" pitchFamily="-65" charset="-128"/>
                <a:cs typeface="Calibri" panose="020F0502020204030204" pitchFamily="34" charset="0"/>
              </a:rPr>
              <a: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November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6F48B-D449-757A-C426-8F920B30ECA4}"/>
              </a:ext>
            </a:extLst>
          </p:cNvPr>
          <p:cNvSpPr>
            <a:spLocks noGrp="1"/>
          </p:cNvSpPr>
          <p:nvPr>
            <p:ph type="title"/>
          </p:nvPr>
        </p:nvSpPr>
        <p:spPr>
          <a:xfrm>
            <a:off x="838200" y="365125"/>
            <a:ext cx="10515600" cy="658813"/>
          </a:xfrm>
        </p:spPr>
        <p:txBody>
          <a:bodyPr>
            <a:normAutofit/>
          </a:bodyPr>
          <a:lstStyle/>
          <a:p>
            <a:r>
              <a:rPr lang="en-GB" dirty="0"/>
              <a:t>Comments from 802.3 - PAR</a:t>
            </a:r>
          </a:p>
        </p:txBody>
      </p:sp>
      <p:sp>
        <p:nvSpPr>
          <p:cNvPr id="3" name="Content Placeholder 2">
            <a:extLst>
              <a:ext uri="{FF2B5EF4-FFF2-40B4-BE49-F238E27FC236}">
                <a16:creationId xmlns:a16="http://schemas.microsoft.com/office/drawing/2014/main" id="{A2023A86-3B51-AE70-4769-337CDC1339B3}"/>
              </a:ext>
            </a:extLst>
          </p:cNvPr>
          <p:cNvSpPr>
            <a:spLocks noGrp="1"/>
          </p:cNvSpPr>
          <p:nvPr>
            <p:ph idx="1"/>
          </p:nvPr>
        </p:nvSpPr>
        <p:spPr>
          <a:xfrm>
            <a:off x="838200" y="985838"/>
            <a:ext cx="10515600" cy="5414962"/>
          </a:xfrm>
        </p:spPr>
        <p:txBody>
          <a:bodyPr>
            <a:normAutofit lnSpcReduction="10000"/>
          </a:bodyPr>
          <a:lstStyle/>
          <a:p>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IEEE P802.15.4ad - Amendment - Data rate and range extensions to IEEE 802.15.4 Smart Utility Network (SUN) Physical layer (PHY)</a:t>
            </a:r>
          </a:p>
          <a:p>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PAR item 5.2.1: It looks like the posted PAR is not output from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myProject</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The IEEE P802.15.4ad PAR's 'Scope of the complete standard' text does not match the published base standard subclause 1.1 'Scope', and none of the published amendments/corrigendum nor the two other active amendment PARs modify the Scope. The PAR's 'Change to scope of the complete standard' only differs from the PAR's 'Scope of the complete standard' by insertion of spaces in a couple of places. </a:t>
            </a:r>
          </a:p>
          <a:p>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Suggested remedy: Assuming the document is not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myProject</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output, please submit a draft output from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myProject</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(Pasting text later into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myProject</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increases the probability of inadvertently introducing changes not approved by IEEE 802!)  </a:t>
            </a:r>
          </a:p>
          <a:p>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As to the content of the posted document, the 'Scope of the complete standard' text should be the published Scope statement in IEEE Std 802.15.4-2020. It appears that the Scope of the published standard does not need to be changed, and that the proposed changes indicating a limitation on the MAC specifications here instead only belong in and are currently covered by item 5.2.b, 'Scope of the project'.  </a:t>
            </a:r>
          </a:p>
          <a:p>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If, though, there is a desire to change the Scope of the standard, the changes to the Scope should fix the typos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boattery</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modificatins</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 as well as delete the inserted space before the new full stop of the first sentence and the inserted space before '</a:t>
            </a:r>
            <a:r>
              <a:rPr lang="en-GB" sz="1800" kern="100" dirty="0" err="1">
                <a:effectLst/>
                <a:latin typeface="Calibri" panose="020F0502020204030204" pitchFamily="34" charset="0"/>
                <a:ea typeface="Times New Roman" panose="02020603050405020304" pitchFamily="18" charset="0"/>
                <a:cs typeface="Times New Roman" panose="02020603050405020304" pitchFamily="18" charset="0"/>
              </a:rPr>
              <a:t>modificatins</a:t>
            </a:r>
            <a:r>
              <a:rPr lang="en-GB" sz="1800" kern="1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sz="18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sz="1800" dirty="0">
              <a:solidFill>
                <a:srgbClr val="FF0000"/>
              </a:solidFill>
            </a:endParaRPr>
          </a:p>
          <a:p>
            <a:pPr marL="0" indent="0">
              <a:buNone/>
            </a:pPr>
            <a:r>
              <a:rPr lang="en-GB" sz="1800" dirty="0">
                <a:solidFill>
                  <a:srgbClr val="FF0000"/>
                </a:solidFill>
              </a:rPr>
              <a:t>Response: Revised.  The Scope of the complete standard is changed to the 802.15.4 Scope.</a:t>
            </a:r>
          </a:p>
          <a:p>
            <a:pPr marL="0" indent="0">
              <a:buNone/>
            </a:pPr>
            <a:endParaRPr lang="en-GB"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dirty="0"/>
          </a:p>
        </p:txBody>
      </p:sp>
      <p:sp>
        <p:nvSpPr>
          <p:cNvPr id="4" name="Slide Number Placeholder 5">
            <a:extLst>
              <a:ext uri="{FF2B5EF4-FFF2-40B4-BE49-F238E27FC236}">
                <a16:creationId xmlns:a16="http://schemas.microsoft.com/office/drawing/2014/main" id="{3B507BC5-9E42-9608-1E45-566DB594ED7E}"/>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10</a:t>
            </a:fld>
            <a:endParaRPr lang="en-GB" dirty="0"/>
          </a:p>
        </p:txBody>
      </p:sp>
      <p:sp>
        <p:nvSpPr>
          <p:cNvPr id="5" name="Footer Placeholder 2">
            <a:extLst>
              <a:ext uri="{FF2B5EF4-FFF2-40B4-BE49-F238E27FC236}">
                <a16:creationId xmlns:a16="http://schemas.microsoft.com/office/drawing/2014/main" id="{4DA23764-8811-0307-E37A-87E4EA9C43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4183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87EE8-9E7D-CB52-6F74-F254C20F6ED9}"/>
              </a:ext>
            </a:extLst>
          </p:cNvPr>
          <p:cNvSpPr>
            <a:spLocks noGrp="1"/>
          </p:cNvSpPr>
          <p:nvPr>
            <p:ph type="title"/>
          </p:nvPr>
        </p:nvSpPr>
        <p:spPr>
          <a:xfrm>
            <a:off x="838200" y="365126"/>
            <a:ext cx="10515600" cy="711199"/>
          </a:xfrm>
        </p:spPr>
        <p:txBody>
          <a:bodyPr/>
          <a:lstStyle/>
          <a:p>
            <a:r>
              <a:rPr lang="en-GB" dirty="0"/>
              <a:t>Comments from 802.11 -PAR</a:t>
            </a:r>
          </a:p>
        </p:txBody>
      </p:sp>
      <p:sp>
        <p:nvSpPr>
          <p:cNvPr id="3" name="Content Placeholder 2">
            <a:extLst>
              <a:ext uri="{FF2B5EF4-FFF2-40B4-BE49-F238E27FC236}">
                <a16:creationId xmlns:a16="http://schemas.microsoft.com/office/drawing/2014/main" id="{60A409A9-CDE3-7BCA-DB1E-A30DF303FBC7}"/>
              </a:ext>
            </a:extLst>
          </p:cNvPr>
          <p:cNvSpPr>
            <a:spLocks noGrp="1"/>
          </p:cNvSpPr>
          <p:nvPr>
            <p:ph idx="1"/>
          </p:nvPr>
        </p:nvSpPr>
        <p:spPr>
          <a:xfrm>
            <a:off x="838200" y="1523999"/>
            <a:ext cx="10515600" cy="4652963"/>
          </a:xfrm>
        </p:spPr>
        <p:txBody>
          <a:bodyPr>
            <a:normAutofit fontScale="62500" lnSpcReduction="20000"/>
          </a:bodyPr>
          <a:lstStyle/>
          <a:p>
            <a:pPr marL="0" indent="0">
              <a:lnSpc>
                <a:spcPct val="120000"/>
              </a:lnSpc>
              <a:buNone/>
            </a:pPr>
            <a:r>
              <a:rPr lang="en-US" sz="2800" dirty="0"/>
              <a:t>2.1 Change “Amendment: Data rate and range extensions </a:t>
            </a:r>
            <a:r>
              <a:rPr lang="en-US" sz="2800" dirty="0">
                <a:highlight>
                  <a:srgbClr val="FFFF00"/>
                </a:highlight>
              </a:rPr>
              <a:t>to IEEE 802.15.4 </a:t>
            </a:r>
            <a:r>
              <a:rPr lang="en-US" sz="2800" dirty="0"/>
              <a:t>Smart Utility Network (SUN) Physical layer (PHY)” to “Amendment: Data rate and range extensions </a:t>
            </a:r>
            <a:r>
              <a:rPr lang="en-US" sz="2800" dirty="0">
                <a:solidFill>
                  <a:srgbClr val="FF0000"/>
                </a:solidFill>
              </a:rPr>
              <a:t>for the</a:t>
            </a:r>
            <a:r>
              <a:rPr lang="en-US" sz="2800" dirty="0"/>
              <a:t> Smart Utility Network (SUN) Physical layer (PHY)”.</a:t>
            </a:r>
          </a:p>
          <a:p>
            <a:pPr marL="0" indent="0">
              <a:lnSpc>
                <a:spcPct val="120000"/>
              </a:lnSpc>
              <a:buNone/>
            </a:pPr>
            <a:r>
              <a:rPr lang="en-US" sz="2800" dirty="0">
                <a:solidFill>
                  <a:srgbClr val="FF0000"/>
                </a:solidFill>
              </a:rPr>
              <a:t>Response: Accept</a:t>
            </a:r>
          </a:p>
          <a:p>
            <a:pPr>
              <a:lnSpc>
                <a:spcPct val="120000"/>
              </a:lnSpc>
            </a:pPr>
            <a:r>
              <a:rPr lang="en-US" sz="2800" dirty="0"/>
              <a:t>5.2a Scope there are many misspellings and grammar errors that need correction.  Suggest changing scope:  </a:t>
            </a:r>
          </a:p>
          <a:p>
            <a:pPr>
              <a:lnSpc>
                <a:spcPct val="120000"/>
              </a:lnSpc>
            </a:pPr>
            <a:r>
              <a:rPr lang="en-US" sz="2800" dirty="0"/>
              <a:t>“This standard defines the Smart Utility Network (SUN) physical layer (PHY). Additionally, it defines the medium access control (MAC) sublayer required for low-data-rate wireless connectivity with fixed, portable, and moving devices with no battery or very limited battery consumption requirements.  The standard also provides modes that allow for precision ranging.  PHY operation is defined for devices operating in a variety of geographic regions.</a:t>
            </a:r>
          </a:p>
          <a:p>
            <a:pPr>
              <a:lnSpc>
                <a:spcPct val="120000"/>
              </a:lnSpc>
            </a:pPr>
            <a:endParaRPr lang="en-US" sz="2800" dirty="0"/>
          </a:p>
          <a:p>
            <a:pPr>
              <a:lnSpc>
                <a:spcPct val="120000"/>
              </a:lnSpc>
            </a:pPr>
            <a:r>
              <a:rPr lang="en-GB" sz="2800" dirty="0">
                <a:solidFill>
                  <a:srgbClr val="FF0000"/>
                </a:solidFill>
              </a:rPr>
              <a:t>Response</a:t>
            </a:r>
            <a:r>
              <a:rPr lang="en-GB" sz="2800" b="1" dirty="0">
                <a:solidFill>
                  <a:srgbClr val="FF0000"/>
                </a:solidFill>
              </a:rPr>
              <a:t>: </a:t>
            </a:r>
            <a:r>
              <a:rPr lang="en-GB" sz="2800" dirty="0">
                <a:solidFill>
                  <a:srgbClr val="FF0000"/>
                </a:solidFill>
              </a:rPr>
              <a:t>Revised.  The Scope of the complete standard is changed to the 802.15.4 Scope</a:t>
            </a:r>
          </a:p>
          <a:p>
            <a:pPr>
              <a:lnSpc>
                <a:spcPct val="120000"/>
              </a:lnSpc>
            </a:pPr>
            <a:endParaRPr lang="en-US" sz="2800" dirty="0">
              <a:highlight>
                <a:srgbClr val="FFFF00"/>
              </a:highlight>
            </a:endParaRPr>
          </a:p>
          <a:p>
            <a:pPr>
              <a:lnSpc>
                <a:spcPct val="120000"/>
              </a:lnSpc>
            </a:pPr>
            <a:endParaRPr lang="en-GB" dirty="0"/>
          </a:p>
        </p:txBody>
      </p:sp>
      <p:sp>
        <p:nvSpPr>
          <p:cNvPr id="4" name="Slide Number Placeholder 5">
            <a:extLst>
              <a:ext uri="{FF2B5EF4-FFF2-40B4-BE49-F238E27FC236}">
                <a16:creationId xmlns:a16="http://schemas.microsoft.com/office/drawing/2014/main" id="{8521E06A-B34E-5C75-B1F7-083F51F2617A}"/>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11</a:t>
            </a:fld>
            <a:endParaRPr lang="en-GB" dirty="0"/>
          </a:p>
        </p:txBody>
      </p:sp>
      <p:sp>
        <p:nvSpPr>
          <p:cNvPr id="5" name="Footer Placeholder 2">
            <a:extLst>
              <a:ext uri="{FF2B5EF4-FFF2-40B4-BE49-F238E27FC236}">
                <a16:creationId xmlns:a16="http://schemas.microsoft.com/office/drawing/2014/main" id="{E6AA3F87-6406-D735-F0C2-C092888DE892}"/>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98361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8BC846-8BEC-9A8C-BEC6-C7B0CD78C0F5}"/>
              </a:ext>
            </a:extLst>
          </p:cNvPr>
          <p:cNvSpPr>
            <a:spLocks noGrp="1"/>
          </p:cNvSpPr>
          <p:nvPr>
            <p:ph idx="1"/>
          </p:nvPr>
        </p:nvSpPr>
        <p:spPr>
          <a:xfrm>
            <a:off x="838200" y="1371600"/>
            <a:ext cx="10515600" cy="5319713"/>
          </a:xfrm>
        </p:spPr>
        <p:txBody>
          <a:bodyPr>
            <a:normAutofit/>
          </a:bodyPr>
          <a:lstStyle/>
          <a:p>
            <a:pPr marL="0" indent="0">
              <a:buNone/>
            </a:pPr>
            <a:r>
              <a:rPr lang="en-US" sz="2000" dirty="0"/>
              <a:t>5.2.b Scope of the project: change to “ This amendment defines new data rate extensions by increasing the occupied bandwidth, adding new modulation and coding schemes (MCSs), and extending the SUN PHY </a:t>
            </a:r>
            <a:r>
              <a:rPr lang="en-US" sz="2000" strike="sngStrike" dirty="0"/>
              <a:t>with a focus on</a:t>
            </a:r>
            <a:r>
              <a:rPr lang="en-US" sz="2000" dirty="0"/>
              <a:t> </a:t>
            </a:r>
            <a:r>
              <a:rPr lang="en-US" sz="2000" dirty="0">
                <a:highlight>
                  <a:srgbClr val="FFFF00"/>
                </a:highlight>
              </a:rPr>
              <a:t>to provide </a:t>
            </a:r>
            <a:r>
              <a:rPr lang="en-US" sz="2000" dirty="0"/>
              <a:t>long-range communication in congested environments.  Additionally, this amendment defines at least one mode of the SUN-Orthogonal Frequency Division Multiplexing (OFDM) PHY that exceeds a sensitivity of -120 dBm at a 1 % packet error rate (PER) with a 64 B payload by using lower data rates intended for the Federal Communications Commission (FCC) 15.247 digital modulation system. At least one of the new MCSs achieves a data rate greater than 2.4 Mb/s.  The amendment defines the MAC modifications required to support the amended PHY.  The amendment also defines frequency bands for updated regional regulation.</a:t>
            </a:r>
          </a:p>
          <a:p>
            <a:pPr marL="0" indent="0">
              <a:buNone/>
            </a:pPr>
            <a:r>
              <a:rPr lang="en-GB" sz="2000" dirty="0">
                <a:solidFill>
                  <a:srgbClr val="FF0000"/>
                </a:solidFill>
              </a:rPr>
              <a:t>Response: </a:t>
            </a:r>
            <a:r>
              <a:rPr lang="en-US" sz="2000" dirty="0">
                <a:solidFill>
                  <a:srgbClr val="FF0000"/>
                </a:solidFill>
              </a:rPr>
              <a:t>Revised: Changed scope of project as shown above</a:t>
            </a:r>
            <a:endParaRPr lang="en-US" sz="2000" dirty="0"/>
          </a:p>
          <a:p>
            <a:pPr marL="0" indent="0">
              <a:buNone/>
            </a:pPr>
            <a:r>
              <a:rPr lang="en-US" sz="2000" dirty="0"/>
              <a:t>5.5 – The Need is for the amendment, not the base standard.  </a:t>
            </a:r>
          </a:p>
          <a:p>
            <a:pPr marL="457200" lvl="1" indent="0">
              <a:buNone/>
            </a:pPr>
            <a:r>
              <a:rPr lang="en-US" sz="2000" dirty="0"/>
              <a:t>Replace the need with  “The PHY enhancements address the needs of emerging applications where additional data rates expand the usefulness of the SUN PHY.”</a:t>
            </a:r>
          </a:p>
          <a:p>
            <a:pPr marL="0" indent="0">
              <a:buNone/>
            </a:pPr>
            <a:r>
              <a:rPr lang="en-GB" sz="2000" dirty="0">
                <a:solidFill>
                  <a:srgbClr val="FF0000"/>
                </a:solidFill>
              </a:rPr>
              <a:t>Response: </a:t>
            </a:r>
            <a:r>
              <a:rPr lang="en-US" sz="2000" dirty="0">
                <a:solidFill>
                  <a:srgbClr val="FF0000"/>
                </a:solidFill>
              </a:rPr>
              <a:t>Accept</a:t>
            </a:r>
          </a:p>
          <a:p>
            <a:pPr marL="0" indent="0">
              <a:buNone/>
            </a:pPr>
            <a:endParaRPr lang="en-GB" dirty="0"/>
          </a:p>
        </p:txBody>
      </p:sp>
      <p:sp>
        <p:nvSpPr>
          <p:cNvPr id="2" name="Slide Number Placeholder 5">
            <a:extLst>
              <a:ext uri="{FF2B5EF4-FFF2-40B4-BE49-F238E27FC236}">
                <a16:creationId xmlns:a16="http://schemas.microsoft.com/office/drawing/2014/main" id="{F4327B83-F5FB-0A79-EBE9-FF7D6AC5595E}"/>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12</a:t>
            </a:fld>
            <a:endParaRPr lang="en-GB" dirty="0"/>
          </a:p>
        </p:txBody>
      </p:sp>
      <p:sp>
        <p:nvSpPr>
          <p:cNvPr id="4" name="Footer Placeholder 2">
            <a:extLst>
              <a:ext uri="{FF2B5EF4-FFF2-40B4-BE49-F238E27FC236}">
                <a16:creationId xmlns:a16="http://schemas.microsoft.com/office/drawing/2014/main" id="{1E84547A-E09D-61C9-41AA-8DBB49B1DDC1}"/>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5" name="Title 1">
            <a:extLst>
              <a:ext uri="{FF2B5EF4-FFF2-40B4-BE49-F238E27FC236}">
                <a16:creationId xmlns:a16="http://schemas.microsoft.com/office/drawing/2014/main" id="{475E36B6-A13C-1BF6-2A27-F1D9DFE128B3}"/>
              </a:ext>
            </a:extLst>
          </p:cNvPr>
          <p:cNvSpPr>
            <a:spLocks noGrp="1"/>
          </p:cNvSpPr>
          <p:nvPr>
            <p:ph type="title"/>
          </p:nvPr>
        </p:nvSpPr>
        <p:spPr>
          <a:xfrm>
            <a:off x="846246" y="457200"/>
            <a:ext cx="10515600" cy="711199"/>
          </a:xfrm>
        </p:spPr>
        <p:txBody>
          <a:bodyPr/>
          <a:lstStyle/>
          <a:p>
            <a:r>
              <a:rPr lang="en-GB" dirty="0"/>
              <a:t>Comments from 802.11 - PAR</a:t>
            </a:r>
          </a:p>
        </p:txBody>
      </p:sp>
    </p:spTree>
    <p:extLst>
      <p:ext uri="{BB962C8B-B14F-4D97-AF65-F5344CB8AC3E}">
        <p14:creationId xmlns:p14="http://schemas.microsoft.com/office/powerpoint/2010/main" val="139855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7E3E-63A3-CA53-C3AB-F75318F7FF41}"/>
              </a:ext>
            </a:extLst>
          </p:cNvPr>
          <p:cNvSpPr>
            <a:spLocks noGrp="1"/>
          </p:cNvSpPr>
          <p:nvPr>
            <p:ph type="ctrTitle"/>
          </p:nvPr>
        </p:nvSpPr>
        <p:spPr/>
        <p:txBody>
          <a:bodyPr>
            <a:normAutofit/>
          </a:bodyPr>
          <a:lstStyle/>
          <a:p>
            <a:r>
              <a:rPr lang="en-GB" dirty="0"/>
              <a:t>P802.15.4ad </a:t>
            </a:r>
            <a:br>
              <a:rPr lang="en-GB" dirty="0"/>
            </a:br>
            <a:r>
              <a:rPr lang="en-GB" dirty="0"/>
              <a:t>Responses to comments on PAR and CSD</a:t>
            </a:r>
          </a:p>
        </p:txBody>
      </p:sp>
      <p:sp>
        <p:nvSpPr>
          <p:cNvPr id="3" name="Slide Number Placeholder 5">
            <a:extLst>
              <a:ext uri="{FF2B5EF4-FFF2-40B4-BE49-F238E27FC236}">
                <a16:creationId xmlns:a16="http://schemas.microsoft.com/office/drawing/2014/main" id="{969598D6-ABCA-44E9-6320-455F4EEB4971}"/>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2</a:t>
            </a:fld>
            <a:endParaRPr lang="en-GB" dirty="0"/>
          </a:p>
        </p:txBody>
      </p:sp>
      <p:sp>
        <p:nvSpPr>
          <p:cNvPr id="4" name="Footer Placeholder 2">
            <a:extLst>
              <a:ext uri="{FF2B5EF4-FFF2-40B4-BE49-F238E27FC236}">
                <a16:creationId xmlns:a16="http://schemas.microsoft.com/office/drawing/2014/main" id="{60A5ABF3-074D-F488-D2E4-C68E861C18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427905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C440-FE59-7201-9472-277B5E88C2B2}"/>
              </a:ext>
            </a:extLst>
          </p:cNvPr>
          <p:cNvSpPr>
            <a:spLocks noGrp="1"/>
          </p:cNvSpPr>
          <p:nvPr>
            <p:ph type="title"/>
          </p:nvPr>
        </p:nvSpPr>
        <p:spPr>
          <a:xfrm>
            <a:off x="914400" y="685800"/>
            <a:ext cx="10363200" cy="609600"/>
          </a:xfrm>
        </p:spPr>
        <p:txBody>
          <a:bodyPr/>
          <a:lstStyle/>
          <a:p>
            <a:r>
              <a:rPr lang="en-GB" dirty="0"/>
              <a:t>Comments from 802.1</a:t>
            </a:r>
          </a:p>
        </p:txBody>
      </p:sp>
      <p:sp>
        <p:nvSpPr>
          <p:cNvPr id="3" name="Content Placeholder 2">
            <a:extLst>
              <a:ext uri="{FF2B5EF4-FFF2-40B4-BE49-F238E27FC236}">
                <a16:creationId xmlns:a16="http://schemas.microsoft.com/office/drawing/2014/main" id="{733BBAD3-F45A-3FE5-CB21-2E7C16829705}"/>
              </a:ext>
            </a:extLst>
          </p:cNvPr>
          <p:cNvSpPr>
            <a:spLocks noGrp="1"/>
          </p:cNvSpPr>
          <p:nvPr>
            <p:ph idx="1"/>
          </p:nvPr>
        </p:nvSpPr>
        <p:spPr>
          <a:xfrm>
            <a:off x="838200" y="1433513"/>
            <a:ext cx="10515600" cy="4743450"/>
          </a:xfrm>
        </p:spPr>
        <p:txBody>
          <a:bodyPr/>
          <a:lstStyle/>
          <a:p>
            <a:r>
              <a:rPr lang="en-GB" dirty="0"/>
              <a:t>PAR 5.2.a Scope of the complete standard </a:t>
            </a:r>
          </a:p>
          <a:p>
            <a:r>
              <a:rPr lang="en-GB" sz="2400" dirty="0"/>
              <a:t>The old first sentence was split causing the new first sentence to lose the context found in the new second sentence. This does not seem to be the intent. </a:t>
            </a:r>
          </a:p>
          <a:p>
            <a:r>
              <a:rPr lang="en-GB" sz="2400" dirty="0"/>
              <a:t>Change “. It defines” to “and”. </a:t>
            </a:r>
          </a:p>
          <a:p>
            <a:r>
              <a:rPr lang="en-GB" sz="2400" dirty="0"/>
              <a:t>Typos: </a:t>
            </a:r>
          </a:p>
          <a:p>
            <a:r>
              <a:rPr lang="en-GB" sz="2400" dirty="0"/>
              <a:t>Change “</a:t>
            </a:r>
            <a:r>
              <a:rPr lang="en-GB" sz="2400" dirty="0" err="1"/>
              <a:t>modificatins</a:t>
            </a:r>
            <a:r>
              <a:rPr lang="en-GB" sz="2400" dirty="0"/>
              <a:t>” to “modifications”. </a:t>
            </a:r>
          </a:p>
          <a:p>
            <a:r>
              <a:rPr lang="en-GB" sz="2400" dirty="0"/>
              <a:t>Change “</a:t>
            </a:r>
            <a:r>
              <a:rPr lang="en-GB" sz="2400" dirty="0" err="1"/>
              <a:t>boattery</a:t>
            </a:r>
            <a:r>
              <a:rPr lang="en-GB" sz="2400" dirty="0"/>
              <a:t>” to “battery”, per the original wording.</a:t>
            </a:r>
          </a:p>
          <a:p>
            <a:pPr marL="0" indent="0">
              <a:buNone/>
            </a:pPr>
            <a:r>
              <a:rPr lang="en-GB" sz="2800" dirty="0">
                <a:solidFill>
                  <a:srgbClr val="FF0000"/>
                </a:solidFill>
              </a:rPr>
              <a:t>Response: Revised.  The Scope of the complete standard is changed to the 802.15.4 scope. </a:t>
            </a:r>
          </a:p>
          <a:p>
            <a:pPr marL="0" indent="0">
              <a:buNone/>
            </a:pPr>
            <a:endParaRPr lang="en-GB" dirty="0">
              <a:solidFill>
                <a:srgbClr val="FF0000"/>
              </a:solidFill>
            </a:endParaRPr>
          </a:p>
        </p:txBody>
      </p:sp>
      <p:sp>
        <p:nvSpPr>
          <p:cNvPr id="4" name="Slide Number Placeholder 5">
            <a:extLst>
              <a:ext uri="{FF2B5EF4-FFF2-40B4-BE49-F238E27FC236}">
                <a16:creationId xmlns:a16="http://schemas.microsoft.com/office/drawing/2014/main" id="{5ABDE8E5-7C84-08C3-89A4-03993710A826}"/>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3</a:t>
            </a:fld>
            <a:endParaRPr lang="en-GB" dirty="0"/>
          </a:p>
        </p:txBody>
      </p:sp>
      <p:sp>
        <p:nvSpPr>
          <p:cNvPr id="5" name="Footer Placeholder 2">
            <a:extLst>
              <a:ext uri="{FF2B5EF4-FFF2-40B4-BE49-F238E27FC236}">
                <a16:creationId xmlns:a16="http://schemas.microsoft.com/office/drawing/2014/main" id="{908EF4A2-66EE-5795-D6A9-709E6734E63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65907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990490-66D4-57EC-880B-0BCCEF9AAF30}"/>
              </a:ext>
            </a:extLst>
          </p:cNvPr>
          <p:cNvSpPr>
            <a:spLocks noGrp="1"/>
          </p:cNvSpPr>
          <p:nvPr>
            <p:ph idx="1"/>
          </p:nvPr>
        </p:nvSpPr>
        <p:spPr>
          <a:xfrm>
            <a:off x="914400" y="1371600"/>
            <a:ext cx="10363200" cy="4724400"/>
          </a:xfrm>
        </p:spPr>
        <p:txBody>
          <a:bodyPr>
            <a:normAutofit fontScale="92500" lnSpcReduction="20000"/>
          </a:bodyPr>
          <a:lstStyle/>
          <a:p>
            <a:pPr marL="0" indent="0">
              <a:lnSpc>
                <a:spcPct val="110000"/>
              </a:lnSpc>
              <a:buNone/>
            </a:pPr>
            <a:r>
              <a:rPr lang="en-GB" dirty="0"/>
              <a:t>5.2.b Scope of the project </a:t>
            </a:r>
          </a:p>
          <a:p>
            <a:pPr marL="0" indent="0">
              <a:lnSpc>
                <a:spcPct val="110000"/>
              </a:lnSpc>
              <a:buNone/>
            </a:pPr>
            <a:r>
              <a:rPr lang="en-GB" dirty="0"/>
              <a:t>• The first sentence uses “expands” without limiting the scope of such expansion. It also does not usefully belong in the scope and is already covered in 5.5 (using a “can”). </a:t>
            </a:r>
          </a:p>
          <a:p>
            <a:pPr marL="0" indent="0">
              <a:lnSpc>
                <a:spcPct val="110000"/>
              </a:lnSpc>
              <a:buNone/>
            </a:pPr>
            <a:r>
              <a:rPr lang="en-GB" dirty="0"/>
              <a:t>• Delete the first sentence. </a:t>
            </a:r>
          </a:p>
          <a:p>
            <a:pPr marL="0" indent="0">
              <a:lnSpc>
                <a:spcPct val="110000"/>
              </a:lnSpc>
              <a:buNone/>
            </a:pPr>
            <a:r>
              <a:rPr lang="en-GB" dirty="0"/>
              <a:t>• Once done, the two occurrences of “It defines” in the second and fourth sentences are not sufficiently clear. </a:t>
            </a:r>
          </a:p>
          <a:p>
            <a:pPr marL="0" indent="0">
              <a:lnSpc>
                <a:spcPct val="110000"/>
              </a:lnSpc>
              <a:buNone/>
            </a:pPr>
            <a:r>
              <a:rPr lang="en-GB" dirty="0"/>
              <a:t>• Change both to “This amendment specifies”.</a:t>
            </a:r>
          </a:p>
          <a:p>
            <a:pPr marL="0" indent="0">
              <a:lnSpc>
                <a:spcPct val="110000"/>
              </a:lnSpc>
              <a:buNone/>
            </a:pPr>
            <a:r>
              <a:rPr lang="en-GB" sz="2800" dirty="0">
                <a:solidFill>
                  <a:srgbClr val="FF0000"/>
                </a:solidFill>
              </a:rPr>
              <a:t>Response: Revised.  The Scope of the complete standard is changed to the 802.15.4 scope</a:t>
            </a:r>
          </a:p>
        </p:txBody>
      </p:sp>
      <p:sp>
        <p:nvSpPr>
          <p:cNvPr id="4" name="Title 1">
            <a:extLst>
              <a:ext uri="{FF2B5EF4-FFF2-40B4-BE49-F238E27FC236}">
                <a16:creationId xmlns:a16="http://schemas.microsoft.com/office/drawing/2014/main" id="{224534EC-6F87-CF6C-D92E-572F18497B5C}"/>
              </a:ext>
            </a:extLst>
          </p:cNvPr>
          <p:cNvSpPr>
            <a:spLocks noGrp="1"/>
          </p:cNvSpPr>
          <p:nvPr>
            <p:ph type="title"/>
          </p:nvPr>
        </p:nvSpPr>
        <p:spPr>
          <a:xfrm>
            <a:off x="838200" y="365125"/>
            <a:ext cx="10515600" cy="854075"/>
          </a:xfrm>
        </p:spPr>
        <p:txBody>
          <a:bodyPr/>
          <a:lstStyle/>
          <a:p>
            <a:r>
              <a:rPr lang="en-GB" dirty="0"/>
              <a:t>Comments from 802.1 - PAR</a:t>
            </a:r>
          </a:p>
        </p:txBody>
      </p:sp>
      <p:sp>
        <p:nvSpPr>
          <p:cNvPr id="2" name="Slide Number Placeholder 5">
            <a:extLst>
              <a:ext uri="{FF2B5EF4-FFF2-40B4-BE49-F238E27FC236}">
                <a16:creationId xmlns:a16="http://schemas.microsoft.com/office/drawing/2014/main" id="{EF3B5420-01AC-31F0-A453-1CC1D04535B4}"/>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4</a:t>
            </a:fld>
            <a:endParaRPr lang="en-GB" dirty="0"/>
          </a:p>
        </p:txBody>
      </p:sp>
      <p:sp>
        <p:nvSpPr>
          <p:cNvPr id="5" name="Footer Placeholder 2">
            <a:extLst>
              <a:ext uri="{FF2B5EF4-FFF2-40B4-BE49-F238E27FC236}">
                <a16:creationId xmlns:a16="http://schemas.microsoft.com/office/drawing/2014/main" id="{E97888FD-2904-C0DF-BF71-3175833F6FA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995916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F9CE0C-36DB-2719-F858-CF359E0555E2}"/>
              </a:ext>
            </a:extLst>
          </p:cNvPr>
          <p:cNvSpPr>
            <a:spLocks noGrp="1"/>
          </p:cNvSpPr>
          <p:nvPr>
            <p:ph idx="1"/>
          </p:nvPr>
        </p:nvSpPr>
        <p:spPr>
          <a:xfrm>
            <a:off x="838200" y="976314"/>
            <a:ext cx="10515600" cy="5649910"/>
          </a:xfrm>
        </p:spPr>
        <p:txBody>
          <a:bodyPr>
            <a:normAutofit fontScale="47500" lnSpcReduction="20000"/>
          </a:bodyPr>
          <a:lstStyle/>
          <a:p>
            <a:pPr marL="0" indent="0">
              <a:lnSpc>
                <a:spcPct val="120000"/>
              </a:lnSpc>
              <a:buNone/>
            </a:pPr>
            <a:r>
              <a:rPr lang="en-GB" dirty="0"/>
              <a:t>5.2.b Scope of the project </a:t>
            </a:r>
          </a:p>
          <a:p>
            <a:pPr marL="0" indent="0">
              <a:lnSpc>
                <a:spcPct val="120000"/>
              </a:lnSpc>
              <a:buNone/>
            </a:pPr>
            <a:r>
              <a:rPr lang="en-GB" dirty="0"/>
              <a:t>• The second sentence is too long, causing possible misinterpretation. Parts of it are open-ended or without numerical target (“increasing”, “adding new [MCSs] schemes”, “extending […] with a focus on”, “at least one”, “lower”). How the extension of the SUN PHY specifications is realized is not necessarily clear: is it realized using one of the two statements starting with “with” or using the statement starting with “by using”? Editorials: It is unclear how the listed PER relates to the listed payload; “@” is out of place; “SUN” is not expanded at first use. </a:t>
            </a:r>
          </a:p>
          <a:p>
            <a:pPr marL="0" indent="0">
              <a:lnSpc>
                <a:spcPct val="120000"/>
              </a:lnSpc>
              <a:buNone/>
            </a:pPr>
            <a:r>
              <a:rPr lang="en-GB" dirty="0"/>
              <a:t>• Either split this sentence into several sentences or use bullet items, e.g. (depending on how “and/or” is to be interpreted): </a:t>
            </a:r>
          </a:p>
          <a:p>
            <a:pPr marL="0" indent="0">
              <a:lnSpc>
                <a:spcPct val="120000"/>
              </a:lnSpc>
              <a:buNone/>
            </a:pPr>
            <a:r>
              <a:rPr lang="en-GB" dirty="0"/>
              <a:t>• a) Increasing the occupied bandwidth; and/or </a:t>
            </a:r>
          </a:p>
          <a:p>
            <a:pPr marL="0" indent="0">
              <a:lnSpc>
                <a:spcPct val="120000"/>
              </a:lnSpc>
              <a:buNone/>
            </a:pPr>
            <a:r>
              <a:rPr lang="en-GB" dirty="0"/>
              <a:t>• b) Adding new modulation and coding schemes (MCSs); and • c) Extending [SUN PHY specifications…]. </a:t>
            </a:r>
          </a:p>
          <a:p>
            <a:pPr marL="0" indent="0">
              <a:lnSpc>
                <a:spcPct val="120000"/>
              </a:lnSpc>
              <a:buNone/>
            </a:pPr>
            <a:r>
              <a:rPr lang="en-GB" dirty="0"/>
              <a:t>• Regarding item a, quantify the increase of the occupied bandwidth. </a:t>
            </a:r>
          </a:p>
          <a:p>
            <a:pPr marL="0" indent="0">
              <a:lnSpc>
                <a:spcPct val="120000"/>
              </a:lnSpc>
              <a:buNone/>
            </a:pPr>
            <a:r>
              <a:rPr lang="en-GB" dirty="0"/>
              <a:t>• Regarding item b, list in-scope MCSs rather than (again) using “at least one” in the third sentence. </a:t>
            </a:r>
          </a:p>
          <a:p>
            <a:pPr marL="0" indent="0">
              <a:lnSpc>
                <a:spcPct val="120000"/>
              </a:lnSpc>
              <a:buNone/>
            </a:pPr>
            <a:r>
              <a:rPr lang="en-GB" dirty="0"/>
              <a:t>• Regarding item c: </a:t>
            </a:r>
          </a:p>
          <a:p>
            <a:pPr marL="0" indent="0">
              <a:lnSpc>
                <a:spcPct val="120000"/>
              </a:lnSpc>
              <a:buNone/>
            </a:pPr>
            <a:r>
              <a:rPr lang="en-GB" dirty="0"/>
              <a:t>• Avoid the redundant use of “with” and the unbounded use of “with a focus on” by changing “with a focus on” to “for”. </a:t>
            </a:r>
          </a:p>
          <a:p>
            <a:pPr marL="0" indent="0">
              <a:lnSpc>
                <a:spcPct val="120000"/>
              </a:lnSpc>
              <a:buNone/>
            </a:pPr>
            <a:r>
              <a:rPr lang="en-GB" dirty="0"/>
              <a:t>• List in-scope modes of the SUN-OFDM PHY other than that currently singled out. </a:t>
            </a:r>
          </a:p>
          <a:p>
            <a:pPr marL="0" indent="0">
              <a:lnSpc>
                <a:spcPct val="120000"/>
              </a:lnSpc>
              <a:buNone/>
            </a:pPr>
            <a:r>
              <a:rPr lang="en-GB" dirty="0"/>
              <a:t>• Either provide a numerical target for “lower” or delete “lower” if the listed intended use is sufficient to determine the (lower) data rates. </a:t>
            </a:r>
          </a:p>
          <a:p>
            <a:pPr marL="0" indent="0">
              <a:lnSpc>
                <a:spcPct val="120000"/>
              </a:lnSpc>
              <a:buNone/>
            </a:pPr>
            <a:r>
              <a:rPr lang="en-GB" dirty="0"/>
              <a:t>• If “by using […] digital modulation system” is not how the SUN PHY specifications are extended, change “by” to “and”. • Rephrase “64 bytes (payload)” so that it clearly connects to the preceding text. </a:t>
            </a:r>
          </a:p>
          <a:p>
            <a:pPr marL="0" indent="0">
              <a:lnSpc>
                <a:spcPct val="120000"/>
              </a:lnSpc>
              <a:buNone/>
            </a:pPr>
            <a:r>
              <a:rPr lang="en-GB" dirty="0"/>
              <a:t>• Change “@” to “at”, and “SUN” to “Smart Utility Network (SUN)”.</a:t>
            </a:r>
          </a:p>
          <a:p>
            <a:pPr marL="0" indent="0">
              <a:lnSpc>
                <a:spcPct val="120000"/>
              </a:lnSpc>
              <a:buNone/>
            </a:pPr>
            <a:endParaRPr lang="en-GB" dirty="0"/>
          </a:p>
          <a:p>
            <a:pPr marL="0" indent="0">
              <a:lnSpc>
                <a:spcPct val="120000"/>
              </a:lnSpc>
              <a:buNone/>
            </a:pPr>
            <a:r>
              <a:rPr lang="en-GB" sz="3400" dirty="0">
                <a:solidFill>
                  <a:srgbClr val="FF0000"/>
                </a:solidFill>
              </a:rPr>
              <a:t>Response:  Revised – Scope of the project is reworded to match proposed text received from 802.11</a:t>
            </a:r>
          </a:p>
        </p:txBody>
      </p:sp>
      <p:sp>
        <p:nvSpPr>
          <p:cNvPr id="6" name="Title 1">
            <a:extLst>
              <a:ext uri="{FF2B5EF4-FFF2-40B4-BE49-F238E27FC236}">
                <a16:creationId xmlns:a16="http://schemas.microsoft.com/office/drawing/2014/main" id="{5E6ABE7A-F2C6-CC82-0164-56FBAF8E50F2}"/>
              </a:ext>
            </a:extLst>
          </p:cNvPr>
          <p:cNvSpPr>
            <a:spLocks noGrp="1"/>
          </p:cNvSpPr>
          <p:nvPr>
            <p:ph type="title"/>
          </p:nvPr>
        </p:nvSpPr>
        <p:spPr>
          <a:xfrm>
            <a:off x="876300" y="231776"/>
            <a:ext cx="10515600" cy="744538"/>
          </a:xfrm>
        </p:spPr>
        <p:txBody>
          <a:bodyPr/>
          <a:lstStyle/>
          <a:p>
            <a:r>
              <a:rPr lang="en-GB" dirty="0"/>
              <a:t>Comments from 802.1 - PAR</a:t>
            </a:r>
          </a:p>
        </p:txBody>
      </p:sp>
      <p:sp>
        <p:nvSpPr>
          <p:cNvPr id="2" name="Slide Number Placeholder 5">
            <a:extLst>
              <a:ext uri="{FF2B5EF4-FFF2-40B4-BE49-F238E27FC236}">
                <a16:creationId xmlns:a16="http://schemas.microsoft.com/office/drawing/2014/main" id="{DA50A46D-682A-384B-A797-91CAAE5F6C3F}"/>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5</a:t>
            </a:fld>
            <a:endParaRPr lang="en-GB" dirty="0"/>
          </a:p>
        </p:txBody>
      </p:sp>
      <p:sp>
        <p:nvSpPr>
          <p:cNvPr id="4" name="Footer Placeholder 2">
            <a:extLst>
              <a:ext uri="{FF2B5EF4-FFF2-40B4-BE49-F238E27FC236}">
                <a16:creationId xmlns:a16="http://schemas.microsoft.com/office/drawing/2014/main" id="{B6ADA5F6-71CB-4D4B-E3D5-1AC840108DD8}"/>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120573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34FD2F-3612-9034-0350-1FE15BFF4252}"/>
              </a:ext>
            </a:extLst>
          </p:cNvPr>
          <p:cNvSpPr>
            <a:spLocks noGrp="1"/>
          </p:cNvSpPr>
          <p:nvPr>
            <p:ph idx="1"/>
          </p:nvPr>
        </p:nvSpPr>
        <p:spPr>
          <a:xfrm>
            <a:off x="838200" y="1253330"/>
            <a:ext cx="10515600" cy="4918869"/>
          </a:xfrm>
        </p:spPr>
        <p:txBody>
          <a:bodyPr/>
          <a:lstStyle/>
          <a:p>
            <a:pPr marL="0" indent="0">
              <a:buNone/>
            </a:pPr>
            <a:r>
              <a:rPr lang="en-GB" dirty="0"/>
              <a:t>5.2.b Scope of the project </a:t>
            </a:r>
          </a:p>
          <a:p>
            <a:pPr marL="0" indent="0">
              <a:buNone/>
            </a:pPr>
            <a:r>
              <a:rPr lang="en-GB" dirty="0"/>
              <a:t>• Editorials: The fourth sentence refers both to the “amended PHY” (singular) and “amended PHYs” (plural); “on updated regional regulations” appears to be missing a preceding “based”. </a:t>
            </a:r>
          </a:p>
          <a:p>
            <a:pPr marL="0" indent="0">
              <a:buNone/>
            </a:pPr>
            <a:r>
              <a:rPr lang="en-GB" dirty="0"/>
              <a:t>• Change “PHY” to “PHYs” as appears to be the intent. </a:t>
            </a:r>
          </a:p>
          <a:p>
            <a:pPr marL="0" indent="0">
              <a:buNone/>
            </a:pPr>
            <a:r>
              <a:rPr lang="en-GB" dirty="0"/>
              <a:t>• Insert “based” before “on updated regional regulations”.</a:t>
            </a:r>
          </a:p>
          <a:p>
            <a:pPr marL="0" indent="0">
              <a:buNone/>
            </a:pPr>
            <a:r>
              <a:rPr lang="en-GB" dirty="0">
                <a:solidFill>
                  <a:srgbClr val="FF0000"/>
                </a:solidFill>
              </a:rPr>
              <a:t>Response:  Revised – Scope of the project is reworded to match proposed text received from 802.11</a:t>
            </a:r>
            <a:endParaRPr lang="en-GB" dirty="0"/>
          </a:p>
        </p:txBody>
      </p:sp>
      <p:sp>
        <p:nvSpPr>
          <p:cNvPr id="4" name="Title 1">
            <a:extLst>
              <a:ext uri="{FF2B5EF4-FFF2-40B4-BE49-F238E27FC236}">
                <a16:creationId xmlns:a16="http://schemas.microsoft.com/office/drawing/2014/main" id="{14C058FD-1986-9533-9AFF-362B7FC87627}"/>
              </a:ext>
            </a:extLst>
          </p:cNvPr>
          <p:cNvSpPr>
            <a:spLocks noGrp="1"/>
          </p:cNvSpPr>
          <p:nvPr>
            <p:ph type="title"/>
          </p:nvPr>
        </p:nvSpPr>
        <p:spPr>
          <a:xfrm>
            <a:off x="838200" y="365126"/>
            <a:ext cx="10515600" cy="806450"/>
          </a:xfrm>
        </p:spPr>
        <p:txBody>
          <a:bodyPr/>
          <a:lstStyle/>
          <a:p>
            <a:r>
              <a:rPr lang="en-GB" dirty="0"/>
              <a:t>Comments from 802.1 - PAR</a:t>
            </a:r>
          </a:p>
        </p:txBody>
      </p:sp>
      <p:sp>
        <p:nvSpPr>
          <p:cNvPr id="2" name="Slide Number Placeholder 5">
            <a:extLst>
              <a:ext uri="{FF2B5EF4-FFF2-40B4-BE49-F238E27FC236}">
                <a16:creationId xmlns:a16="http://schemas.microsoft.com/office/drawing/2014/main" id="{00844311-44AF-FDE2-3405-1A9540B25E75}"/>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6</a:t>
            </a:fld>
            <a:endParaRPr lang="en-GB" dirty="0"/>
          </a:p>
        </p:txBody>
      </p:sp>
      <p:sp>
        <p:nvSpPr>
          <p:cNvPr id="5" name="Footer Placeholder 2">
            <a:extLst>
              <a:ext uri="{FF2B5EF4-FFF2-40B4-BE49-F238E27FC236}">
                <a16:creationId xmlns:a16="http://schemas.microsoft.com/office/drawing/2014/main" id="{08749033-2B02-10AE-3749-82616323E03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446833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31A41-C4F6-CB92-7AE5-B1619EDA80DD}"/>
              </a:ext>
            </a:extLst>
          </p:cNvPr>
          <p:cNvSpPr>
            <a:spLocks noGrp="1"/>
          </p:cNvSpPr>
          <p:nvPr>
            <p:ph idx="1"/>
          </p:nvPr>
        </p:nvSpPr>
        <p:spPr>
          <a:xfrm>
            <a:off x="838200" y="1038225"/>
            <a:ext cx="10515600" cy="5138738"/>
          </a:xfrm>
        </p:spPr>
        <p:txBody>
          <a:bodyPr>
            <a:normAutofit fontScale="70000" lnSpcReduction="20000"/>
          </a:bodyPr>
          <a:lstStyle/>
          <a:p>
            <a:pPr marL="0" indent="0">
              <a:lnSpc>
                <a:spcPct val="120000"/>
              </a:lnSpc>
              <a:buNone/>
            </a:pPr>
            <a:r>
              <a:rPr lang="en-GB" dirty="0"/>
              <a:t>5.4 Purpose </a:t>
            </a:r>
          </a:p>
          <a:p>
            <a:pPr marL="0" indent="0">
              <a:lnSpc>
                <a:spcPct val="120000"/>
              </a:lnSpc>
              <a:buNone/>
            </a:pPr>
            <a:r>
              <a:rPr lang="en-GB" dirty="0"/>
              <a:t>• The first sentence associates “ultra” thrice and “low data rate” with four attributes instead of providing numerical targets. Editorials: “what is now commonly referred to as” is unneeded, and “Internet of Things” (IoT) is reused in 5.5. </a:t>
            </a:r>
          </a:p>
          <a:p>
            <a:pPr marL="0" indent="0">
              <a:lnSpc>
                <a:spcPct val="120000"/>
              </a:lnSpc>
              <a:buNone/>
            </a:pPr>
            <a:r>
              <a:rPr lang="en-GB" dirty="0"/>
              <a:t>• Provide numerical targets. </a:t>
            </a:r>
          </a:p>
          <a:p>
            <a:pPr marL="0" indent="0">
              <a:lnSpc>
                <a:spcPct val="120000"/>
              </a:lnSpc>
              <a:buNone/>
            </a:pPr>
            <a:r>
              <a:rPr lang="en-GB" dirty="0"/>
              <a:t>• Delete “what is now commonly referred to”. </a:t>
            </a:r>
          </a:p>
          <a:p>
            <a:pPr marL="0" indent="0">
              <a:lnSpc>
                <a:spcPct val="120000"/>
              </a:lnSpc>
              <a:buNone/>
            </a:pPr>
            <a:r>
              <a:rPr lang="en-GB" dirty="0"/>
              <a:t>• Add “(IoT)” as an abbreviation here and use it in 5.5. </a:t>
            </a:r>
          </a:p>
          <a:p>
            <a:pPr marL="0" indent="0">
              <a:lnSpc>
                <a:spcPct val="120000"/>
              </a:lnSpc>
              <a:buNone/>
            </a:pPr>
            <a:r>
              <a:rPr lang="en-GB" dirty="0"/>
              <a:t>• The second sentence uses “alternate PHYs”, which is only used in the purpose of the base standard. It is unclear what these alternate PHYs are. </a:t>
            </a:r>
          </a:p>
          <a:p>
            <a:pPr marL="0" indent="0">
              <a:lnSpc>
                <a:spcPct val="120000"/>
              </a:lnSpc>
              <a:buNone/>
            </a:pPr>
            <a:r>
              <a:rPr lang="en-GB" dirty="0"/>
              <a:t>• Delete “alternate” or clarify what these alternate PHYs are.</a:t>
            </a:r>
          </a:p>
          <a:p>
            <a:pPr marL="0" indent="0">
              <a:lnSpc>
                <a:spcPct val="120000"/>
              </a:lnSpc>
              <a:buNone/>
            </a:pPr>
            <a:r>
              <a:rPr lang="en-GB" dirty="0">
                <a:solidFill>
                  <a:srgbClr val="FF0000"/>
                </a:solidFill>
              </a:rPr>
              <a:t>Response:  Revised, the purpose clause is removed as there is no change of purpose from the 802.15.4 base standard</a:t>
            </a:r>
          </a:p>
        </p:txBody>
      </p:sp>
      <p:sp>
        <p:nvSpPr>
          <p:cNvPr id="4" name="Title 1">
            <a:extLst>
              <a:ext uri="{FF2B5EF4-FFF2-40B4-BE49-F238E27FC236}">
                <a16:creationId xmlns:a16="http://schemas.microsoft.com/office/drawing/2014/main" id="{9D81AAF6-6131-2434-97A4-CB69943A744F}"/>
              </a:ext>
            </a:extLst>
          </p:cNvPr>
          <p:cNvSpPr>
            <a:spLocks noGrp="1"/>
          </p:cNvSpPr>
          <p:nvPr>
            <p:ph type="title"/>
          </p:nvPr>
        </p:nvSpPr>
        <p:spPr>
          <a:xfrm>
            <a:off x="876300" y="196849"/>
            <a:ext cx="10515600" cy="968375"/>
          </a:xfrm>
        </p:spPr>
        <p:txBody>
          <a:bodyPr/>
          <a:lstStyle/>
          <a:p>
            <a:r>
              <a:rPr lang="en-GB" dirty="0"/>
              <a:t>Comments from 802.1 - PAR</a:t>
            </a:r>
          </a:p>
        </p:txBody>
      </p:sp>
      <p:sp>
        <p:nvSpPr>
          <p:cNvPr id="2" name="Slide Number Placeholder 5">
            <a:extLst>
              <a:ext uri="{FF2B5EF4-FFF2-40B4-BE49-F238E27FC236}">
                <a16:creationId xmlns:a16="http://schemas.microsoft.com/office/drawing/2014/main" id="{E6B2CC28-44F3-6D63-0648-2D29CAEE1199}"/>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7</a:t>
            </a:fld>
            <a:endParaRPr lang="en-GB" dirty="0"/>
          </a:p>
        </p:txBody>
      </p:sp>
      <p:sp>
        <p:nvSpPr>
          <p:cNvPr id="5" name="Footer Placeholder 2">
            <a:extLst>
              <a:ext uri="{FF2B5EF4-FFF2-40B4-BE49-F238E27FC236}">
                <a16:creationId xmlns:a16="http://schemas.microsoft.com/office/drawing/2014/main" id="{AEED4689-932C-D5B3-471F-06D279149E44}"/>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89611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62F469-2A89-636A-C3CD-FC8561F8B9A5}"/>
              </a:ext>
            </a:extLst>
          </p:cNvPr>
          <p:cNvSpPr>
            <a:spLocks noGrp="1"/>
          </p:cNvSpPr>
          <p:nvPr>
            <p:ph idx="1"/>
          </p:nvPr>
        </p:nvSpPr>
        <p:spPr>
          <a:xfrm>
            <a:off x="838200" y="1423988"/>
            <a:ext cx="10515600" cy="4752975"/>
          </a:xfrm>
        </p:spPr>
        <p:txBody>
          <a:bodyPr>
            <a:normAutofit fontScale="70000" lnSpcReduction="20000"/>
          </a:bodyPr>
          <a:lstStyle/>
          <a:p>
            <a:pPr marL="0" indent="0">
              <a:lnSpc>
                <a:spcPct val="120000"/>
              </a:lnSpc>
              <a:buNone/>
            </a:pPr>
            <a:r>
              <a:rPr lang="en-GB" dirty="0"/>
              <a:t>5.5 Need for the project </a:t>
            </a:r>
          </a:p>
          <a:p>
            <a:pPr marL="0" indent="0">
              <a:lnSpc>
                <a:spcPct val="120000"/>
              </a:lnSpc>
              <a:buNone/>
            </a:pPr>
            <a:r>
              <a:rPr lang="en-GB" dirty="0"/>
              <a:t>• Editorial: “The” is not needed in front of “IEEE Std 802.15.4” in the first sentence. </a:t>
            </a:r>
          </a:p>
          <a:p>
            <a:pPr marL="0" indent="0">
              <a:lnSpc>
                <a:spcPct val="120000"/>
              </a:lnSpc>
              <a:buNone/>
            </a:pPr>
            <a:r>
              <a:rPr lang="en-GB" dirty="0"/>
              <a:t>• Delete “The ”. </a:t>
            </a:r>
          </a:p>
          <a:p>
            <a:pPr marL="0" indent="0">
              <a:lnSpc>
                <a:spcPct val="120000"/>
              </a:lnSpc>
              <a:buNone/>
            </a:pPr>
            <a:r>
              <a:rPr lang="en-GB" dirty="0"/>
              <a:t>• Editorial: The second sentence uses “usefulness of the”, which is repeated in the third sentence. </a:t>
            </a:r>
          </a:p>
          <a:p>
            <a:pPr marL="0" indent="0">
              <a:lnSpc>
                <a:spcPct val="120000"/>
              </a:lnSpc>
              <a:buNone/>
            </a:pPr>
            <a:r>
              <a:rPr lang="en-GB" dirty="0"/>
              <a:t>• Change “in order to expand the usefulness of the standard for” to “to support”. </a:t>
            </a:r>
          </a:p>
          <a:p>
            <a:pPr marL="0" indent="0">
              <a:lnSpc>
                <a:spcPct val="120000"/>
              </a:lnSpc>
              <a:buNone/>
            </a:pPr>
            <a:r>
              <a:rPr lang="en-GB" dirty="0"/>
              <a:t>• Editorial: Unneeded capitalization in “Smart Metering, Smart cities”. </a:t>
            </a:r>
          </a:p>
          <a:p>
            <a:pPr marL="0" indent="0">
              <a:lnSpc>
                <a:spcPct val="120000"/>
              </a:lnSpc>
              <a:buNone/>
            </a:pPr>
            <a:r>
              <a:rPr lang="en-GB" dirty="0"/>
              <a:t>• Use all lower case.</a:t>
            </a:r>
          </a:p>
          <a:p>
            <a:pPr marL="0" indent="0">
              <a:lnSpc>
                <a:spcPct val="120000"/>
              </a:lnSpc>
              <a:buNone/>
            </a:pPr>
            <a:r>
              <a:rPr lang="en-GB" dirty="0">
                <a:solidFill>
                  <a:srgbClr val="FF0000"/>
                </a:solidFill>
              </a:rPr>
              <a:t>Response:  Revised – Need for the project is reworded to match proposed text received from 802.11</a:t>
            </a:r>
            <a:endParaRPr lang="en-GB" dirty="0"/>
          </a:p>
        </p:txBody>
      </p:sp>
      <p:sp>
        <p:nvSpPr>
          <p:cNvPr id="4" name="Title 1">
            <a:extLst>
              <a:ext uri="{FF2B5EF4-FFF2-40B4-BE49-F238E27FC236}">
                <a16:creationId xmlns:a16="http://schemas.microsoft.com/office/drawing/2014/main" id="{17B49919-52F4-215A-6240-6A13042F201B}"/>
              </a:ext>
            </a:extLst>
          </p:cNvPr>
          <p:cNvSpPr>
            <a:spLocks noGrp="1"/>
          </p:cNvSpPr>
          <p:nvPr>
            <p:ph type="title"/>
          </p:nvPr>
        </p:nvSpPr>
        <p:spPr>
          <a:xfrm>
            <a:off x="838200" y="365125"/>
            <a:ext cx="10515600" cy="1325563"/>
          </a:xfrm>
        </p:spPr>
        <p:txBody>
          <a:bodyPr/>
          <a:lstStyle/>
          <a:p>
            <a:r>
              <a:rPr lang="en-GB" dirty="0"/>
              <a:t>Comments from 802.1 - PAR</a:t>
            </a:r>
          </a:p>
        </p:txBody>
      </p:sp>
      <p:sp>
        <p:nvSpPr>
          <p:cNvPr id="2" name="Slide Number Placeholder 5">
            <a:extLst>
              <a:ext uri="{FF2B5EF4-FFF2-40B4-BE49-F238E27FC236}">
                <a16:creationId xmlns:a16="http://schemas.microsoft.com/office/drawing/2014/main" id="{FA00F6D6-2539-B515-6C0C-1D72C875D146}"/>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8</a:t>
            </a:fld>
            <a:endParaRPr lang="en-GB" dirty="0"/>
          </a:p>
        </p:txBody>
      </p:sp>
      <p:sp>
        <p:nvSpPr>
          <p:cNvPr id="5" name="Footer Placeholder 2">
            <a:extLst>
              <a:ext uri="{FF2B5EF4-FFF2-40B4-BE49-F238E27FC236}">
                <a16:creationId xmlns:a16="http://schemas.microsoft.com/office/drawing/2014/main" id="{5073F47E-5B95-7D70-691D-66269AED0BC7}"/>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89889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BD11F5-1A30-6439-B644-FEF58AFFA478}"/>
              </a:ext>
            </a:extLst>
          </p:cNvPr>
          <p:cNvSpPr>
            <a:spLocks noGrp="1"/>
          </p:cNvSpPr>
          <p:nvPr>
            <p:ph idx="1"/>
          </p:nvPr>
        </p:nvSpPr>
        <p:spPr>
          <a:xfrm>
            <a:off x="838200" y="1362075"/>
            <a:ext cx="10515600" cy="4814888"/>
          </a:xfrm>
        </p:spPr>
        <p:txBody>
          <a:bodyPr>
            <a:normAutofit fontScale="70000" lnSpcReduction="20000"/>
          </a:bodyPr>
          <a:lstStyle/>
          <a:p>
            <a:pPr marL="0" indent="0">
              <a:lnSpc>
                <a:spcPct val="120000"/>
              </a:lnSpc>
              <a:buNone/>
            </a:pPr>
            <a:r>
              <a:rPr lang="en-GB" dirty="0"/>
              <a:t> 1.2.1 b) Multiple vendors and numerous users </a:t>
            </a:r>
          </a:p>
          <a:p>
            <a:pPr marL="0" indent="0">
              <a:lnSpc>
                <a:spcPct val="120000"/>
              </a:lnSpc>
              <a:buNone/>
            </a:pPr>
            <a:r>
              <a:rPr lang="en-GB" dirty="0"/>
              <a:t>• Editorial: “The” is not needed in front of “IEEE Std 802.15.4” in the first sentence.</a:t>
            </a:r>
          </a:p>
          <a:p>
            <a:pPr marL="0" indent="0">
              <a:lnSpc>
                <a:spcPct val="120000"/>
              </a:lnSpc>
              <a:buNone/>
            </a:pPr>
            <a:r>
              <a:rPr lang="en-GB" dirty="0"/>
              <a:t>• Delete “The ”. </a:t>
            </a:r>
          </a:p>
          <a:p>
            <a:pPr marL="0" indent="0">
              <a:lnSpc>
                <a:spcPct val="120000"/>
              </a:lnSpc>
              <a:buNone/>
            </a:pPr>
            <a:r>
              <a:rPr lang="en-GB" dirty="0">
                <a:solidFill>
                  <a:srgbClr val="FF0000"/>
                </a:solidFill>
              </a:rPr>
              <a:t>Response:  Accept</a:t>
            </a:r>
          </a:p>
          <a:p>
            <a:pPr marL="0" indent="0">
              <a:lnSpc>
                <a:spcPct val="120000"/>
              </a:lnSpc>
              <a:buNone/>
            </a:pPr>
            <a:endParaRPr lang="en-GB" dirty="0"/>
          </a:p>
          <a:p>
            <a:pPr marL="0" indent="0">
              <a:lnSpc>
                <a:spcPct val="120000"/>
              </a:lnSpc>
              <a:buNone/>
            </a:pPr>
            <a:r>
              <a:rPr lang="en-GB" dirty="0"/>
              <a:t>1.2.5 Economic Feasibility. </a:t>
            </a:r>
          </a:p>
          <a:p>
            <a:pPr marL="0" indent="0">
              <a:lnSpc>
                <a:spcPct val="120000"/>
              </a:lnSpc>
              <a:buNone/>
            </a:pPr>
            <a:r>
              <a:rPr lang="en-GB" dirty="0"/>
              <a:t>• Editorial: The last sentence repeats “implementation”. </a:t>
            </a:r>
          </a:p>
          <a:p>
            <a:pPr marL="0" indent="0">
              <a:lnSpc>
                <a:spcPct val="120000"/>
              </a:lnSpc>
              <a:buNone/>
            </a:pPr>
            <a:r>
              <a:rPr lang="en-GB" dirty="0"/>
              <a:t>• Change “done in an economically feasible implementation” to “economically feasible “.</a:t>
            </a:r>
          </a:p>
          <a:p>
            <a:pPr marL="0" indent="0">
              <a:lnSpc>
                <a:spcPct val="120000"/>
              </a:lnSpc>
              <a:buNone/>
            </a:pPr>
            <a:r>
              <a:rPr lang="en-GB" dirty="0">
                <a:solidFill>
                  <a:srgbClr val="FF0000"/>
                </a:solidFill>
              </a:rPr>
              <a:t>Response:  Accept</a:t>
            </a:r>
          </a:p>
        </p:txBody>
      </p:sp>
      <p:sp>
        <p:nvSpPr>
          <p:cNvPr id="4" name="Title 1">
            <a:extLst>
              <a:ext uri="{FF2B5EF4-FFF2-40B4-BE49-F238E27FC236}">
                <a16:creationId xmlns:a16="http://schemas.microsoft.com/office/drawing/2014/main" id="{C1531C83-3B37-3F16-35A8-F6449FE6DD59}"/>
              </a:ext>
            </a:extLst>
          </p:cNvPr>
          <p:cNvSpPr>
            <a:spLocks noGrp="1"/>
          </p:cNvSpPr>
          <p:nvPr>
            <p:ph type="title"/>
          </p:nvPr>
        </p:nvSpPr>
        <p:spPr>
          <a:xfrm>
            <a:off x="838200" y="365125"/>
            <a:ext cx="10515600" cy="758825"/>
          </a:xfrm>
        </p:spPr>
        <p:txBody>
          <a:bodyPr/>
          <a:lstStyle/>
          <a:p>
            <a:r>
              <a:rPr lang="en-GB" dirty="0"/>
              <a:t>Comments from 802.1 - CSD</a:t>
            </a:r>
          </a:p>
        </p:txBody>
      </p:sp>
      <p:sp>
        <p:nvSpPr>
          <p:cNvPr id="2" name="Slide Number Placeholder 5">
            <a:extLst>
              <a:ext uri="{FF2B5EF4-FFF2-40B4-BE49-F238E27FC236}">
                <a16:creationId xmlns:a16="http://schemas.microsoft.com/office/drawing/2014/main" id="{E4A46B16-1B84-BA41-68C7-2525FB6F1C9D}"/>
              </a:ext>
            </a:extLst>
          </p:cNvPr>
          <p:cNvSpPr>
            <a:spLocks noGrp="1"/>
          </p:cNvSpPr>
          <p:nvPr>
            <p:ph type="sldNum" idx="12"/>
          </p:nvPr>
        </p:nvSpPr>
        <p:spPr>
          <a:xfrm>
            <a:off x="5879100" y="6475413"/>
            <a:ext cx="535403" cy="184666"/>
          </a:xfrm>
        </p:spPr>
        <p:txBody>
          <a:bodyPr/>
          <a:lstStyle/>
          <a:p>
            <a:r>
              <a:rPr lang="en-GB" dirty="0"/>
              <a:t>Slide </a:t>
            </a:r>
            <a:fld id="{440F5867-744E-4AA6-B0ED-4C44D2DFBB7B}" type="slidenum">
              <a:rPr lang="en-GB" smtClean="0"/>
              <a:pPr/>
              <a:t>9</a:t>
            </a:fld>
            <a:endParaRPr lang="en-GB" dirty="0"/>
          </a:p>
        </p:txBody>
      </p:sp>
      <p:sp>
        <p:nvSpPr>
          <p:cNvPr id="5" name="Footer Placeholder 2">
            <a:extLst>
              <a:ext uri="{FF2B5EF4-FFF2-40B4-BE49-F238E27FC236}">
                <a16:creationId xmlns:a16="http://schemas.microsoft.com/office/drawing/2014/main" id="{3DF244E5-5380-0955-A72F-33DB67FD221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486909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65833</TotalTime>
  <Words>2035</Words>
  <Application>Microsoft Office PowerPoint</Application>
  <PresentationFormat>Widescreen</PresentationFormat>
  <Paragraphs>126</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Default Design</vt:lpstr>
      <vt:lpstr>PowerPoint Presentation</vt:lpstr>
      <vt:lpstr>P802.15.4ad  Responses to comments on PAR and CSD</vt:lpstr>
      <vt:lpstr>Comments from 802.1</vt:lpstr>
      <vt:lpstr>Comments from 802.1 - PAR</vt:lpstr>
      <vt:lpstr>Comments from 802.1 - PAR</vt:lpstr>
      <vt:lpstr>Comments from 802.1 - PAR</vt:lpstr>
      <vt:lpstr>Comments from 802.1 - PAR</vt:lpstr>
      <vt:lpstr>Comments from 802.1 - PAR</vt:lpstr>
      <vt:lpstr>Comments from 802.1 - CSD</vt:lpstr>
      <vt:lpstr>Comments from 802.3 - PAR</vt:lpstr>
      <vt:lpstr>Comments from 802.11 -PAR</vt:lpstr>
      <vt:lpstr>Comments from 802.11 - PAR</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comments on PARs - July 2023</dc:title>
  <dc:subject>IEEE 802.15 Report</dc:subject>
  <dc:creator>Phil Beecher</dc:creator>
  <cp:keywords/>
  <dc:description/>
  <cp:lastModifiedBy>Phil Beecher</cp:lastModifiedBy>
  <cp:revision>1130</cp:revision>
  <cp:lastPrinted>2016-07-25T16:00:41Z</cp:lastPrinted>
  <dcterms:created xsi:type="dcterms:W3CDTF">2009-07-12T16:25:16Z</dcterms:created>
  <dcterms:modified xsi:type="dcterms:W3CDTF">2023-11-16T02:47:26Z</dcterms:modified>
  <cp:category/>
</cp:coreProperties>
</file>