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346" r:id="rId2"/>
    <p:sldId id="311" r:id="rId3"/>
    <p:sldId id="371" r:id="rId4"/>
    <p:sldId id="372" r:id="rId5"/>
    <p:sldId id="363" r:id="rId6"/>
    <p:sldId id="374" r:id="rId7"/>
    <p:sldId id="375" r:id="rId8"/>
    <p:sldId id="376" r:id="rId9"/>
    <p:sldId id="377" r:id="rId10"/>
    <p:sldId id="358" r:id="rId11"/>
    <p:sldId id="364" r:id="rId12"/>
    <p:sldId id="378" r:id="rId13"/>
    <p:sldId id="365" r:id="rId14"/>
    <p:sldId id="366"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4" autoAdjust="0"/>
    <p:restoredTop sz="93488" autoAdjust="0"/>
  </p:normalViewPr>
  <p:slideViewPr>
    <p:cSldViewPr>
      <p:cViewPr varScale="1">
        <p:scale>
          <a:sx n="82" d="100"/>
          <a:sy n="82" d="100"/>
        </p:scale>
        <p:origin x="1368" y="72"/>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1/14/2024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1/14/2024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1/14/2024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1/14/2024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January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ko-KR" sz="1400" b="1" dirty="0">
                <a:solidFill>
                  <a:schemeClr val="tx1"/>
                </a:solidFill>
                <a:latin typeface="Times New Roman" pitchFamily="18" charset="0"/>
                <a:cs typeface="Times New Roman" pitchFamily="18" charset="0"/>
              </a:rPr>
              <a:t>DCN 15-24-0036-00-0000</a:t>
            </a:r>
          </a:p>
          <a:p>
            <a:pPr algn="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1/14/2024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1/14/2024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1/14/2024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1/14/2024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1/14/2024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1/14/2024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1/14/2024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047536"/>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0"/>
              </a:spcBef>
              <a:spcAft>
                <a:spcPct val="0"/>
              </a:spcAft>
            </a:pPr>
            <a:r>
              <a:rPr lang="en-US" altLang="en-US"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endParaRPr lang="en-US" altLang="en-US" sz="1600" b="1" dirty="0">
              <a:latin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Indoor Positioning using OCC and LiDAR</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January 14, 2024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Ida </a:t>
            </a:r>
            <a:r>
              <a:rPr lang="en-US" altLang="zh-CN" sz="1600" dirty="0" err="1">
                <a:latin typeface="Times New Roman" panose="02020603050405020304" pitchFamily="18" charset="0"/>
                <a:cs typeface="Times New Roman" panose="02020603050405020304" pitchFamily="18" charset="0"/>
              </a:rPr>
              <a:t>Bagus</a:t>
            </a:r>
            <a:r>
              <a:rPr lang="en-US" altLang="zh-CN" sz="1600" dirty="0">
                <a:latin typeface="Times New Roman" panose="02020603050405020304" pitchFamily="18" charset="0"/>
                <a:cs typeface="Times New Roman" panose="02020603050405020304" pitchFamily="18" charset="0"/>
              </a:rPr>
              <a:t> Krishna Yoga Utama, Nguyen Ngoc Huy, Yeong Min Jang</a:t>
            </a:r>
            <a:r>
              <a:rPr lang="en-US" altLang="zh-CN" sz="1600" dirty="0">
                <a:latin typeface="Times New Roman" panose="02020603050405020304" pitchFamily="18" charset="0"/>
                <a:ea typeface="ＭＳ Ｐゴシック" charset="-128"/>
                <a:cs typeface="Times New Roman" panose="02020603050405020304" pitchFamily="18" charset="0"/>
              </a:rPr>
              <a:t> [</a:t>
            </a:r>
            <a:r>
              <a:rPr lang="en-US" altLang="ko-KR" sz="1600" dirty="0" err="1">
                <a:latin typeface="Times New Roman" panose="02020603050405020304" pitchFamily="18" charset="0"/>
                <a:ea typeface="굴림" charset="-127"/>
                <a:cs typeface="Times New Roman" panose="02020603050405020304" pitchFamily="18" charset="0"/>
              </a:rPr>
              <a:t>Kookmin</a:t>
            </a:r>
            <a:r>
              <a:rPr lang="en-US" altLang="ko-KR" sz="1600" dirty="0">
                <a:latin typeface="Times New Roman" panose="02020603050405020304" pitchFamily="18" charset="0"/>
                <a:ea typeface="굴림" charset="-127"/>
                <a:cs typeface="Times New Roman" panose="02020603050405020304" pitchFamily="18" charset="0"/>
              </a:rPr>
              <a:t>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 </a:t>
            </a:r>
            <a:r>
              <a:rPr lang="en-US" altLang="ja-JP" sz="1600" dirty="0" err="1">
                <a:latin typeface="Times New Roman" panose="02020603050405020304" pitchFamily="18" charset="0"/>
                <a:ea typeface="ＭＳ Ｐゴシック" charset="-128"/>
                <a:cs typeface="Times New Roman" panose="02020603050405020304" pitchFamily="18" charset="0"/>
              </a:rPr>
              <a:t>Kookmin</a:t>
            </a:r>
            <a:r>
              <a:rPr lang="en-US" altLang="ja-JP" sz="1600" dirty="0">
                <a:latin typeface="Times New Roman" panose="02020603050405020304" pitchFamily="18" charset="0"/>
                <a:ea typeface="ＭＳ Ｐゴシック" charset="-128"/>
                <a:cs typeface="Times New Roman" panose="02020603050405020304" pitchFamily="18" charset="0"/>
              </a:rPr>
              <a:t> University, 77 </a:t>
            </a:r>
            <a:r>
              <a:rPr lang="en-US" altLang="ja-JP" sz="1600" dirty="0" err="1">
                <a:latin typeface="Times New Roman" panose="02020603050405020304" pitchFamily="18" charset="0"/>
                <a:ea typeface="ＭＳ Ｐゴシック" charset="-128"/>
                <a:cs typeface="Times New Roman" panose="02020603050405020304" pitchFamily="18" charset="0"/>
              </a:rPr>
              <a:t>Jeongneung</a:t>
            </a:r>
            <a:r>
              <a:rPr lang="en-US" altLang="ja-JP" sz="1600" dirty="0">
                <a:latin typeface="Times New Roman" panose="02020603050405020304" pitchFamily="18" charset="0"/>
                <a:ea typeface="ＭＳ Ｐゴシック" charset="-128"/>
                <a:cs typeface="Times New Roman" panose="02020603050405020304" pitchFamily="18" charset="0"/>
              </a:rPr>
              <a:t>-Ro, </a:t>
            </a:r>
            <a:r>
              <a:rPr lang="en-US" altLang="ja-JP" sz="1600" dirty="0" err="1">
                <a:latin typeface="Times New Roman" panose="02020603050405020304" pitchFamily="18" charset="0"/>
                <a:ea typeface="ＭＳ Ｐゴシック" charset="-128"/>
                <a:cs typeface="Times New Roman" panose="02020603050405020304" pitchFamily="18" charset="0"/>
              </a:rPr>
              <a:t>Seongbuk</a:t>
            </a:r>
            <a:r>
              <a:rPr lang="en-US" altLang="ja-JP" sz="1600" dirty="0">
                <a:latin typeface="Times New Roman" panose="02020603050405020304" pitchFamily="18" charset="0"/>
                <a:ea typeface="ＭＳ Ｐゴシック" charset="-128"/>
                <a:cs typeface="Times New Roman" panose="02020603050405020304" pitchFamily="18" charset="0"/>
              </a:rPr>
              <a:t>-Gu, Seoul, 02707, Republic of Korea</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ja-JP" sz="1600" dirty="0" err="1">
                <a:latin typeface="Times New Roman" panose="02020603050405020304" pitchFamily="18" charset="0"/>
                <a:ea typeface="ＭＳ Ｐゴシック" charset="-128"/>
                <a:cs typeface="Times New Roman" panose="02020603050405020304" pitchFamily="18" charset="0"/>
              </a:rPr>
              <a:t>yjang</a:t>
            </a:r>
            <a:r>
              <a:rPr lang="en-US" altLang="ko-KR" sz="1600" dirty="0" err="1">
                <a:latin typeface="Times New Roman" panose="02020603050405020304" pitchFamily="18" charset="0"/>
                <a:ea typeface="굴림" charset="-127"/>
                <a:cs typeface="Times New Roman" panose="02020603050405020304" pitchFamily="18" charset="0"/>
              </a:rPr>
              <a:t>@kookmin.ac.kr</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Present the use case of OCC for indoor positioning</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Presentation for contribution on </a:t>
            </a:r>
            <a:r>
              <a:rPr lang="it-IT" altLang="ko-KR" sz="1600" dirty="0">
                <a:latin typeface="Times New Roman" panose="02020603050405020304" pitchFamily="18" charset="0"/>
                <a:ea typeface="ＭＳ Ｐゴシック" charset="-128"/>
                <a:cs typeface="Times New Roman" panose="02020603050405020304" pitchFamily="18" charset="0"/>
              </a:rPr>
              <a:t>IEEE</a:t>
            </a:r>
            <a:r>
              <a:rPr lang="ko-KR" altLang="en-US" sz="1600" dirty="0">
                <a:latin typeface="Times New Roman" panose="02020603050405020304" pitchFamily="18" charset="0"/>
                <a:ea typeface="ＭＳ Ｐゴシック" charset="-128"/>
                <a:cs typeface="Times New Roman" panose="02020603050405020304" pitchFamily="18" charset="0"/>
              </a:rPr>
              <a:t> </a:t>
            </a:r>
            <a:r>
              <a:rPr lang="en-US" altLang="ko-KR" sz="1600" dirty="0">
                <a:latin typeface="Times New Roman" panose="02020603050405020304" pitchFamily="18" charset="0"/>
                <a:ea typeface="ＭＳ Ｐゴシック" charset="-128"/>
                <a:cs typeface="Times New Roman" panose="02020603050405020304" pitchFamily="18" charset="0"/>
              </a:rPr>
              <a:t>802.15 </a:t>
            </a:r>
            <a:r>
              <a:rPr lang="en-US" altLang="ja-JP" sz="1600" dirty="0">
                <a:latin typeface="Times New Roman" panose="02020603050405020304" pitchFamily="18" charset="0"/>
                <a:ea typeface="ＭＳ Ｐゴシック" charset="-128"/>
                <a:cs typeface="Times New Roman" panose="02020603050405020304" pitchFamily="18" charset="0"/>
              </a:rPr>
              <a:t>IG NG-OCC</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IG NG-OCC.	</a:t>
            </a:r>
          </a:p>
        </p:txBody>
      </p:sp>
    </p:spTree>
    <p:extLst>
      <p:ext uri="{BB962C8B-B14F-4D97-AF65-F5344CB8AC3E}">
        <p14:creationId xmlns:p14="http://schemas.microsoft.com/office/powerpoint/2010/main" val="134167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Experiment</a:t>
            </a:r>
          </a:p>
        </p:txBody>
      </p:sp>
      <p:sp>
        <p:nvSpPr>
          <p:cNvPr id="7" name="Rectangle 3"/>
          <p:cNvSpPr>
            <a:spLocks noGrp="1" noChangeArrowheads="1"/>
          </p:cNvSpPr>
          <p:nvPr>
            <p:ph idx="1"/>
          </p:nvPr>
        </p:nvSpPr>
        <p:spPr>
          <a:xfrm>
            <a:off x="381001" y="1417638"/>
            <a:ext cx="3733799" cy="4297362"/>
          </a:xfrm>
          <a:ln/>
        </p:spPr>
        <p:txBody>
          <a:bodyPr>
            <a:normAutofit fontScale="70000" lnSpcReduction="20000"/>
          </a:bodyPr>
          <a:lstStyle/>
          <a:p>
            <a:pPr marL="0" indent="0" algn="just">
              <a:buNone/>
            </a:pPr>
            <a:r>
              <a:rPr lang="en-US" altLang="ja-JP" sz="2800" dirty="0">
                <a:latin typeface="Times New Roman" panose="02020603050405020304" pitchFamily="18" charset="0"/>
                <a:cs typeface="Times New Roman" panose="02020603050405020304" pitchFamily="18" charset="0"/>
              </a:rPr>
              <a:t>The experiment is performed in an indoor environment using the following devices and settings:</a:t>
            </a:r>
          </a:p>
          <a:p>
            <a:pPr marL="514350" indent="-514350" algn="just">
              <a:buFont typeface="+mj-lt"/>
              <a:buAutoNum type="arabicPeriod"/>
            </a:pPr>
            <a:r>
              <a:rPr lang="en-US" altLang="ja-JP" sz="2800" dirty="0">
                <a:latin typeface="Times New Roman" panose="02020603050405020304" pitchFamily="18" charset="0"/>
                <a:cs typeface="Times New Roman" panose="02020603050405020304" pitchFamily="18" charset="0"/>
              </a:rPr>
              <a:t>OCC transmitter: 10W and 5W LED</a:t>
            </a:r>
          </a:p>
          <a:p>
            <a:pPr marL="514350" indent="-514350" algn="just">
              <a:buFont typeface="+mj-lt"/>
              <a:buAutoNum type="arabicPeriod"/>
            </a:pPr>
            <a:r>
              <a:rPr lang="en-US" altLang="ja-JP" sz="2800" dirty="0">
                <a:latin typeface="Times New Roman" panose="02020603050405020304" pitchFamily="18" charset="0"/>
                <a:cs typeface="Times New Roman" panose="02020603050405020304" pitchFamily="18" charset="0"/>
              </a:rPr>
              <a:t>OCC receiver: Samsung Galaxy S9</a:t>
            </a:r>
          </a:p>
          <a:p>
            <a:pPr marL="514350" indent="-514350" algn="just">
              <a:buFont typeface="+mj-lt"/>
              <a:buAutoNum type="arabicPeriod"/>
            </a:pPr>
            <a:r>
              <a:rPr lang="en-US" altLang="ja-JP" sz="2800" dirty="0">
                <a:latin typeface="Times New Roman" panose="02020603050405020304" pitchFamily="18" charset="0"/>
                <a:cs typeface="Times New Roman" panose="02020603050405020304" pitchFamily="18" charset="0"/>
              </a:rPr>
              <a:t>LiDAR: </a:t>
            </a:r>
            <a:r>
              <a:rPr lang="en-US" altLang="ja-JP" sz="2800" dirty="0" err="1">
                <a:latin typeface="Times New Roman" panose="02020603050405020304" pitchFamily="18" charset="0"/>
                <a:cs typeface="Times New Roman" panose="02020603050405020304" pitchFamily="18" charset="0"/>
              </a:rPr>
              <a:t>Benewake</a:t>
            </a:r>
            <a:r>
              <a:rPr lang="en-US" altLang="ja-JP" sz="2800" dirty="0">
                <a:latin typeface="Times New Roman" panose="02020603050405020304" pitchFamily="18" charset="0"/>
                <a:cs typeface="Times New Roman" panose="02020603050405020304" pitchFamily="18" charset="0"/>
              </a:rPr>
              <a:t> </a:t>
            </a:r>
            <a:r>
              <a:rPr lang="en-US" altLang="ja-JP" sz="2800" dirty="0" err="1">
                <a:latin typeface="Times New Roman" panose="02020603050405020304" pitchFamily="18" charset="0"/>
                <a:cs typeface="Times New Roman" panose="02020603050405020304" pitchFamily="18" charset="0"/>
              </a:rPr>
              <a:t>TFmini</a:t>
            </a:r>
            <a:r>
              <a:rPr lang="en-US" altLang="ja-JP" sz="2800" dirty="0">
                <a:latin typeface="Times New Roman" panose="02020603050405020304" pitchFamily="18" charset="0"/>
                <a:cs typeface="Times New Roman" panose="02020603050405020304" pitchFamily="18" charset="0"/>
              </a:rPr>
              <a:t>-S</a:t>
            </a:r>
          </a:p>
          <a:p>
            <a:pPr marL="514350" indent="-514350" algn="just">
              <a:buFont typeface="+mj-lt"/>
              <a:buAutoNum type="arabicPeriod"/>
            </a:pPr>
            <a:r>
              <a:rPr lang="en-US" altLang="ja-JP" sz="2800" dirty="0">
                <a:latin typeface="Times New Roman" panose="02020603050405020304" pitchFamily="18" charset="0"/>
                <a:cs typeface="Times New Roman" panose="02020603050405020304" pitchFamily="18" charset="0"/>
              </a:rPr>
              <a:t>OCC frame resolution: 128x72</a:t>
            </a:r>
          </a:p>
          <a:p>
            <a:pPr marL="514350" indent="-514350" algn="just">
              <a:buFont typeface="+mj-lt"/>
              <a:buAutoNum type="arabicPeriod"/>
            </a:pPr>
            <a:r>
              <a:rPr lang="en-US" altLang="ja-JP" sz="2800" dirty="0">
                <a:latin typeface="Times New Roman" panose="02020603050405020304" pitchFamily="18" charset="0"/>
                <a:cs typeface="Times New Roman" panose="02020603050405020304" pitchFamily="18" charset="0"/>
              </a:rPr>
              <a:t>OCC frame rate: 960 fps</a:t>
            </a:r>
          </a:p>
          <a:p>
            <a:pPr marL="514350" indent="-514350" algn="just">
              <a:buFont typeface="+mj-lt"/>
              <a:buAutoNum type="arabicPeriod"/>
            </a:pPr>
            <a:r>
              <a:rPr lang="en-US" altLang="ja-JP" sz="2800" dirty="0">
                <a:latin typeface="Times New Roman" panose="02020603050405020304" pitchFamily="18" charset="0"/>
                <a:cs typeface="Times New Roman" panose="02020603050405020304" pitchFamily="18" charset="0"/>
              </a:rPr>
              <a:t>Packet size: 10-bit</a:t>
            </a:r>
          </a:p>
          <a:p>
            <a:pPr marL="514350" indent="-514350" algn="just">
              <a:buFont typeface="+mj-lt"/>
              <a:buAutoNum type="arabicPeriod"/>
            </a:pPr>
            <a:r>
              <a:rPr lang="en-US" altLang="ja-JP" sz="2800" dirty="0">
                <a:latin typeface="Times New Roman" panose="02020603050405020304" pitchFamily="18" charset="0"/>
                <a:cs typeface="Times New Roman" panose="02020603050405020304" pitchFamily="18" charset="0"/>
              </a:rPr>
              <a:t>Modulation: OOK</a:t>
            </a:r>
          </a:p>
          <a:p>
            <a:pPr algn="just"/>
            <a:endParaRPr lang="en-US" altLang="ja-JP" sz="2800" dirty="0">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35EF1C1D-E377-0DF3-DA8C-527CF17B1EA8}"/>
              </a:ext>
            </a:extLst>
          </p:cNvPr>
          <p:cNvPicPr>
            <a:picLocks noChangeAspect="1"/>
          </p:cNvPicPr>
          <p:nvPr/>
        </p:nvPicPr>
        <p:blipFill>
          <a:blip r:embed="rId2"/>
          <a:stretch>
            <a:fillRect/>
          </a:stretch>
        </p:blipFill>
        <p:spPr>
          <a:xfrm>
            <a:off x="4145148" y="1962706"/>
            <a:ext cx="4490756" cy="2544762"/>
          </a:xfrm>
          <a:prstGeom prst="rect">
            <a:avLst/>
          </a:prstGeom>
        </p:spPr>
      </p:pic>
      <p:sp>
        <p:nvSpPr>
          <p:cNvPr id="4" name="TextBox 3">
            <a:extLst>
              <a:ext uri="{FF2B5EF4-FFF2-40B4-BE49-F238E27FC236}">
                <a16:creationId xmlns:a16="http://schemas.microsoft.com/office/drawing/2014/main" id="{D862EDE1-1078-AF0D-CF25-93B1B94D25B6}"/>
              </a:ext>
            </a:extLst>
          </p:cNvPr>
          <p:cNvSpPr txBox="1"/>
          <p:nvPr/>
        </p:nvSpPr>
        <p:spPr>
          <a:xfrm>
            <a:off x="5228700" y="4507468"/>
            <a:ext cx="2323652" cy="369332"/>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&lt;Experiment setup&gt;</a:t>
            </a:r>
          </a:p>
        </p:txBody>
      </p:sp>
    </p:spTree>
    <p:extLst>
      <p:ext uri="{BB962C8B-B14F-4D97-AF65-F5344CB8AC3E}">
        <p14:creationId xmlns:p14="http://schemas.microsoft.com/office/powerpoint/2010/main" val="683079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874536" y="533400"/>
            <a:ext cx="1394934"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Results</a:t>
            </a:r>
            <a:endParaRPr lang="en-US" sz="2400" dirty="0"/>
          </a:p>
        </p:txBody>
      </p:sp>
      <p:sp>
        <p:nvSpPr>
          <p:cNvPr id="10" name="TextBox 9"/>
          <p:cNvSpPr txBox="1"/>
          <p:nvPr/>
        </p:nvSpPr>
        <p:spPr>
          <a:xfrm>
            <a:off x="190497" y="1447800"/>
            <a:ext cx="5219703" cy="3477875"/>
          </a:xfrm>
          <a:prstGeom prst="rect">
            <a:avLst/>
          </a:prstGeom>
          <a:noFill/>
        </p:spPr>
        <p:txBody>
          <a:bodyPr wrap="square" rtlCol="0">
            <a:spAutoFit/>
          </a:bodyPr>
          <a:lstStyle/>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experiment is performed in a room with size of 2.5 m x 1.5 m x 3 m using single LED.</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maximum error toward X, Y, and Z directions are 9.8 cm, 8.47, and 6 cm respectively.</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average error toward X, Y, and Z directions are 5.3 cm, 5.6, and 0.9 cm respectively.</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average positioning errors in the 3D space is 6.8 cm.</a:t>
            </a:r>
          </a:p>
          <a:p>
            <a:pPr marL="342900" indent="-342900" algn="just">
              <a:buFont typeface="Arial" panose="020B0604020202020204" pitchFamily="34" charset="0"/>
              <a:buChar char="•"/>
            </a:pPr>
            <a:endParaRPr lang="en-US" altLang="ko-KR" sz="2000" dirty="0">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1AA8726F-A6D2-136E-E1AF-959A13B61A76}"/>
              </a:ext>
            </a:extLst>
          </p:cNvPr>
          <p:cNvPicPr>
            <a:picLocks noChangeAspect="1"/>
          </p:cNvPicPr>
          <p:nvPr/>
        </p:nvPicPr>
        <p:blipFill>
          <a:blip r:embed="rId2"/>
          <a:stretch>
            <a:fillRect/>
          </a:stretch>
        </p:blipFill>
        <p:spPr>
          <a:xfrm>
            <a:off x="5509517" y="904370"/>
            <a:ext cx="3036330" cy="1719796"/>
          </a:xfrm>
          <a:prstGeom prst="rect">
            <a:avLst/>
          </a:prstGeom>
        </p:spPr>
      </p:pic>
      <p:pic>
        <p:nvPicPr>
          <p:cNvPr id="3" name="Picture 2">
            <a:extLst>
              <a:ext uri="{FF2B5EF4-FFF2-40B4-BE49-F238E27FC236}">
                <a16:creationId xmlns:a16="http://schemas.microsoft.com/office/drawing/2014/main" id="{FD9E83BD-6559-FAEB-B912-D707757CA819}"/>
              </a:ext>
            </a:extLst>
          </p:cNvPr>
          <p:cNvPicPr>
            <a:picLocks noChangeAspect="1"/>
          </p:cNvPicPr>
          <p:nvPr/>
        </p:nvPicPr>
        <p:blipFill>
          <a:blip r:embed="rId3"/>
          <a:stretch>
            <a:fillRect/>
          </a:stretch>
        </p:blipFill>
        <p:spPr>
          <a:xfrm>
            <a:off x="5535908" y="2624166"/>
            <a:ext cx="3009939" cy="3293784"/>
          </a:xfrm>
          <a:prstGeom prst="rect">
            <a:avLst/>
          </a:prstGeom>
        </p:spPr>
      </p:pic>
      <p:sp>
        <p:nvSpPr>
          <p:cNvPr id="4" name="TextBox 3">
            <a:extLst>
              <a:ext uri="{FF2B5EF4-FFF2-40B4-BE49-F238E27FC236}">
                <a16:creationId xmlns:a16="http://schemas.microsoft.com/office/drawing/2014/main" id="{790B8EEA-D4B0-90C5-A737-41DB583FADA4}"/>
              </a:ext>
            </a:extLst>
          </p:cNvPr>
          <p:cNvSpPr txBox="1"/>
          <p:nvPr/>
        </p:nvSpPr>
        <p:spPr>
          <a:xfrm>
            <a:off x="5181600" y="5917950"/>
            <a:ext cx="3364247" cy="369332"/>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&lt;Experiment results and errors&gt;</a:t>
            </a:r>
          </a:p>
        </p:txBody>
      </p:sp>
    </p:spTree>
    <p:extLst>
      <p:ext uri="{BB962C8B-B14F-4D97-AF65-F5344CB8AC3E}">
        <p14:creationId xmlns:p14="http://schemas.microsoft.com/office/powerpoint/2010/main" val="3714090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874536" y="533400"/>
            <a:ext cx="1394934"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Results</a:t>
            </a:r>
            <a:endParaRPr lang="en-US" sz="2400" dirty="0"/>
          </a:p>
        </p:txBody>
      </p:sp>
      <p:sp>
        <p:nvSpPr>
          <p:cNvPr id="10" name="TextBox 9"/>
          <p:cNvSpPr txBox="1"/>
          <p:nvPr/>
        </p:nvSpPr>
        <p:spPr>
          <a:xfrm>
            <a:off x="190497" y="1447800"/>
            <a:ext cx="5219703" cy="4708981"/>
          </a:xfrm>
          <a:prstGeom prst="rect">
            <a:avLst/>
          </a:prstGeom>
          <a:noFill/>
        </p:spPr>
        <p:txBody>
          <a:bodyPr wrap="square" rtlCol="0">
            <a:spAutoFit/>
          </a:bodyPr>
          <a:lstStyle/>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experiment is performed in a room with size of 2.5 m x 1 m x 2 m using two LEDs.</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experiment is conducted twice, static readings and with the user walked on a straight-line path.</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cumulative distribution function (CDF) of the positioning errors with 80% error values in X and Y direction is under 7 cm and 4.5 cm, respectively.</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average error in Z direction is below 1 cm due to the usage of LiDAR.</a:t>
            </a: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The straight walking path has average errors of 4 cm and maximum errors of 10 cm.</a:t>
            </a:r>
          </a:p>
          <a:p>
            <a:pPr marL="342900" indent="-342900" algn="just">
              <a:buFont typeface="Arial" panose="020B0604020202020204" pitchFamily="34" charset="0"/>
              <a:buChar char="•"/>
            </a:pPr>
            <a:endParaRPr lang="en-US" altLang="ko-KR" sz="20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altLang="ko-KR" sz="20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A4B26DA8-CC1D-679B-E2CC-4C542CFF4BFF}"/>
              </a:ext>
            </a:extLst>
          </p:cNvPr>
          <p:cNvPicPr>
            <a:picLocks noChangeAspect="1"/>
          </p:cNvPicPr>
          <p:nvPr/>
        </p:nvPicPr>
        <p:blipFill>
          <a:blip r:embed="rId2"/>
          <a:stretch>
            <a:fillRect/>
          </a:stretch>
        </p:blipFill>
        <p:spPr>
          <a:xfrm>
            <a:off x="5715000" y="1295400"/>
            <a:ext cx="2902395" cy="1752600"/>
          </a:xfrm>
          <a:prstGeom prst="rect">
            <a:avLst/>
          </a:prstGeom>
        </p:spPr>
      </p:pic>
      <p:sp>
        <p:nvSpPr>
          <p:cNvPr id="6" name="TextBox 5">
            <a:extLst>
              <a:ext uri="{FF2B5EF4-FFF2-40B4-BE49-F238E27FC236}">
                <a16:creationId xmlns:a16="http://schemas.microsoft.com/office/drawing/2014/main" id="{D5D41A88-6858-0B1E-B430-732608C268F1}"/>
              </a:ext>
            </a:extLst>
          </p:cNvPr>
          <p:cNvSpPr txBox="1"/>
          <p:nvPr/>
        </p:nvSpPr>
        <p:spPr>
          <a:xfrm>
            <a:off x="5486400" y="4892072"/>
            <a:ext cx="3203797" cy="369332"/>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&lt;Experiment results and errors&gt;</a:t>
            </a:r>
          </a:p>
        </p:txBody>
      </p:sp>
      <p:pic>
        <p:nvPicPr>
          <p:cNvPr id="7" name="Picture 6">
            <a:extLst>
              <a:ext uri="{FF2B5EF4-FFF2-40B4-BE49-F238E27FC236}">
                <a16:creationId xmlns:a16="http://schemas.microsoft.com/office/drawing/2014/main" id="{3A236B25-F570-667C-8BFD-862D4549361B}"/>
              </a:ext>
            </a:extLst>
          </p:cNvPr>
          <p:cNvPicPr>
            <a:picLocks noChangeAspect="1"/>
          </p:cNvPicPr>
          <p:nvPr/>
        </p:nvPicPr>
        <p:blipFill>
          <a:blip r:embed="rId3"/>
          <a:stretch>
            <a:fillRect/>
          </a:stretch>
        </p:blipFill>
        <p:spPr>
          <a:xfrm>
            <a:off x="5734879" y="3377625"/>
            <a:ext cx="2882516" cy="1514447"/>
          </a:xfrm>
          <a:prstGeom prst="rect">
            <a:avLst/>
          </a:prstGeom>
        </p:spPr>
      </p:pic>
    </p:spTree>
    <p:extLst>
      <p:ext uri="{BB962C8B-B14F-4D97-AF65-F5344CB8AC3E}">
        <p14:creationId xmlns:p14="http://schemas.microsoft.com/office/powerpoint/2010/main" val="98086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544317" y="533400"/>
            <a:ext cx="2055371"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Conclusion</a:t>
            </a:r>
            <a:endParaRPr lang="en-US" sz="2400" dirty="0"/>
          </a:p>
        </p:txBody>
      </p:sp>
      <p:sp>
        <p:nvSpPr>
          <p:cNvPr id="4" name="TextBox 3"/>
          <p:cNvSpPr txBox="1"/>
          <p:nvPr/>
        </p:nvSpPr>
        <p:spPr>
          <a:xfrm>
            <a:off x="190498" y="1447800"/>
            <a:ext cx="8763000" cy="3477875"/>
          </a:xfrm>
          <a:prstGeom prst="rect">
            <a:avLst/>
          </a:prstGeom>
          <a:noFill/>
        </p:spPr>
        <p:txBody>
          <a:bodyPr wrap="square" rtlCol="0">
            <a:spAutoFit/>
          </a:bodyPr>
          <a:lstStyle/>
          <a:p>
            <a:pPr marL="342900" indent="-342900" algn="just">
              <a:buFont typeface="Arial" panose="020B0604020202020204" pitchFamily="34" charset="0"/>
              <a:buChar char="•"/>
            </a:pPr>
            <a:r>
              <a:rPr lang="de-DE" altLang="ko-KR" sz="2000" dirty="0">
                <a:latin typeface="Times New Roman" panose="02020603050405020304" pitchFamily="18" charset="0"/>
                <a:cs typeface="Times New Roman" panose="02020603050405020304" pitchFamily="18" charset="0"/>
              </a:rPr>
              <a:t>A 3-D visible light </a:t>
            </a:r>
            <a:r>
              <a:rPr lang="de-DE" altLang="ko-KR" sz="2000" dirty="0" err="1">
                <a:latin typeface="Times New Roman" panose="02020603050405020304" pitchFamily="18" charset="0"/>
                <a:cs typeface="Times New Roman" panose="02020603050405020304" pitchFamily="18" charset="0"/>
              </a:rPr>
              <a:t>positioning</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system</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using</a:t>
            </a:r>
            <a:r>
              <a:rPr lang="de-DE" altLang="ko-KR" sz="2000" dirty="0">
                <a:latin typeface="Times New Roman" panose="02020603050405020304" pitchFamily="18" charset="0"/>
                <a:cs typeface="Times New Roman" panose="02020603050405020304" pitchFamily="18" charset="0"/>
              </a:rPr>
              <a:t> a </a:t>
            </a:r>
            <a:r>
              <a:rPr lang="de-DE" altLang="ko-KR" sz="2000" dirty="0" err="1">
                <a:latin typeface="Times New Roman" panose="02020603050405020304" pitchFamily="18" charset="0"/>
                <a:cs typeface="Times New Roman" panose="02020603050405020304" pitchFamily="18" charset="0"/>
              </a:rPr>
              <a:t>very</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low</a:t>
            </a:r>
            <a:r>
              <a:rPr lang="de-DE" altLang="ko-KR" sz="2000" dirty="0">
                <a:latin typeface="Times New Roman" panose="02020603050405020304" pitchFamily="18" charset="0"/>
                <a:cs typeface="Times New Roman" panose="02020603050405020304" pitchFamily="18" charset="0"/>
              </a:rPr>
              <a:t>-resolution high </a:t>
            </a:r>
            <a:r>
              <a:rPr lang="de-DE" altLang="ko-KR" sz="2000" dirty="0" err="1">
                <a:latin typeface="Times New Roman" panose="02020603050405020304" pitchFamily="18" charset="0"/>
                <a:cs typeface="Times New Roman" panose="02020603050405020304" pitchFamily="18" charset="0"/>
              </a:rPr>
              <a:t>fps</a:t>
            </a:r>
            <a:r>
              <a:rPr lang="de-DE" altLang="ko-KR" sz="2000" dirty="0">
                <a:latin typeface="Times New Roman" panose="02020603050405020304" pitchFamily="18" charset="0"/>
                <a:cs typeface="Times New Roman" panose="02020603050405020304" pitchFamily="18" charset="0"/>
              </a:rPr>
              <a:t> and LiDAR </a:t>
            </a:r>
            <a:r>
              <a:rPr lang="de-DE" altLang="ko-KR" sz="2000" dirty="0" err="1">
                <a:latin typeface="Times New Roman" panose="02020603050405020304" pitchFamily="18" charset="0"/>
                <a:cs typeface="Times New Roman" panose="02020603050405020304" pitchFamily="18" charset="0"/>
              </a:rPr>
              <a:t>has</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been</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proposed</a:t>
            </a:r>
            <a:r>
              <a:rPr lang="de-DE" altLang="ko-KR" sz="2000" dirty="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de-DE" altLang="ko-KR" sz="2000" dirty="0">
                <a:latin typeface="Times New Roman" panose="02020603050405020304" pitchFamily="18" charset="0"/>
                <a:cs typeface="Times New Roman" panose="02020603050405020304" pitchFamily="18" charset="0"/>
              </a:rPr>
              <a:t>The </a:t>
            </a:r>
            <a:r>
              <a:rPr lang="de-DE" altLang="ko-KR" sz="2000" dirty="0" err="1">
                <a:latin typeface="Times New Roman" panose="02020603050405020304" pitchFamily="18" charset="0"/>
                <a:cs typeface="Times New Roman" panose="02020603050405020304" pitchFamily="18" charset="0"/>
              </a:rPr>
              <a:t>low</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resolution</a:t>
            </a:r>
            <a:r>
              <a:rPr lang="de-DE" altLang="ko-KR" sz="2000" dirty="0">
                <a:latin typeface="Times New Roman" panose="02020603050405020304" pitchFamily="18" charset="0"/>
                <a:cs typeface="Times New Roman" panose="02020603050405020304" pitchFamily="18" charset="0"/>
              </a:rPr>
              <a:t> and high </a:t>
            </a:r>
            <a:r>
              <a:rPr lang="de-DE" altLang="ko-KR" sz="2000" dirty="0" err="1">
                <a:latin typeface="Times New Roman" panose="02020603050405020304" pitchFamily="18" charset="0"/>
                <a:cs typeface="Times New Roman" panose="02020603050405020304" pitchFamily="18" charset="0"/>
              </a:rPr>
              <a:t>fps</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is</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effective</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to</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achieve</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centimeter-scale</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positioning</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accuracy</a:t>
            </a:r>
            <a:r>
              <a:rPr lang="de-DE" altLang="ko-KR" sz="2000" dirty="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de-DE" altLang="ko-KR" sz="2000" dirty="0">
                <a:latin typeface="Times New Roman" panose="02020603050405020304" pitchFamily="18" charset="0"/>
                <a:cs typeface="Times New Roman" panose="02020603050405020304" pitchFamily="18" charset="0"/>
              </a:rPr>
              <a:t>By </a:t>
            </a:r>
            <a:r>
              <a:rPr lang="de-DE" altLang="ko-KR" sz="2000" dirty="0" err="1">
                <a:latin typeface="Times New Roman" panose="02020603050405020304" pitchFamily="18" charset="0"/>
                <a:cs typeface="Times New Roman" panose="02020603050405020304" pitchFamily="18" charset="0"/>
              </a:rPr>
              <a:t>equipping</a:t>
            </a:r>
            <a:r>
              <a:rPr lang="de-DE" altLang="ko-KR" sz="2000" dirty="0">
                <a:latin typeface="Times New Roman" panose="02020603050405020304" pitchFamily="18" charset="0"/>
                <a:cs typeface="Times New Roman" panose="02020603050405020304" pitchFamily="18" charset="0"/>
              </a:rPr>
              <a:t> a LiDAR </a:t>
            </a:r>
            <a:r>
              <a:rPr lang="de-DE" altLang="ko-KR" sz="2000" dirty="0" err="1">
                <a:latin typeface="Times New Roman" panose="02020603050405020304" pitchFamily="18" charset="0"/>
                <a:cs typeface="Times New Roman" panose="02020603050405020304" pitchFamily="18" charset="0"/>
              </a:rPr>
              <a:t>sensor</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the</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height</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ambiguity</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is</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solved</a:t>
            </a:r>
            <a:r>
              <a:rPr lang="de-DE" altLang="ko-KR" sz="2000" dirty="0">
                <a:latin typeface="Times New Roman" panose="02020603050405020304" pitchFamily="18" charset="0"/>
                <a:cs typeface="Times New Roman" panose="02020603050405020304" pitchFamily="18" charset="0"/>
              </a:rPr>
              <a:t> and </a:t>
            </a:r>
            <a:r>
              <a:rPr lang="de-DE" altLang="ko-KR" sz="2000" dirty="0" err="1">
                <a:latin typeface="Times New Roman" panose="02020603050405020304" pitchFamily="18" charset="0"/>
                <a:cs typeface="Times New Roman" panose="02020603050405020304" pitchFamily="18" charset="0"/>
              </a:rPr>
              <a:t>able</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to</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achieve</a:t>
            </a:r>
            <a:r>
              <a:rPr lang="de-DE" altLang="ko-KR" sz="2000" dirty="0">
                <a:latin typeface="Times New Roman" panose="02020603050405020304" pitchFamily="18" charset="0"/>
                <a:cs typeface="Times New Roman" panose="02020603050405020304" pitchFamily="18" charset="0"/>
              </a:rPr>
              <a:t> an </a:t>
            </a:r>
            <a:r>
              <a:rPr lang="de-DE" altLang="ko-KR" sz="2000" dirty="0" err="1">
                <a:latin typeface="Times New Roman" panose="02020603050405020304" pitchFamily="18" charset="0"/>
                <a:cs typeface="Times New Roman" panose="02020603050405020304" pitchFamily="18" charset="0"/>
              </a:rPr>
              <a:t>accurate</a:t>
            </a:r>
            <a:r>
              <a:rPr lang="de-DE" altLang="ko-KR" sz="2000" dirty="0">
                <a:latin typeface="Times New Roman" panose="02020603050405020304" pitchFamily="18" charset="0"/>
                <a:cs typeface="Times New Roman" panose="02020603050405020304" pitchFamily="18" charset="0"/>
              </a:rPr>
              <a:t> Z </a:t>
            </a:r>
            <a:r>
              <a:rPr lang="de-DE" altLang="ko-KR" sz="2000" dirty="0" err="1">
                <a:latin typeface="Times New Roman" panose="02020603050405020304" pitchFamily="18" charset="0"/>
                <a:cs typeface="Times New Roman" panose="02020603050405020304" pitchFamily="18" charset="0"/>
              </a:rPr>
              <a:t>direction</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estimation</a:t>
            </a:r>
            <a:r>
              <a:rPr lang="de-DE" altLang="ko-KR" sz="2000" dirty="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de-DE" altLang="ko-KR" sz="2000" dirty="0">
                <a:latin typeface="Times New Roman" panose="02020603050405020304" pitchFamily="18" charset="0"/>
                <a:cs typeface="Times New Roman" panose="02020603050405020304" pitchFamily="18" charset="0"/>
              </a:rPr>
              <a:t>The </a:t>
            </a:r>
            <a:r>
              <a:rPr lang="de-DE" altLang="ko-KR" sz="2000" dirty="0" err="1">
                <a:latin typeface="Times New Roman" panose="02020603050405020304" pitchFamily="18" charset="0"/>
                <a:cs typeface="Times New Roman" panose="02020603050405020304" pitchFamily="18" charset="0"/>
              </a:rPr>
              <a:t>usage</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of</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tilt</a:t>
            </a:r>
            <a:r>
              <a:rPr lang="de-DE" altLang="ko-KR" sz="2000" dirty="0">
                <a:latin typeface="Times New Roman" panose="02020603050405020304" pitchFamily="18" charset="0"/>
                <a:cs typeface="Times New Roman" panose="02020603050405020304" pitchFamily="18" charset="0"/>
              </a:rPr>
              <a:t> angle </a:t>
            </a:r>
            <a:r>
              <a:rPr lang="de-DE" altLang="ko-KR" sz="2000" dirty="0" err="1">
                <a:latin typeface="Times New Roman" panose="02020603050405020304" pitchFamily="18" charset="0"/>
                <a:cs typeface="Times New Roman" panose="02020603050405020304" pitchFamily="18" charset="0"/>
              </a:rPr>
              <a:t>from</a:t>
            </a:r>
            <a:r>
              <a:rPr lang="de-DE" altLang="ko-KR" sz="2000" dirty="0">
                <a:latin typeface="Times New Roman" panose="02020603050405020304" pitchFamily="18" charset="0"/>
                <a:cs typeface="Times New Roman" panose="02020603050405020304" pitchFamily="18" charset="0"/>
              </a:rPr>
              <a:t> IMU </a:t>
            </a:r>
            <a:r>
              <a:rPr lang="de-DE" altLang="ko-KR" sz="2000" dirty="0" err="1">
                <a:latin typeface="Times New Roman" panose="02020603050405020304" pitchFamily="18" charset="0"/>
                <a:cs typeface="Times New Roman" panose="02020603050405020304" pitchFamily="18" charset="0"/>
              </a:rPr>
              <a:t>sensor</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improve</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the</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robustness</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of</a:t>
            </a:r>
            <a:r>
              <a:rPr lang="de-DE" altLang="ko-KR" sz="2000" dirty="0">
                <a:latin typeface="Times New Roman" panose="02020603050405020304" pitchFamily="18" charset="0"/>
                <a:cs typeface="Times New Roman" panose="02020603050405020304" pitchFamily="18" charset="0"/>
              </a:rPr>
              <a:t> AOA </a:t>
            </a:r>
            <a:r>
              <a:rPr lang="de-DE" altLang="ko-KR" sz="2000" dirty="0" err="1">
                <a:latin typeface="Times New Roman" panose="02020603050405020304" pitchFamily="18" charset="0"/>
                <a:cs typeface="Times New Roman" panose="02020603050405020304" pitchFamily="18" charset="0"/>
              </a:rPr>
              <a:t>estimation</a:t>
            </a:r>
            <a:r>
              <a:rPr lang="de-DE" altLang="ko-KR" sz="2000" dirty="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de-DE" altLang="ko-KR" sz="2000" dirty="0" err="1">
                <a:latin typeface="Times New Roman" panose="02020603050405020304" pitchFamily="18" charset="0"/>
                <a:cs typeface="Times New Roman" panose="02020603050405020304" pitchFamily="18" charset="0"/>
              </a:rPr>
              <a:t>Additionally</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the</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combination</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of</a:t>
            </a:r>
            <a:r>
              <a:rPr lang="de-DE" altLang="ko-KR" sz="2000" dirty="0">
                <a:latin typeface="Times New Roman" panose="02020603050405020304" pitchFamily="18" charset="0"/>
                <a:cs typeface="Times New Roman" panose="02020603050405020304" pitchFamily="18" charset="0"/>
              </a:rPr>
              <a:t> AOA </a:t>
            </a:r>
            <a:r>
              <a:rPr lang="de-DE" altLang="ko-KR" sz="2000" dirty="0" err="1">
                <a:latin typeface="Times New Roman" panose="02020603050405020304" pitchFamily="18" charset="0"/>
                <a:cs typeface="Times New Roman" panose="02020603050405020304" pitchFamily="18" charset="0"/>
              </a:rPr>
              <a:t>with</a:t>
            </a:r>
            <a:r>
              <a:rPr lang="de-DE" altLang="ko-KR" sz="2000" dirty="0">
                <a:latin typeface="Times New Roman" panose="02020603050405020304" pitchFamily="18" charset="0"/>
                <a:cs typeface="Times New Roman" panose="02020603050405020304" pitchFamily="18" charset="0"/>
              </a:rPr>
              <a:t> LiDAR </a:t>
            </a:r>
            <a:r>
              <a:rPr lang="de-DE" altLang="ko-KR" sz="2000" dirty="0" err="1">
                <a:latin typeface="Times New Roman" panose="02020603050405020304" pitchFamily="18" charset="0"/>
                <a:cs typeface="Times New Roman" panose="02020603050405020304" pitchFamily="18" charset="0"/>
              </a:rPr>
              <a:t>measurement</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is</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able</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to</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produce</a:t>
            </a:r>
            <a:r>
              <a:rPr lang="de-DE" altLang="ko-KR" sz="2000" dirty="0">
                <a:latin typeface="Times New Roman" panose="02020603050405020304" pitchFamily="18" charset="0"/>
                <a:cs typeface="Times New Roman" panose="02020603050405020304" pitchFamily="18" charset="0"/>
              </a:rPr>
              <a:t> an </a:t>
            </a:r>
            <a:r>
              <a:rPr lang="de-DE" altLang="ko-KR" sz="2000" dirty="0" err="1">
                <a:latin typeface="Times New Roman" panose="02020603050405020304" pitchFamily="18" charset="0"/>
                <a:cs typeface="Times New Roman" panose="02020603050405020304" pitchFamily="18" charset="0"/>
              </a:rPr>
              <a:t>accurate</a:t>
            </a:r>
            <a:r>
              <a:rPr lang="de-DE" altLang="ko-KR" sz="2000" dirty="0">
                <a:latin typeface="Times New Roman" panose="02020603050405020304" pitchFamily="18" charset="0"/>
                <a:cs typeface="Times New Roman" panose="02020603050405020304" pitchFamily="18" charset="0"/>
              </a:rPr>
              <a:t> indoor </a:t>
            </a:r>
            <a:r>
              <a:rPr lang="de-DE" altLang="ko-KR" sz="2000" dirty="0" err="1">
                <a:latin typeface="Times New Roman" panose="02020603050405020304" pitchFamily="18" charset="0"/>
                <a:cs typeface="Times New Roman" panose="02020603050405020304" pitchFamily="18" charset="0"/>
              </a:rPr>
              <a:t>positioning</a:t>
            </a:r>
            <a:r>
              <a:rPr lang="de-DE" altLang="ko-KR" sz="2000" dirty="0">
                <a:latin typeface="Times New Roman" panose="02020603050405020304" pitchFamily="18" charset="0"/>
                <a:cs typeface="Times New Roman" panose="02020603050405020304" pitchFamily="18" charset="0"/>
              </a:rPr>
              <a:t> </a:t>
            </a:r>
            <a:r>
              <a:rPr lang="de-DE" altLang="ko-KR" sz="2000" dirty="0" err="1">
                <a:latin typeface="Times New Roman" panose="02020603050405020304" pitchFamily="18" charset="0"/>
                <a:cs typeface="Times New Roman" panose="02020603050405020304" pitchFamily="18" charset="0"/>
              </a:rPr>
              <a:t>system</a:t>
            </a:r>
            <a:r>
              <a:rPr lang="de-DE" altLang="ko-KR" sz="2000" dirty="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endParaRPr lang="de-DE" altLang="ko-K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1405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3" name="TextBox 2"/>
          <p:cNvSpPr txBox="1"/>
          <p:nvPr/>
        </p:nvSpPr>
        <p:spPr>
          <a:xfrm>
            <a:off x="190498" y="1447800"/>
            <a:ext cx="8763000" cy="1323439"/>
          </a:xfrm>
          <a:prstGeom prst="rect">
            <a:avLst/>
          </a:prstGeom>
          <a:noFill/>
        </p:spPr>
        <p:txBody>
          <a:bodyPr wrap="square" rtlCol="0">
            <a:spAutoFit/>
          </a:bodyPr>
          <a:lstStyle/>
          <a:p>
            <a:pPr marL="457200" lvl="3" indent="-457200" algn="just">
              <a:buFont typeface="+mj-lt"/>
              <a:buAutoNum type="arabicPeriod"/>
            </a:pPr>
            <a:r>
              <a:rPr lang="en-US" altLang="ko-KR" sz="2000" dirty="0">
                <a:latin typeface="Times New Roman" panose="02020603050405020304" pitchFamily="18" charset="0"/>
                <a:cs typeface="Times New Roman" panose="02020603050405020304" pitchFamily="18" charset="0"/>
              </a:rPr>
              <a:t>K. </a:t>
            </a:r>
            <a:r>
              <a:rPr lang="en-US" altLang="ko-KR" sz="2000" dirty="0" err="1">
                <a:latin typeface="Times New Roman" panose="02020603050405020304" pitchFamily="18" charset="0"/>
                <a:cs typeface="Times New Roman" panose="02020603050405020304" pitchFamily="18" charset="0"/>
              </a:rPr>
              <a:t>Bera</a:t>
            </a:r>
            <a:r>
              <a:rPr lang="en-US" altLang="ko-KR" sz="2000" dirty="0">
                <a:latin typeface="Times New Roman" panose="02020603050405020304" pitchFamily="18" charset="0"/>
                <a:cs typeface="Times New Roman" panose="02020603050405020304" pitchFamily="18" charset="0"/>
              </a:rPr>
              <a:t>, R. Parthiban, and N. </a:t>
            </a:r>
            <a:r>
              <a:rPr lang="en-US" altLang="ko-KR" sz="2000" dirty="0" err="1">
                <a:latin typeface="Times New Roman" panose="02020603050405020304" pitchFamily="18" charset="0"/>
                <a:cs typeface="Times New Roman" panose="02020603050405020304" pitchFamily="18" charset="0"/>
              </a:rPr>
              <a:t>Karmakar</a:t>
            </a:r>
            <a:r>
              <a:rPr lang="en-US" altLang="ko-KR" sz="2000" dirty="0">
                <a:latin typeface="Times New Roman" panose="02020603050405020304" pitchFamily="18" charset="0"/>
                <a:cs typeface="Times New Roman" panose="02020603050405020304" pitchFamily="18" charset="0"/>
              </a:rPr>
              <a:t>, “A Truly 3D Visible Light Positioning System Using Low Resolution High Speed Camera, LIDAR, and IMU Sensors,” IEEE Access, vol. 11, pp. 98578–98585, 2023, </a:t>
            </a:r>
            <a:r>
              <a:rPr lang="en-US" altLang="ko-KR" sz="2000" dirty="0" err="1">
                <a:latin typeface="Times New Roman" panose="02020603050405020304" pitchFamily="18" charset="0"/>
                <a:cs typeface="Times New Roman" panose="02020603050405020304" pitchFamily="18" charset="0"/>
              </a:rPr>
              <a:t>doi</a:t>
            </a:r>
            <a:r>
              <a:rPr lang="en-US" altLang="ko-KR" sz="2000" dirty="0">
                <a:latin typeface="Times New Roman" panose="02020603050405020304" pitchFamily="18" charset="0"/>
                <a:cs typeface="Times New Roman" panose="02020603050405020304" pitchFamily="18" charset="0"/>
              </a:rPr>
              <a:t>: 10.1109/access.2023.3312293.</a:t>
            </a:r>
          </a:p>
        </p:txBody>
      </p:sp>
    </p:spTree>
    <p:extLst>
      <p:ext uri="{BB962C8B-B14F-4D97-AF65-F5344CB8AC3E}">
        <p14:creationId xmlns:p14="http://schemas.microsoft.com/office/powerpoint/2010/main" val="174500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Indoor Positioning using OCC and LiDAR</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January 14, 2024</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22960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Background</a:t>
            </a:r>
          </a:p>
          <a:p>
            <a:pPr algn="just"/>
            <a:r>
              <a:rPr lang="en-US" altLang="ja-JP" sz="2800" dirty="0">
                <a:latin typeface="Times New Roman" panose="02020603050405020304" pitchFamily="18" charset="0"/>
                <a:cs typeface="Times New Roman" panose="02020603050405020304" pitchFamily="18" charset="0"/>
              </a:rPr>
              <a:t>Methodology</a:t>
            </a:r>
          </a:p>
          <a:p>
            <a:pPr algn="just"/>
            <a:r>
              <a:rPr lang="en-US" altLang="ja-JP" sz="2800" dirty="0">
                <a:latin typeface="Times New Roman" panose="02020603050405020304" pitchFamily="18" charset="0"/>
                <a:cs typeface="Times New Roman" panose="02020603050405020304" pitchFamily="18" charset="0"/>
              </a:rPr>
              <a:t>Experiment</a:t>
            </a:r>
          </a:p>
          <a:p>
            <a:pPr algn="just"/>
            <a:r>
              <a:rPr lang="en-US" altLang="ja-JP" sz="2800" dirty="0">
                <a:latin typeface="Times New Roman" panose="02020603050405020304" pitchFamily="18" charset="0"/>
                <a:cs typeface="Times New Roman" panose="02020603050405020304" pitchFamily="18" charset="0"/>
              </a:rPr>
              <a:t>Results</a:t>
            </a:r>
          </a:p>
          <a:p>
            <a:pPr algn="just"/>
            <a:r>
              <a:rPr lang="en-US" altLang="ja-JP" sz="2800" dirty="0">
                <a:latin typeface="Times New Roman" panose="02020603050405020304" pitchFamily="18" charset="0"/>
                <a:cs typeface="Times New Roman" panose="02020603050405020304" pitchFamily="18" charset="0"/>
              </a:rPr>
              <a:t>Conclusion</a:t>
            </a: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5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Background</a:t>
            </a:r>
          </a:p>
        </p:txBody>
      </p:sp>
      <p:sp>
        <p:nvSpPr>
          <p:cNvPr id="7" name="Rectangle 3"/>
          <p:cNvSpPr>
            <a:spLocks noGrp="1" noChangeArrowheads="1"/>
          </p:cNvSpPr>
          <p:nvPr>
            <p:ph idx="1"/>
          </p:nvPr>
        </p:nvSpPr>
        <p:spPr>
          <a:xfrm>
            <a:off x="457200" y="1417638"/>
            <a:ext cx="8229600" cy="4918464"/>
          </a:xfrm>
          <a:ln/>
        </p:spPr>
        <p:txBody>
          <a:bodyPr>
            <a:normAutofit/>
          </a:bodyPr>
          <a:lstStyle/>
          <a:p>
            <a:pPr lvl="0" algn="just"/>
            <a:r>
              <a:rPr lang="en-US" altLang="ja-JP" sz="2400" dirty="0">
                <a:latin typeface="Times New Roman" panose="02020603050405020304" pitchFamily="18" charset="0"/>
                <a:cs typeface="Times New Roman" panose="02020603050405020304" pitchFamily="18" charset="0"/>
              </a:rPr>
              <a:t>Location-based services becomes important in recent years.</a:t>
            </a:r>
          </a:p>
          <a:p>
            <a:pPr lvl="0" algn="just"/>
            <a:r>
              <a:rPr lang="en-US" altLang="ja-JP" sz="2400" dirty="0">
                <a:latin typeface="Times New Roman" panose="02020603050405020304" pitchFamily="18" charset="0"/>
                <a:cs typeface="Times New Roman" panose="02020603050405020304" pitchFamily="18" charset="0"/>
              </a:rPr>
              <a:t>The location information is important to provide easier navigation for the movement of people and autonomous systems.</a:t>
            </a:r>
          </a:p>
          <a:p>
            <a:pPr lvl="0" algn="just"/>
            <a:r>
              <a:rPr lang="en-US" altLang="ja-JP" sz="2400" dirty="0">
                <a:latin typeface="Times New Roman" panose="02020603050405020304" pitchFamily="18" charset="0"/>
                <a:cs typeface="Times New Roman" panose="02020603050405020304" pitchFamily="18" charset="0"/>
              </a:rPr>
              <a:t>In outdoor environment, the positioning is mostly taken care by utilizing a GPS systems.</a:t>
            </a:r>
          </a:p>
          <a:p>
            <a:pPr lvl="0" algn="just"/>
            <a:r>
              <a:rPr lang="en-US" altLang="ja-JP" sz="2400" dirty="0">
                <a:latin typeface="Times New Roman" panose="02020603050405020304" pitchFamily="18" charset="0"/>
                <a:cs typeface="Times New Roman" panose="02020603050405020304" pitchFamily="18" charset="0"/>
              </a:rPr>
              <a:t>However, in indoor environment, the GPS is not available.</a:t>
            </a:r>
          </a:p>
          <a:p>
            <a:pPr lvl="0" algn="just"/>
            <a:r>
              <a:rPr lang="en-US" altLang="ja-JP" sz="2400" dirty="0">
                <a:latin typeface="Times New Roman" panose="02020603050405020304" pitchFamily="18" charset="0"/>
                <a:cs typeface="Times New Roman" panose="02020603050405020304" pitchFamily="18" charset="0"/>
              </a:rPr>
              <a:t>To provide indoor localization, the OCC can be integrated with sensor fusion of camera-LiDAR.</a:t>
            </a:r>
          </a:p>
          <a:p>
            <a:pPr lvl="0" algn="just"/>
            <a:endParaRPr lang="en-US" altLang="ja-JP"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7409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916" y="228600"/>
            <a:ext cx="8229600" cy="1143000"/>
          </a:xfrm>
        </p:spPr>
        <p:txBody>
          <a:bodyPr>
            <a:normAutofit/>
          </a:bodyPr>
          <a:lstStyle/>
          <a:p>
            <a:r>
              <a:rPr lang="en-US" sz="4000" dirty="0">
                <a:latin typeface="Times New Roman" panose="02020603050405020304" pitchFamily="18" charset="0"/>
                <a:cs typeface="Times New Roman" panose="02020603050405020304" pitchFamily="18" charset="0"/>
              </a:rPr>
              <a:t>Methodology</a:t>
            </a:r>
          </a:p>
        </p:txBody>
      </p:sp>
      <p:sp>
        <p:nvSpPr>
          <p:cNvPr id="7" name="Rectangle 3"/>
          <p:cNvSpPr>
            <a:spLocks noGrp="1" noChangeArrowheads="1"/>
          </p:cNvSpPr>
          <p:nvPr>
            <p:ph idx="1"/>
          </p:nvPr>
        </p:nvSpPr>
        <p:spPr>
          <a:xfrm>
            <a:off x="457200" y="1417638"/>
            <a:ext cx="8237316" cy="4918464"/>
          </a:xfrm>
          <a:ln/>
        </p:spPr>
        <p:txBody>
          <a:bodyPr>
            <a:normAutofit/>
          </a:bodyPr>
          <a:lstStyle/>
          <a:p>
            <a:pPr algn="just"/>
            <a:r>
              <a:rPr lang="en-US" altLang="ja-JP" sz="2000" dirty="0">
                <a:latin typeface="Times New Roman" panose="02020603050405020304" pitchFamily="18" charset="0"/>
                <a:cs typeface="Times New Roman" panose="02020603050405020304" pitchFamily="18" charset="0"/>
              </a:rPr>
              <a:t>To this day, the VLC-based indoor localization is only performed in 2-D or with fixed ceiling height.</a:t>
            </a:r>
          </a:p>
          <a:p>
            <a:pPr algn="just"/>
            <a:r>
              <a:rPr lang="en-US" altLang="ja-JP" sz="2000" dirty="0">
                <a:latin typeface="Times New Roman" panose="02020603050405020304" pitchFamily="18" charset="0"/>
                <a:cs typeface="Times New Roman" panose="02020603050405020304" pitchFamily="18" charset="0"/>
              </a:rPr>
              <a:t>Employing LiDAR and IMU sensor can help to establish a 3-D indoor positioning.</a:t>
            </a:r>
          </a:p>
          <a:p>
            <a:pPr algn="just"/>
            <a:r>
              <a:rPr lang="en-US" altLang="ja-JP" sz="2000" dirty="0">
                <a:latin typeface="Times New Roman" panose="02020603050405020304" pitchFamily="18" charset="0"/>
                <a:cs typeface="Times New Roman" panose="02020603050405020304" pitchFamily="18" charset="0"/>
              </a:rPr>
              <a:t>The LIDAR provide a real-time ceiling height estimation to generate the location in a 3-D space.</a:t>
            </a:r>
          </a:p>
          <a:p>
            <a:pPr algn="just"/>
            <a:r>
              <a:rPr lang="en-US" altLang="ja-JP" sz="2000" dirty="0">
                <a:latin typeface="Times New Roman" panose="02020603050405020304" pitchFamily="18" charset="0"/>
                <a:cs typeface="Times New Roman" panose="02020603050405020304" pitchFamily="18" charset="0"/>
              </a:rPr>
              <a:t>The VLC will provide the 2-D positioning with centimeter-scale accuracy.</a:t>
            </a:r>
          </a:p>
          <a:p>
            <a:pPr algn="just"/>
            <a:r>
              <a:rPr lang="en-US" altLang="ja-JP" sz="2000" dirty="0">
                <a:latin typeface="Times New Roman" panose="02020603050405020304" pitchFamily="18" charset="0"/>
                <a:cs typeface="Times New Roman" panose="02020603050405020304" pitchFamily="18" charset="0"/>
              </a:rPr>
              <a:t>The IMU sensor helps improving the VLC performance by estimating the angle-of-attack of the VLC rays respective to the camera reception.</a:t>
            </a:r>
          </a:p>
          <a:p>
            <a:pPr algn="just"/>
            <a:r>
              <a:rPr lang="en-US" altLang="ja-JP" sz="2000" dirty="0">
                <a:latin typeface="Times New Roman" panose="02020603050405020304" pitchFamily="18" charset="0"/>
                <a:cs typeface="Times New Roman" panose="02020603050405020304" pitchFamily="18" charset="0"/>
              </a:rPr>
              <a:t>The main goal is to establish a truly 3D visible light positioning (VLP) system based on a single LED transmitter.</a:t>
            </a:r>
          </a:p>
          <a:p>
            <a:pPr algn="just"/>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457200" y="1417638"/>
            <a:ext cx="3886200" cy="4918464"/>
          </a:xfrm>
          <a:ln/>
        </p:spPr>
        <p:txBody>
          <a:bodyPr>
            <a:normAutofit fontScale="92500" lnSpcReduction="10000"/>
          </a:bodyPr>
          <a:lstStyle/>
          <a:p>
            <a:pPr marL="0" indent="0" algn="just">
              <a:buNone/>
            </a:pPr>
            <a:r>
              <a:rPr lang="en-US" altLang="ja-JP" sz="2000" dirty="0">
                <a:latin typeface="Times New Roman" panose="02020603050405020304" pitchFamily="18" charset="0"/>
                <a:cs typeface="Times New Roman" panose="02020603050405020304" pitchFamily="18" charset="0"/>
              </a:rPr>
              <a:t>How it works?</a:t>
            </a:r>
          </a:p>
          <a:p>
            <a:pPr algn="just"/>
            <a:r>
              <a:rPr lang="en-US" altLang="ja-JP" sz="2000" dirty="0">
                <a:latin typeface="Times New Roman" panose="02020603050405020304" pitchFamily="18" charset="0"/>
                <a:cs typeface="Times New Roman" panose="02020603050405020304" pitchFamily="18" charset="0"/>
              </a:rPr>
              <a:t>A VLC system based on angle-of-arrival (AOA) is utilized to determine the position information.</a:t>
            </a:r>
          </a:p>
          <a:p>
            <a:pPr algn="just"/>
            <a:r>
              <a:rPr lang="en-US" altLang="ja-JP" sz="2000" dirty="0">
                <a:latin typeface="Times New Roman" panose="02020603050405020304" pitchFamily="18" charset="0"/>
                <a:cs typeface="Times New Roman" panose="02020603050405020304" pitchFamily="18" charset="0"/>
              </a:rPr>
              <a:t>The AOA information is decoded from the captured high frame rate video meanwhile tilt angle from gravity sensor is used to make corrections to the estimated AOA information.</a:t>
            </a:r>
          </a:p>
          <a:p>
            <a:pPr algn="just"/>
            <a:r>
              <a:rPr lang="en-US" altLang="ja-JP" sz="2000" dirty="0">
                <a:latin typeface="Times New Roman" panose="02020603050405020304" pitchFamily="18" charset="0"/>
                <a:cs typeface="Times New Roman" panose="02020603050405020304" pitchFamily="18" charset="0"/>
              </a:rPr>
              <a:t>Height measure from LiDAR and AOA information is used to estimate the locations in a 3-D space.</a:t>
            </a:r>
          </a:p>
          <a:p>
            <a:pPr algn="just"/>
            <a:r>
              <a:rPr lang="en-US" altLang="ja-JP" sz="2000" dirty="0">
                <a:latin typeface="Times New Roman" panose="02020603050405020304" pitchFamily="18" charset="0"/>
                <a:cs typeface="Times New Roman" panose="02020603050405020304" pitchFamily="18" charset="0"/>
              </a:rPr>
              <a:t>Rolling shutter effect is utilized to decode the transmitted signal.</a:t>
            </a:r>
          </a:p>
          <a:p>
            <a:pPr algn="just"/>
            <a:endParaRPr lang="en-US" altLang="ja-JP" sz="2000" dirty="0">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835569BB-0909-CDDA-747D-8F8ACD784CA1}"/>
              </a:ext>
            </a:extLst>
          </p:cNvPr>
          <p:cNvPicPr>
            <a:picLocks noChangeAspect="1"/>
          </p:cNvPicPr>
          <p:nvPr/>
        </p:nvPicPr>
        <p:blipFill>
          <a:blip r:embed="rId2"/>
          <a:stretch>
            <a:fillRect/>
          </a:stretch>
        </p:blipFill>
        <p:spPr>
          <a:xfrm>
            <a:off x="4518943" y="1821094"/>
            <a:ext cx="4175573" cy="2361859"/>
          </a:xfrm>
          <a:prstGeom prst="rect">
            <a:avLst/>
          </a:prstGeom>
          <a:ln>
            <a:solidFill>
              <a:schemeClr val="tx1"/>
            </a:solidFill>
          </a:ln>
        </p:spPr>
      </p:pic>
      <p:sp>
        <p:nvSpPr>
          <p:cNvPr id="4" name="TextBox 3">
            <a:extLst>
              <a:ext uri="{FF2B5EF4-FFF2-40B4-BE49-F238E27FC236}">
                <a16:creationId xmlns:a16="http://schemas.microsoft.com/office/drawing/2014/main" id="{4E50EC2B-8CC2-B983-431A-F10F5A581036}"/>
              </a:ext>
            </a:extLst>
          </p:cNvPr>
          <p:cNvSpPr txBox="1"/>
          <p:nvPr/>
        </p:nvSpPr>
        <p:spPr>
          <a:xfrm>
            <a:off x="4518943" y="4190659"/>
            <a:ext cx="4175573" cy="646331"/>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&lt;Estimating position based on AOA and ceiling height information&gt;</a:t>
            </a:r>
          </a:p>
        </p:txBody>
      </p:sp>
      <p:sp>
        <p:nvSpPr>
          <p:cNvPr id="8" name="Title 1">
            <a:extLst>
              <a:ext uri="{FF2B5EF4-FFF2-40B4-BE49-F238E27FC236}">
                <a16:creationId xmlns:a16="http://schemas.microsoft.com/office/drawing/2014/main" id="{17BFBF1B-8CB2-E57D-AA11-0771C4F31DE3}"/>
              </a:ext>
            </a:extLst>
          </p:cNvPr>
          <p:cNvSpPr txBox="1">
            <a:spLocks/>
          </p:cNvSpPr>
          <p:nvPr/>
        </p:nvSpPr>
        <p:spPr>
          <a:xfrm>
            <a:off x="464916" y="228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a:latin typeface="Times New Roman" panose="02020603050405020304" pitchFamily="18" charset="0"/>
                <a:cs typeface="Times New Roman" panose="02020603050405020304" pitchFamily="18" charset="0"/>
              </a:rPr>
              <a:t>Methodology</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1809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457200" y="4038600"/>
            <a:ext cx="8237316" cy="2297502"/>
          </a:xfrm>
          <a:ln/>
        </p:spPr>
        <p:txBody>
          <a:bodyPr>
            <a:normAutofit fontScale="92500" lnSpcReduction="20000"/>
          </a:bodyPr>
          <a:lstStyle/>
          <a:p>
            <a:pPr algn="just"/>
            <a:r>
              <a:rPr lang="en-US" altLang="ja-JP" sz="2000" dirty="0">
                <a:latin typeface="Times New Roman" panose="02020603050405020304" pitchFamily="18" charset="0"/>
                <a:cs typeface="Times New Roman" panose="02020603050405020304" pitchFamily="18" charset="0"/>
              </a:rPr>
              <a:t>Data from the three sensors are timestamped and synchronized for estimating the location.</a:t>
            </a:r>
          </a:p>
          <a:p>
            <a:pPr algn="just"/>
            <a:r>
              <a:rPr lang="en-US" altLang="ja-JP" sz="2000" dirty="0">
                <a:latin typeface="Times New Roman" panose="02020603050405020304" pitchFamily="18" charset="0"/>
                <a:cs typeface="Times New Roman" panose="02020603050405020304" pitchFamily="18" charset="0"/>
              </a:rPr>
              <a:t>The location is estimated with respect to the transmitter and the transmitter’s location with respect to the global coordinate system is known.</a:t>
            </a:r>
          </a:p>
          <a:p>
            <a:pPr algn="just"/>
            <a:r>
              <a:rPr lang="en-US" altLang="ja-JP" sz="2000" dirty="0">
                <a:latin typeface="Times New Roman" panose="02020603050405020304" pitchFamily="18" charset="0"/>
                <a:cs typeface="Times New Roman" panose="02020603050405020304" pitchFamily="18" charset="0"/>
              </a:rPr>
              <a:t>The VLC is using low-resolution high fps camera to capture the image and computer vision techniques is used for estimating the AOA.</a:t>
            </a:r>
          </a:p>
          <a:p>
            <a:pPr algn="just"/>
            <a:r>
              <a:rPr lang="en-US" altLang="ja-JP" sz="2000" dirty="0">
                <a:latin typeface="Times New Roman" panose="02020603050405020304" pitchFamily="18" charset="0"/>
                <a:cs typeface="Times New Roman" panose="02020603050405020304" pitchFamily="18" charset="0"/>
              </a:rPr>
              <a:t>The AOA, tilt angle, and measured height  information are fused to calculate the position in the 3-D space.</a:t>
            </a:r>
          </a:p>
          <a:p>
            <a:pPr algn="just"/>
            <a:endParaRPr lang="en-US" altLang="ja-JP" sz="20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048EAB0D-9133-018E-2E26-6ED900089D89}"/>
              </a:ext>
            </a:extLst>
          </p:cNvPr>
          <p:cNvPicPr>
            <a:picLocks noChangeAspect="1"/>
          </p:cNvPicPr>
          <p:nvPr/>
        </p:nvPicPr>
        <p:blipFill>
          <a:blip r:embed="rId2"/>
          <a:stretch>
            <a:fillRect/>
          </a:stretch>
        </p:blipFill>
        <p:spPr>
          <a:xfrm>
            <a:off x="1676400" y="1486806"/>
            <a:ext cx="5956412" cy="2147664"/>
          </a:xfrm>
          <a:prstGeom prst="rect">
            <a:avLst/>
          </a:prstGeom>
        </p:spPr>
      </p:pic>
      <p:sp>
        <p:nvSpPr>
          <p:cNvPr id="6" name="TextBox 5">
            <a:extLst>
              <a:ext uri="{FF2B5EF4-FFF2-40B4-BE49-F238E27FC236}">
                <a16:creationId xmlns:a16="http://schemas.microsoft.com/office/drawing/2014/main" id="{6481DDFD-0D01-9891-78B2-62F93DF00266}"/>
              </a:ext>
            </a:extLst>
          </p:cNvPr>
          <p:cNvSpPr txBox="1"/>
          <p:nvPr/>
        </p:nvSpPr>
        <p:spPr>
          <a:xfrm>
            <a:off x="1029588" y="3634470"/>
            <a:ext cx="7084824" cy="646331"/>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&lt;Overall scenario for indoor localization with VLC as the main technology&gt;</a:t>
            </a:r>
          </a:p>
        </p:txBody>
      </p:sp>
      <p:sp>
        <p:nvSpPr>
          <p:cNvPr id="10" name="Title 1">
            <a:extLst>
              <a:ext uri="{FF2B5EF4-FFF2-40B4-BE49-F238E27FC236}">
                <a16:creationId xmlns:a16="http://schemas.microsoft.com/office/drawing/2014/main" id="{0437D1D3-BA20-F75E-D028-793AC0221C03}"/>
              </a:ext>
            </a:extLst>
          </p:cNvPr>
          <p:cNvSpPr>
            <a:spLocks noGrp="1"/>
          </p:cNvSpPr>
          <p:nvPr>
            <p:ph type="title"/>
          </p:nvPr>
        </p:nvSpPr>
        <p:spPr>
          <a:xfrm>
            <a:off x="464916" y="228600"/>
            <a:ext cx="8229600" cy="1143000"/>
          </a:xfrm>
        </p:spPr>
        <p:txBody>
          <a:bodyPr>
            <a:normAutofit/>
          </a:bodyPr>
          <a:lstStyle/>
          <a:p>
            <a:r>
              <a:rPr lang="en-US" sz="4000" dirty="0">
                <a:latin typeface="Times New Roman" panose="02020603050405020304" pitchFamily="18" charset="0"/>
                <a:cs typeface="Times New Roman" panose="02020603050405020304" pitchFamily="18" charset="0"/>
              </a:rPr>
              <a:t>Methodology</a:t>
            </a:r>
          </a:p>
        </p:txBody>
      </p:sp>
    </p:spTree>
    <p:extLst>
      <p:ext uri="{BB962C8B-B14F-4D97-AF65-F5344CB8AC3E}">
        <p14:creationId xmlns:p14="http://schemas.microsoft.com/office/powerpoint/2010/main" val="1956903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457200" y="1676400"/>
            <a:ext cx="4751166" cy="4659702"/>
          </a:xfrm>
          <a:ln/>
        </p:spPr>
        <p:txBody>
          <a:bodyPr>
            <a:normAutofit/>
          </a:bodyPr>
          <a:lstStyle/>
          <a:p>
            <a:pPr algn="just"/>
            <a:r>
              <a:rPr lang="en-US" altLang="ja-JP" sz="2000" dirty="0">
                <a:latin typeface="Times New Roman" panose="02020603050405020304" pitchFamily="18" charset="0"/>
                <a:cs typeface="Times New Roman" panose="02020603050405020304" pitchFamily="18" charset="0"/>
              </a:rPr>
              <a:t>When the device is laying flat, the AOA for point P can be expressed as:</a:t>
            </a:r>
          </a:p>
          <a:p>
            <a:pPr algn="just"/>
            <a:endParaRPr lang="en-US" altLang="ja-JP" sz="2000" dirty="0">
              <a:latin typeface="Times New Roman" panose="02020603050405020304" pitchFamily="18" charset="0"/>
              <a:cs typeface="Times New Roman" panose="02020603050405020304" pitchFamily="18" charset="0"/>
            </a:endParaRPr>
          </a:p>
          <a:p>
            <a:pPr marL="0" indent="0" algn="just">
              <a:buNone/>
            </a:pPr>
            <a:endParaRPr lang="en-US" altLang="ja-JP" sz="2000" dirty="0">
              <a:latin typeface="Times New Roman" panose="02020603050405020304" pitchFamily="18" charset="0"/>
              <a:cs typeface="Times New Roman" panose="02020603050405020304" pitchFamily="18" charset="0"/>
            </a:endParaRPr>
          </a:p>
          <a:p>
            <a:pPr algn="just"/>
            <a:r>
              <a:rPr lang="en-US" altLang="ja-JP" sz="2000" dirty="0">
                <a:latin typeface="Times New Roman" panose="02020603050405020304" pitchFamily="18" charset="0"/>
                <a:cs typeface="Times New Roman" panose="02020603050405020304" pitchFamily="18" charset="0"/>
              </a:rPr>
              <a:t>When the condition is not stationary, the AOA can be calculated by finding the tilt compensated angle that can be calculated from the gravity sensor.</a:t>
            </a:r>
          </a:p>
          <a:p>
            <a:pPr algn="just"/>
            <a:endParaRPr lang="en-US" altLang="ja-JP" sz="2000" dirty="0">
              <a:latin typeface="Times New Roman" panose="02020603050405020304" pitchFamily="18" charset="0"/>
              <a:cs typeface="Times New Roman" panose="02020603050405020304" pitchFamily="18" charset="0"/>
            </a:endParaRPr>
          </a:p>
          <a:p>
            <a:pPr algn="just"/>
            <a:endParaRPr lang="en-US" altLang="ja-JP" sz="2000" dirty="0">
              <a:latin typeface="Times New Roman" panose="02020603050405020304" pitchFamily="18" charset="0"/>
              <a:cs typeface="Times New Roman" panose="02020603050405020304" pitchFamily="18" charset="0"/>
            </a:endParaRPr>
          </a:p>
          <a:p>
            <a:pPr algn="just"/>
            <a:endParaRPr lang="en-US" altLang="ja-JP" sz="20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07621ED6-5832-087E-03CF-5510641EB978}"/>
              </a:ext>
            </a:extLst>
          </p:cNvPr>
          <p:cNvSpPr txBox="1"/>
          <p:nvPr/>
        </p:nvSpPr>
        <p:spPr>
          <a:xfrm>
            <a:off x="5418861" y="5414695"/>
            <a:ext cx="3034296" cy="646331"/>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&lt;Principle of AOA estimation&gt;</a:t>
            </a:r>
          </a:p>
        </p:txBody>
      </p:sp>
      <p:pic>
        <p:nvPicPr>
          <p:cNvPr id="4" name="Picture 3">
            <a:extLst>
              <a:ext uri="{FF2B5EF4-FFF2-40B4-BE49-F238E27FC236}">
                <a16:creationId xmlns:a16="http://schemas.microsoft.com/office/drawing/2014/main" id="{650D46E4-84D8-FF27-9571-BF7F6AC606B2}"/>
              </a:ext>
            </a:extLst>
          </p:cNvPr>
          <p:cNvPicPr>
            <a:picLocks noChangeAspect="1"/>
          </p:cNvPicPr>
          <p:nvPr/>
        </p:nvPicPr>
        <p:blipFill>
          <a:blip r:embed="rId2"/>
          <a:stretch>
            <a:fillRect/>
          </a:stretch>
        </p:blipFill>
        <p:spPr>
          <a:xfrm>
            <a:off x="5192934" y="1438275"/>
            <a:ext cx="3486150" cy="3981450"/>
          </a:xfrm>
          <a:prstGeom prst="rect">
            <a:avLst/>
          </a:prstGeom>
        </p:spPr>
      </p:pic>
      <p:pic>
        <p:nvPicPr>
          <p:cNvPr id="8" name="Picture 7">
            <a:extLst>
              <a:ext uri="{FF2B5EF4-FFF2-40B4-BE49-F238E27FC236}">
                <a16:creationId xmlns:a16="http://schemas.microsoft.com/office/drawing/2014/main" id="{96511B4A-4461-2089-BB10-AABB9D7BF47E}"/>
              </a:ext>
            </a:extLst>
          </p:cNvPr>
          <p:cNvPicPr>
            <a:picLocks noChangeAspect="1"/>
          </p:cNvPicPr>
          <p:nvPr/>
        </p:nvPicPr>
        <p:blipFill>
          <a:blip r:embed="rId3"/>
          <a:stretch>
            <a:fillRect/>
          </a:stretch>
        </p:blipFill>
        <p:spPr>
          <a:xfrm>
            <a:off x="1537248" y="2331110"/>
            <a:ext cx="2667000" cy="809625"/>
          </a:xfrm>
          <a:prstGeom prst="rect">
            <a:avLst/>
          </a:prstGeom>
        </p:spPr>
      </p:pic>
      <p:pic>
        <p:nvPicPr>
          <p:cNvPr id="9" name="Picture 8">
            <a:extLst>
              <a:ext uri="{FF2B5EF4-FFF2-40B4-BE49-F238E27FC236}">
                <a16:creationId xmlns:a16="http://schemas.microsoft.com/office/drawing/2014/main" id="{957B8D21-D3D0-BB87-E6C2-3A36C38ADCA4}"/>
              </a:ext>
            </a:extLst>
          </p:cNvPr>
          <p:cNvPicPr>
            <a:picLocks noChangeAspect="1"/>
          </p:cNvPicPr>
          <p:nvPr/>
        </p:nvPicPr>
        <p:blipFill>
          <a:blip r:embed="rId4"/>
          <a:stretch>
            <a:fillRect/>
          </a:stretch>
        </p:blipFill>
        <p:spPr>
          <a:xfrm>
            <a:off x="1687070" y="4401135"/>
            <a:ext cx="2352675" cy="1228725"/>
          </a:xfrm>
          <a:prstGeom prst="rect">
            <a:avLst/>
          </a:prstGeom>
        </p:spPr>
      </p:pic>
      <p:sp>
        <p:nvSpPr>
          <p:cNvPr id="12" name="Title 1">
            <a:extLst>
              <a:ext uri="{FF2B5EF4-FFF2-40B4-BE49-F238E27FC236}">
                <a16:creationId xmlns:a16="http://schemas.microsoft.com/office/drawing/2014/main" id="{11ED015F-068D-D94A-F964-4353D4E99EB1}"/>
              </a:ext>
            </a:extLst>
          </p:cNvPr>
          <p:cNvSpPr>
            <a:spLocks noGrp="1"/>
          </p:cNvSpPr>
          <p:nvPr>
            <p:ph type="title"/>
          </p:nvPr>
        </p:nvSpPr>
        <p:spPr>
          <a:xfrm>
            <a:off x="464916" y="228600"/>
            <a:ext cx="8229600" cy="1143000"/>
          </a:xfrm>
        </p:spPr>
        <p:txBody>
          <a:bodyPr>
            <a:normAutofit/>
          </a:bodyPr>
          <a:lstStyle/>
          <a:p>
            <a:r>
              <a:rPr lang="en-US" sz="4000" dirty="0">
                <a:latin typeface="Times New Roman" panose="02020603050405020304" pitchFamily="18" charset="0"/>
                <a:cs typeface="Times New Roman" panose="02020603050405020304" pitchFamily="18" charset="0"/>
              </a:rPr>
              <a:t>Methodology</a:t>
            </a:r>
          </a:p>
        </p:txBody>
      </p:sp>
    </p:spTree>
    <p:extLst>
      <p:ext uri="{BB962C8B-B14F-4D97-AF65-F5344CB8AC3E}">
        <p14:creationId xmlns:p14="http://schemas.microsoft.com/office/powerpoint/2010/main" val="2904492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457200" y="1676400"/>
            <a:ext cx="4751166" cy="4659702"/>
          </a:xfrm>
          <a:ln/>
        </p:spPr>
        <p:txBody>
          <a:bodyPr>
            <a:normAutofit/>
          </a:bodyPr>
          <a:lstStyle/>
          <a:p>
            <a:pPr algn="just"/>
            <a:r>
              <a:rPr lang="en-US" altLang="ja-JP" sz="2000" dirty="0">
                <a:latin typeface="Times New Roman" panose="02020603050405020304" pitchFamily="18" charset="0"/>
                <a:cs typeface="Times New Roman" panose="02020603050405020304" pitchFamily="18" charset="0"/>
              </a:rPr>
              <a:t>Then, the second AOA point can be calculated using the following equation:</a:t>
            </a:r>
          </a:p>
          <a:p>
            <a:pPr algn="just"/>
            <a:endParaRPr lang="en-US" altLang="ja-JP" sz="2000" dirty="0">
              <a:latin typeface="Times New Roman" panose="02020603050405020304" pitchFamily="18" charset="0"/>
              <a:cs typeface="Times New Roman" panose="02020603050405020304" pitchFamily="18" charset="0"/>
            </a:endParaRPr>
          </a:p>
          <a:p>
            <a:pPr marL="0" indent="0" algn="just">
              <a:buNone/>
            </a:pPr>
            <a:endParaRPr lang="en-US" altLang="ja-JP" sz="2000" dirty="0">
              <a:latin typeface="Times New Roman" panose="02020603050405020304" pitchFamily="18" charset="0"/>
              <a:cs typeface="Times New Roman" panose="02020603050405020304" pitchFamily="18" charset="0"/>
            </a:endParaRPr>
          </a:p>
          <a:p>
            <a:pPr algn="just"/>
            <a:r>
              <a:rPr lang="en-US" altLang="ja-JP" sz="2000" dirty="0">
                <a:latin typeface="Times New Roman" panose="02020603050405020304" pitchFamily="18" charset="0"/>
                <a:cs typeface="Times New Roman" panose="02020603050405020304" pitchFamily="18" charset="0"/>
              </a:rPr>
              <a:t>From the aforementioned calculation, the location in spherical coordinate (r, </a:t>
            </a:r>
            <a:r>
              <a:rPr lang="el-GR" altLang="ja-JP" sz="2000" dirty="0">
                <a:latin typeface="Times New Roman" panose="02020603050405020304" pitchFamily="18" charset="0"/>
                <a:cs typeface="Times New Roman" panose="02020603050405020304" pitchFamily="18" charset="0"/>
              </a:rPr>
              <a:t>θ, φ) </a:t>
            </a:r>
            <a:r>
              <a:rPr lang="en-US" altLang="ja-JP" sz="2000" dirty="0">
                <a:latin typeface="Times New Roman" panose="02020603050405020304" pitchFamily="18" charset="0"/>
                <a:cs typeface="Times New Roman" panose="02020603050405020304" pitchFamily="18" charset="0"/>
              </a:rPr>
              <a:t>can be retrieved</a:t>
            </a:r>
          </a:p>
          <a:p>
            <a:pPr algn="just"/>
            <a:r>
              <a:rPr lang="en-US" altLang="ja-JP" sz="2000" dirty="0">
                <a:latin typeface="Times New Roman" panose="02020603050405020304" pitchFamily="18" charset="0"/>
                <a:cs typeface="Times New Roman" panose="02020603050405020304" pitchFamily="18" charset="0"/>
              </a:rPr>
              <a:t>Conversion to Cartesian coordinates can be done using the following equation </a:t>
            </a:r>
          </a:p>
          <a:p>
            <a:pPr algn="just"/>
            <a:endParaRPr lang="en-US" altLang="ja-JP" sz="2000" dirty="0">
              <a:latin typeface="Times New Roman" panose="02020603050405020304" pitchFamily="18" charset="0"/>
              <a:cs typeface="Times New Roman" panose="02020603050405020304" pitchFamily="18" charset="0"/>
            </a:endParaRPr>
          </a:p>
          <a:p>
            <a:pPr algn="just"/>
            <a:endParaRPr lang="en-US" altLang="ja-JP" sz="2000" dirty="0">
              <a:latin typeface="Times New Roman" panose="02020603050405020304" pitchFamily="18" charset="0"/>
              <a:cs typeface="Times New Roman" panose="02020603050405020304" pitchFamily="18" charset="0"/>
            </a:endParaRPr>
          </a:p>
          <a:p>
            <a:pPr algn="just"/>
            <a:endParaRPr lang="en-US" altLang="ja-JP" sz="20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07621ED6-5832-087E-03CF-5510641EB978}"/>
              </a:ext>
            </a:extLst>
          </p:cNvPr>
          <p:cNvSpPr txBox="1"/>
          <p:nvPr/>
        </p:nvSpPr>
        <p:spPr>
          <a:xfrm>
            <a:off x="4967007" y="5414695"/>
            <a:ext cx="3486150" cy="369332"/>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&lt;Principle of AOA estimation&gt;</a:t>
            </a:r>
          </a:p>
        </p:txBody>
      </p:sp>
      <p:pic>
        <p:nvPicPr>
          <p:cNvPr id="4" name="Picture 3">
            <a:extLst>
              <a:ext uri="{FF2B5EF4-FFF2-40B4-BE49-F238E27FC236}">
                <a16:creationId xmlns:a16="http://schemas.microsoft.com/office/drawing/2014/main" id="{650D46E4-84D8-FF27-9571-BF7F6AC606B2}"/>
              </a:ext>
            </a:extLst>
          </p:cNvPr>
          <p:cNvPicPr>
            <a:picLocks noChangeAspect="1"/>
          </p:cNvPicPr>
          <p:nvPr/>
        </p:nvPicPr>
        <p:blipFill>
          <a:blip r:embed="rId2"/>
          <a:stretch>
            <a:fillRect/>
          </a:stretch>
        </p:blipFill>
        <p:spPr>
          <a:xfrm>
            <a:off x="5192934" y="1438275"/>
            <a:ext cx="3486150" cy="3981450"/>
          </a:xfrm>
          <a:prstGeom prst="rect">
            <a:avLst/>
          </a:prstGeom>
        </p:spPr>
      </p:pic>
      <p:pic>
        <p:nvPicPr>
          <p:cNvPr id="6" name="Picture 5">
            <a:extLst>
              <a:ext uri="{FF2B5EF4-FFF2-40B4-BE49-F238E27FC236}">
                <a16:creationId xmlns:a16="http://schemas.microsoft.com/office/drawing/2014/main" id="{D75720D1-0DC1-33DC-9923-68CCEB54B469}"/>
              </a:ext>
            </a:extLst>
          </p:cNvPr>
          <p:cNvPicPr>
            <a:picLocks noChangeAspect="1"/>
          </p:cNvPicPr>
          <p:nvPr/>
        </p:nvPicPr>
        <p:blipFill>
          <a:blip r:embed="rId3"/>
          <a:stretch>
            <a:fillRect/>
          </a:stretch>
        </p:blipFill>
        <p:spPr>
          <a:xfrm>
            <a:off x="1885045" y="2514600"/>
            <a:ext cx="1895475" cy="590550"/>
          </a:xfrm>
          <a:prstGeom prst="rect">
            <a:avLst/>
          </a:prstGeom>
        </p:spPr>
      </p:pic>
      <p:pic>
        <p:nvPicPr>
          <p:cNvPr id="10" name="Picture 9">
            <a:extLst>
              <a:ext uri="{FF2B5EF4-FFF2-40B4-BE49-F238E27FC236}">
                <a16:creationId xmlns:a16="http://schemas.microsoft.com/office/drawing/2014/main" id="{A56EDAE3-9709-CD89-70CB-C340A05991C1}"/>
              </a:ext>
            </a:extLst>
          </p:cNvPr>
          <p:cNvPicPr>
            <a:picLocks noChangeAspect="1"/>
          </p:cNvPicPr>
          <p:nvPr/>
        </p:nvPicPr>
        <p:blipFill>
          <a:blip r:embed="rId4"/>
          <a:stretch>
            <a:fillRect/>
          </a:stretch>
        </p:blipFill>
        <p:spPr>
          <a:xfrm>
            <a:off x="1913619" y="4831527"/>
            <a:ext cx="1838325" cy="952500"/>
          </a:xfrm>
          <a:prstGeom prst="rect">
            <a:avLst/>
          </a:prstGeom>
        </p:spPr>
      </p:pic>
      <p:sp>
        <p:nvSpPr>
          <p:cNvPr id="13" name="Title 1">
            <a:extLst>
              <a:ext uri="{FF2B5EF4-FFF2-40B4-BE49-F238E27FC236}">
                <a16:creationId xmlns:a16="http://schemas.microsoft.com/office/drawing/2014/main" id="{68A55F88-97C1-C2D6-49A0-8A9E90FB43AE}"/>
              </a:ext>
            </a:extLst>
          </p:cNvPr>
          <p:cNvSpPr>
            <a:spLocks noGrp="1"/>
          </p:cNvSpPr>
          <p:nvPr>
            <p:ph type="title"/>
          </p:nvPr>
        </p:nvSpPr>
        <p:spPr>
          <a:xfrm>
            <a:off x="464916" y="228600"/>
            <a:ext cx="8229600" cy="1143000"/>
          </a:xfrm>
        </p:spPr>
        <p:txBody>
          <a:bodyPr>
            <a:normAutofit/>
          </a:bodyPr>
          <a:lstStyle/>
          <a:p>
            <a:r>
              <a:rPr lang="en-US" sz="4000" dirty="0">
                <a:latin typeface="Times New Roman" panose="02020603050405020304" pitchFamily="18" charset="0"/>
                <a:cs typeface="Times New Roman" panose="02020603050405020304" pitchFamily="18" charset="0"/>
              </a:rPr>
              <a:t>Methodology</a:t>
            </a:r>
          </a:p>
        </p:txBody>
      </p:sp>
    </p:spTree>
    <p:extLst>
      <p:ext uri="{BB962C8B-B14F-4D97-AF65-F5344CB8AC3E}">
        <p14:creationId xmlns:p14="http://schemas.microsoft.com/office/powerpoint/2010/main" val="33575104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21142</TotalTime>
  <Words>1096</Words>
  <Application>Microsoft Office PowerPoint</Application>
  <PresentationFormat>화면 슬라이드 쇼(4:3)</PresentationFormat>
  <Paragraphs>93</Paragraphs>
  <Slides>14</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14</vt:i4>
      </vt:variant>
    </vt:vector>
  </HeadingPairs>
  <TitlesOfParts>
    <vt:vector size="19" baseType="lpstr">
      <vt:lpstr>ＭＳ Ｐゴシック</vt:lpstr>
      <vt:lpstr>Arial</vt:lpstr>
      <vt:lpstr>Calibri</vt:lpstr>
      <vt:lpstr>Times New Roman</vt:lpstr>
      <vt:lpstr>Office Theme</vt:lpstr>
      <vt:lpstr>PowerPoint 프레젠테이션</vt:lpstr>
      <vt:lpstr>PowerPoint 프레젠테이션</vt:lpstr>
      <vt:lpstr>Contents</vt:lpstr>
      <vt:lpstr>Background</vt:lpstr>
      <vt:lpstr>Methodology</vt:lpstr>
      <vt:lpstr>PowerPoint 프레젠테이션</vt:lpstr>
      <vt:lpstr>Methodology</vt:lpstr>
      <vt:lpstr>Methodology</vt:lpstr>
      <vt:lpstr>Methodology</vt:lpstr>
      <vt:lpstr>Experiment</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970</cp:revision>
  <cp:lastPrinted>2017-05-07T15:48:38Z</cp:lastPrinted>
  <dcterms:created xsi:type="dcterms:W3CDTF">2010-05-15T17:50:32Z</dcterms:created>
  <dcterms:modified xsi:type="dcterms:W3CDTF">2024-01-14T05:35:03Z</dcterms:modified>
</cp:coreProperties>
</file>