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46" r:id="rId2"/>
    <p:sldId id="311" r:id="rId3"/>
    <p:sldId id="379" r:id="rId4"/>
    <p:sldId id="260" r:id="rId5"/>
    <p:sldId id="263" r:id="rId6"/>
    <p:sldId id="385" r:id="rId7"/>
    <p:sldId id="262" r:id="rId8"/>
    <p:sldId id="266"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4" autoAdjust="0"/>
    <p:restoredTop sz="93488" autoAdjust="0"/>
  </p:normalViewPr>
  <p:slideViewPr>
    <p:cSldViewPr>
      <p:cViewPr varScale="1">
        <p:scale>
          <a:sx n="82" d="100"/>
          <a:sy n="82" d="100"/>
        </p:scale>
        <p:origin x="1368" y="72"/>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1/15/2024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1/15/2024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E297F7E-E8A7-4B6B-9BA2-CDA69F4DA415}" type="slidenum">
              <a:rPr lang="en-US" smtClean="0"/>
              <a:t>4</a:t>
            </a:fld>
            <a:endParaRPr lang="en-US"/>
          </a:p>
        </p:txBody>
      </p:sp>
    </p:spTree>
    <p:extLst>
      <p:ext uri="{BB962C8B-B14F-4D97-AF65-F5344CB8AC3E}">
        <p14:creationId xmlns:p14="http://schemas.microsoft.com/office/powerpoint/2010/main" val="29309478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
        <p:nvSpPr>
          <p:cNvPr id="10" name="TextBox 9"/>
          <p:cNvSpPr txBox="1"/>
          <p:nvPr userDrawn="1"/>
        </p:nvSpPr>
        <p:spPr>
          <a:xfrm>
            <a:off x="457200" y="303311"/>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September 2020</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1/15/2024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1/15/2024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January 2024</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523220"/>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altLang="ko-KR" sz="1400" b="1" dirty="0">
                <a:solidFill>
                  <a:schemeClr val="tx1"/>
                </a:solidFill>
                <a:latin typeface="Times New Roman" pitchFamily="18" charset="0"/>
                <a:cs typeface="Times New Roman" pitchFamily="18" charset="0"/>
              </a:rPr>
              <a:t>DCN 15-24-0044-00-0000</a:t>
            </a:r>
          </a:p>
          <a:p>
            <a:pPr algn="r"/>
            <a:endParaRPr lang="en-US" sz="1400" b="1" dirty="0">
              <a:solidFill>
                <a:schemeClr val="tx1"/>
              </a:solidFill>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1/15/2024</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1/15/2024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1/15/2024</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1/15/2024</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1/15/2024</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1/15/2024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1/15/2024</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10274" y="533400"/>
            <a:ext cx="8991600" cy="5047536"/>
          </a:xfrm>
          <a:prstGeom prst="rect">
            <a:avLst/>
          </a:prstGeom>
          <a:noFill/>
          <a:ln w="12700">
            <a:noFill/>
            <a:miter lim="800000"/>
            <a:headEnd type="none" w="sm" len="sm"/>
            <a:tailEnd type="none" w="sm" len="sm"/>
          </a:ln>
          <a:effectLst/>
        </p:spPr>
        <p:txBody>
          <a:bodyPr>
            <a:spAutoFit/>
          </a:bodyPr>
          <a:lstStyle/>
          <a:p>
            <a:pPr algn="ctr" eaLnBrk="0" fontAlgn="base" hangingPunct="0">
              <a:spcBef>
                <a:spcPct val="0"/>
              </a:spcBef>
              <a:spcAft>
                <a:spcPct val="0"/>
              </a:spcAft>
            </a:pPr>
            <a:r>
              <a:rPr lang="en-US" altLang="en-US"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endParaRPr lang="en-US" altLang="en-US" sz="1600" b="1" dirty="0">
              <a:latin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OCC MAC and Network Layer for Bidirectional communications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January 14, 2024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Muhammad Miftah Faridh, Nguyen Ngoc Huy, Yeong Min Jang</a:t>
            </a:r>
            <a:r>
              <a:rPr lang="en-US" altLang="zh-CN" sz="1600" dirty="0">
                <a:latin typeface="Times New Roman" panose="02020603050405020304" pitchFamily="18" charset="0"/>
                <a:ea typeface="ＭＳ Ｐゴシック" charset="-128"/>
                <a:cs typeface="Times New Roman" panose="02020603050405020304" pitchFamily="18" charset="0"/>
              </a:rPr>
              <a:t> [</a:t>
            </a:r>
            <a:r>
              <a:rPr lang="en-US" altLang="ko-KR" sz="1600" dirty="0" err="1">
                <a:latin typeface="Times New Roman" panose="02020603050405020304" pitchFamily="18" charset="0"/>
                <a:ea typeface="굴림" charset="-127"/>
                <a:cs typeface="Times New Roman" panose="02020603050405020304" pitchFamily="18" charset="0"/>
              </a:rPr>
              <a:t>Kookmin</a:t>
            </a:r>
            <a:r>
              <a:rPr lang="en-US" altLang="ko-KR" sz="1600" dirty="0">
                <a:latin typeface="Times New Roman" panose="02020603050405020304" pitchFamily="18" charset="0"/>
                <a:ea typeface="굴림" charset="-127"/>
                <a:cs typeface="Times New Roman" panose="02020603050405020304" pitchFamily="18" charset="0"/>
              </a:rPr>
              <a:t>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 </a:t>
            </a:r>
            <a:r>
              <a:rPr lang="en-US" altLang="ja-JP" sz="1600" dirty="0" err="1">
                <a:latin typeface="Times New Roman" panose="02020603050405020304" pitchFamily="18" charset="0"/>
                <a:ea typeface="ＭＳ Ｐゴシック" charset="-128"/>
                <a:cs typeface="Times New Roman" panose="02020603050405020304" pitchFamily="18" charset="0"/>
              </a:rPr>
              <a:t>Kookmin</a:t>
            </a:r>
            <a:r>
              <a:rPr lang="en-US" altLang="ja-JP" sz="1600" dirty="0">
                <a:latin typeface="Times New Roman" panose="02020603050405020304" pitchFamily="18" charset="0"/>
                <a:ea typeface="ＭＳ Ｐゴシック" charset="-128"/>
                <a:cs typeface="Times New Roman" panose="02020603050405020304" pitchFamily="18" charset="0"/>
              </a:rPr>
              <a:t> University, 77 </a:t>
            </a:r>
            <a:r>
              <a:rPr lang="en-US" altLang="ja-JP" sz="1600" dirty="0" err="1">
                <a:latin typeface="Times New Roman" panose="02020603050405020304" pitchFamily="18" charset="0"/>
                <a:ea typeface="ＭＳ Ｐゴシック" charset="-128"/>
                <a:cs typeface="Times New Roman" panose="02020603050405020304" pitchFamily="18" charset="0"/>
              </a:rPr>
              <a:t>Jeongneung</a:t>
            </a:r>
            <a:r>
              <a:rPr lang="en-US" altLang="ja-JP" sz="1600" dirty="0">
                <a:latin typeface="Times New Roman" panose="02020603050405020304" pitchFamily="18" charset="0"/>
                <a:ea typeface="ＭＳ Ｐゴシック" charset="-128"/>
                <a:cs typeface="Times New Roman" panose="02020603050405020304" pitchFamily="18" charset="0"/>
              </a:rPr>
              <a:t>-Ro, </a:t>
            </a:r>
            <a:r>
              <a:rPr lang="en-US" altLang="ja-JP" sz="1600" dirty="0" err="1">
                <a:latin typeface="Times New Roman" panose="02020603050405020304" pitchFamily="18" charset="0"/>
                <a:ea typeface="ＭＳ Ｐゴシック" charset="-128"/>
                <a:cs typeface="Times New Roman" panose="02020603050405020304" pitchFamily="18" charset="0"/>
              </a:rPr>
              <a:t>Seongbuk</a:t>
            </a:r>
            <a:r>
              <a:rPr lang="en-US" altLang="ja-JP" sz="1600" dirty="0">
                <a:latin typeface="Times New Roman" panose="02020603050405020304" pitchFamily="18" charset="0"/>
                <a:ea typeface="ＭＳ Ｐゴシック" charset="-128"/>
                <a:cs typeface="Times New Roman" panose="02020603050405020304" pitchFamily="18" charset="0"/>
              </a:rPr>
              <a:t>-Gu, Seoul, 02707, Republic of Korea</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a:t>
            </a:r>
            <a:r>
              <a:rPr lang="en-US" altLang="ja-JP" sz="1600" dirty="0" err="1">
                <a:latin typeface="Times New Roman" panose="02020603050405020304" pitchFamily="18" charset="0"/>
                <a:ea typeface="ＭＳ Ｐゴシック" charset="-128"/>
                <a:cs typeface="Times New Roman" panose="02020603050405020304" pitchFamily="18" charset="0"/>
              </a:rPr>
              <a:t>yjang</a:t>
            </a:r>
            <a:r>
              <a:rPr lang="en-US" altLang="ko-KR" sz="1600" dirty="0" err="1">
                <a:latin typeface="Times New Roman" panose="02020603050405020304" pitchFamily="18" charset="0"/>
                <a:ea typeface="굴림" charset="-127"/>
                <a:cs typeface="Times New Roman" panose="02020603050405020304" pitchFamily="18" charset="0"/>
              </a:rPr>
              <a:t>@kookmin.ac.kr</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Present the use case of OCC for MAC/Network layer and Bidirectional Communication</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Presentation for contribution on </a:t>
            </a:r>
            <a:r>
              <a:rPr lang="it-IT" altLang="ko-KR" sz="1600" dirty="0">
                <a:latin typeface="Times New Roman" panose="02020603050405020304" pitchFamily="18" charset="0"/>
                <a:ea typeface="ＭＳ Ｐゴシック" charset="-128"/>
                <a:cs typeface="Times New Roman" panose="02020603050405020304" pitchFamily="18" charset="0"/>
              </a:rPr>
              <a:t>IEEE</a:t>
            </a:r>
            <a:r>
              <a:rPr lang="ko-KR" altLang="en-US" sz="1600" dirty="0">
                <a:latin typeface="Times New Roman" panose="02020603050405020304" pitchFamily="18" charset="0"/>
                <a:ea typeface="ＭＳ Ｐゴシック" charset="-128"/>
                <a:cs typeface="Times New Roman" panose="02020603050405020304" pitchFamily="18" charset="0"/>
              </a:rPr>
              <a:t> </a:t>
            </a:r>
            <a:r>
              <a:rPr lang="en-US" altLang="ko-KR" sz="1600" dirty="0">
                <a:latin typeface="Times New Roman" panose="02020603050405020304" pitchFamily="18" charset="0"/>
                <a:ea typeface="ＭＳ Ｐゴシック" charset="-128"/>
                <a:cs typeface="Times New Roman" panose="02020603050405020304" pitchFamily="18" charset="0"/>
              </a:rPr>
              <a:t>802.15 </a:t>
            </a:r>
            <a:r>
              <a:rPr lang="en-US" altLang="ja-JP" sz="1600" dirty="0">
                <a:latin typeface="Times New Roman" panose="02020603050405020304" pitchFamily="18" charset="0"/>
                <a:ea typeface="ＭＳ Ｐゴシック" charset="-128"/>
                <a:cs typeface="Times New Roman" panose="02020603050405020304" pitchFamily="18" charset="0"/>
              </a:rPr>
              <a:t>IG NG-OCC</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802.15 IG NG-OCC.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IEEE 802.15 IG NG-OCC.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OCC MAC and Network Layer for Bidirectional communications </a:t>
            </a:r>
          </a:p>
          <a:p>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January 14, 2024</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Contents</a:t>
            </a:r>
          </a:p>
        </p:txBody>
      </p:sp>
      <p:sp>
        <p:nvSpPr>
          <p:cNvPr id="7" name="Rectangle 3"/>
          <p:cNvSpPr>
            <a:spLocks noGrp="1" noChangeArrowheads="1"/>
          </p:cNvSpPr>
          <p:nvPr>
            <p:ph idx="1"/>
          </p:nvPr>
        </p:nvSpPr>
        <p:spPr>
          <a:xfrm>
            <a:off x="457200" y="1417638"/>
            <a:ext cx="8599140" cy="4918464"/>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Background</a:t>
            </a:r>
          </a:p>
          <a:p>
            <a:pPr algn="just"/>
            <a:r>
              <a:rPr lang="en-US" altLang="ja-JP" sz="2800" dirty="0">
                <a:latin typeface="Times New Roman" panose="02020603050405020304" pitchFamily="18" charset="0"/>
                <a:cs typeface="Times New Roman" panose="02020603050405020304" pitchFamily="18" charset="0"/>
              </a:rPr>
              <a:t>Methodology</a:t>
            </a:r>
          </a:p>
          <a:p>
            <a:pPr algn="just"/>
            <a:r>
              <a:rPr lang="en-US" altLang="ja-JP" sz="2800" dirty="0">
                <a:latin typeface="Times New Roman" panose="02020603050405020304" pitchFamily="18" charset="0"/>
                <a:cs typeface="Times New Roman" panose="02020603050405020304" pitchFamily="18" charset="0"/>
              </a:rPr>
              <a:t>Experiment</a:t>
            </a:r>
          </a:p>
          <a:p>
            <a:pPr algn="just"/>
            <a:r>
              <a:rPr lang="en-US" altLang="ja-JP" sz="2800" dirty="0">
                <a:latin typeface="Times New Roman" panose="02020603050405020304" pitchFamily="18" charset="0"/>
                <a:cs typeface="Times New Roman" panose="02020603050405020304" pitchFamily="18" charset="0"/>
              </a:rPr>
              <a:t>Conclusion</a:t>
            </a:r>
          </a:p>
          <a:p>
            <a:pPr marL="536575" lvl="0" indent="-536575" algn="just">
              <a:buNone/>
            </a:pPr>
            <a:endParaRPr lang="en-US" altLang="ja-JP" sz="28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5007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00E5D-0ED4-8DFF-EA1B-43A6459CC8E8}"/>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EB680D5C-F1FE-1176-7059-5E9800399270}"/>
              </a:ext>
            </a:extLst>
          </p:cNvPr>
          <p:cNvSpPr>
            <a:spLocks noGrp="1"/>
          </p:cNvSpPr>
          <p:nvPr>
            <p:ph idx="1"/>
          </p:nvPr>
        </p:nvSpPr>
        <p:spPr/>
        <p:txBody>
          <a:bodyPr>
            <a:normAutofit fontScale="92500" lnSpcReduction="10000"/>
          </a:bodyPr>
          <a:lstStyle/>
          <a:p>
            <a:pPr algn="l">
              <a:buFont typeface="Arial" panose="020B0604020202020204" pitchFamily="34" charset="0"/>
              <a:buChar char="•"/>
            </a:pPr>
            <a:r>
              <a:rPr lang="en-US" b="0" i="0" dirty="0">
                <a:effectLst/>
                <a:latin typeface="Google Sans"/>
              </a:rPr>
              <a:t>Motivation: RF spectrum congestion and security concerns necessitate exploration of alternative communication strategies. OCC, utilizing existing ambient light and camera infrastructure, presents a promising solution for short-range IoT communication. </a:t>
            </a:r>
          </a:p>
          <a:p>
            <a:pPr algn="l">
              <a:buFont typeface="Arial" panose="020B0604020202020204" pitchFamily="34" charset="0"/>
              <a:buChar char="•"/>
            </a:pPr>
            <a:r>
              <a:rPr lang="en-US" b="0" i="0" dirty="0" err="1">
                <a:effectLst/>
                <a:latin typeface="Google Sans"/>
              </a:rPr>
              <a:t>OpenVLC</a:t>
            </a:r>
            <a:r>
              <a:rPr lang="en-US" b="0" i="0" dirty="0">
                <a:effectLst/>
                <a:latin typeface="Google Sans"/>
              </a:rPr>
              <a:t> as a prototyping platform: </a:t>
            </a:r>
            <a:r>
              <a:rPr lang="en-US" b="0" i="0" dirty="0" err="1">
                <a:effectLst/>
                <a:latin typeface="Google Sans"/>
              </a:rPr>
              <a:t>OpenVLC's</a:t>
            </a:r>
            <a:r>
              <a:rPr lang="en-US" b="0" i="0" dirty="0">
                <a:effectLst/>
                <a:latin typeface="Google Sans"/>
              </a:rPr>
              <a:t> software library and hardware modules provide a readily available framework for developing and testing OCC prototypes.</a:t>
            </a:r>
          </a:p>
        </p:txBody>
      </p:sp>
    </p:spTree>
    <p:extLst>
      <p:ext uri="{BB962C8B-B14F-4D97-AF65-F5344CB8AC3E}">
        <p14:creationId xmlns:p14="http://schemas.microsoft.com/office/powerpoint/2010/main" val="3514981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A83AE-A61E-DA20-59BC-B1062BE32C34}"/>
              </a:ext>
            </a:extLst>
          </p:cNvPr>
          <p:cNvSpPr>
            <a:spLocks noGrp="1"/>
          </p:cNvSpPr>
          <p:nvPr>
            <p:ph type="title"/>
          </p:nvPr>
        </p:nvSpPr>
        <p:spPr/>
        <p:txBody>
          <a:bodyPr/>
          <a:lstStyle/>
          <a:p>
            <a:r>
              <a:rPr lang="en-US" b="0" i="0" dirty="0">
                <a:effectLst/>
                <a:latin typeface="Google Sans"/>
              </a:rPr>
              <a:t>Methodology:</a:t>
            </a:r>
            <a:endParaRPr lang="en-US" dirty="0"/>
          </a:p>
        </p:txBody>
      </p:sp>
      <p:sp>
        <p:nvSpPr>
          <p:cNvPr id="3" name="Content Placeholder 2">
            <a:extLst>
              <a:ext uri="{FF2B5EF4-FFF2-40B4-BE49-F238E27FC236}">
                <a16:creationId xmlns:a16="http://schemas.microsoft.com/office/drawing/2014/main" id="{B03222E9-8C71-4762-7C18-2A25B85EDE13}"/>
              </a:ext>
            </a:extLst>
          </p:cNvPr>
          <p:cNvSpPr>
            <a:spLocks noGrp="1"/>
          </p:cNvSpPr>
          <p:nvPr>
            <p:ph idx="1"/>
          </p:nvPr>
        </p:nvSpPr>
        <p:spPr/>
        <p:txBody>
          <a:bodyPr>
            <a:normAutofit fontScale="62500" lnSpcReduction="20000"/>
          </a:bodyPr>
          <a:lstStyle/>
          <a:p>
            <a:pPr algn="l">
              <a:buFont typeface="+mj-lt"/>
              <a:buAutoNum type="arabicPeriod"/>
            </a:pPr>
            <a:r>
              <a:rPr lang="en-US" b="0" i="0" dirty="0">
                <a:effectLst/>
                <a:latin typeface="Google Sans"/>
              </a:rPr>
              <a:t>Application Definition: Determine the specific IoT application, establishing data rate, range, and security requirements. Adapt these requirements to the capabilities of OCC technology.</a:t>
            </a:r>
          </a:p>
          <a:p>
            <a:pPr algn="l">
              <a:buFont typeface="+mj-lt"/>
              <a:buAutoNum type="arabicPeriod"/>
            </a:pPr>
            <a:r>
              <a:rPr lang="en-US" b="0" i="0" dirty="0">
                <a:effectLst/>
                <a:latin typeface="Google Sans"/>
              </a:rPr>
              <a:t>Hardware Selection: Choose camera modules and any additional hardware as needed. Consider factors like frame rate, sensitivity to ambient light, and integration with existing infrastructure.</a:t>
            </a:r>
          </a:p>
          <a:p>
            <a:pPr algn="l">
              <a:buFont typeface="+mj-lt"/>
              <a:buAutoNum type="arabicPeriod"/>
            </a:pPr>
            <a:r>
              <a:rPr lang="en-US" b="0" i="0" dirty="0">
                <a:effectLst/>
                <a:latin typeface="Google Sans"/>
              </a:rPr>
              <a:t>Software Development: Adapt </a:t>
            </a:r>
            <a:r>
              <a:rPr lang="en-US" b="0" i="0" dirty="0" err="1">
                <a:effectLst/>
                <a:latin typeface="Google Sans"/>
              </a:rPr>
              <a:t>OpenVLC's</a:t>
            </a:r>
            <a:r>
              <a:rPr lang="en-US" b="0" i="0" dirty="0">
                <a:effectLst/>
                <a:latin typeface="Google Sans"/>
              </a:rPr>
              <a:t> software library for OCC. This involves:</a:t>
            </a:r>
          </a:p>
          <a:p>
            <a:pPr marL="557213" lvl="1" indent="-214313">
              <a:buFont typeface="+mj-lt"/>
              <a:buAutoNum type="arabicPeriod"/>
            </a:pPr>
            <a:r>
              <a:rPr lang="en-US" b="0" i="0" dirty="0">
                <a:effectLst/>
                <a:latin typeface="Google Sans"/>
              </a:rPr>
              <a:t>Modulation techniques: Develop and implement suitable light modulation techniques visible to the camera sensor. Explore options like on-off keying, flicker modulation, or symbol encoding.</a:t>
            </a:r>
          </a:p>
          <a:p>
            <a:pPr marL="557213" lvl="1" indent="-214313">
              <a:buFont typeface="+mj-lt"/>
              <a:buAutoNum type="arabicPeriod"/>
            </a:pPr>
            <a:r>
              <a:rPr lang="en-US" b="0" i="0" dirty="0">
                <a:effectLst/>
                <a:latin typeface="Google Sans"/>
              </a:rPr>
              <a:t>Decoding algorithms: Design algorithms to extract data from the captured video stream, accounting for potential background noise and lighting variations.</a:t>
            </a:r>
          </a:p>
          <a:p>
            <a:pPr marL="557213" lvl="1" indent="-214313">
              <a:buFont typeface="+mj-lt"/>
              <a:buAutoNum type="arabicPeriod"/>
            </a:pPr>
            <a:r>
              <a:rPr lang="en-US" b="0" i="0" dirty="0">
                <a:effectLst/>
                <a:latin typeface="Google Sans"/>
              </a:rPr>
              <a:t>Communication protocols: Implement protocols for reliable data transmission and error correction tailored to the OCC channel characteristics.</a:t>
            </a:r>
          </a:p>
        </p:txBody>
      </p:sp>
    </p:spTree>
    <p:extLst>
      <p:ext uri="{BB962C8B-B14F-4D97-AF65-F5344CB8AC3E}">
        <p14:creationId xmlns:p14="http://schemas.microsoft.com/office/powerpoint/2010/main" val="4281897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F7CBB-997C-8865-A2D0-13EE911A658B}"/>
              </a:ext>
            </a:extLst>
          </p:cNvPr>
          <p:cNvSpPr>
            <a:spLocks noGrp="1"/>
          </p:cNvSpPr>
          <p:nvPr>
            <p:ph type="title"/>
          </p:nvPr>
        </p:nvSpPr>
        <p:spPr>
          <a:xfrm>
            <a:off x="628650" y="1114569"/>
            <a:ext cx="7886700" cy="701150"/>
          </a:xfrm>
        </p:spPr>
        <p:txBody>
          <a:bodyPr>
            <a:noAutofit/>
          </a:bodyPr>
          <a:lstStyle/>
          <a:p>
            <a:pPr algn="ctr"/>
            <a:r>
              <a:rPr lang="en-US" sz="2100" dirty="0">
                <a:latin typeface="Google Sans"/>
              </a:rPr>
              <a:t>Experiment</a:t>
            </a:r>
            <a:br>
              <a:rPr lang="en-US" sz="2100" dirty="0">
                <a:latin typeface="Google Sans"/>
              </a:rPr>
            </a:br>
            <a:r>
              <a:rPr lang="en-US" sz="2100" dirty="0">
                <a:latin typeface="Google Sans"/>
              </a:rPr>
              <a:t>(</a:t>
            </a:r>
            <a:r>
              <a:rPr lang="en-US" sz="2100" dirty="0"/>
              <a:t>OCC MAC and Network Layer for Bidirectional communications</a:t>
            </a:r>
            <a:r>
              <a:rPr lang="en-US" sz="2100" dirty="0">
                <a:latin typeface="Google Sans"/>
              </a:rPr>
              <a:t>)</a:t>
            </a:r>
            <a:endParaRPr lang="en-US" sz="2100" dirty="0"/>
          </a:p>
        </p:txBody>
      </p:sp>
      <p:sp>
        <p:nvSpPr>
          <p:cNvPr id="3" name="Content Placeholder 2">
            <a:extLst>
              <a:ext uri="{FF2B5EF4-FFF2-40B4-BE49-F238E27FC236}">
                <a16:creationId xmlns:a16="http://schemas.microsoft.com/office/drawing/2014/main" id="{3F4768C4-5372-F592-8636-B66209ACA131}"/>
              </a:ext>
            </a:extLst>
          </p:cNvPr>
          <p:cNvSpPr>
            <a:spLocks noGrp="1"/>
          </p:cNvSpPr>
          <p:nvPr>
            <p:ph idx="1"/>
          </p:nvPr>
        </p:nvSpPr>
        <p:spPr>
          <a:xfrm>
            <a:off x="628649" y="1930484"/>
            <a:ext cx="7886700" cy="591549"/>
          </a:xfrm>
        </p:spPr>
        <p:txBody>
          <a:bodyPr>
            <a:normAutofit/>
          </a:bodyPr>
          <a:lstStyle/>
          <a:p>
            <a:pPr marL="0" indent="0" algn="just">
              <a:buNone/>
            </a:pPr>
            <a:r>
              <a:rPr lang="en-US" sz="1350" dirty="0">
                <a:latin typeface="Google Sans"/>
              </a:rPr>
              <a:t>Conduct a controlled experiment to validate the OCC prototype's performance.</a:t>
            </a:r>
            <a:endParaRPr lang="en-US" sz="1350" dirty="0"/>
          </a:p>
        </p:txBody>
      </p:sp>
      <p:pic>
        <p:nvPicPr>
          <p:cNvPr id="4" name="Content Placeholder 30" descr="A diagram of a flowchart&#10;&#10;Description automatically generated">
            <a:extLst>
              <a:ext uri="{FF2B5EF4-FFF2-40B4-BE49-F238E27FC236}">
                <a16:creationId xmlns:a16="http://schemas.microsoft.com/office/drawing/2014/main" id="{EEDFD83B-C79E-5281-CAAD-C288CE7D1F1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8650" y="2620271"/>
            <a:ext cx="7877033" cy="3187095"/>
          </a:xfrm>
          <a:prstGeom prst="rect">
            <a:avLst/>
          </a:prstGeom>
        </p:spPr>
      </p:pic>
    </p:spTree>
    <p:extLst>
      <p:ext uri="{BB962C8B-B14F-4D97-AF65-F5344CB8AC3E}">
        <p14:creationId xmlns:p14="http://schemas.microsoft.com/office/powerpoint/2010/main" val="23582931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4791A-FDD2-780E-7451-D95F8F7039C8}"/>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567517C2-EBBE-9735-74AC-6735485B6DC1}"/>
              </a:ext>
            </a:extLst>
          </p:cNvPr>
          <p:cNvSpPr>
            <a:spLocks noGrp="1"/>
          </p:cNvSpPr>
          <p:nvPr>
            <p:ph idx="1"/>
          </p:nvPr>
        </p:nvSpPr>
        <p:spPr/>
        <p:txBody>
          <a:bodyPr>
            <a:normAutofit fontScale="77500" lnSpcReduction="20000"/>
          </a:bodyPr>
          <a:lstStyle/>
          <a:p>
            <a:pPr algn="l"/>
            <a:r>
              <a:rPr lang="en-US" b="0" i="0" dirty="0">
                <a:effectLst/>
                <a:latin typeface="Google Sans"/>
              </a:rPr>
              <a:t>Summarize the findings of the research, highlighting the potential of </a:t>
            </a:r>
            <a:r>
              <a:rPr lang="en-US" b="0" i="0" dirty="0" err="1">
                <a:effectLst/>
                <a:latin typeface="Google Sans"/>
              </a:rPr>
              <a:t>OpenVLC</a:t>
            </a:r>
            <a:r>
              <a:rPr lang="en-US" b="0" i="0" dirty="0">
                <a:effectLst/>
                <a:latin typeface="Google Sans"/>
              </a:rPr>
              <a:t>-based OCC for secure, low-power communication in IoT scenarios. Address remaining challenges and future research directions for improving OCC technology and expanding its applicability within the IoT landscape.</a:t>
            </a:r>
          </a:p>
          <a:p>
            <a:pPr algn="l"/>
            <a:r>
              <a:rPr lang="en-US" b="0" i="0" dirty="0">
                <a:effectLst/>
                <a:latin typeface="Google Sans"/>
              </a:rPr>
              <a:t>This revamped version emphasizes the adaptation of </a:t>
            </a:r>
            <a:r>
              <a:rPr lang="en-US" b="0" i="0" dirty="0" err="1">
                <a:effectLst/>
                <a:latin typeface="Google Sans"/>
              </a:rPr>
              <a:t>OpenVLC</a:t>
            </a:r>
            <a:r>
              <a:rPr lang="en-US" b="0" i="0" dirty="0">
                <a:effectLst/>
                <a:latin typeface="Google Sans"/>
              </a:rPr>
              <a:t> for OCC applications, providing a framework for researchers and developers interested in exploring this emerging communication technology for the Internet of Things. Remember, further research and experimentation are vital to refine OCC techniques and unlock its full potential for enhancing secure and energy-efficient data transmission within diverse IoT environments.</a:t>
            </a:r>
          </a:p>
        </p:txBody>
      </p:sp>
    </p:spTree>
    <p:extLst>
      <p:ext uri="{BB962C8B-B14F-4D97-AF65-F5344CB8AC3E}">
        <p14:creationId xmlns:p14="http://schemas.microsoft.com/office/powerpoint/2010/main" val="1466841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64820-6A4A-B9E1-3D2F-C69417FA3DE9}"/>
              </a:ext>
            </a:extLst>
          </p:cNvPr>
          <p:cNvSpPr>
            <a:spLocks noGrp="1"/>
          </p:cNvSpPr>
          <p:nvPr>
            <p:ph type="title"/>
          </p:nvPr>
        </p:nvSpPr>
        <p:spPr/>
        <p:txBody>
          <a:bodyPr/>
          <a:lstStyle/>
          <a:p>
            <a:r>
              <a:rPr lang="en-US" dirty="0"/>
              <a:t>References :</a:t>
            </a:r>
          </a:p>
        </p:txBody>
      </p:sp>
      <p:sp>
        <p:nvSpPr>
          <p:cNvPr id="3" name="Content Placeholder 2">
            <a:extLst>
              <a:ext uri="{FF2B5EF4-FFF2-40B4-BE49-F238E27FC236}">
                <a16:creationId xmlns:a16="http://schemas.microsoft.com/office/drawing/2014/main" id="{21794353-66A8-369D-841F-544BD198EE52}"/>
              </a:ext>
            </a:extLst>
          </p:cNvPr>
          <p:cNvSpPr>
            <a:spLocks noGrp="1"/>
          </p:cNvSpPr>
          <p:nvPr>
            <p:ph idx="1"/>
          </p:nvPr>
        </p:nvSpPr>
        <p:spPr/>
        <p:txBody>
          <a:bodyPr>
            <a:normAutofit/>
          </a:bodyPr>
          <a:lstStyle/>
          <a:p>
            <a:r>
              <a:rPr lang="en-US" sz="2800" b="0" i="0" dirty="0">
                <a:solidFill>
                  <a:srgbClr val="37393C"/>
                </a:solidFill>
                <a:effectLst/>
                <a:latin typeface="Arial" panose="020B0604020202020204" pitchFamily="34" charset="0"/>
              </a:rPr>
              <a:t>B. G. Guzman, M. S. Mir, D. F. Fonseca, A. Galisteo, Q. Wang, and D. </a:t>
            </a:r>
            <a:r>
              <a:rPr lang="en-US" sz="2800" b="0" i="0" dirty="0" err="1">
                <a:solidFill>
                  <a:srgbClr val="37393C"/>
                </a:solidFill>
                <a:effectLst/>
                <a:latin typeface="Arial" panose="020B0604020202020204" pitchFamily="34" charset="0"/>
              </a:rPr>
              <a:t>Giustiniano</a:t>
            </a:r>
            <a:r>
              <a:rPr lang="en-US" sz="2800" b="0" i="0" dirty="0">
                <a:solidFill>
                  <a:srgbClr val="37393C"/>
                </a:solidFill>
                <a:effectLst/>
                <a:latin typeface="Arial" panose="020B0604020202020204" pitchFamily="34" charset="0"/>
              </a:rPr>
              <a:t>, “Prototyping visible light communication for the internet of things using </a:t>
            </a:r>
            <a:r>
              <a:rPr lang="en-US" sz="2800" b="0" i="0" dirty="0" err="1">
                <a:solidFill>
                  <a:srgbClr val="37393C"/>
                </a:solidFill>
                <a:effectLst/>
                <a:latin typeface="Arial" panose="020B0604020202020204" pitchFamily="34" charset="0"/>
              </a:rPr>
              <a:t>OpenVLC</a:t>
            </a:r>
            <a:r>
              <a:rPr lang="en-US" sz="2800" b="0" i="0" dirty="0">
                <a:solidFill>
                  <a:srgbClr val="37393C"/>
                </a:solidFill>
                <a:effectLst/>
                <a:latin typeface="Arial" panose="020B0604020202020204" pitchFamily="34" charset="0"/>
              </a:rPr>
              <a:t>,” </a:t>
            </a:r>
            <a:r>
              <a:rPr lang="en-US" sz="2800" b="0" i="1" dirty="0">
                <a:solidFill>
                  <a:srgbClr val="37393C"/>
                </a:solidFill>
                <a:effectLst/>
                <a:latin typeface="Arial" panose="020B0604020202020204" pitchFamily="34" charset="0"/>
              </a:rPr>
              <a:t>IEEE </a:t>
            </a:r>
            <a:r>
              <a:rPr lang="en-US" sz="2800" b="0" i="1" dirty="0" err="1">
                <a:solidFill>
                  <a:srgbClr val="37393C"/>
                </a:solidFill>
                <a:effectLst/>
                <a:latin typeface="Arial" panose="020B0604020202020204" pitchFamily="34" charset="0"/>
              </a:rPr>
              <a:t>Commun</a:t>
            </a:r>
            <a:r>
              <a:rPr lang="en-US" sz="2800" b="0" i="1" dirty="0">
                <a:solidFill>
                  <a:srgbClr val="37393C"/>
                </a:solidFill>
                <a:effectLst/>
                <a:latin typeface="Arial" panose="020B0604020202020204" pitchFamily="34" charset="0"/>
              </a:rPr>
              <a:t>. Mag.</a:t>
            </a:r>
            <a:r>
              <a:rPr lang="en-US" sz="2800" b="0" i="0" dirty="0">
                <a:solidFill>
                  <a:srgbClr val="37393C"/>
                </a:solidFill>
                <a:effectLst/>
                <a:latin typeface="Arial" panose="020B0604020202020204" pitchFamily="34" charset="0"/>
              </a:rPr>
              <a:t>, vol. 61, no. 5, pp. 122–128, 2023.</a:t>
            </a:r>
            <a:endParaRPr lang="en-US" sz="2800" dirty="0"/>
          </a:p>
        </p:txBody>
      </p:sp>
    </p:spTree>
    <p:extLst>
      <p:ext uri="{BB962C8B-B14F-4D97-AF65-F5344CB8AC3E}">
        <p14:creationId xmlns:p14="http://schemas.microsoft.com/office/powerpoint/2010/main" val="13298764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21149</TotalTime>
  <Words>640</Words>
  <Application>Microsoft Office PowerPoint</Application>
  <PresentationFormat>화면 슬라이드 쇼(4:3)</PresentationFormat>
  <Paragraphs>39</Paragraphs>
  <Slides>8</Slides>
  <Notes>1</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8</vt:i4>
      </vt:variant>
    </vt:vector>
  </HeadingPairs>
  <TitlesOfParts>
    <vt:vector size="14" baseType="lpstr">
      <vt:lpstr>Google Sans</vt:lpstr>
      <vt:lpstr>ＭＳ Ｐゴシック</vt:lpstr>
      <vt:lpstr>Arial</vt:lpstr>
      <vt:lpstr>Calibri</vt:lpstr>
      <vt:lpstr>Times New Roman</vt:lpstr>
      <vt:lpstr>Office Theme</vt:lpstr>
      <vt:lpstr>PowerPoint 프레젠테이션</vt:lpstr>
      <vt:lpstr>PowerPoint 프레젠테이션</vt:lpstr>
      <vt:lpstr>Contents</vt:lpstr>
      <vt:lpstr>Background</vt:lpstr>
      <vt:lpstr>Methodology:</vt:lpstr>
      <vt:lpstr>Experiment (OCC MAC and Network Layer for Bidirectional communications)</vt:lpstr>
      <vt:lpstr>Conclusion</vt:lpstr>
      <vt:lpstr>References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971</cp:revision>
  <cp:lastPrinted>2017-05-07T15:48:38Z</cp:lastPrinted>
  <dcterms:created xsi:type="dcterms:W3CDTF">2010-05-15T17:50:32Z</dcterms:created>
  <dcterms:modified xsi:type="dcterms:W3CDTF">2024-01-14T20:08:44Z</dcterms:modified>
</cp:coreProperties>
</file>