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59" r:id="rId2"/>
    <p:sldId id="2366" r:id="rId3"/>
    <p:sldId id="2372" r:id="rId4"/>
    <p:sldId id="290" r:id="rId5"/>
    <p:sldId id="2369" r:id="rId6"/>
    <p:sldId id="2376" r:id="rId7"/>
    <p:sldId id="2375" r:id="rId8"/>
    <p:sldId id="2370" r:id="rId9"/>
    <p:sldId id="2383" r:id="rId10"/>
    <p:sldId id="2377" r:id="rId11"/>
    <p:sldId id="2380" r:id="rId12"/>
    <p:sldId id="2382" r:id="rId13"/>
    <p:sldId id="2379" r:id="rId14"/>
    <p:sldId id="2384" r:id="rId15"/>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366"/>
            <p14:sldId id="2372"/>
            <p14:sldId id="290"/>
            <p14:sldId id="2369"/>
            <p14:sldId id="2376"/>
            <p14:sldId id="2375"/>
            <p14:sldId id="2370"/>
            <p14:sldId id="2383"/>
            <p14:sldId id="2377"/>
            <p14:sldId id="2380"/>
            <p14:sldId id="2382"/>
            <p14:sldId id="2379"/>
            <p14:sldId id="2384"/>
          </p14:sldIdLst>
        </p14:section>
        <p14:section name="Closing Slide" id="{17524BA6-C3AC-EE4D-BA9D-E46A8CDB06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9900"/>
    <a:srgbClr val="99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E463D0-C1A5-410D-ACB5-8FA1A7BE0F84}" v="2" dt="2024-01-18T20:07:24.1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25" autoAdjust="0"/>
    <p:restoredTop sz="95742" autoAdjust="0"/>
  </p:normalViewPr>
  <p:slideViewPr>
    <p:cSldViewPr>
      <p:cViewPr varScale="1">
        <p:scale>
          <a:sx n="106" d="100"/>
          <a:sy n="106" d="100"/>
        </p:scale>
        <p:origin x="852" y="96"/>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9CE463D0-C1A5-410D-ACB5-8FA1A7BE0F84}"/>
    <pc:docChg chg="undo custSel addSld modSld modMainMaster modSection">
      <pc:chgData name="Phil Beecher" userId="8e59e9d451c39ba5" providerId="LiveId" clId="{9CE463D0-C1A5-410D-ACB5-8FA1A7BE0F84}" dt="2024-01-18T20:19:17.036" v="412" actId="948"/>
      <pc:docMkLst>
        <pc:docMk/>
      </pc:docMkLst>
      <pc:sldChg chg="modSp mod">
        <pc:chgData name="Phil Beecher" userId="8e59e9d451c39ba5" providerId="LiveId" clId="{9CE463D0-C1A5-410D-ACB5-8FA1A7BE0F84}" dt="2024-01-18T20:16:11.508" v="402" actId="20577"/>
        <pc:sldMkLst>
          <pc:docMk/>
          <pc:sldMk cId="0" sldId="259"/>
        </pc:sldMkLst>
        <pc:spChg chg="mod">
          <ac:chgData name="Phil Beecher" userId="8e59e9d451c39ba5" providerId="LiveId" clId="{9CE463D0-C1A5-410D-ACB5-8FA1A7BE0F84}" dt="2024-01-18T20:16:11.508" v="402" actId="20577"/>
          <ac:spMkLst>
            <pc:docMk/>
            <pc:sldMk cId="0" sldId="259"/>
            <ac:spMk id="27651" creationId="{00000000-0000-0000-0000-000000000000}"/>
          </ac:spMkLst>
        </pc:spChg>
      </pc:sldChg>
      <pc:sldChg chg="modSp mod">
        <pc:chgData name="Phil Beecher" userId="8e59e9d451c39ba5" providerId="LiveId" clId="{9CE463D0-C1A5-410D-ACB5-8FA1A7BE0F84}" dt="2024-01-18T20:17:24.233" v="408" actId="6549"/>
        <pc:sldMkLst>
          <pc:docMk/>
          <pc:sldMk cId="1450429721" sldId="2377"/>
        </pc:sldMkLst>
        <pc:spChg chg="mod">
          <ac:chgData name="Phil Beecher" userId="8e59e9d451c39ba5" providerId="LiveId" clId="{9CE463D0-C1A5-410D-ACB5-8FA1A7BE0F84}" dt="2024-01-18T20:17:24.233" v="408" actId="6549"/>
          <ac:spMkLst>
            <pc:docMk/>
            <pc:sldMk cId="1450429721" sldId="2377"/>
            <ac:spMk id="10" creationId="{E4C13576-D626-2D4B-DF01-110BC4D02D6B}"/>
          </ac:spMkLst>
        </pc:spChg>
      </pc:sldChg>
      <pc:sldChg chg="modSp mod">
        <pc:chgData name="Phil Beecher" userId="8e59e9d451c39ba5" providerId="LiveId" clId="{9CE463D0-C1A5-410D-ACB5-8FA1A7BE0F84}" dt="2024-01-18T20:12:10.967" v="378" actId="6549"/>
        <pc:sldMkLst>
          <pc:docMk/>
          <pc:sldMk cId="2883513273" sldId="2379"/>
        </pc:sldMkLst>
        <pc:spChg chg="mod">
          <ac:chgData name="Phil Beecher" userId="8e59e9d451c39ba5" providerId="LiveId" clId="{9CE463D0-C1A5-410D-ACB5-8FA1A7BE0F84}" dt="2024-01-18T20:12:10.967" v="378" actId="6549"/>
          <ac:spMkLst>
            <pc:docMk/>
            <pc:sldMk cId="2883513273" sldId="2379"/>
            <ac:spMk id="6" creationId="{77ADDA4A-93F5-7106-97BC-5CDFE30CC04C}"/>
          </ac:spMkLst>
        </pc:spChg>
      </pc:sldChg>
      <pc:sldChg chg="modSp mod">
        <pc:chgData name="Phil Beecher" userId="8e59e9d451c39ba5" providerId="LiveId" clId="{9CE463D0-C1A5-410D-ACB5-8FA1A7BE0F84}" dt="2024-01-18T20:11:53.634" v="377" actId="13926"/>
        <pc:sldMkLst>
          <pc:docMk/>
          <pc:sldMk cId="536375839" sldId="2382"/>
        </pc:sldMkLst>
        <pc:spChg chg="mod">
          <ac:chgData name="Phil Beecher" userId="8e59e9d451c39ba5" providerId="LiveId" clId="{9CE463D0-C1A5-410D-ACB5-8FA1A7BE0F84}" dt="2024-01-18T20:11:53.634" v="377" actId="13926"/>
          <ac:spMkLst>
            <pc:docMk/>
            <pc:sldMk cId="536375839" sldId="2382"/>
            <ac:spMk id="21510" creationId="{00000000-0000-0000-0000-000000000000}"/>
          </ac:spMkLst>
        </pc:spChg>
      </pc:sldChg>
      <pc:sldChg chg="modSp add mod">
        <pc:chgData name="Phil Beecher" userId="8e59e9d451c39ba5" providerId="LiveId" clId="{9CE463D0-C1A5-410D-ACB5-8FA1A7BE0F84}" dt="2024-01-18T20:09:43.586" v="261" actId="20577"/>
        <pc:sldMkLst>
          <pc:docMk/>
          <pc:sldMk cId="2464884546" sldId="2383"/>
        </pc:sldMkLst>
        <pc:spChg chg="mod">
          <ac:chgData name="Phil Beecher" userId="8e59e9d451c39ba5" providerId="LiveId" clId="{9CE463D0-C1A5-410D-ACB5-8FA1A7BE0F84}" dt="2024-01-18T20:07:31.877" v="130" actId="5793"/>
          <ac:spMkLst>
            <pc:docMk/>
            <pc:sldMk cId="2464884546" sldId="2383"/>
            <ac:spMk id="21509" creationId="{00000000-0000-0000-0000-000000000000}"/>
          </ac:spMkLst>
        </pc:spChg>
        <pc:spChg chg="mod">
          <ac:chgData name="Phil Beecher" userId="8e59e9d451c39ba5" providerId="LiveId" clId="{9CE463D0-C1A5-410D-ACB5-8FA1A7BE0F84}" dt="2024-01-18T20:09:43.586" v="261" actId="20577"/>
          <ac:spMkLst>
            <pc:docMk/>
            <pc:sldMk cId="2464884546" sldId="2383"/>
            <ac:spMk id="21510" creationId="{00000000-0000-0000-0000-000000000000}"/>
          </ac:spMkLst>
        </pc:spChg>
      </pc:sldChg>
      <pc:sldChg chg="modSp add mod">
        <pc:chgData name="Phil Beecher" userId="8e59e9d451c39ba5" providerId="LiveId" clId="{9CE463D0-C1A5-410D-ACB5-8FA1A7BE0F84}" dt="2024-01-18T20:19:17.036" v="412" actId="948"/>
        <pc:sldMkLst>
          <pc:docMk/>
          <pc:sldMk cId="3478592755" sldId="2384"/>
        </pc:sldMkLst>
        <pc:spChg chg="mod">
          <ac:chgData name="Phil Beecher" userId="8e59e9d451c39ba5" providerId="LiveId" clId="{9CE463D0-C1A5-410D-ACB5-8FA1A7BE0F84}" dt="2024-01-18T20:19:17.036" v="412" actId="948"/>
          <ac:spMkLst>
            <pc:docMk/>
            <pc:sldMk cId="3478592755" sldId="2384"/>
            <ac:spMk id="6" creationId="{77ADDA4A-93F5-7106-97BC-5CDFE30CC04C}"/>
          </ac:spMkLst>
        </pc:spChg>
      </pc:sldChg>
      <pc:sldMasterChg chg="modSp mod">
        <pc:chgData name="Phil Beecher" userId="8e59e9d451c39ba5" providerId="LiveId" clId="{9CE463D0-C1A5-410D-ACB5-8FA1A7BE0F84}" dt="2024-01-18T20:06:14.346" v="115" actId="20577"/>
        <pc:sldMasterMkLst>
          <pc:docMk/>
          <pc:sldMasterMk cId="0" sldId="2147483648"/>
        </pc:sldMasterMkLst>
        <pc:spChg chg="mod">
          <ac:chgData name="Phil Beecher" userId="8e59e9d451c39ba5" providerId="LiveId" clId="{9CE463D0-C1A5-410D-ACB5-8FA1A7BE0F84}" dt="2024-01-18T20:06:14.346" v="115"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24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24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316558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24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936875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24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145013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24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1712791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
        <p:nvSpPr>
          <p:cNvPr id="3" name="Rectangle 5">
            <a:extLst>
              <a:ext uri="{FF2B5EF4-FFF2-40B4-BE49-F238E27FC236}">
                <a16:creationId xmlns:a16="http://schemas.microsoft.com/office/drawing/2014/main" id="{5C13CC33-2033-9EF6-9D68-DA26E20C07D3}"/>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
        <p:nvSpPr>
          <p:cNvPr id="2" name="Rectangle 5">
            <a:extLst>
              <a:ext uri="{FF2B5EF4-FFF2-40B4-BE49-F238E27FC236}">
                <a16:creationId xmlns:a16="http://schemas.microsoft.com/office/drawing/2014/main" id="{C58AAC64-B14F-3DEE-BCB4-E7E23D517354}"/>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5994400" y="229056"/>
            <a:ext cx="52832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 IEEE 802.15-24-0046-01-0mag</a:t>
            </a:r>
          </a:p>
        </p:txBody>
      </p:sp>
      <p:sp>
        <p:nvSpPr>
          <p:cNvPr id="1033" name="Rectangle 9"/>
          <p:cNvSpPr>
            <a:spLocks noChangeArrowheads="1"/>
          </p:cNvSpPr>
          <p:nvPr/>
        </p:nvSpPr>
        <p:spPr bwMode="auto">
          <a:xfrm>
            <a:off x="914400" y="6475413"/>
            <a:ext cx="948267"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sz="1200" dirty="0">
                <a:latin typeface="+mj-lt"/>
                <a:cs typeface="Calibri" panose="020F0502020204030204" pitchFamily="34"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sz="1200"/>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7315200" y="6473309"/>
            <a:ext cx="39624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914400" y="229056"/>
            <a:ext cx="26416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January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5/dcn/24/15-24-0092-00-0mag-response-to-iso-802-15-9.docx"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802world.org/plenar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ieeesa.webex.com/ieeesa/j.php?MTID=mbd701d309bbd172d96cd1dfa843d3fe9" TargetMode="External"/><Relationship Id="rId2" Type="http://schemas.openxmlformats.org/officeDocument/2006/relationships/hyperlink" Target="https://ieeesa.webex.com/ieeesa/j.php?MTID=m346108e8ab6e4330f0c6db923cc1ab8b" TargetMode="External"/><Relationship Id="rId1" Type="http://schemas.openxmlformats.org/officeDocument/2006/relationships/slideLayout" Target="../slideLayouts/slideLayout2.xml"/><Relationship Id="rId6" Type="http://schemas.openxmlformats.org/officeDocument/2006/relationships/hyperlink" Target="https://www.ieee802.org/802tele_calendar.html" TargetMode="External"/><Relationship Id="rId5" Type="http://schemas.openxmlformats.org/officeDocument/2006/relationships/hyperlink" Target="https://ieeesa.webex.com/ieeesa/j.php?MTID=m3bbe1c0b7f8d7a508f03b8d657889d19" TargetMode="External"/><Relationship Id="rId4" Type="http://schemas.openxmlformats.org/officeDocument/2006/relationships/hyperlink" Target="https://ieeesa.webex.com/ieeesa/j.php?MTID=m866572527d081de638ec794c078a758a"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676400" y="609601"/>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SC Maintenance </a:t>
            </a:r>
            <a:r>
              <a:rPr lang="en-US" sz="1600" dirty="0">
                <a:solidFill>
                  <a:schemeClr val="bg1">
                    <a:lumMod val="65000"/>
                  </a:schemeClr>
                </a:solidFill>
                <a:latin typeface="Calibri" panose="020F0502020204030204" pitchFamily="34" charset="0"/>
                <a:ea typeface="ＭＳ Ｐゴシック" pitchFamily="-65" charset="-128"/>
                <a:cs typeface="Calibri" panose="020F0502020204030204" pitchFamily="34" charset="0"/>
              </a:rPr>
              <a:t>Opening /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Closing Report for January 2024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18 January 2024</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SCM Report for January 2024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Report for the January 2024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SC Maintenance]</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9" name="Rectangle 2"/>
          <p:cNvSpPr>
            <a:spLocks noGrp="1" noChangeArrowheads="1"/>
          </p:cNvSpPr>
          <p:nvPr>
            <p:ph type="title" idx="4294967295"/>
          </p:nvPr>
        </p:nvSpPr>
        <p:spPr>
          <a:xfrm>
            <a:off x="1980199" y="382587"/>
            <a:ext cx="7772400" cy="381000"/>
          </a:xfrm>
        </p:spPr>
        <p:txBody>
          <a:bodyPr/>
          <a:lstStyle/>
          <a:p>
            <a:r>
              <a:rPr lang="en-US" sz="3200" b="1" dirty="0">
                <a:latin typeface="Calibri" panose="020F0502020204030204" pitchFamily="34" charset="0"/>
                <a:ea typeface="ＭＳ Ｐゴシック" charset="0"/>
                <a:cs typeface="Calibri" panose="020F0502020204030204" pitchFamily="34" charset="0"/>
              </a:rPr>
              <a:t>Questions / Comments on Existing Standards</a:t>
            </a:r>
            <a:endParaRPr lang="en-US" sz="32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1752601" y="990600"/>
            <a:ext cx="8665845" cy="502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marL="0" lvl="2">
              <a:spcAft>
                <a:spcPts val="600"/>
              </a:spcAft>
            </a:pPr>
            <a:endParaRPr lang="en-US" sz="24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8458200" y="6535480"/>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
        <p:nvSpPr>
          <p:cNvPr id="10" name="TextBox 9">
            <a:extLst>
              <a:ext uri="{FF2B5EF4-FFF2-40B4-BE49-F238E27FC236}">
                <a16:creationId xmlns:a16="http://schemas.microsoft.com/office/drawing/2014/main" id="{E4C13576-D626-2D4B-DF01-110BC4D02D6B}"/>
              </a:ext>
            </a:extLst>
          </p:cNvPr>
          <p:cNvSpPr txBox="1"/>
          <p:nvPr/>
        </p:nvSpPr>
        <p:spPr>
          <a:xfrm>
            <a:off x="152400" y="763587"/>
            <a:ext cx="12039600" cy="5909310"/>
          </a:xfrm>
          <a:prstGeom prst="rect">
            <a:avLst/>
          </a:prstGeom>
          <a:noFill/>
        </p:spPr>
        <p:txBody>
          <a:bodyPr wrap="square">
            <a:spAutoFit/>
          </a:bodyPr>
          <a:lstStyle/>
          <a:p>
            <a:pPr>
              <a:spcAft>
                <a:spcPts val="300"/>
              </a:spcAft>
            </a:pPr>
            <a:r>
              <a:rPr lang="en-GB" b="1" dirty="0">
                <a:latin typeface="Calibri" panose="020F0502020204030204" pitchFamily="34" charset="0"/>
                <a:ea typeface="Calibri" panose="020F0502020204030204" pitchFamily="34" charset="0"/>
                <a:cs typeface="Calibri" panose="020F0502020204030204" pitchFamily="34" charset="0"/>
              </a:rPr>
              <a:t>Question/Comment received:</a:t>
            </a:r>
          </a:p>
          <a:p>
            <a:pPr>
              <a:spcAft>
                <a:spcPts val="600"/>
              </a:spcAft>
            </a:pPr>
            <a: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We note that generation methods of SECDED(Single Error Correct, Double Error Detect) are different in 802.15.4(2020) and 802.15.4a(2007). </a:t>
            </a:r>
            <a:b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br>
            <a: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In chapter 6.8a.7.2 of 802.15.4a, generation of C5 is described as below: </a:t>
            </a:r>
            <a:b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br>
            <a: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a:t>
            </a:r>
            <a:b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br>
            <a: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C5 = XOR(R0,R1,L5,L6,C3,C4)</a:t>
            </a:r>
            <a:b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br>
            <a:b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br>
            <a: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In chapter 15.2.7 of 802.15.4, generation of b13(C5) is described as below:</a:t>
            </a:r>
            <a:b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br>
            <a: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a:t>
            </a:r>
            <a:b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br>
            <a: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b13(C5) = XOR(b0,b1,b2,b3,b4,b5,b6,b7,b8,b9,b10,b11,b12,b14,b15,b16,b17,b18)</a:t>
            </a:r>
            <a:b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br>
            <a:b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br>
            <a: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These two expressions are not equivalent. </a:t>
            </a:r>
            <a:b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br>
            <a: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Even though 802.15.4 is newer, it seems that single error at position L5(b5)/L2(b6)/L0(b8)/RNG(b9) cannot be recognized through C5(b13) under the expression of 802.15.4.</a:t>
            </a:r>
            <a:b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br>
            <a: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Expression of 802.15.4a seems more reasonable since single error of any information bit(b0~b12) can be recognized through C5.</a:t>
            </a:r>
            <a:b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br>
            <a:b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br>
            <a: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Do you know the detailed reason for this change? </a:t>
            </a:r>
          </a:p>
          <a:p>
            <a:pPr>
              <a:spcAft>
                <a:spcPts val="300"/>
              </a:spcAft>
            </a:pPr>
            <a:r>
              <a:rPr lang="en-GB" b="1"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Background:  (thanks Billy Verso for investigation and conclusion)</a:t>
            </a:r>
          </a:p>
          <a:p>
            <a:pPr>
              <a:spcAft>
                <a:spcPts val="300"/>
              </a:spcAft>
            </a:pPr>
            <a:r>
              <a:rPr lang="en-GB" dirty="0">
                <a:latin typeface="Calibri" panose="020F0502020204030204" pitchFamily="34" charset="0"/>
                <a:ea typeface="Calibri" panose="020F0502020204030204" pitchFamily="34" charset="0"/>
                <a:cs typeface="Calibri" panose="020F0502020204030204" pitchFamily="34" charset="0"/>
              </a:rPr>
              <a:t>There was a problem with the 802.15.4a (2007) calculation of C5 of SECDED (in the UWB PHR), and a conversation about this on the 4a reflector early in 2007.  Perhaps they should have tried to change it before publication, but they didn’t, and instead the conversation with the correction was reproduced in a 4a errata document: https://mentor.ieee.org/802.15/dcn/07/15-07-0666-00-004a-802-15-4a-2007-errata.doc.  </a:t>
            </a:r>
          </a:p>
          <a:p>
            <a:pPr>
              <a:spcAft>
                <a:spcPts val="300"/>
              </a:spcAft>
            </a:pPr>
            <a:r>
              <a:rPr lang="en-GB" dirty="0">
                <a:latin typeface="Calibri" panose="020F0502020204030204" pitchFamily="34" charset="0"/>
                <a:ea typeface="Calibri" panose="020F0502020204030204" pitchFamily="34" charset="0"/>
                <a:cs typeface="Calibri" panose="020F0502020204030204" pitchFamily="34" charset="0"/>
              </a:rPr>
              <a:t> It was planned that project TG4h would make an official corrigenda document to fix this and other issues, some of which were captured in https://mentor.ieee.org/802.15/dcn/10/15-10-0166-01-004h-errors-in-802-15-4a.pptx - Michael McLaughlin (</a:t>
            </a:r>
            <a:r>
              <a:rPr lang="en-GB" dirty="0" err="1">
                <a:latin typeface="Calibri" panose="020F0502020204030204" pitchFamily="34" charset="0"/>
                <a:ea typeface="Calibri" panose="020F0502020204030204" pitchFamily="34" charset="0"/>
                <a:cs typeface="Calibri" panose="020F0502020204030204" pitchFamily="34" charset="0"/>
              </a:rPr>
              <a:t>Decawave</a:t>
            </a:r>
            <a:r>
              <a:rPr lang="en-GB" dirty="0">
                <a:latin typeface="Calibri" panose="020F0502020204030204" pitchFamily="34" charset="0"/>
                <a:ea typeface="Calibri" panose="020F0502020204030204" pitchFamily="34" charset="0"/>
                <a:cs typeface="Calibri" panose="020F0502020204030204" pitchFamily="34" charset="0"/>
              </a:rPr>
              <a:t>), which on slide 3 includes the change for the C5 calculation copied from errata doc 15-07-0666.</a:t>
            </a:r>
          </a:p>
          <a:p>
            <a:pPr>
              <a:spcAft>
                <a:spcPts val="300"/>
              </a:spcAft>
            </a:pPr>
            <a:r>
              <a:rPr lang="en-GB" dirty="0">
                <a:latin typeface="Calibri" panose="020F0502020204030204" pitchFamily="34" charset="0"/>
                <a:ea typeface="Calibri" panose="020F0502020204030204" pitchFamily="34" charset="0"/>
                <a:cs typeface="Calibri" panose="020F0502020204030204" pitchFamily="34" charset="0"/>
              </a:rPr>
              <a:t> These changes including the corrected C5 calculation were included in project TG4i leading to the 802.15.4-2011 revision.</a:t>
            </a:r>
          </a:p>
          <a:p>
            <a:pPr>
              <a:spcAft>
                <a:spcPts val="300"/>
              </a:spcAft>
            </a:pPr>
            <a:r>
              <a:rPr lang="en-GB" dirty="0">
                <a:latin typeface="Calibri" panose="020F0502020204030204" pitchFamily="34" charset="0"/>
                <a:ea typeface="Calibri" panose="020F0502020204030204" pitchFamily="34" charset="0"/>
                <a:cs typeface="Calibri" panose="020F0502020204030204" pitchFamily="34" charset="0"/>
              </a:rPr>
              <a:t> In conclusion, no change is needed in the standard, and implementations should be based upon the IEEE 802.15.4 (2011) or later revisions, where the SECDED bit C5, (bit 13 of the PHR), calculation is correct. Multiple vendor interoperability has been successfully demonstrated so there is confidence that known implementations are doing it correctly this way. </a:t>
            </a:r>
          </a:p>
          <a:p>
            <a:pPr>
              <a:spcAft>
                <a:spcPts val="300"/>
              </a:spcAft>
            </a:pPr>
            <a:r>
              <a:rPr lang="en-GB" dirty="0">
                <a:latin typeface="Calibri" panose="020F0502020204030204" pitchFamily="34" charset="0"/>
                <a:ea typeface="Calibri" panose="020F0502020204030204" pitchFamily="34" charset="0"/>
                <a:cs typeface="Calibri" panose="020F0502020204030204" pitchFamily="34" charset="0"/>
              </a:rPr>
              <a:t> The SECDED calculation from 802.15.4a (2007) should not be used without the correction from errata doc 15-07-0666 applied.</a:t>
            </a:r>
          </a:p>
          <a:p>
            <a:pPr>
              <a:spcAft>
                <a:spcPts val="300"/>
              </a:spcAft>
            </a:pPr>
            <a:r>
              <a:rPr lang="en-GB" dirty="0">
                <a:latin typeface="Calibri" panose="020F0502020204030204" pitchFamily="34" charset="0"/>
                <a:ea typeface="Calibri" panose="020F0502020204030204" pitchFamily="34" charset="0"/>
                <a:cs typeface="Calibri" panose="020F0502020204030204" pitchFamily="34" charset="0"/>
              </a:rPr>
              <a:t> Note: The commenter is incorrect in the assertion that the bit b13 formula does not detect single errors.</a:t>
            </a:r>
          </a:p>
          <a:p>
            <a:pPr>
              <a:spcAft>
                <a:spcPts val="300"/>
              </a:spcAft>
            </a:pPr>
            <a:endParaRPr lang="en-GB" dirty="0">
              <a:latin typeface="Calibri" panose="020F0502020204030204" pitchFamily="34" charset="0"/>
              <a:ea typeface="Calibri" panose="020F0502020204030204" pitchFamily="34" charset="0"/>
              <a:cs typeface="Calibri" panose="020F0502020204030204" pitchFamily="34" charset="0"/>
            </a:endParaRPr>
          </a:p>
          <a:p>
            <a:pPr>
              <a:spcAft>
                <a:spcPts val="300"/>
              </a:spcAft>
            </a:pPr>
            <a:r>
              <a:rPr lang="en-GB" b="1" dirty="0">
                <a:highlight>
                  <a:srgbClr val="FFFF00"/>
                </a:highlight>
                <a:latin typeface="Calibri" panose="020F0502020204030204" pitchFamily="34" charset="0"/>
                <a:ea typeface="Calibri" panose="020F0502020204030204" pitchFamily="34" charset="0"/>
                <a:cs typeface="Calibri" panose="020F0502020204030204" pitchFamily="34" charset="0"/>
              </a:rPr>
              <a:t>Group agreed that SCM chair will prepare response using this information; WG Chair will respond to commenter.</a:t>
            </a:r>
            <a:endParaRPr lang="en-GB" dirty="0">
              <a:latin typeface="Calibri" panose="020F0502020204030204" pitchFamily="34" charset="0"/>
              <a:ea typeface="Calibri" panose="020F0502020204030204" pitchFamily="34" charset="0"/>
              <a:cs typeface="Calibri" panose="020F0502020204030204" pitchFamily="34" charset="0"/>
            </a:endParaRPr>
          </a:p>
          <a:p>
            <a:endParaRPr lang="en-GB"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50429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9" name="Rectangle 2"/>
          <p:cNvSpPr>
            <a:spLocks noGrp="1" noChangeArrowheads="1"/>
          </p:cNvSpPr>
          <p:nvPr>
            <p:ph type="title" idx="4294967295"/>
          </p:nvPr>
        </p:nvSpPr>
        <p:spPr>
          <a:xfrm>
            <a:off x="1980199" y="382587"/>
            <a:ext cx="7772400" cy="608013"/>
          </a:xfrm>
        </p:spPr>
        <p:txBody>
          <a:bodyPr/>
          <a:lstStyle/>
          <a:p>
            <a:r>
              <a:rPr lang="en-US" sz="3200" b="1" dirty="0">
                <a:latin typeface="Calibri" panose="020F0502020204030204" pitchFamily="34" charset="0"/>
                <a:ea typeface="ＭＳ Ｐゴシック" charset="0"/>
                <a:cs typeface="Calibri" panose="020F0502020204030204" pitchFamily="34" charset="0"/>
              </a:rPr>
              <a:t>802.15.9 submission to ISO/IEC JTC1 / SC6</a:t>
            </a:r>
            <a:endParaRPr lang="en-US" sz="3200" dirty="0">
              <a:latin typeface="Calibri" panose="020F0502020204030204" pitchFamily="34" charset="0"/>
              <a:ea typeface="ＭＳ Ｐゴシック"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8458200" y="6535480"/>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graphicFrame>
        <p:nvGraphicFramePr>
          <p:cNvPr id="2" name="Table 1">
            <a:extLst>
              <a:ext uri="{FF2B5EF4-FFF2-40B4-BE49-F238E27FC236}">
                <a16:creationId xmlns:a16="http://schemas.microsoft.com/office/drawing/2014/main" id="{E5F703CF-ABDF-3FE6-39EF-9C546DB0E8D7}"/>
              </a:ext>
            </a:extLst>
          </p:cNvPr>
          <p:cNvGraphicFramePr>
            <a:graphicFrameLocks noGrp="1"/>
          </p:cNvGraphicFramePr>
          <p:nvPr>
            <p:extLst>
              <p:ext uri="{D42A27DB-BD31-4B8C-83A1-F6EECF244321}">
                <p14:modId xmlns:p14="http://schemas.microsoft.com/office/powerpoint/2010/main" val="603593681"/>
              </p:ext>
            </p:extLst>
          </p:nvPr>
        </p:nvGraphicFramePr>
        <p:xfrm>
          <a:off x="909362" y="1752600"/>
          <a:ext cx="10373275" cy="3489570"/>
        </p:xfrm>
        <a:graphic>
          <a:graphicData uri="http://schemas.openxmlformats.org/drawingml/2006/table">
            <a:tbl>
              <a:tblPr/>
              <a:tblGrid>
                <a:gridCol w="255268">
                  <a:extLst>
                    <a:ext uri="{9D8B030D-6E8A-4147-A177-3AD203B41FA5}">
                      <a16:colId xmlns:a16="http://schemas.microsoft.com/office/drawing/2014/main" val="3105454313"/>
                    </a:ext>
                  </a:extLst>
                </a:gridCol>
                <a:gridCol w="1034406">
                  <a:extLst>
                    <a:ext uri="{9D8B030D-6E8A-4147-A177-3AD203B41FA5}">
                      <a16:colId xmlns:a16="http://schemas.microsoft.com/office/drawing/2014/main" val="2366301361"/>
                    </a:ext>
                  </a:extLst>
                </a:gridCol>
                <a:gridCol w="9083601">
                  <a:extLst>
                    <a:ext uri="{9D8B030D-6E8A-4147-A177-3AD203B41FA5}">
                      <a16:colId xmlns:a16="http://schemas.microsoft.com/office/drawing/2014/main" val="1863572763"/>
                    </a:ext>
                  </a:extLst>
                </a:gridCol>
              </a:tblGrid>
              <a:tr h="220673">
                <a:tc>
                  <a:txBody>
                    <a:bodyPr/>
                    <a:lstStyle/>
                    <a:p>
                      <a:endParaRPr lang="en-GB" sz="1100"/>
                    </a:p>
                  </a:txBody>
                  <a:tcPr marL="114934" marR="114934" marT="0" marB="0" anchor="ctr">
                    <a:lnL>
                      <a:noFill/>
                    </a:lnL>
                    <a:lnR>
                      <a:noFill/>
                    </a:lnR>
                    <a:lnT>
                      <a:noFill/>
                    </a:lnT>
                    <a:lnB w="9525" cap="flat" cmpd="sng" algn="ctr">
                      <a:solidFill>
                        <a:srgbClr val="A3A3A3"/>
                      </a:solidFill>
                      <a:prstDash val="solid"/>
                      <a:round/>
                      <a:headEnd type="none" w="med" len="med"/>
                      <a:tailEnd type="none" w="med" len="med"/>
                    </a:lnB>
                    <a:solidFill>
                      <a:srgbClr val="DDE5FA"/>
                    </a:solidFill>
                  </a:tcPr>
                </a:tc>
                <a:tc>
                  <a:txBody>
                    <a:bodyPr/>
                    <a:lstStyle/>
                    <a:p>
                      <a:endParaRPr lang="en-GB" sz="1100"/>
                    </a:p>
                  </a:txBody>
                  <a:tcPr marL="55168" marR="55168" marT="27584" marB="27584">
                    <a:lnL>
                      <a:noFill/>
                    </a:lnL>
                    <a:lnB w="9525" cap="flat" cmpd="sng" algn="ctr">
                      <a:solidFill>
                        <a:srgbClr val="A3A3A3"/>
                      </a:solidFill>
                      <a:prstDash val="solid"/>
                      <a:round/>
                      <a:headEnd type="none" w="med" len="med"/>
                      <a:tailEnd type="none" w="med" len="med"/>
                    </a:lnB>
                  </a:tcPr>
                </a:tc>
                <a:tc>
                  <a:txBody>
                    <a:bodyPr/>
                    <a:lstStyle/>
                    <a:p>
                      <a:endParaRPr lang="en-GB" sz="1100"/>
                    </a:p>
                  </a:txBody>
                  <a:tcPr marL="55168" marR="55168" marT="27584" marB="27584">
                    <a:lnB w="9525" cap="flat" cmpd="sng" algn="ctr">
                      <a:solidFill>
                        <a:srgbClr val="A3A3A3"/>
                      </a:solidFill>
                      <a:prstDash val="solid"/>
                      <a:round/>
                      <a:headEnd type="none" w="med" len="med"/>
                      <a:tailEnd type="none" w="med" len="med"/>
                    </a:lnB>
                  </a:tcPr>
                </a:tc>
                <a:extLst>
                  <a:ext uri="{0D108BD9-81ED-4DB2-BD59-A6C34878D82A}">
                    <a16:rowId xmlns:a16="http://schemas.microsoft.com/office/drawing/2014/main" val="392574471"/>
                  </a:ext>
                </a:extLst>
              </a:tr>
              <a:tr h="234465">
                <a:tc gridSpan="3">
                  <a:txBody>
                    <a:bodyPr/>
                    <a:lstStyle/>
                    <a:p>
                      <a:pPr algn="l" fontAlgn="b"/>
                      <a:r>
                        <a:rPr lang="en-GB" sz="1100">
                          <a:solidFill>
                            <a:srgbClr val="000000"/>
                          </a:solidFill>
                          <a:effectLst/>
                        </a:rPr>
                        <a:t>Answers to Q.1: "Do you support the need for an ISO International Standard on the subject?"</a:t>
                      </a:r>
                    </a:p>
                  </a:txBody>
                  <a:tcPr marL="17240" marR="17240" marT="34480" marB="34480" anchor="ctr">
                    <a:lnL w="9525" cap="flat" cmpd="sng" algn="ctr">
                      <a:solidFill>
                        <a:srgbClr val="A3A3A3"/>
                      </a:solidFill>
                      <a:prstDash val="solid"/>
                      <a:round/>
                      <a:headEnd type="none" w="med" len="med"/>
                      <a:tailEnd type="none" w="med" len="med"/>
                    </a:lnL>
                    <a:lnR w="9525" cap="flat" cmpd="sng" algn="ctr">
                      <a:solidFill>
                        <a:srgbClr val="A3A3A3"/>
                      </a:solidFill>
                      <a:prstDash val="solid"/>
                      <a:round/>
                      <a:headEnd type="none" w="med" len="med"/>
                      <a:tailEnd type="none" w="med" len="med"/>
                    </a:lnR>
                    <a:lnT w="9525" cap="flat" cmpd="sng" algn="ctr">
                      <a:solidFill>
                        <a:srgbClr val="A3A3A3"/>
                      </a:solidFill>
                      <a:prstDash val="solid"/>
                      <a:round/>
                      <a:headEnd type="none" w="med" len="med"/>
                      <a:tailEnd type="none" w="med" len="med"/>
                    </a:lnT>
                    <a:lnB w="9525" cap="flat" cmpd="sng" algn="ctr">
                      <a:solidFill>
                        <a:srgbClr val="A3A3A3"/>
                      </a:solidFill>
                      <a:prstDash val="solid"/>
                      <a:round/>
                      <a:headEnd type="none" w="med" len="med"/>
                      <a:tailEnd type="none" w="med" len="med"/>
                    </a:lnB>
                    <a:solidFill>
                      <a:srgbClr val="F5F7FB"/>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317248789"/>
                  </a:ext>
                </a:extLst>
              </a:tr>
              <a:tr h="388477">
                <a:tc>
                  <a:txBody>
                    <a:bodyPr/>
                    <a:lstStyle/>
                    <a:p>
                      <a:pPr algn="l"/>
                      <a:r>
                        <a:rPr lang="en-GB" sz="1100" b="1">
                          <a:solidFill>
                            <a:srgbClr val="000000"/>
                          </a:solidFill>
                          <a:effectLst/>
                        </a:rPr>
                        <a:t>10 x</a:t>
                      </a:r>
                    </a:p>
                  </a:txBody>
                  <a:tcPr marL="28734" marR="28734" marT="28734" marB="28734" anchor="ctr">
                    <a:lnL w="9525" cap="flat" cmpd="sng" algn="ctr">
                      <a:solidFill>
                        <a:srgbClr val="A3A3A3"/>
                      </a:solidFill>
                      <a:prstDash val="solid"/>
                      <a:round/>
                      <a:headEnd type="none" w="med" len="med"/>
                      <a:tailEnd type="none" w="med" len="med"/>
                    </a:lnL>
                    <a:lnR w="9525" cap="flat" cmpd="sng" algn="ctr">
                      <a:solidFill>
                        <a:srgbClr val="A3A3A3"/>
                      </a:solidFill>
                      <a:prstDash val="solid"/>
                      <a:round/>
                      <a:headEnd type="none" w="med" len="med"/>
                      <a:tailEnd type="none" w="med" len="med"/>
                    </a:lnR>
                    <a:lnT w="9525" cap="flat" cmpd="sng" algn="ctr">
                      <a:solidFill>
                        <a:srgbClr val="A3A3A3"/>
                      </a:solidFill>
                      <a:prstDash val="solid"/>
                      <a:round/>
                      <a:headEnd type="none" w="med" len="med"/>
                      <a:tailEnd type="none" w="med" len="med"/>
                    </a:lnT>
                    <a:lnB w="9525" cap="flat" cmpd="sng" algn="ctr">
                      <a:solidFill>
                        <a:srgbClr val="A3A3A3"/>
                      </a:solidFill>
                      <a:prstDash val="solid"/>
                      <a:round/>
                      <a:headEnd type="none" w="med" len="med"/>
                      <a:tailEnd type="none" w="med" len="med"/>
                    </a:lnB>
                    <a:solidFill>
                      <a:srgbClr val="F5F7FB"/>
                    </a:solidFill>
                  </a:tcPr>
                </a:tc>
                <a:tc>
                  <a:txBody>
                    <a:bodyPr/>
                    <a:lstStyle/>
                    <a:p>
                      <a:pPr algn="l"/>
                      <a:r>
                        <a:rPr lang="en-GB" sz="1100" b="1">
                          <a:solidFill>
                            <a:srgbClr val="000000"/>
                          </a:solidFill>
                          <a:effectLst/>
                        </a:rPr>
                        <a:t>Yes</a:t>
                      </a:r>
                    </a:p>
                  </a:txBody>
                  <a:tcPr marL="28734" marR="28734" marT="28734" marB="28734" anchor="ctr">
                    <a:lnL w="9525" cap="flat" cmpd="sng" algn="ctr">
                      <a:solidFill>
                        <a:srgbClr val="A3A3A3"/>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3A3A3"/>
                      </a:solidFill>
                      <a:prstDash val="solid"/>
                      <a:round/>
                      <a:headEnd type="none" w="med" len="med"/>
                      <a:tailEnd type="none" w="med" len="med"/>
                    </a:lnT>
                    <a:lnB w="9525" cap="flat" cmpd="sng" algn="ctr">
                      <a:solidFill>
                        <a:srgbClr val="A3A3A3"/>
                      </a:solidFill>
                      <a:prstDash val="solid"/>
                      <a:round/>
                      <a:headEnd type="none" w="med" len="med"/>
                      <a:tailEnd type="none" w="med" len="med"/>
                    </a:lnB>
                    <a:solidFill>
                      <a:srgbClr val="F5F7FB"/>
                    </a:solidFill>
                  </a:tcPr>
                </a:tc>
                <a:tc>
                  <a:txBody>
                    <a:bodyPr/>
                    <a:lstStyle/>
                    <a:p>
                      <a:pPr algn="l"/>
                      <a:r>
                        <a:rPr lang="en-GB" sz="1100">
                          <a:solidFill>
                            <a:srgbClr val="000000"/>
                          </a:solidFill>
                          <a:effectLst/>
                        </a:rPr>
                        <a:t>Austria (ASI)   Canada (SCC)   China (SAC)   Germany (DIN)   Japan (JISC)   Kazakhstan (CTRM)   Korea, Republic of (KATS)   Ukraine (SE UkrNDNC)   United Kingdom (BSI)   United States (ANSI)  </a:t>
                      </a:r>
                    </a:p>
                  </a:txBody>
                  <a:tcPr marL="28734" marR="28734" marT="28734" marB="28734" anchor="ctr">
                    <a:lnL w="9525" cap="flat" cmpd="sng" algn="ctr">
                      <a:solidFill>
                        <a:srgbClr val="AAAAAA"/>
                      </a:solidFill>
                      <a:prstDash val="solid"/>
                      <a:round/>
                      <a:headEnd type="none" w="med" len="med"/>
                      <a:tailEnd type="none" w="med" len="med"/>
                    </a:lnL>
                    <a:lnR w="9525" cap="flat" cmpd="sng" algn="ctr">
                      <a:solidFill>
                        <a:srgbClr val="A3A3A3"/>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5F7FB"/>
                    </a:solidFill>
                  </a:tcPr>
                </a:tc>
                <a:extLst>
                  <a:ext uri="{0D108BD9-81ED-4DB2-BD59-A6C34878D82A}">
                    <a16:rowId xmlns:a16="http://schemas.microsoft.com/office/drawing/2014/main" val="783878851"/>
                  </a:ext>
                </a:extLst>
              </a:tr>
              <a:tr h="388477">
                <a:tc>
                  <a:txBody>
                    <a:bodyPr/>
                    <a:lstStyle/>
                    <a:p>
                      <a:pPr algn="l"/>
                      <a:r>
                        <a:rPr lang="en-GB" sz="1100" b="1">
                          <a:solidFill>
                            <a:srgbClr val="000000"/>
                          </a:solidFill>
                          <a:effectLst/>
                        </a:rPr>
                        <a:t>0 x</a:t>
                      </a:r>
                    </a:p>
                  </a:txBody>
                  <a:tcPr marL="28734" marR="28734" marT="28734" marB="28734" anchor="ctr">
                    <a:lnL w="9525" cap="flat" cmpd="sng" algn="ctr">
                      <a:solidFill>
                        <a:srgbClr val="A3A3A3"/>
                      </a:solidFill>
                      <a:prstDash val="solid"/>
                      <a:round/>
                      <a:headEnd type="none" w="med" len="med"/>
                      <a:tailEnd type="none" w="med" len="med"/>
                    </a:lnL>
                    <a:lnR w="9525" cap="flat" cmpd="sng" algn="ctr">
                      <a:solidFill>
                        <a:srgbClr val="A3A3A3"/>
                      </a:solidFill>
                      <a:prstDash val="solid"/>
                      <a:round/>
                      <a:headEnd type="none" w="med" len="med"/>
                      <a:tailEnd type="none" w="med" len="med"/>
                    </a:lnR>
                    <a:lnT w="9525" cap="flat" cmpd="sng" algn="ctr">
                      <a:solidFill>
                        <a:srgbClr val="A3A3A3"/>
                      </a:solidFill>
                      <a:prstDash val="solid"/>
                      <a:round/>
                      <a:headEnd type="none" w="med" len="med"/>
                      <a:tailEnd type="none" w="med" len="med"/>
                    </a:lnT>
                    <a:lnB w="9525" cap="flat" cmpd="sng" algn="ctr">
                      <a:solidFill>
                        <a:srgbClr val="A3A3A3"/>
                      </a:solidFill>
                      <a:prstDash val="solid"/>
                      <a:round/>
                      <a:headEnd type="none" w="med" len="med"/>
                      <a:tailEnd type="none" w="med" len="med"/>
                    </a:lnB>
                    <a:solidFill>
                      <a:srgbClr val="F5F7FB"/>
                    </a:solidFill>
                  </a:tcPr>
                </a:tc>
                <a:tc>
                  <a:txBody>
                    <a:bodyPr/>
                    <a:lstStyle/>
                    <a:p>
                      <a:pPr algn="l"/>
                      <a:r>
                        <a:rPr lang="en-GB" sz="1100" b="1">
                          <a:solidFill>
                            <a:srgbClr val="000000"/>
                          </a:solidFill>
                          <a:effectLst/>
                        </a:rPr>
                        <a:t>No</a:t>
                      </a:r>
                    </a:p>
                  </a:txBody>
                  <a:tcPr marL="28734" marR="28734" marT="28734" marB="28734" anchor="ctr">
                    <a:lnL w="9525" cap="flat" cmpd="sng" algn="ctr">
                      <a:solidFill>
                        <a:srgbClr val="A3A3A3"/>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3A3A3"/>
                      </a:solidFill>
                      <a:prstDash val="solid"/>
                      <a:round/>
                      <a:headEnd type="none" w="med" len="med"/>
                      <a:tailEnd type="none" w="med" len="med"/>
                    </a:lnT>
                    <a:lnB w="9525" cap="flat" cmpd="sng" algn="ctr">
                      <a:solidFill>
                        <a:srgbClr val="A3A3A3"/>
                      </a:solidFill>
                      <a:prstDash val="solid"/>
                      <a:round/>
                      <a:headEnd type="none" w="med" len="med"/>
                      <a:tailEnd type="none" w="med" len="med"/>
                    </a:lnB>
                    <a:solidFill>
                      <a:srgbClr val="F5F7FB"/>
                    </a:solidFill>
                  </a:tcPr>
                </a:tc>
                <a:tc>
                  <a:txBody>
                    <a:bodyPr/>
                    <a:lstStyle/>
                    <a:p>
                      <a:pPr algn="l"/>
                      <a:endParaRPr lang="en-GB" sz="1100">
                        <a:solidFill>
                          <a:srgbClr val="000000"/>
                        </a:solidFill>
                        <a:effectLst/>
                      </a:endParaRPr>
                    </a:p>
                  </a:txBody>
                  <a:tcPr marL="28734" marR="28734" marT="28734" marB="28734" anchor="ctr">
                    <a:lnL w="9525" cap="flat" cmpd="sng" algn="ctr">
                      <a:solidFill>
                        <a:srgbClr val="AAAAAA"/>
                      </a:solidFill>
                      <a:prstDash val="solid"/>
                      <a:round/>
                      <a:headEnd type="none" w="med" len="med"/>
                      <a:tailEnd type="none" w="med" len="med"/>
                    </a:lnL>
                    <a:lnR w="9525" cap="flat" cmpd="sng" algn="ctr">
                      <a:solidFill>
                        <a:srgbClr val="A3A3A3"/>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5F7FB"/>
                    </a:solidFill>
                  </a:tcPr>
                </a:tc>
                <a:extLst>
                  <a:ext uri="{0D108BD9-81ED-4DB2-BD59-A6C34878D82A}">
                    <a16:rowId xmlns:a16="http://schemas.microsoft.com/office/drawing/2014/main" val="3579334070"/>
                  </a:ext>
                </a:extLst>
              </a:tr>
              <a:tr h="388477">
                <a:tc>
                  <a:txBody>
                    <a:bodyPr/>
                    <a:lstStyle/>
                    <a:p>
                      <a:pPr algn="l"/>
                      <a:r>
                        <a:rPr lang="en-GB" sz="1100" b="1">
                          <a:solidFill>
                            <a:srgbClr val="000000"/>
                          </a:solidFill>
                          <a:effectLst/>
                        </a:rPr>
                        <a:t>9 x</a:t>
                      </a:r>
                    </a:p>
                  </a:txBody>
                  <a:tcPr marL="28734" marR="28734" marT="28734" marB="28734" anchor="ctr">
                    <a:lnL w="9525" cap="flat" cmpd="sng" algn="ctr">
                      <a:solidFill>
                        <a:srgbClr val="A3A3A3"/>
                      </a:solidFill>
                      <a:prstDash val="solid"/>
                      <a:round/>
                      <a:headEnd type="none" w="med" len="med"/>
                      <a:tailEnd type="none" w="med" len="med"/>
                    </a:lnL>
                    <a:lnR w="9525" cap="flat" cmpd="sng" algn="ctr">
                      <a:solidFill>
                        <a:srgbClr val="A3A3A3"/>
                      </a:solidFill>
                      <a:prstDash val="solid"/>
                      <a:round/>
                      <a:headEnd type="none" w="med" len="med"/>
                      <a:tailEnd type="none" w="med" len="med"/>
                    </a:lnR>
                    <a:lnT w="9525" cap="flat" cmpd="sng" algn="ctr">
                      <a:solidFill>
                        <a:srgbClr val="A3A3A3"/>
                      </a:solidFill>
                      <a:prstDash val="solid"/>
                      <a:round/>
                      <a:headEnd type="none" w="med" len="med"/>
                      <a:tailEnd type="none" w="med" len="med"/>
                    </a:lnT>
                    <a:lnB w="9525" cap="flat" cmpd="sng" algn="ctr">
                      <a:solidFill>
                        <a:srgbClr val="A3A3A3"/>
                      </a:solidFill>
                      <a:prstDash val="solid"/>
                      <a:round/>
                      <a:headEnd type="none" w="med" len="med"/>
                      <a:tailEnd type="none" w="med" len="med"/>
                    </a:lnB>
                    <a:solidFill>
                      <a:srgbClr val="F5F7FB"/>
                    </a:solidFill>
                  </a:tcPr>
                </a:tc>
                <a:tc>
                  <a:txBody>
                    <a:bodyPr/>
                    <a:lstStyle/>
                    <a:p>
                      <a:pPr algn="l"/>
                      <a:r>
                        <a:rPr lang="en-GB" sz="1100" b="1">
                          <a:solidFill>
                            <a:srgbClr val="000000"/>
                          </a:solidFill>
                          <a:effectLst/>
                        </a:rPr>
                        <a:t>Abstention</a:t>
                      </a:r>
                    </a:p>
                  </a:txBody>
                  <a:tcPr marL="28734" marR="28734" marT="28734" marB="28734" anchor="ctr">
                    <a:lnL w="9525" cap="flat" cmpd="sng" algn="ctr">
                      <a:solidFill>
                        <a:srgbClr val="A3A3A3"/>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3A3A3"/>
                      </a:solidFill>
                      <a:prstDash val="solid"/>
                      <a:round/>
                      <a:headEnd type="none" w="med" len="med"/>
                      <a:tailEnd type="none" w="med" len="med"/>
                    </a:lnT>
                    <a:lnB w="9525" cap="flat" cmpd="sng" algn="ctr">
                      <a:solidFill>
                        <a:srgbClr val="A3A3A3"/>
                      </a:solidFill>
                      <a:prstDash val="solid"/>
                      <a:round/>
                      <a:headEnd type="none" w="med" len="med"/>
                      <a:tailEnd type="none" w="med" len="med"/>
                    </a:lnB>
                    <a:solidFill>
                      <a:srgbClr val="F5F7FB"/>
                    </a:solidFill>
                  </a:tcPr>
                </a:tc>
                <a:tc>
                  <a:txBody>
                    <a:bodyPr/>
                    <a:lstStyle/>
                    <a:p>
                      <a:pPr algn="ctr"/>
                      <a:r>
                        <a:rPr lang="en-GB" sz="1100">
                          <a:solidFill>
                            <a:srgbClr val="000000"/>
                          </a:solidFill>
                          <a:effectLst/>
                        </a:rPr>
                        <a:t>Belgium (NBN)   Denmark (DS)   Finland (SFS)   India (BIS)   Netherlands (NEN)   Russian Federation (GOST R)   Spain (UNE)   Sweden (SIS)   Switzerland (SNV)  </a:t>
                      </a:r>
                    </a:p>
                  </a:txBody>
                  <a:tcPr marL="28734" marR="28734" marT="28734" marB="28734" anchor="ctr">
                    <a:lnL w="9525" cap="flat" cmpd="sng" algn="ctr">
                      <a:solidFill>
                        <a:srgbClr val="AAAAAA"/>
                      </a:solidFill>
                      <a:prstDash val="solid"/>
                      <a:round/>
                      <a:headEnd type="none" w="med" len="med"/>
                      <a:tailEnd type="none" w="med" len="med"/>
                    </a:lnL>
                    <a:lnR w="9525" cap="flat" cmpd="sng" algn="ctr">
                      <a:solidFill>
                        <a:srgbClr val="A3A3A3"/>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3A3A3"/>
                      </a:solidFill>
                      <a:prstDash val="solid"/>
                      <a:round/>
                      <a:headEnd type="none" w="med" len="med"/>
                      <a:tailEnd type="none" w="med" len="med"/>
                    </a:lnB>
                    <a:solidFill>
                      <a:srgbClr val="F5F7FB"/>
                    </a:solidFill>
                  </a:tcPr>
                </a:tc>
                <a:extLst>
                  <a:ext uri="{0D108BD9-81ED-4DB2-BD59-A6C34878D82A}">
                    <a16:rowId xmlns:a16="http://schemas.microsoft.com/office/drawing/2014/main" val="2441005994"/>
                  </a:ext>
                </a:extLst>
              </a:tr>
              <a:tr h="220673">
                <a:tc>
                  <a:txBody>
                    <a:bodyPr/>
                    <a:lstStyle/>
                    <a:p>
                      <a:pPr algn="ctr"/>
                      <a:r>
                        <a:rPr lang="en-GB" sz="1100">
                          <a:solidFill>
                            <a:srgbClr val="000000"/>
                          </a:solidFill>
                          <a:effectLst/>
                        </a:rPr>
                        <a:t> </a:t>
                      </a:r>
                    </a:p>
                  </a:txBody>
                  <a:tcPr marL="114934" marR="114934" marT="0" marB="0" anchor="ctr">
                    <a:lnL>
                      <a:noFill/>
                    </a:lnL>
                    <a:lnR>
                      <a:noFill/>
                    </a:lnR>
                    <a:lnT w="9525" cap="flat" cmpd="sng" algn="ctr">
                      <a:solidFill>
                        <a:srgbClr val="A3A3A3"/>
                      </a:solidFill>
                      <a:prstDash val="solid"/>
                      <a:round/>
                      <a:headEnd type="none" w="med" len="med"/>
                      <a:tailEnd type="none" w="med" len="med"/>
                    </a:lnT>
                    <a:lnB>
                      <a:noFill/>
                    </a:lnB>
                    <a:solidFill>
                      <a:srgbClr val="DDE5FA"/>
                    </a:solidFill>
                  </a:tcPr>
                </a:tc>
                <a:tc>
                  <a:txBody>
                    <a:bodyPr/>
                    <a:lstStyle/>
                    <a:p>
                      <a:endParaRPr lang="en-GB" sz="1100"/>
                    </a:p>
                  </a:txBody>
                  <a:tcPr marL="55168" marR="55168" marT="27584" marB="27584">
                    <a:lnL>
                      <a:noFill/>
                    </a:lnL>
                    <a:lnT w="9525" cap="flat" cmpd="sng" algn="ctr">
                      <a:solidFill>
                        <a:srgbClr val="A3A3A3"/>
                      </a:solidFill>
                      <a:prstDash val="solid"/>
                      <a:round/>
                      <a:headEnd type="none" w="med" len="med"/>
                      <a:tailEnd type="none" w="med" len="med"/>
                    </a:lnT>
                  </a:tcPr>
                </a:tc>
                <a:tc>
                  <a:txBody>
                    <a:bodyPr/>
                    <a:lstStyle/>
                    <a:p>
                      <a:endParaRPr lang="en-GB" sz="1100"/>
                    </a:p>
                  </a:txBody>
                  <a:tcPr marL="55168" marR="55168" marT="27584" marB="27584">
                    <a:lnT w="9525" cap="flat" cmpd="sng" algn="ctr">
                      <a:solidFill>
                        <a:srgbClr val="A3A3A3"/>
                      </a:solidFill>
                      <a:prstDash val="solid"/>
                      <a:round/>
                      <a:headEnd type="none" w="med" len="med"/>
                      <a:tailEnd type="none" w="med" len="med"/>
                    </a:lnT>
                  </a:tcPr>
                </a:tc>
                <a:extLst>
                  <a:ext uri="{0D108BD9-81ED-4DB2-BD59-A6C34878D82A}">
                    <a16:rowId xmlns:a16="http://schemas.microsoft.com/office/drawing/2014/main" val="665581437"/>
                  </a:ext>
                </a:extLst>
              </a:tr>
              <a:tr h="220673">
                <a:tc>
                  <a:txBody>
                    <a:bodyPr/>
                    <a:lstStyle/>
                    <a:p>
                      <a:endParaRPr lang="en-GB" sz="1100"/>
                    </a:p>
                  </a:txBody>
                  <a:tcPr marL="114934" marR="114934" marT="0" marB="0" anchor="ctr">
                    <a:lnL>
                      <a:noFill/>
                    </a:lnL>
                    <a:lnR>
                      <a:noFill/>
                    </a:lnR>
                    <a:lnT>
                      <a:noFill/>
                    </a:lnT>
                    <a:lnB w="9525" cap="flat" cmpd="sng" algn="ctr">
                      <a:solidFill>
                        <a:srgbClr val="A3A3A3"/>
                      </a:solidFill>
                      <a:prstDash val="solid"/>
                      <a:round/>
                      <a:headEnd type="none" w="med" len="med"/>
                      <a:tailEnd type="none" w="med" len="med"/>
                    </a:lnB>
                    <a:solidFill>
                      <a:srgbClr val="DDE5FA"/>
                    </a:solidFill>
                  </a:tcPr>
                </a:tc>
                <a:tc>
                  <a:txBody>
                    <a:bodyPr/>
                    <a:lstStyle/>
                    <a:p>
                      <a:endParaRPr lang="en-GB" sz="1100"/>
                    </a:p>
                  </a:txBody>
                  <a:tcPr marL="55168" marR="55168" marT="27584" marB="27584">
                    <a:lnL>
                      <a:noFill/>
                    </a:lnL>
                    <a:lnB w="9525" cap="flat" cmpd="sng" algn="ctr">
                      <a:solidFill>
                        <a:srgbClr val="A3A3A3"/>
                      </a:solidFill>
                      <a:prstDash val="solid"/>
                      <a:round/>
                      <a:headEnd type="none" w="med" len="med"/>
                      <a:tailEnd type="none" w="med" len="med"/>
                    </a:lnB>
                  </a:tcPr>
                </a:tc>
                <a:tc>
                  <a:txBody>
                    <a:bodyPr/>
                    <a:lstStyle/>
                    <a:p>
                      <a:endParaRPr lang="en-GB" sz="1100"/>
                    </a:p>
                  </a:txBody>
                  <a:tcPr marL="55168" marR="55168" marT="27584" marB="27584">
                    <a:lnB w="9525" cap="flat" cmpd="sng" algn="ctr">
                      <a:solidFill>
                        <a:srgbClr val="A3A3A3"/>
                      </a:solidFill>
                      <a:prstDash val="solid"/>
                      <a:round/>
                      <a:headEnd type="none" w="med" len="med"/>
                      <a:tailEnd type="none" w="med" len="med"/>
                    </a:lnB>
                  </a:tcPr>
                </a:tc>
                <a:extLst>
                  <a:ext uri="{0D108BD9-81ED-4DB2-BD59-A6C34878D82A}">
                    <a16:rowId xmlns:a16="http://schemas.microsoft.com/office/drawing/2014/main" val="1343874237"/>
                  </a:ext>
                </a:extLst>
              </a:tr>
              <a:tr h="234465">
                <a:tc gridSpan="3">
                  <a:txBody>
                    <a:bodyPr/>
                    <a:lstStyle/>
                    <a:p>
                      <a:pPr algn="l" fontAlgn="b"/>
                      <a:r>
                        <a:rPr lang="en-GB" sz="1100">
                          <a:solidFill>
                            <a:srgbClr val="000000"/>
                          </a:solidFill>
                          <a:effectLst/>
                        </a:rPr>
                        <a:t>Answers to Q.2: "Do you support the submission of this proposal for FDIS ballot?"</a:t>
                      </a:r>
                    </a:p>
                  </a:txBody>
                  <a:tcPr marL="17240" marR="17240" marT="34480" marB="34480" anchor="ctr">
                    <a:lnL w="9525" cap="flat" cmpd="sng" algn="ctr">
                      <a:solidFill>
                        <a:srgbClr val="A3A3A3"/>
                      </a:solidFill>
                      <a:prstDash val="solid"/>
                      <a:round/>
                      <a:headEnd type="none" w="med" len="med"/>
                      <a:tailEnd type="none" w="med" len="med"/>
                    </a:lnL>
                    <a:lnR w="9525" cap="flat" cmpd="sng" algn="ctr">
                      <a:solidFill>
                        <a:srgbClr val="A3A3A3"/>
                      </a:solidFill>
                      <a:prstDash val="solid"/>
                      <a:round/>
                      <a:headEnd type="none" w="med" len="med"/>
                      <a:tailEnd type="none" w="med" len="med"/>
                    </a:lnR>
                    <a:lnT w="9525" cap="flat" cmpd="sng" algn="ctr">
                      <a:solidFill>
                        <a:srgbClr val="A3A3A3"/>
                      </a:solidFill>
                      <a:prstDash val="solid"/>
                      <a:round/>
                      <a:headEnd type="none" w="med" len="med"/>
                      <a:tailEnd type="none" w="med" len="med"/>
                    </a:lnT>
                    <a:lnB w="9525" cap="flat" cmpd="sng" algn="ctr">
                      <a:solidFill>
                        <a:srgbClr val="A3A3A3"/>
                      </a:solidFill>
                      <a:prstDash val="solid"/>
                      <a:round/>
                      <a:headEnd type="none" w="med" len="med"/>
                      <a:tailEnd type="none" w="med" len="med"/>
                    </a:lnB>
                    <a:solidFill>
                      <a:srgbClr val="F5F7FB"/>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523758202"/>
                  </a:ext>
                </a:extLst>
              </a:tr>
              <a:tr h="388477">
                <a:tc>
                  <a:txBody>
                    <a:bodyPr/>
                    <a:lstStyle/>
                    <a:p>
                      <a:pPr algn="l"/>
                      <a:r>
                        <a:rPr lang="en-GB" sz="1100" b="1">
                          <a:solidFill>
                            <a:srgbClr val="000000"/>
                          </a:solidFill>
                          <a:effectLst/>
                        </a:rPr>
                        <a:t>9 x</a:t>
                      </a:r>
                    </a:p>
                  </a:txBody>
                  <a:tcPr marL="28734" marR="28734" marT="28734" marB="28734" anchor="ctr">
                    <a:lnL w="9525" cap="flat" cmpd="sng" algn="ctr">
                      <a:solidFill>
                        <a:srgbClr val="A3A3A3"/>
                      </a:solidFill>
                      <a:prstDash val="solid"/>
                      <a:round/>
                      <a:headEnd type="none" w="med" len="med"/>
                      <a:tailEnd type="none" w="med" len="med"/>
                    </a:lnL>
                    <a:lnR w="9525" cap="flat" cmpd="sng" algn="ctr">
                      <a:solidFill>
                        <a:srgbClr val="A3A3A3"/>
                      </a:solidFill>
                      <a:prstDash val="solid"/>
                      <a:round/>
                      <a:headEnd type="none" w="med" len="med"/>
                      <a:tailEnd type="none" w="med" len="med"/>
                    </a:lnR>
                    <a:lnT w="9525" cap="flat" cmpd="sng" algn="ctr">
                      <a:solidFill>
                        <a:srgbClr val="A3A3A3"/>
                      </a:solidFill>
                      <a:prstDash val="solid"/>
                      <a:round/>
                      <a:headEnd type="none" w="med" len="med"/>
                      <a:tailEnd type="none" w="med" len="med"/>
                    </a:lnT>
                    <a:lnB w="9525" cap="flat" cmpd="sng" algn="ctr">
                      <a:solidFill>
                        <a:srgbClr val="A3A3A3"/>
                      </a:solidFill>
                      <a:prstDash val="solid"/>
                      <a:round/>
                      <a:headEnd type="none" w="med" len="med"/>
                      <a:tailEnd type="none" w="med" len="med"/>
                    </a:lnB>
                    <a:solidFill>
                      <a:srgbClr val="F5F7FB"/>
                    </a:solidFill>
                  </a:tcPr>
                </a:tc>
                <a:tc>
                  <a:txBody>
                    <a:bodyPr/>
                    <a:lstStyle/>
                    <a:p>
                      <a:pPr algn="l"/>
                      <a:r>
                        <a:rPr lang="en-GB" sz="1100" b="1">
                          <a:solidFill>
                            <a:srgbClr val="000000"/>
                          </a:solidFill>
                          <a:effectLst/>
                        </a:rPr>
                        <a:t>Yes</a:t>
                      </a:r>
                    </a:p>
                  </a:txBody>
                  <a:tcPr marL="28734" marR="28734" marT="28734" marB="28734" anchor="ctr">
                    <a:lnL w="9525" cap="flat" cmpd="sng" algn="ctr">
                      <a:solidFill>
                        <a:srgbClr val="A3A3A3"/>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3A3A3"/>
                      </a:solidFill>
                      <a:prstDash val="solid"/>
                      <a:round/>
                      <a:headEnd type="none" w="med" len="med"/>
                      <a:tailEnd type="none" w="med" len="med"/>
                    </a:lnT>
                    <a:lnB w="9525" cap="flat" cmpd="sng" algn="ctr">
                      <a:solidFill>
                        <a:srgbClr val="A3A3A3"/>
                      </a:solidFill>
                      <a:prstDash val="solid"/>
                      <a:round/>
                      <a:headEnd type="none" w="med" len="med"/>
                      <a:tailEnd type="none" w="med" len="med"/>
                    </a:lnB>
                    <a:solidFill>
                      <a:srgbClr val="F5F7FB"/>
                    </a:solidFill>
                  </a:tcPr>
                </a:tc>
                <a:tc>
                  <a:txBody>
                    <a:bodyPr/>
                    <a:lstStyle/>
                    <a:p>
                      <a:pPr algn="l"/>
                      <a:r>
                        <a:rPr lang="en-GB" sz="1100">
                          <a:solidFill>
                            <a:srgbClr val="000000"/>
                          </a:solidFill>
                          <a:effectLst/>
                        </a:rPr>
                        <a:t>Austria (ASI)   Canada (SCC)   Germany (DIN)   Japan (JISC)   Kazakhstan (CTRM)   Korea, Republic of (KATS)   Ukraine (SE UkrNDNC)   United Kingdom (BSI)   United States (ANSI)  </a:t>
                      </a:r>
                    </a:p>
                  </a:txBody>
                  <a:tcPr marL="28734" marR="28734" marT="28734" marB="28734" anchor="ctr">
                    <a:lnL w="9525" cap="flat" cmpd="sng" algn="ctr">
                      <a:solidFill>
                        <a:srgbClr val="AAAAAA"/>
                      </a:solidFill>
                      <a:prstDash val="solid"/>
                      <a:round/>
                      <a:headEnd type="none" w="med" len="med"/>
                      <a:tailEnd type="none" w="med" len="med"/>
                    </a:lnL>
                    <a:lnR w="9525" cap="flat" cmpd="sng" algn="ctr">
                      <a:solidFill>
                        <a:srgbClr val="A3A3A3"/>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5F7FB"/>
                    </a:solidFill>
                  </a:tcPr>
                </a:tc>
                <a:extLst>
                  <a:ext uri="{0D108BD9-81ED-4DB2-BD59-A6C34878D82A}">
                    <a16:rowId xmlns:a16="http://schemas.microsoft.com/office/drawing/2014/main" val="1441836758"/>
                  </a:ext>
                </a:extLst>
              </a:tr>
              <a:tr h="388477">
                <a:tc>
                  <a:txBody>
                    <a:bodyPr/>
                    <a:lstStyle/>
                    <a:p>
                      <a:pPr algn="l"/>
                      <a:r>
                        <a:rPr lang="en-GB" sz="1100" b="1">
                          <a:solidFill>
                            <a:srgbClr val="000000"/>
                          </a:solidFill>
                          <a:effectLst/>
                        </a:rPr>
                        <a:t>1 x</a:t>
                      </a:r>
                    </a:p>
                  </a:txBody>
                  <a:tcPr marL="28734" marR="28734" marT="28734" marB="28734" anchor="ctr">
                    <a:lnL w="9525" cap="flat" cmpd="sng" algn="ctr">
                      <a:solidFill>
                        <a:srgbClr val="A3A3A3"/>
                      </a:solidFill>
                      <a:prstDash val="solid"/>
                      <a:round/>
                      <a:headEnd type="none" w="med" len="med"/>
                      <a:tailEnd type="none" w="med" len="med"/>
                    </a:lnL>
                    <a:lnR w="9525" cap="flat" cmpd="sng" algn="ctr">
                      <a:solidFill>
                        <a:srgbClr val="A3A3A3"/>
                      </a:solidFill>
                      <a:prstDash val="solid"/>
                      <a:round/>
                      <a:headEnd type="none" w="med" len="med"/>
                      <a:tailEnd type="none" w="med" len="med"/>
                    </a:lnR>
                    <a:lnT w="9525" cap="flat" cmpd="sng" algn="ctr">
                      <a:solidFill>
                        <a:srgbClr val="A3A3A3"/>
                      </a:solidFill>
                      <a:prstDash val="solid"/>
                      <a:round/>
                      <a:headEnd type="none" w="med" len="med"/>
                      <a:tailEnd type="none" w="med" len="med"/>
                    </a:lnT>
                    <a:lnB w="9525" cap="flat" cmpd="sng" algn="ctr">
                      <a:solidFill>
                        <a:srgbClr val="A3A3A3"/>
                      </a:solidFill>
                      <a:prstDash val="solid"/>
                      <a:round/>
                      <a:headEnd type="none" w="med" len="med"/>
                      <a:tailEnd type="none" w="med" len="med"/>
                    </a:lnB>
                    <a:solidFill>
                      <a:srgbClr val="F5F7FB"/>
                    </a:solidFill>
                  </a:tcPr>
                </a:tc>
                <a:tc>
                  <a:txBody>
                    <a:bodyPr/>
                    <a:lstStyle/>
                    <a:p>
                      <a:pPr algn="l"/>
                      <a:r>
                        <a:rPr lang="en-GB" sz="1100" b="1">
                          <a:solidFill>
                            <a:srgbClr val="000000"/>
                          </a:solidFill>
                          <a:effectLst/>
                        </a:rPr>
                        <a:t>No</a:t>
                      </a:r>
                    </a:p>
                  </a:txBody>
                  <a:tcPr marL="28734" marR="28734" marT="28734" marB="28734" anchor="ctr">
                    <a:lnL w="9525" cap="flat" cmpd="sng" algn="ctr">
                      <a:solidFill>
                        <a:srgbClr val="A3A3A3"/>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3A3A3"/>
                      </a:solidFill>
                      <a:prstDash val="solid"/>
                      <a:round/>
                      <a:headEnd type="none" w="med" len="med"/>
                      <a:tailEnd type="none" w="med" len="med"/>
                    </a:lnT>
                    <a:lnB w="9525" cap="flat" cmpd="sng" algn="ctr">
                      <a:solidFill>
                        <a:srgbClr val="A3A3A3"/>
                      </a:solidFill>
                      <a:prstDash val="solid"/>
                      <a:round/>
                      <a:headEnd type="none" w="med" len="med"/>
                      <a:tailEnd type="none" w="med" len="med"/>
                    </a:lnB>
                    <a:solidFill>
                      <a:srgbClr val="F5F7FB"/>
                    </a:solidFill>
                  </a:tcPr>
                </a:tc>
                <a:tc>
                  <a:txBody>
                    <a:bodyPr/>
                    <a:lstStyle/>
                    <a:p>
                      <a:pPr algn="l"/>
                      <a:r>
                        <a:rPr lang="en-GB" sz="1100">
                          <a:solidFill>
                            <a:srgbClr val="000000"/>
                          </a:solidFill>
                          <a:effectLst/>
                        </a:rPr>
                        <a:t>China (SAC)  </a:t>
                      </a:r>
                    </a:p>
                  </a:txBody>
                  <a:tcPr marL="28734" marR="28734" marT="28734" marB="28734" anchor="ctr">
                    <a:lnL w="9525" cap="flat" cmpd="sng" algn="ctr">
                      <a:solidFill>
                        <a:srgbClr val="AAAAAA"/>
                      </a:solidFill>
                      <a:prstDash val="solid"/>
                      <a:round/>
                      <a:headEnd type="none" w="med" len="med"/>
                      <a:tailEnd type="none" w="med" len="med"/>
                    </a:lnL>
                    <a:lnR w="9525" cap="flat" cmpd="sng" algn="ctr">
                      <a:solidFill>
                        <a:srgbClr val="A3A3A3"/>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5F7FB"/>
                    </a:solidFill>
                  </a:tcPr>
                </a:tc>
                <a:extLst>
                  <a:ext uri="{0D108BD9-81ED-4DB2-BD59-A6C34878D82A}">
                    <a16:rowId xmlns:a16="http://schemas.microsoft.com/office/drawing/2014/main" val="3000614880"/>
                  </a:ext>
                </a:extLst>
              </a:tr>
              <a:tr h="388477">
                <a:tc>
                  <a:txBody>
                    <a:bodyPr/>
                    <a:lstStyle/>
                    <a:p>
                      <a:pPr algn="l"/>
                      <a:r>
                        <a:rPr lang="en-GB" sz="1100" b="1">
                          <a:solidFill>
                            <a:srgbClr val="000000"/>
                          </a:solidFill>
                          <a:effectLst/>
                        </a:rPr>
                        <a:t>9 x</a:t>
                      </a:r>
                    </a:p>
                  </a:txBody>
                  <a:tcPr marL="28734" marR="28734" marT="28734" marB="28734" anchor="ctr">
                    <a:lnL w="9525" cap="flat" cmpd="sng" algn="ctr">
                      <a:solidFill>
                        <a:srgbClr val="A3A3A3"/>
                      </a:solidFill>
                      <a:prstDash val="solid"/>
                      <a:round/>
                      <a:headEnd type="none" w="med" len="med"/>
                      <a:tailEnd type="none" w="med" len="med"/>
                    </a:lnL>
                    <a:lnR w="9525" cap="flat" cmpd="sng" algn="ctr">
                      <a:solidFill>
                        <a:srgbClr val="A3A3A3"/>
                      </a:solidFill>
                      <a:prstDash val="solid"/>
                      <a:round/>
                      <a:headEnd type="none" w="med" len="med"/>
                      <a:tailEnd type="none" w="med" len="med"/>
                    </a:lnR>
                    <a:lnT w="9525" cap="flat" cmpd="sng" algn="ctr">
                      <a:solidFill>
                        <a:srgbClr val="A3A3A3"/>
                      </a:solidFill>
                      <a:prstDash val="solid"/>
                      <a:round/>
                      <a:headEnd type="none" w="med" len="med"/>
                      <a:tailEnd type="none" w="med" len="med"/>
                    </a:lnT>
                    <a:lnB w="9525" cap="flat" cmpd="sng" algn="ctr">
                      <a:solidFill>
                        <a:srgbClr val="A3A3A3"/>
                      </a:solidFill>
                      <a:prstDash val="solid"/>
                      <a:round/>
                      <a:headEnd type="none" w="med" len="med"/>
                      <a:tailEnd type="none" w="med" len="med"/>
                    </a:lnB>
                    <a:solidFill>
                      <a:srgbClr val="F5F7FB"/>
                    </a:solidFill>
                  </a:tcPr>
                </a:tc>
                <a:tc>
                  <a:txBody>
                    <a:bodyPr/>
                    <a:lstStyle/>
                    <a:p>
                      <a:pPr algn="l"/>
                      <a:r>
                        <a:rPr lang="en-GB" sz="1100" b="1">
                          <a:solidFill>
                            <a:srgbClr val="000000"/>
                          </a:solidFill>
                          <a:effectLst/>
                        </a:rPr>
                        <a:t>Abstention</a:t>
                      </a:r>
                    </a:p>
                  </a:txBody>
                  <a:tcPr marL="28734" marR="28734" marT="28734" marB="28734" anchor="ctr">
                    <a:lnL w="9525" cap="flat" cmpd="sng" algn="ctr">
                      <a:solidFill>
                        <a:srgbClr val="A3A3A3"/>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3A3A3"/>
                      </a:solidFill>
                      <a:prstDash val="solid"/>
                      <a:round/>
                      <a:headEnd type="none" w="med" len="med"/>
                      <a:tailEnd type="none" w="med" len="med"/>
                    </a:lnT>
                    <a:lnB w="9525" cap="flat" cmpd="sng" algn="ctr">
                      <a:solidFill>
                        <a:srgbClr val="A3A3A3"/>
                      </a:solidFill>
                      <a:prstDash val="solid"/>
                      <a:round/>
                      <a:headEnd type="none" w="med" len="med"/>
                      <a:tailEnd type="none" w="med" len="med"/>
                    </a:lnB>
                    <a:solidFill>
                      <a:srgbClr val="F5F7FB"/>
                    </a:solidFill>
                  </a:tcPr>
                </a:tc>
                <a:tc>
                  <a:txBody>
                    <a:bodyPr/>
                    <a:lstStyle/>
                    <a:p>
                      <a:pPr algn="ctr"/>
                      <a:r>
                        <a:rPr lang="en-GB" sz="1100" dirty="0">
                          <a:solidFill>
                            <a:srgbClr val="000000"/>
                          </a:solidFill>
                          <a:effectLst/>
                        </a:rPr>
                        <a:t>Belgium (NBN)   Denmark (DS)   Finland (SFS)   India (BIS)   Netherlands (NEN)   Russian Federation (GOST R)   Spain (UNE)   Sweden (SIS)   Switzerland (SNV)  </a:t>
                      </a:r>
                    </a:p>
                  </a:txBody>
                  <a:tcPr marL="28734" marR="28734" marT="28734" marB="28734" anchor="ctr">
                    <a:lnL w="9525" cap="flat" cmpd="sng" algn="ctr">
                      <a:solidFill>
                        <a:srgbClr val="AAAAAA"/>
                      </a:solidFill>
                      <a:prstDash val="solid"/>
                      <a:round/>
                      <a:headEnd type="none" w="med" len="med"/>
                      <a:tailEnd type="none" w="med" len="med"/>
                    </a:lnL>
                    <a:lnR w="9525" cap="flat" cmpd="sng" algn="ctr">
                      <a:solidFill>
                        <a:srgbClr val="A3A3A3"/>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3A3A3"/>
                      </a:solidFill>
                      <a:prstDash val="solid"/>
                      <a:round/>
                      <a:headEnd type="none" w="med" len="med"/>
                      <a:tailEnd type="none" w="med" len="med"/>
                    </a:lnB>
                    <a:solidFill>
                      <a:srgbClr val="F5F7FB"/>
                    </a:solidFill>
                  </a:tcPr>
                </a:tc>
                <a:extLst>
                  <a:ext uri="{0D108BD9-81ED-4DB2-BD59-A6C34878D82A}">
                    <a16:rowId xmlns:a16="http://schemas.microsoft.com/office/drawing/2014/main" val="2539864092"/>
                  </a:ext>
                </a:extLst>
              </a:tr>
            </a:tbl>
          </a:graphicData>
        </a:graphic>
      </p:graphicFrame>
      <p:sp>
        <p:nvSpPr>
          <p:cNvPr id="3" name="Rectangle 5">
            <a:extLst>
              <a:ext uri="{FF2B5EF4-FFF2-40B4-BE49-F238E27FC236}">
                <a16:creationId xmlns:a16="http://schemas.microsoft.com/office/drawing/2014/main" id="{517B5299-F3A0-4FF5-33E3-30AE649D9853}"/>
              </a:ext>
            </a:extLst>
          </p:cNvPr>
          <p:cNvSpPr>
            <a:spLocks noChangeArrowheads="1"/>
          </p:cNvSpPr>
          <p:nvPr/>
        </p:nvSpPr>
        <p:spPr bwMode="auto">
          <a:xfrm>
            <a:off x="495300" y="1175266"/>
            <a:ext cx="11201399"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marL="0" lvl="2">
              <a:spcAft>
                <a:spcPts val="600"/>
              </a:spcAft>
            </a:pPr>
            <a:r>
              <a:rPr lang="en-GB" dirty="0">
                <a:effectLst/>
                <a:latin typeface="Calibri" panose="020F0502020204030204" pitchFamily="34" charset="0"/>
                <a:ea typeface="Calibri" panose="020F0502020204030204" pitchFamily="34" charset="0"/>
                <a:cs typeface="Calibri" panose="020F0502020204030204" pitchFamily="34" charset="0"/>
              </a:rPr>
              <a:t>Passed as below, with one comment received from China National Body (see next slide)</a:t>
            </a:r>
          </a:p>
          <a:p>
            <a:pPr marL="0" lvl="2">
              <a:spcAft>
                <a:spcPts val="600"/>
              </a:spcAft>
            </a:pPr>
            <a:endParaRPr lang="en-US" sz="1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05882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9" name="Rectangle 2"/>
          <p:cNvSpPr>
            <a:spLocks noGrp="1" noChangeArrowheads="1"/>
          </p:cNvSpPr>
          <p:nvPr>
            <p:ph type="title" idx="4294967295"/>
          </p:nvPr>
        </p:nvSpPr>
        <p:spPr>
          <a:xfrm>
            <a:off x="1980199" y="382587"/>
            <a:ext cx="7772400" cy="608013"/>
          </a:xfrm>
        </p:spPr>
        <p:txBody>
          <a:bodyPr/>
          <a:lstStyle/>
          <a:p>
            <a:r>
              <a:rPr lang="en-US" sz="3200" b="1" dirty="0">
                <a:latin typeface="Calibri" panose="020F0502020204030204" pitchFamily="34" charset="0"/>
                <a:ea typeface="ＭＳ Ｐゴシック" charset="0"/>
                <a:cs typeface="Calibri" panose="020F0502020204030204" pitchFamily="34" charset="0"/>
              </a:rPr>
              <a:t>802.15.9 submission to ISO/IEC JTC1 / SC6</a:t>
            </a:r>
            <a:endParaRPr lang="en-US" sz="32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381000" y="990600"/>
            <a:ext cx="11201399" cy="5334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marL="0" lvl="2">
              <a:spcAft>
                <a:spcPts val="600"/>
              </a:spcAft>
            </a:pPr>
            <a:r>
              <a:rPr lang="en-GB" b="1" dirty="0">
                <a:latin typeface="Calibri" panose="020F0502020204030204" pitchFamily="34" charset="0"/>
                <a:ea typeface="Calibri" panose="020F0502020204030204" pitchFamily="34" charset="0"/>
                <a:cs typeface="Calibri" panose="020F0502020204030204" pitchFamily="34" charset="0"/>
              </a:rPr>
              <a:t>C</a:t>
            </a:r>
            <a:r>
              <a:rPr lang="en-GB" b="1" dirty="0">
                <a:effectLst/>
                <a:latin typeface="Calibri" panose="020F0502020204030204" pitchFamily="34" charset="0"/>
                <a:ea typeface="Calibri" panose="020F0502020204030204" pitchFamily="34" charset="0"/>
                <a:cs typeface="Calibri" panose="020F0502020204030204" pitchFamily="34" charset="0"/>
              </a:rPr>
              <a:t>omment received from China National Body:</a:t>
            </a:r>
          </a:p>
          <a:p>
            <a:pPr marL="0" lvl="2">
              <a:spcAft>
                <a:spcPts val="600"/>
              </a:spcAft>
            </a:pPr>
            <a:r>
              <a:rPr lang="en-GB" sz="1100" dirty="0">
                <a:effectLst/>
                <a:latin typeface="Calibri" panose="020F0502020204030204" pitchFamily="34" charset="0"/>
                <a:ea typeface="Calibri" panose="020F0502020204030204" pitchFamily="34" charset="0"/>
                <a:cs typeface="Calibri" panose="020F0502020204030204" pitchFamily="34" charset="0"/>
              </a:rPr>
              <a:t>The KMP protocol includes 802.1X MKA as a protocol option in 8.2. However, China NB have voted against IEEE 802.1X and submitted technical comments pointing out the security flaws during its pre-ballot and FDIS ballot as described in 6N15555 and 6N15771, such as “cannot achieve the real mutual authentication between the Supplicant and Authenticator”, but those comments have not been disposed reasonably. KMP will inherit the security flaws of 802.1X by including 802.1X MKA as a protocol option.</a:t>
            </a:r>
          </a:p>
          <a:p>
            <a:pPr marL="0" lvl="2">
              <a:spcAft>
                <a:spcPts val="600"/>
              </a:spcAft>
            </a:pPr>
            <a:r>
              <a:rPr lang="en-GB" b="1" dirty="0">
                <a:latin typeface="Calibri" panose="020F0502020204030204" pitchFamily="34" charset="0"/>
                <a:ea typeface="Calibri" panose="020F0502020204030204" pitchFamily="34" charset="0"/>
                <a:cs typeface="Calibri" panose="020F0502020204030204" pitchFamily="34" charset="0"/>
              </a:rPr>
              <a:t>Planned response: </a:t>
            </a:r>
          </a:p>
          <a:p>
            <a:pPr marL="0" lvl="2">
              <a:spcAft>
                <a:spcPts val="600"/>
              </a:spcAft>
            </a:pPr>
            <a:r>
              <a:rPr lang="en-GB" sz="1100" b="1" dirty="0">
                <a:latin typeface="Calibri" panose="020F0502020204030204" pitchFamily="34" charset="0"/>
                <a:ea typeface="Calibri" panose="020F0502020204030204" pitchFamily="34" charset="0"/>
                <a:cs typeface="Calibri" panose="020F0502020204030204" pitchFamily="34" charset="0"/>
              </a:rPr>
              <a:t>(Note, this response is identical to a previous response from 802.1 to ISO/IEC JTC1/SC6 - 802.1Qcz-2023)</a:t>
            </a:r>
          </a:p>
          <a:p>
            <a:pPr algn="just">
              <a:lnSpc>
                <a:spcPct val="115000"/>
              </a:lnSpc>
              <a:spcAft>
                <a:spcPts val="600"/>
              </a:spcAft>
            </a:pPr>
            <a:r>
              <a:rPr lang="en-US" sz="1100" dirty="0">
                <a:effectLst/>
                <a:latin typeface="Calibri" panose="020F0502020204030204" pitchFamily="34" charset="0"/>
                <a:ea typeface="Calibri" panose="020F0502020204030204" pitchFamily="34" charset="0"/>
                <a:cs typeface="Calibri" panose="020F0502020204030204" pitchFamily="34" charset="0"/>
              </a:rPr>
              <a:t>The documents referenced in the China NB ballot comment (i.e., 6N15555 and 6N15771) are the Summary of Voting on IEEE 802.1X-2010 (ISO/IEC/IEEE 8802-1X:2013) documents which date from 2013; IEEE 802 responses to these comments were submitted to ISO/IEC JTC1 SC6 at the time. The general assertions raised in the China NB’s ballots were discussed at length in 2013 at the IEEE 802 meeting in Geneva (with IEEE 802 and Switzerland NB representatives in attendance) and in both 2013 and 2014 at SC6 meetings in Seoul and Ottawa (with IEEE 802, China NB, and Switzerland NB representatives in attendance). During those meetings, IEEE 802 fully responded to all claims made by both the China NB and Switzerland NB representatives and presented additional information about the design and specification of IEEE 802 technologies. Additionally, at the SC6 meeting in Ottawa in early 2014, the China NB and Switzerland NB representatives committed to providing technical details to justify their concerns. There have been no submissions from the China NB or Switzerland NB and there has been no detailed technical information or discussion shared since that time.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15000"/>
              </a:lnSpc>
              <a:spcAft>
                <a:spcPts val="600"/>
              </a:spcAft>
            </a:pPr>
            <a:r>
              <a:rPr lang="en-US" sz="1100" dirty="0">
                <a:effectLst/>
                <a:latin typeface="Calibri" panose="020F0502020204030204" pitchFamily="34" charset="0"/>
                <a:ea typeface="Calibri" panose="020F0502020204030204" pitchFamily="34" charset="0"/>
                <a:cs typeface="Calibri" panose="020F0502020204030204" pitchFamily="34" charset="0"/>
              </a:rPr>
              <a:t>IEEE 802 has supplied a number of communications about the security technology specified in the IEEE 802 security standards: explaining why attacks referenced in China NB contributions are not effective (and will fail); illustrating the use of certificates in IEEE 802.1X-2010 (ISO/IEC/IEEE 8802-1X:2013) and describing how the use of the mutual authentication methods specified in IEEE Std 802.1X does not expose the public network or its user to (unspecified) security problems.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15000"/>
              </a:lnSpc>
              <a:spcAft>
                <a:spcPts val="1000"/>
              </a:spcAft>
            </a:pPr>
            <a:r>
              <a:rPr lang="en-US" sz="1100" dirty="0">
                <a:effectLst/>
                <a:latin typeface="Calibri" panose="020F0502020204030204" pitchFamily="34" charset="0"/>
                <a:ea typeface="Calibri" panose="020F0502020204030204" pitchFamily="34" charset="0"/>
                <a:cs typeface="Calibri" panose="020F0502020204030204" pitchFamily="34" charset="0"/>
              </a:rPr>
              <a:t>The China NB has repeatedly claimed there are “security problems”; however, these assertions have not been substantiated, despite requests for further information from IEEE 802. The invitation for a representative of the China NB (as well as representative from other interested SC6 NBs) to attend an IEEE 802 Plenary meeting remains open.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pPr>
            <a:r>
              <a:rPr lang="en-US" sz="1100" dirty="0">
                <a:effectLst/>
                <a:latin typeface="Calibri" panose="020F0502020204030204" pitchFamily="34" charset="0"/>
                <a:ea typeface="Calibri" panose="020F0502020204030204" pitchFamily="34" charset="0"/>
                <a:cs typeface="Calibri" panose="020F0502020204030204" pitchFamily="34" charset="0"/>
              </a:rPr>
              <a:t> IEEE 802 believes that the “security defects” in IEEE 802.1X-2010 (ISO/IEC/IEEE 8802-1X:2013) described by the China NB have all been shown to be not valid but continues to invite the China NB to submit any additional technical details for consideration. IEEE 802 welcomes the opportunity to discuss further the details of any new concerns about IEEE 802.1X-2010 (ISO/IEC/IEEE 8802-1X:2013) from the China NB.  In the absence of any technical substantiation of the claims, IEEE 802 cannot consider modification of the existing IEEE 802 or ISO standards.</a:t>
            </a:r>
          </a:p>
          <a:p>
            <a:pPr>
              <a:lnSpc>
                <a:spcPct val="115000"/>
              </a:lnSpc>
              <a:spcAft>
                <a:spcPts val="1000"/>
              </a:spcAft>
            </a:pPr>
            <a:r>
              <a:rPr lang="en-US" sz="1100" b="1" dirty="0">
                <a:highlight>
                  <a:srgbClr val="FFFF00"/>
                </a:highlight>
                <a:latin typeface="Calibri" panose="020F0502020204030204" pitchFamily="34" charset="0"/>
                <a:ea typeface="Calibri" panose="020F0502020204030204" pitchFamily="34" charset="0"/>
                <a:cs typeface="Calibri" panose="020F0502020204030204" pitchFamily="34" charset="0"/>
              </a:rPr>
              <a:t>No objections – approved by unanimous consent</a:t>
            </a:r>
          </a:p>
          <a:p>
            <a:pPr>
              <a:lnSpc>
                <a:spcPct val="115000"/>
              </a:lnSpc>
              <a:spcAft>
                <a:spcPts val="1000"/>
              </a:spcAft>
            </a:pPr>
            <a:r>
              <a:rPr lang="en-US" sz="1100" b="1" dirty="0">
                <a:latin typeface="Calibri" panose="020F0502020204030204" pitchFamily="34" charset="0"/>
                <a:ea typeface="Calibri" panose="020F0502020204030204" pitchFamily="34" charset="0"/>
                <a:cs typeface="Calibri" panose="020F0502020204030204" pitchFamily="34" charset="0"/>
              </a:rPr>
              <a:t>( slide saved in document </a:t>
            </a:r>
            <a:r>
              <a:rPr lang="en-US" sz="1100" b="1" dirty="0">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https://mentor.ieee.org/802.15/dcn/24/15-24-0092-00-0mag-response-to-iso-802-15-9.docx</a:t>
            </a:r>
            <a:r>
              <a:rPr lang="en-US" sz="1100" b="1" dirty="0">
                <a:latin typeface="Calibri" panose="020F0502020204030204" pitchFamily="34" charset="0"/>
                <a:ea typeface="Calibri" panose="020F0502020204030204" pitchFamily="34" charset="0"/>
                <a:cs typeface="Calibri" panose="020F0502020204030204" pitchFamily="34" charset="0"/>
              </a:rPr>
              <a:t> )</a:t>
            </a:r>
            <a:endParaRPr lang="en-US" sz="1000" b="1" dirty="0">
              <a:latin typeface="Calibri" panose="020F0502020204030204" pitchFamily="34" charset="0"/>
              <a:ea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8458200" y="6535480"/>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536375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21D7C48-C17A-370C-00B1-1CB8ECD79AE9}"/>
              </a:ext>
            </a:extLst>
          </p:cNvPr>
          <p:cNvSpPr>
            <a:spLocks noGrp="1"/>
          </p:cNvSpPr>
          <p:nvPr>
            <p:ph type="sldNum" sz="quarter" idx="12"/>
          </p:nvPr>
        </p:nvSpPr>
        <p:spPr/>
        <p:txBody>
          <a:bodyPr/>
          <a:lstStyle/>
          <a:p>
            <a:pPr>
              <a:defRPr/>
            </a:pPr>
            <a:r>
              <a:rPr lang="en-US"/>
              <a:t>Slide </a:t>
            </a:r>
            <a:fld id="{03628903-88D7-C74D-8D58-8597ECE2BB7F}" type="slidenum">
              <a:rPr lang="en-US" smtClean="0"/>
              <a:pPr>
                <a:defRPr/>
              </a:pPr>
              <a:t>13</a:t>
            </a:fld>
            <a:endParaRPr lang="en-US"/>
          </a:p>
        </p:txBody>
      </p:sp>
      <p:sp>
        <p:nvSpPr>
          <p:cNvPr id="3" name="Footer Placeholder 2">
            <a:extLst>
              <a:ext uri="{FF2B5EF4-FFF2-40B4-BE49-F238E27FC236}">
                <a16:creationId xmlns:a16="http://schemas.microsoft.com/office/drawing/2014/main" id="{4618069F-8AAA-7357-A3E9-3B4150E5157F}"/>
              </a:ext>
            </a:extLst>
          </p:cNvPr>
          <p:cNvSpPr>
            <a:spLocks noGrp="1"/>
          </p:cNvSpPr>
          <p:nvPr>
            <p:ph type="ftr" sz="quarter" idx="11"/>
          </p:nvPr>
        </p:nvSpPr>
        <p:spPr/>
        <p:txBody>
          <a:bodyPr/>
          <a:lstStyle/>
          <a:p>
            <a:pPr algn="r">
              <a:defRPr/>
            </a:pPr>
            <a:r>
              <a:rPr lang="en-US"/>
              <a:t>Phil Beecher (Wi-SUN Alliance)</a:t>
            </a:r>
            <a:endParaRPr lang="en-US" dirty="0"/>
          </a:p>
        </p:txBody>
      </p:sp>
      <p:sp>
        <p:nvSpPr>
          <p:cNvPr id="6" name="Content Placeholder 2">
            <a:extLst>
              <a:ext uri="{FF2B5EF4-FFF2-40B4-BE49-F238E27FC236}">
                <a16:creationId xmlns:a16="http://schemas.microsoft.com/office/drawing/2014/main" id="{77ADDA4A-93F5-7106-97BC-5CDFE30CC04C}"/>
              </a:ext>
            </a:extLst>
          </p:cNvPr>
          <p:cNvSpPr txBox="1">
            <a:spLocks/>
          </p:cNvSpPr>
          <p:nvPr/>
        </p:nvSpPr>
        <p:spPr>
          <a:xfrm>
            <a:off x="695400" y="621228"/>
            <a:ext cx="10873208" cy="5398574"/>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marL="0" indent="0" algn="ctr">
              <a:buNone/>
            </a:pPr>
            <a:r>
              <a:rPr lang="en-GB" sz="2800" b="1" kern="0" dirty="0">
                <a:latin typeface="Calibri" panose="020F0502020204030204" pitchFamily="34" charset="0"/>
                <a:ea typeface="Calibri" panose="020F0502020204030204" pitchFamily="34" charset="0"/>
                <a:cs typeface="Calibri" panose="020F0502020204030204" pitchFamily="34" charset="0"/>
              </a:rPr>
              <a:t>Discussion about Operations Manual, Rules, Hybrid meetings and increasing participation (</a:t>
            </a:r>
            <a:r>
              <a:rPr lang="en-GB" sz="2800" b="1" kern="0" dirty="0" err="1">
                <a:latin typeface="Calibri" panose="020F0502020204030204" pitchFamily="34" charset="0"/>
                <a:ea typeface="Calibri" panose="020F0502020204030204" pitchFamily="34" charset="0"/>
                <a:cs typeface="Calibri" panose="020F0502020204030204" pitchFamily="34" charset="0"/>
              </a:rPr>
              <a:t>b/f</a:t>
            </a:r>
            <a:r>
              <a:rPr lang="en-GB" sz="2800" b="1" kern="0" dirty="0">
                <a:latin typeface="Calibri" panose="020F0502020204030204" pitchFamily="34" charset="0"/>
                <a:ea typeface="Calibri" panose="020F0502020204030204" pitchFamily="34" charset="0"/>
                <a:cs typeface="Calibri" panose="020F0502020204030204" pitchFamily="34" charset="0"/>
              </a:rPr>
              <a:t> November 2023)</a:t>
            </a:r>
          </a:p>
          <a:p>
            <a:pPr marL="0" indent="0">
              <a:buNone/>
            </a:pPr>
            <a:endParaRPr lang="en-GB" sz="1800" b="1" kern="0" dirty="0">
              <a:latin typeface="Calibri" panose="020F0502020204030204" pitchFamily="34" charset="0"/>
              <a:ea typeface="Calibri" panose="020F0502020204030204" pitchFamily="34" charset="0"/>
              <a:cs typeface="Calibri" panose="020F0502020204030204" pitchFamily="34" charset="0"/>
            </a:endParaRPr>
          </a:p>
          <a:p>
            <a:pPr marL="285750" indent="-285750"/>
            <a:r>
              <a:rPr lang="en-GB" sz="2400" kern="0" dirty="0">
                <a:latin typeface="Calibri" panose="020F0502020204030204" pitchFamily="34" charset="0"/>
                <a:ea typeface="Calibri" panose="020F0502020204030204" pitchFamily="34" charset="0"/>
                <a:cs typeface="Calibri" panose="020F0502020204030204" pitchFamily="34" charset="0"/>
              </a:rPr>
              <a:t>Recommendations from attendees:</a:t>
            </a:r>
          </a:p>
          <a:p>
            <a:pPr marL="685800" lvl="1"/>
            <a:r>
              <a:rPr lang="en-GB" sz="2000" kern="0" dirty="0">
                <a:latin typeface="Calibri" panose="020F0502020204030204" pitchFamily="34" charset="0"/>
                <a:ea typeface="Calibri" panose="020F0502020204030204" pitchFamily="34" charset="0"/>
                <a:cs typeface="Calibri" panose="020F0502020204030204" pitchFamily="34" charset="0"/>
              </a:rPr>
              <a:t>Evening meetings should be optional, i.e. not counted in denominator of voting credit</a:t>
            </a:r>
            <a:endParaRPr lang="en-GB" sz="2400" kern="0" dirty="0">
              <a:latin typeface="Calibri" panose="020F0502020204030204" pitchFamily="34" charset="0"/>
              <a:ea typeface="Calibri" panose="020F0502020204030204" pitchFamily="34" charset="0"/>
              <a:cs typeface="Calibri" panose="020F0502020204030204" pitchFamily="34" charset="0"/>
            </a:endParaRPr>
          </a:p>
          <a:p>
            <a:pPr marL="685800" lvl="1"/>
            <a:r>
              <a:rPr lang="en-GB" sz="2000" kern="0" dirty="0">
                <a:latin typeface="Calibri" panose="020F0502020204030204" pitchFamily="34" charset="0"/>
                <a:ea typeface="Calibri" panose="020F0502020204030204" pitchFamily="34" charset="0"/>
                <a:cs typeface="Calibri" panose="020F0502020204030204" pitchFamily="34" charset="0"/>
              </a:rPr>
              <a:t>Assign 2 meeting credits for attending closing plenary</a:t>
            </a:r>
          </a:p>
          <a:p>
            <a:pPr marL="685800" lvl="1"/>
            <a:r>
              <a:rPr lang="en-GB" altLang="en-US" sz="2000" kern="0" dirty="0">
                <a:latin typeface="Calibri" panose="020F0502020204030204" pitchFamily="34" charset="0"/>
                <a:ea typeface="Calibri" panose="020F0502020204030204" pitchFamily="34" charset="0"/>
                <a:cs typeface="Calibri" panose="020F0502020204030204" pitchFamily="34" charset="0"/>
              </a:rPr>
              <a:t>Gain and retain voting rights using the same criteria as current rules, but MUST be in-person attendance – currently under discussion in 802 LMSC</a:t>
            </a:r>
          </a:p>
          <a:p>
            <a:r>
              <a:rPr lang="en-GB" altLang="en-US" sz="2400" kern="0" dirty="0">
                <a:latin typeface="Calibri" panose="020F0502020204030204" pitchFamily="34" charset="0"/>
                <a:ea typeface="Calibri" panose="020F0502020204030204" pitchFamily="34" charset="0"/>
                <a:cs typeface="Calibri" panose="020F0502020204030204" pitchFamily="34" charset="0"/>
              </a:rPr>
              <a:t>Operations Manual - clarifications required</a:t>
            </a:r>
          </a:p>
          <a:p>
            <a:pPr marL="685800" lvl="1"/>
            <a:r>
              <a:rPr lang="en-GB" altLang="en-US" sz="2000" kern="0" dirty="0">
                <a:latin typeface="Calibri" panose="020F0502020204030204" pitchFamily="34" charset="0"/>
                <a:ea typeface="Calibri" panose="020F0502020204030204" pitchFamily="34" charset="0"/>
                <a:cs typeface="Calibri" panose="020F0502020204030204" pitchFamily="34" charset="0"/>
              </a:rPr>
              <a:t>Task group/standing committee chair/vice chair must be voting members of 802.15</a:t>
            </a:r>
          </a:p>
          <a:p>
            <a:pPr marL="685800" lvl="1"/>
            <a:r>
              <a:rPr lang="en-GB" altLang="en-US" sz="2000" kern="0" dirty="0">
                <a:latin typeface="Calibri" panose="020F0502020204030204" pitchFamily="34" charset="0"/>
                <a:ea typeface="Calibri" panose="020F0502020204030204" pitchFamily="34" charset="0"/>
                <a:cs typeface="Calibri" panose="020F0502020204030204" pitchFamily="34" charset="0"/>
              </a:rPr>
              <a:t>Sub-group chair or vice chair (or designated voting member) must be present </a:t>
            </a:r>
            <a:r>
              <a:rPr lang="en-GB" altLang="en-US" sz="2000" b="1" kern="0" dirty="0">
                <a:latin typeface="Calibri" panose="020F0502020204030204" pitchFamily="34" charset="0"/>
                <a:ea typeface="Calibri" panose="020F0502020204030204" pitchFamily="34" charset="0"/>
                <a:cs typeface="Calibri" panose="020F0502020204030204" pitchFamily="34" charset="0"/>
              </a:rPr>
              <a:t>in-person</a:t>
            </a:r>
            <a:r>
              <a:rPr lang="en-GB" altLang="en-US" sz="2000" kern="0" dirty="0">
                <a:latin typeface="Calibri" panose="020F0502020204030204" pitchFamily="34" charset="0"/>
                <a:ea typeface="Calibri" panose="020F0502020204030204" pitchFamily="34" charset="0"/>
                <a:cs typeface="Calibri" panose="020F0502020204030204" pitchFamily="34" charset="0"/>
              </a:rPr>
              <a:t> to run the meetings during a hybrid session.</a:t>
            </a:r>
          </a:p>
          <a:p>
            <a:pPr marL="400050" lvl="1" indent="0">
              <a:buNone/>
            </a:pPr>
            <a:endParaRPr lang="en-GB" altLang="en-US" sz="2000" kern="0" dirty="0">
              <a:latin typeface="Calibri" panose="020F0502020204030204" pitchFamily="34" charset="0"/>
              <a:ea typeface="Calibri" panose="020F0502020204030204" pitchFamily="34" charset="0"/>
              <a:cs typeface="Calibri" panose="020F0502020204030204" pitchFamily="34" charset="0"/>
            </a:endParaRPr>
          </a:p>
          <a:p>
            <a:pPr marL="400050" lvl="1" indent="0">
              <a:buNone/>
            </a:pPr>
            <a:r>
              <a:rPr lang="en-GB" altLang="en-US" sz="2000" kern="0" dirty="0">
                <a:latin typeface="Calibri" panose="020F0502020204030204" pitchFamily="34" charset="0"/>
                <a:ea typeface="Calibri" panose="020F0502020204030204" pitchFamily="34" charset="0"/>
                <a:cs typeface="Calibri" panose="020F0502020204030204" pitchFamily="34" charset="0"/>
              </a:rPr>
              <a:t>No urgent items –deferring until March or May Session</a:t>
            </a:r>
          </a:p>
          <a:p>
            <a:pPr marL="285750"/>
            <a:endParaRPr lang="en-GB" altLang="en-US" sz="2400" kern="0"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GB" altLang="en-US" sz="2400" kern="0" dirty="0">
              <a:latin typeface="Calibri" panose="020F0502020204030204" pitchFamily="34" charset="0"/>
              <a:ea typeface="Calibri" panose="020F0502020204030204" pitchFamily="34" charset="0"/>
              <a:cs typeface="Calibri" panose="020F0502020204030204" pitchFamily="34" charset="0"/>
            </a:endParaRPr>
          </a:p>
          <a:p>
            <a:pPr marL="285750"/>
            <a:endParaRPr lang="en-GB" altLang="en-US" sz="2400" kern="0" dirty="0">
              <a:latin typeface="Calibri" panose="020F0502020204030204" pitchFamily="34" charset="0"/>
              <a:ea typeface="Calibri" panose="020F0502020204030204" pitchFamily="34" charset="0"/>
              <a:cs typeface="Calibri" panose="020F0502020204030204" pitchFamily="34" charset="0"/>
            </a:endParaRPr>
          </a:p>
          <a:p>
            <a:pPr marL="285750"/>
            <a:endParaRPr lang="en-US" altLang="en-US" sz="2400" kern="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835132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21D7C48-C17A-370C-00B1-1CB8ECD79AE9}"/>
              </a:ext>
            </a:extLst>
          </p:cNvPr>
          <p:cNvSpPr>
            <a:spLocks noGrp="1"/>
          </p:cNvSpPr>
          <p:nvPr>
            <p:ph type="sldNum" sz="quarter" idx="12"/>
          </p:nvPr>
        </p:nvSpPr>
        <p:spPr/>
        <p:txBody>
          <a:bodyPr/>
          <a:lstStyle/>
          <a:p>
            <a:pPr>
              <a:defRPr/>
            </a:pPr>
            <a:r>
              <a:rPr lang="en-US"/>
              <a:t>Slide </a:t>
            </a:r>
            <a:fld id="{03628903-88D7-C74D-8D58-8597ECE2BB7F}" type="slidenum">
              <a:rPr lang="en-US" smtClean="0"/>
              <a:pPr>
                <a:defRPr/>
              </a:pPr>
              <a:t>14</a:t>
            </a:fld>
            <a:endParaRPr lang="en-US"/>
          </a:p>
        </p:txBody>
      </p:sp>
      <p:sp>
        <p:nvSpPr>
          <p:cNvPr id="3" name="Footer Placeholder 2">
            <a:extLst>
              <a:ext uri="{FF2B5EF4-FFF2-40B4-BE49-F238E27FC236}">
                <a16:creationId xmlns:a16="http://schemas.microsoft.com/office/drawing/2014/main" id="{4618069F-8AAA-7357-A3E9-3B4150E5157F}"/>
              </a:ext>
            </a:extLst>
          </p:cNvPr>
          <p:cNvSpPr>
            <a:spLocks noGrp="1"/>
          </p:cNvSpPr>
          <p:nvPr>
            <p:ph type="ftr" sz="quarter" idx="11"/>
          </p:nvPr>
        </p:nvSpPr>
        <p:spPr/>
        <p:txBody>
          <a:bodyPr/>
          <a:lstStyle/>
          <a:p>
            <a:pPr algn="r">
              <a:defRPr/>
            </a:pPr>
            <a:r>
              <a:rPr lang="en-US"/>
              <a:t>Phil Beecher (Wi-SUN Alliance)</a:t>
            </a:r>
            <a:endParaRPr lang="en-US" dirty="0"/>
          </a:p>
        </p:txBody>
      </p:sp>
      <p:sp>
        <p:nvSpPr>
          <p:cNvPr id="6" name="Content Placeholder 2">
            <a:extLst>
              <a:ext uri="{FF2B5EF4-FFF2-40B4-BE49-F238E27FC236}">
                <a16:creationId xmlns:a16="http://schemas.microsoft.com/office/drawing/2014/main" id="{77ADDA4A-93F5-7106-97BC-5CDFE30CC04C}"/>
              </a:ext>
            </a:extLst>
          </p:cNvPr>
          <p:cNvSpPr txBox="1">
            <a:spLocks/>
          </p:cNvSpPr>
          <p:nvPr/>
        </p:nvSpPr>
        <p:spPr>
          <a:xfrm>
            <a:off x="695400" y="621228"/>
            <a:ext cx="10873208" cy="5398574"/>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marL="0" indent="0" algn="ctr">
              <a:spcBef>
                <a:spcPts val="0"/>
              </a:spcBef>
              <a:spcAft>
                <a:spcPts val="600"/>
              </a:spcAft>
              <a:buNone/>
            </a:pPr>
            <a:r>
              <a:rPr lang="en-GB" sz="2800" b="1" kern="0" dirty="0">
                <a:latin typeface="Calibri" panose="020F0502020204030204" pitchFamily="34" charset="0"/>
                <a:ea typeface="Calibri" panose="020F0502020204030204" pitchFamily="34" charset="0"/>
                <a:cs typeface="Calibri" panose="020F0502020204030204" pitchFamily="34" charset="0"/>
              </a:rPr>
              <a:t>WG Motion to approve comment response to IEC/ISO JTC1/SC6</a:t>
            </a:r>
            <a:endParaRPr lang="en-GB" sz="1800" b="1" kern="0" dirty="0">
              <a:latin typeface="Calibri" panose="020F0502020204030204" pitchFamily="34" charset="0"/>
              <a:ea typeface="Calibri" panose="020F0502020204030204" pitchFamily="34" charset="0"/>
              <a:cs typeface="Calibri" panose="020F0502020204030204" pitchFamily="34" charset="0"/>
            </a:endParaRPr>
          </a:p>
          <a:p>
            <a:pPr marL="0" indent="0">
              <a:spcBef>
                <a:spcPts val="0"/>
              </a:spcBef>
              <a:spcAft>
                <a:spcPts val="600"/>
              </a:spcAft>
              <a:buNone/>
            </a:pPr>
            <a:endParaRPr lang="en-GB" sz="2400" kern="0" dirty="0">
              <a:latin typeface="Calibri" panose="020F0502020204030204" pitchFamily="34" charset="0"/>
              <a:ea typeface="Calibri" panose="020F0502020204030204" pitchFamily="34" charset="0"/>
              <a:cs typeface="Calibri" panose="020F0502020204030204" pitchFamily="34" charset="0"/>
            </a:endParaRPr>
          </a:p>
          <a:p>
            <a:pPr marL="0" indent="0">
              <a:spcBef>
                <a:spcPts val="0"/>
              </a:spcBef>
              <a:spcAft>
                <a:spcPts val="600"/>
              </a:spcAft>
              <a:buNone/>
            </a:pPr>
            <a:r>
              <a:rPr lang="en-GB" sz="1800" kern="0" dirty="0">
                <a:latin typeface="Calibri" panose="020F0502020204030204" pitchFamily="34" charset="0"/>
                <a:ea typeface="Calibri" panose="020F0502020204030204" pitchFamily="34" charset="0"/>
                <a:cs typeface="Calibri" panose="020F0502020204030204" pitchFamily="34" charset="0"/>
              </a:rPr>
              <a:t>802.15 WG approves the comment response in document: https://mentor.ieee.org/802.15/dcn/24/15-24-0092-00-0mag-response-to-iso-802-15-9.docx and requests 802 LMSC to forward the response to IEC/ISO JTC1 under the PSDO agreement. </a:t>
            </a:r>
          </a:p>
          <a:p>
            <a:pPr marL="0" indent="0">
              <a:spcBef>
                <a:spcPts val="0"/>
              </a:spcBef>
              <a:spcAft>
                <a:spcPts val="600"/>
              </a:spcAft>
              <a:buNone/>
            </a:pPr>
            <a:r>
              <a:rPr lang="en-GB" sz="1800" kern="0" dirty="0">
                <a:latin typeface="Calibri" panose="020F0502020204030204" pitchFamily="34" charset="0"/>
                <a:ea typeface="Calibri" panose="020F0502020204030204" pitchFamily="34" charset="0"/>
                <a:cs typeface="Calibri" panose="020F0502020204030204" pitchFamily="34" charset="0"/>
              </a:rPr>
              <a:t>802.15WG authorizes the 802.15 WG Chair and Technical Editor to make edits as agreed by 802 LMSC.</a:t>
            </a:r>
          </a:p>
          <a:p>
            <a:pPr marL="0" indent="0">
              <a:spcBef>
                <a:spcPts val="0"/>
              </a:spcBef>
              <a:spcAft>
                <a:spcPts val="0"/>
              </a:spcAft>
              <a:buNone/>
            </a:pPr>
            <a:r>
              <a:rPr lang="en-GB" sz="1800" kern="0" dirty="0">
                <a:latin typeface="Calibri" panose="020F0502020204030204" pitchFamily="34" charset="0"/>
                <a:ea typeface="Calibri" panose="020F0502020204030204" pitchFamily="34" charset="0"/>
                <a:cs typeface="Calibri" panose="020F0502020204030204" pitchFamily="34" charset="0"/>
              </a:rPr>
              <a:t>Moved: Phil Beecher</a:t>
            </a:r>
          </a:p>
          <a:p>
            <a:pPr marL="0" indent="0">
              <a:spcBef>
                <a:spcPts val="0"/>
              </a:spcBef>
              <a:spcAft>
                <a:spcPts val="0"/>
              </a:spcAft>
              <a:buNone/>
            </a:pPr>
            <a:r>
              <a:rPr lang="en-GB" sz="1800" kern="0" dirty="0">
                <a:latin typeface="Calibri" panose="020F0502020204030204" pitchFamily="34" charset="0"/>
                <a:ea typeface="Calibri" panose="020F0502020204030204" pitchFamily="34" charset="0"/>
                <a:cs typeface="Calibri" panose="020F0502020204030204" pitchFamily="34" charset="0"/>
              </a:rPr>
              <a:t>Second: Ann Krieger</a:t>
            </a:r>
            <a:endParaRPr lang="en-GB" altLang="en-US" sz="1800" kern="0" dirty="0">
              <a:latin typeface="Calibri" panose="020F0502020204030204" pitchFamily="34" charset="0"/>
              <a:ea typeface="Calibri" panose="020F0502020204030204" pitchFamily="34" charset="0"/>
              <a:cs typeface="Calibri" panose="020F0502020204030204" pitchFamily="34" charset="0"/>
            </a:endParaRPr>
          </a:p>
          <a:p>
            <a:pPr marL="0" indent="0">
              <a:spcBef>
                <a:spcPts val="0"/>
              </a:spcBef>
              <a:spcAft>
                <a:spcPts val="600"/>
              </a:spcAft>
              <a:buNone/>
            </a:pPr>
            <a:endParaRPr lang="en-GB" altLang="en-US" sz="2400" kern="0" dirty="0">
              <a:latin typeface="Calibri" panose="020F0502020204030204" pitchFamily="34" charset="0"/>
              <a:ea typeface="Calibri" panose="020F0502020204030204" pitchFamily="34" charset="0"/>
              <a:cs typeface="Calibri" panose="020F0502020204030204" pitchFamily="34" charset="0"/>
            </a:endParaRPr>
          </a:p>
          <a:p>
            <a:pPr marL="285750">
              <a:spcBef>
                <a:spcPts val="0"/>
              </a:spcBef>
              <a:spcAft>
                <a:spcPts val="600"/>
              </a:spcAft>
            </a:pPr>
            <a:endParaRPr lang="en-GB" altLang="en-US" sz="2400" kern="0" dirty="0">
              <a:latin typeface="Calibri" panose="020F0502020204030204" pitchFamily="34" charset="0"/>
              <a:ea typeface="Calibri" panose="020F0502020204030204" pitchFamily="34" charset="0"/>
              <a:cs typeface="Calibri" panose="020F0502020204030204" pitchFamily="34" charset="0"/>
            </a:endParaRPr>
          </a:p>
          <a:p>
            <a:pPr marL="285750">
              <a:spcBef>
                <a:spcPts val="0"/>
              </a:spcBef>
              <a:spcAft>
                <a:spcPts val="600"/>
              </a:spcAft>
            </a:pPr>
            <a:endParaRPr lang="en-US" altLang="en-US" sz="2400" kern="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78592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1424" y="2286002"/>
            <a:ext cx="10441160"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the registration link here: </a:t>
            </a:r>
          </a:p>
          <a:p>
            <a:pPr marL="742950" lvl="2" indent="0">
              <a:buNone/>
            </a:pPr>
            <a:r>
              <a:rPr lang="en-US" sz="2000" dirty="0">
                <a:solidFill>
                  <a:srgbClr val="00B0F0"/>
                </a:solidFill>
                <a:hlinkClick r:id="rId2">
                  <a:extLst>
                    <a:ext uri="{A12FA001-AC4F-418D-AE19-62706E023703}">
                      <ahyp:hlinkClr xmlns:ahyp="http://schemas.microsoft.com/office/drawing/2018/hyperlinkcolor" val="tx"/>
                    </a:ext>
                  </a:extLst>
                </a:hlinkClick>
              </a:rPr>
              <a:t>http://802world.org/plenary/</a:t>
            </a:r>
            <a:r>
              <a:rPr lang="en-US" sz="2000" dirty="0">
                <a:solidFill>
                  <a:srgbClr val="00B0F0"/>
                </a:solidFill>
              </a:rPr>
              <a:t> </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2</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2286001" y="685800"/>
            <a:ext cx="7764463" cy="1303040"/>
          </a:xfrm>
        </p:spPr>
        <p:txBody>
          <a:bodyPr anchor="t"/>
          <a:lstStyle/>
          <a:p>
            <a:r>
              <a:rPr lang="en-US" sz="3600" dirty="0"/>
              <a:t>Registration for 802 LMSC Plenaries and 802 Wireless Interims</a:t>
            </a:r>
          </a:p>
        </p:txBody>
      </p:sp>
      <p:sp>
        <p:nvSpPr>
          <p:cNvPr id="2" name="Footer Placeholder 2">
            <a:extLst>
              <a:ext uri="{FF2B5EF4-FFF2-40B4-BE49-F238E27FC236}">
                <a16:creationId xmlns:a16="http://schemas.microsoft.com/office/drawing/2014/main" id="{5F328967-4BEE-E0AF-3B21-E8D99F67FD85}"/>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196872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2286001" y="685801"/>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911424" y="1867296"/>
            <a:ext cx="10513168"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3</a:t>
            </a:fld>
            <a:endParaRPr lang="en-GB" dirty="0"/>
          </a:p>
        </p:txBody>
      </p:sp>
      <p:sp>
        <p:nvSpPr>
          <p:cNvPr id="5" name="Footer Placeholder 2">
            <a:extLst>
              <a:ext uri="{FF2B5EF4-FFF2-40B4-BE49-F238E27FC236}">
                <a16:creationId xmlns:a16="http://schemas.microsoft.com/office/drawing/2014/main" id="{497F69E0-9BEA-3E4D-F35F-B2FE14574023}"/>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3542181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a:xfrm>
            <a:off x="2209800" y="685800"/>
            <a:ext cx="7772400" cy="762000"/>
          </a:xfrm>
        </p:spPr>
        <p:txBody>
          <a:bodyPr/>
          <a:lstStyle/>
          <a:p>
            <a:r>
              <a:rPr lang="en-US" altLang="en-US" dirty="0">
                <a:solidFill>
                  <a:schemeClr val="accent2"/>
                </a:solidFill>
                <a:latin typeface="Calibri" panose="020F0502020204030204" pitchFamily="34" charset="0"/>
                <a:cs typeface="Calibri" panose="020F0502020204030204" pitchFamily="34" charset="0"/>
              </a:rPr>
              <a:t>SC Maintenance Reminders</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1676400" y="1628801"/>
            <a:ext cx="8534400" cy="4611663"/>
          </a:xfrm>
        </p:spPr>
        <p:txBody>
          <a:bodyPr>
            <a:normAutofit/>
          </a:bodyPr>
          <a:lstStyle/>
          <a:p>
            <a:pPr>
              <a:defRPr/>
            </a:pPr>
            <a:r>
              <a:rPr lang="en-US" sz="2400" dirty="0">
                <a:latin typeface="Calibri" panose="020F0502020204030204" pitchFamily="34" charset="0"/>
                <a:cs typeface="Calibri" panose="020F0502020204030204" pitchFamily="34" charset="0"/>
              </a:rPr>
              <a:t>Registration is required to attend this meeting, follow the registration link for the November Plenary:</a:t>
            </a:r>
          </a:p>
          <a:p>
            <a:pPr marL="400050" lvl="1" indent="0">
              <a:buNone/>
              <a:defRPr/>
            </a:pPr>
            <a:r>
              <a:rPr lang="en-US" sz="2000" dirty="0">
                <a:latin typeface="Calibri" panose="020F0502020204030204" pitchFamily="34" charset="0"/>
                <a:cs typeface="Calibri" panose="020F0502020204030204" pitchFamily="34" charset="0"/>
              </a:rPr>
              <a:t>https://grouper.ieee.org/groups/802/15/pub/Meeting_Plan.html</a:t>
            </a:r>
            <a:endParaRPr lang="en-US" sz="2400" dirty="0">
              <a:latin typeface="Calibri" panose="020F0502020204030204" pitchFamily="34" charset="0"/>
              <a:cs typeface="Calibri" panose="020F0502020204030204" pitchFamily="34" charset="0"/>
            </a:endParaRPr>
          </a:p>
          <a:p>
            <a:pPr>
              <a:defRPr/>
            </a:pPr>
            <a:r>
              <a:rPr lang="en-US" sz="2400" dirty="0">
                <a:latin typeface="Calibri" panose="020F0502020204030204" pitchFamily="34" charset="0"/>
                <a:cs typeface="Calibri" panose="020F0502020204030204" pitchFamily="34" charset="0"/>
              </a:rPr>
              <a:t>Please register your attendance for voting credit:</a:t>
            </a:r>
          </a:p>
          <a:p>
            <a:pPr marL="400050" lvl="1" indent="0">
              <a:buNone/>
              <a:defRPr/>
            </a:pPr>
            <a:r>
              <a:rPr lang="en-US" sz="2000" dirty="0">
                <a:latin typeface="Calibri" panose="020F0502020204030204" pitchFamily="34" charset="0"/>
                <a:cs typeface="Calibri" panose="020F0502020204030204" pitchFamily="34" charset="0"/>
                <a:hlinkClick r:id="rId2"/>
              </a:rPr>
              <a:t>https://imat.ieee.org/attendance</a:t>
            </a:r>
            <a:endParaRPr lang="en-US" sz="2000" dirty="0">
              <a:latin typeface="Calibri" panose="020F0502020204030204" pitchFamily="34" charset="0"/>
              <a:cs typeface="Calibri" panose="020F0502020204030204" pitchFamily="34" charset="0"/>
            </a:endParaRPr>
          </a:p>
          <a:p>
            <a:pPr marL="457200" indent="-457200">
              <a:defRPr/>
            </a:pPr>
            <a:r>
              <a:rPr lang="en-US" sz="2400" dirty="0">
                <a:latin typeface="Calibri" panose="020F0502020204030204" pitchFamily="34" charset="0"/>
                <a:cs typeface="Calibri" panose="020F0502020204030204" pitchFamily="34" charset="0"/>
              </a:rPr>
              <a:t>Please identify yourself with your name and affiliation when you first speak</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Participation is by individual</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Motions and Voting: by 802.15 voting members:</a:t>
            </a:r>
            <a:r>
              <a:rPr lang="en-US" sz="28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https://grouper.ieee.org/groups/802/15/member_status.html</a:t>
            </a:r>
            <a:endParaRPr lang="en-US" sz="2400" dirty="0">
              <a:latin typeface="Calibri" panose="020F0502020204030204" pitchFamily="34" charset="0"/>
              <a:cs typeface="Calibri" panose="020F0502020204030204" pitchFamily="34" charset="0"/>
            </a:endParaRPr>
          </a:p>
        </p:txBody>
      </p:sp>
      <p:sp>
        <p:nvSpPr>
          <p:cNvPr id="5" name="Slide Number Placeholder 3">
            <a:extLst>
              <a:ext uri="{FF2B5EF4-FFF2-40B4-BE49-F238E27FC236}">
                <a16:creationId xmlns:a16="http://schemas.microsoft.com/office/drawing/2014/main" id="{835E5DF7-29D8-48A4-9769-F3FCD87BF904}"/>
              </a:ext>
            </a:extLst>
          </p:cNvPr>
          <p:cNvSpPr>
            <a:spLocks noGrp="1"/>
          </p:cNvSpPr>
          <p:nvPr>
            <p:ph type="sldNum" sz="quarter" idx="12"/>
          </p:nvPr>
        </p:nvSpPr>
        <p:spPr>
          <a:xfrm>
            <a:off x="59176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4</a:t>
            </a:fld>
            <a:endParaRPr lang="en-US" dirty="0"/>
          </a:p>
        </p:txBody>
      </p:sp>
      <p:sp>
        <p:nvSpPr>
          <p:cNvPr id="2" name="Footer Placeholder 2">
            <a:extLst>
              <a:ext uri="{FF2B5EF4-FFF2-40B4-BE49-F238E27FC236}">
                <a16:creationId xmlns:a16="http://schemas.microsoft.com/office/drawing/2014/main" id="{113B82A9-745B-D741-BD25-F473F1C72CAF}"/>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bwMode="auto">
          <a:xfrm>
            <a:off x="5735639" y="6554788"/>
            <a:ext cx="655637" cy="239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5</a:t>
            </a:fld>
            <a:endParaRPr lang="en-US" altLang="en-US">
              <a:solidFill>
                <a:schemeClr val="tx1"/>
              </a:solidFill>
            </a:endParaRPr>
          </a:p>
        </p:txBody>
      </p:sp>
      <p:sp>
        <p:nvSpPr>
          <p:cNvPr id="7" name="Content Placeholder 5">
            <a:extLst>
              <a:ext uri="{FF2B5EF4-FFF2-40B4-BE49-F238E27FC236}">
                <a16:creationId xmlns:a16="http://schemas.microsoft.com/office/drawing/2014/main" id="{748D29DA-DF2B-435A-A805-9E299CB436C1}"/>
              </a:ext>
            </a:extLst>
          </p:cNvPr>
          <p:cNvSpPr txBox="1">
            <a:spLocks/>
          </p:cNvSpPr>
          <p:nvPr/>
        </p:nvSpPr>
        <p:spPr bwMode="auto">
          <a:xfrm>
            <a:off x="2213769" y="1641923"/>
            <a:ext cx="7764463" cy="475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fontScale="475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kern="0" dirty="0"/>
              <a:t>See: </a:t>
            </a:r>
            <a:r>
              <a:rPr lang="en-US" kern="0" dirty="0">
                <a:hlinkClick r:id="rId2"/>
              </a:rPr>
              <a:t>https://grouper.ieee.org/groups/802/sapolicies.shtml</a:t>
            </a:r>
            <a:endParaRPr lang="en-US" kern="0" dirty="0"/>
          </a:p>
          <a:p>
            <a:pPr>
              <a:defRPr/>
            </a:pPr>
            <a:endParaRPr lang="en-US" kern="0" dirty="0"/>
          </a:p>
          <a:p>
            <a:pPr>
              <a:defRPr/>
            </a:pPr>
            <a:r>
              <a:rPr lang="en-US" kern="0" dirty="0"/>
              <a:t>IEEE-SA Patent Slides for Standards Development Meetings (.pdf)</a:t>
            </a:r>
          </a:p>
          <a:p>
            <a:pPr>
              <a:defRPr/>
            </a:pPr>
            <a:r>
              <a:rPr lang="en-US" kern="0" dirty="0">
                <a:hlinkClick r:id="rId3"/>
              </a:rPr>
              <a:t>https://development.standards.ieee.org/myproject/Public/mytools/mob/slideset.pdf</a:t>
            </a:r>
            <a:endParaRPr lang="en-US" kern="0" dirty="0"/>
          </a:p>
          <a:p>
            <a:pPr>
              <a:defRPr/>
            </a:pPr>
            <a:r>
              <a:rPr lang="en-US" kern="0" dirty="0"/>
              <a:t>IEEE-SA Standards Board Patent Committee (</a:t>
            </a:r>
            <a:r>
              <a:rPr lang="en-US" kern="0" dirty="0" err="1"/>
              <a:t>PatCom</a:t>
            </a:r>
            <a:r>
              <a:rPr lang="en-US" kern="0" dirty="0"/>
              <a:t>) home page</a:t>
            </a:r>
          </a:p>
          <a:p>
            <a:pPr>
              <a:defRPr/>
            </a:pPr>
            <a:r>
              <a:rPr lang="en-US" kern="0" dirty="0">
                <a:hlinkClick r:id="rId4"/>
              </a:rPr>
              <a:t>https://standards.ieee.org/content/ieee-standards/en/about/sasb/patcom/index.html</a:t>
            </a:r>
            <a:endParaRPr lang="en-US" kern="0" dirty="0"/>
          </a:p>
          <a:p>
            <a:pPr>
              <a:defRPr/>
            </a:pPr>
            <a:endParaRPr lang="en-US" kern="0" dirty="0"/>
          </a:p>
          <a:p>
            <a:pPr>
              <a:defRPr/>
            </a:pPr>
            <a:r>
              <a:rPr lang="en-US" kern="0" dirty="0"/>
              <a:t>IEEE-SA Participation Policy meeting slide set - individual method (.pdf)</a:t>
            </a:r>
          </a:p>
          <a:p>
            <a:pPr>
              <a:defRPr/>
            </a:pPr>
            <a:r>
              <a:rPr lang="en-US" kern="0" dirty="0">
                <a:hlinkClick r:id="rId5"/>
              </a:rPr>
              <a:t>https://standards.ieee.org/content/dam/ieee-standards/standards/web/documents/other/Participant-Behavior-Individual-Method.pdf</a:t>
            </a:r>
            <a:endParaRPr lang="en-US" kern="0" dirty="0"/>
          </a:p>
          <a:p>
            <a:pPr>
              <a:defRPr/>
            </a:pPr>
            <a:endParaRPr lang="en-US" kern="0" dirty="0"/>
          </a:p>
          <a:p>
            <a:pPr>
              <a:defRPr/>
            </a:pPr>
            <a:r>
              <a:rPr lang="en-US" kern="0" dirty="0"/>
              <a:t>Working Group Copyright Materials</a:t>
            </a:r>
          </a:p>
          <a:p>
            <a:pPr>
              <a:defRPr/>
            </a:pPr>
            <a:r>
              <a:rPr lang="en-US" kern="0" dirty="0">
                <a:hlinkClick r:id="rId6"/>
              </a:rPr>
              <a:t>https://standards.ieee.org/ipr/copyright-materials.html</a:t>
            </a:r>
            <a:endParaRPr lang="en-US" kern="0" dirty="0"/>
          </a:p>
          <a:p>
            <a:pPr>
              <a:defRPr/>
            </a:pPr>
            <a:r>
              <a:rPr lang="en-US" kern="0" dirty="0">
                <a:hlinkClick r:id="rId7"/>
              </a:rPr>
              <a:t>https://standards.ieee.org/content/dam/ieee-standards/standards/web/documents/other/ieee-sa-copyright-policy-2019.pdf</a:t>
            </a:r>
            <a:endParaRPr lang="en-US" kern="0" dirty="0"/>
          </a:p>
        </p:txBody>
      </p:sp>
      <p:sp>
        <p:nvSpPr>
          <p:cNvPr id="3" name="Footer Placeholder 2">
            <a:extLst>
              <a:ext uri="{FF2B5EF4-FFF2-40B4-BE49-F238E27FC236}">
                <a16:creationId xmlns:a16="http://schemas.microsoft.com/office/drawing/2014/main" id="{38839FE3-597B-A8DC-73EC-80287DF9613A}"/>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IEEE 802 Ground Rules</a:t>
            </a:r>
          </a:p>
        </p:txBody>
      </p:sp>
      <p:sp>
        <p:nvSpPr>
          <p:cNvPr id="3" name="Content Placeholder 2"/>
          <p:cNvSpPr>
            <a:spLocks noGrp="1"/>
          </p:cNvSpPr>
          <p:nvPr>
            <p:ph idx="1"/>
          </p:nvPr>
        </p:nvSpPr>
        <p:spPr>
          <a:xfrm>
            <a:off x="2063552" y="1628801"/>
            <a:ext cx="8208912"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product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corporate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prices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restrictive notices – </a:t>
            </a:r>
          </a:p>
          <a:p>
            <a:pPr marL="857250" lvl="1" indent="-457200">
              <a:buFont typeface="Arial" panose="020B0604020202020204" pitchFamily="34" charset="0"/>
              <a:buChar char="•"/>
            </a:pPr>
            <a:r>
              <a:rPr lang="en-US" dirty="0">
                <a:latin typeface="Calibri" panose="020F0502020204030204" pitchFamily="34" charset="0"/>
                <a:cs typeface="Calibri" panose="020F0502020204030204" pitchFamily="34" charset="0"/>
              </a:rPr>
              <a:t>(e.g. no “confidential” notices in email)</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Presentations must be openly available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Please respect all participants</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59176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6</a:t>
            </a:fld>
            <a:endParaRPr lang="en-US" dirty="0"/>
          </a:p>
        </p:txBody>
      </p:sp>
      <p:sp>
        <p:nvSpPr>
          <p:cNvPr id="4" name="Footer Placeholder 2">
            <a:extLst>
              <a:ext uri="{FF2B5EF4-FFF2-40B4-BE49-F238E27FC236}">
                <a16:creationId xmlns:a16="http://schemas.microsoft.com/office/drawing/2014/main" id="{371F7736-CCF8-1584-F6F8-74BAA55C3D5C}"/>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563573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22C9B75D-6DE7-FE0D-29BF-C21725B9B6A5}"/>
              </a:ext>
            </a:extLst>
          </p:cNvPr>
          <p:cNvGraphicFramePr>
            <a:graphicFrameLocks noGrp="1"/>
          </p:cNvGraphicFramePr>
          <p:nvPr>
            <p:extLst>
              <p:ext uri="{D42A27DB-BD31-4B8C-83A1-F6EECF244321}">
                <p14:modId xmlns:p14="http://schemas.microsoft.com/office/powerpoint/2010/main" val="3469730377"/>
              </p:ext>
            </p:extLst>
          </p:nvPr>
        </p:nvGraphicFramePr>
        <p:xfrm>
          <a:off x="2133599" y="533398"/>
          <a:ext cx="7924801" cy="5791203"/>
        </p:xfrm>
        <a:graphic>
          <a:graphicData uri="http://schemas.openxmlformats.org/drawingml/2006/table">
            <a:tbl>
              <a:tblPr/>
              <a:tblGrid>
                <a:gridCol w="902209">
                  <a:extLst>
                    <a:ext uri="{9D8B030D-6E8A-4147-A177-3AD203B41FA5}">
                      <a16:colId xmlns:a16="http://schemas.microsoft.com/office/drawing/2014/main" val="3667295919"/>
                    </a:ext>
                  </a:extLst>
                </a:gridCol>
                <a:gridCol w="390144">
                  <a:extLst>
                    <a:ext uri="{9D8B030D-6E8A-4147-A177-3AD203B41FA5}">
                      <a16:colId xmlns:a16="http://schemas.microsoft.com/office/drawing/2014/main" val="3329651972"/>
                    </a:ext>
                  </a:extLst>
                </a:gridCol>
                <a:gridCol w="390144">
                  <a:extLst>
                    <a:ext uri="{9D8B030D-6E8A-4147-A177-3AD203B41FA5}">
                      <a16:colId xmlns:a16="http://schemas.microsoft.com/office/drawing/2014/main" val="3213130102"/>
                    </a:ext>
                  </a:extLst>
                </a:gridCol>
                <a:gridCol w="390144">
                  <a:extLst>
                    <a:ext uri="{9D8B030D-6E8A-4147-A177-3AD203B41FA5}">
                      <a16:colId xmlns:a16="http://schemas.microsoft.com/office/drawing/2014/main" val="2697307837"/>
                    </a:ext>
                  </a:extLst>
                </a:gridCol>
                <a:gridCol w="390144">
                  <a:extLst>
                    <a:ext uri="{9D8B030D-6E8A-4147-A177-3AD203B41FA5}">
                      <a16:colId xmlns:a16="http://schemas.microsoft.com/office/drawing/2014/main" val="666757612"/>
                    </a:ext>
                  </a:extLst>
                </a:gridCol>
                <a:gridCol w="390144">
                  <a:extLst>
                    <a:ext uri="{9D8B030D-6E8A-4147-A177-3AD203B41FA5}">
                      <a16:colId xmlns:a16="http://schemas.microsoft.com/office/drawing/2014/main" val="2905616284"/>
                    </a:ext>
                  </a:extLst>
                </a:gridCol>
                <a:gridCol w="390144">
                  <a:extLst>
                    <a:ext uri="{9D8B030D-6E8A-4147-A177-3AD203B41FA5}">
                      <a16:colId xmlns:a16="http://schemas.microsoft.com/office/drawing/2014/main" val="1559948387"/>
                    </a:ext>
                  </a:extLst>
                </a:gridCol>
                <a:gridCol w="390144">
                  <a:extLst>
                    <a:ext uri="{9D8B030D-6E8A-4147-A177-3AD203B41FA5}">
                      <a16:colId xmlns:a16="http://schemas.microsoft.com/office/drawing/2014/main" val="1159497042"/>
                    </a:ext>
                  </a:extLst>
                </a:gridCol>
                <a:gridCol w="390144">
                  <a:extLst>
                    <a:ext uri="{9D8B030D-6E8A-4147-A177-3AD203B41FA5}">
                      <a16:colId xmlns:a16="http://schemas.microsoft.com/office/drawing/2014/main" val="3512124458"/>
                    </a:ext>
                  </a:extLst>
                </a:gridCol>
                <a:gridCol w="390144">
                  <a:extLst>
                    <a:ext uri="{9D8B030D-6E8A-4147-A177-3AD203B41FA5}">
                      <a16:colId xmlns:a16="http://schemas.microsoft.com/office/drawing/2014/main" val="3941450338"/>
                    </a:ext>
                  </a:extLst>
                </a:gridCol>
                <a:gridCol w="390144">
                  <a:extLst>
                    <a:ext uri="{9D8B030D-6E8A-4147-A177-3AD203B41FA5}">
                      <a16:colId xmlns:a16="http://schemas.microsoft.com/office/drawing/2014/main" val="2610509219"/>
                    </a:ext>
                  </a:extLst>
                </a:gridCol>
                <a:gridCol w="390144">
                  <a:extLst>
                    <a:ext uri="{9D8B030D-6E8A-4147-A177-3AD203B41FA5}">
                      <a16:colId xmlns:a16="http://schemas.microsoft.com/office/drawing/2014/main" val="3121326743"/>
                    </a:ext>
                  </a:extLst>
                </a:gridCol>
                <a:gridCol w="390144">
                  <a:extLst>
                    <a:ext uri="{9D8B030D-6E8A-4147-A177-3AD203B41FA5}">
                      <a16:colId xmlns:a16="http://schemas.microsoft.com/office/drawing/2014/main" val="421270151"/>
                    </a:ext>
                  </a:extLst>
                </a:gridCol>
                <a:gridCol w="390144">
                  <a:extLst>
                    <a:ext uri="{9D8B030D-6E8A-4147-A177-3AD203B41FA5}">
                      <a16:colId xmlns:a16="http://schemas.microsoft.com/office/drawing/2014/main" val="2837435576"/>
                    </a:ext>
                  </a:extLst>
                </a:gridCol>
                <a:gridCol w="390144">
                  <a:extLst>
                    <a:ext uri="{9D8B030D-6E8A-4147-A177-3AD203B41FA5}">
                      <a16:colId xmlns:a16="http://schemas.microsoft.com/office/drawing/2014/main" val="1149969678"/>
                    </a:ext>
                  </a:extLst>
                </a:gridCol>
                <a:gridCol w="390144">
                  <a:extLst>
                    <a:ext uri="{9D8B030D-6E8A-4147-A177-3AD203B41FA5}">
                      <a16:colId xmlns:a16="http://schemas.microsoft.com/office/drawing/2014/main" val="1854903343"/>
                    </a:ext>
                  </a:extLst>
                </a:gridCol>
                <a:gridCol w="390144">
                  <a:extLst>
                    <a:ext uri="{9D8B030D-6E8A-4147-A177-3AD203B41FA5}">
                      <a16:colId xmlns:a16="http://schemas.microsoft.com/office/drawing/2014/main" val="164593819"/>
                    </a:ext>
                  </a:extLst>
                </a:gridCol>
                <a:gridCol w="390144">
                  <a:extLst>
                    <a:ext uri="{9D8B030D-6E8A-4147-A177-3AD203B41FA5}">
                      <a16:colId xmlns:a16="http://schemas.microsoft.com/office/drawing/2014/main" val="513110749"/>
                    </a:ext>
                  </a:extLst>
                </a:gridCol>
                <a:gridCol w="390144">
                  <a:extLst>
                    <a:ext uri="{9D8B030D-6E8A-4147-A177-3AD203B41FA5}">
                      <a16:colId xmlns:a16="http://schemas.microsoft.com/office/drawing/2014/main" val="1397330823"/>
                    </a:ext>
                  </a:extLst>
                </a:gridCol>
              </a:tblGrid>
              <a:tr h="220952">
                <a:tc rowSpan="3">
                  <a:txBody>
                    <a:bodyPr/>
                    <a:lstStyle/>
                    <a:p>
                      <a:pPr algn="ctr" fontAlgn="ctr"/>
                      <a:r>
                        <a:rPr lang="en-GB" sz="1900" b="1" i="0" u="none" strike="noStrike">
                          <a:solidFill>
                            <a:srgbClr val="000000"/>
                          </a:solidFill>
                          <a:effectLst/>
                          <a:latin typeface="Arial" panose="020B0604020202020204" pitchFamily="34" charset="0"/>
                        </a:rPr>
                        <a:t>R4</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9">
                  <a:txBody>
                    <a:bodyPr/>
                    <a:lstStyle/>
                    <a:p>
                      <a:pPr algn="l" fontAlgn="ctr"/>
                      <a:r>
                        <a:rPr lang="en-GB" sz="1000" b="1" i="0" u="none" strike="noStrike">
                          <a:solidFill>
                            <a:srgbClr val="000000"/>
                          </a:solidFill>
                          <a:effectLst/>
                          <a:latin typeface="Arial" panose="020B0604020202020204" pitchFamily="34" charset="0"/>
                        </a:rPr>
                        <a:t>148th IEEE 802.15 WSN SESSION</a:t>
                      </a:r>
                    </a:p>
                  </a:txBody>
                  <a:tcPr marL="91312" marR="5073" marT="507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99"/>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fontAlgn="ctr"/>
                      <a:r>
                        <a:rPr lang="en-GB" sz="500" b="1" i="0" u="none" strike="noStrike">
                          <a:solidFill>
                            <a:srgbClr val="000000"/>
                          </a:solidFill>
                          <a:effectLst/>
                          <a:latin typeface="Arial" panose="020B0604020202020204" pitchFamily="34" charset="0"/>
                        </a:rPr>
                        <a:t> </a:t>
                      </a:r>
                    </a:p>
                  </a:txBody>
                  <a:tcPr marL="5073" marR="5073" marT="5073"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GB" sz="500" b="1" i="0" u="none" strike="noStrike">
                          <a:solidFill>
                            <a:srgbClr val="000000"/>
                          </a:solidFill>
                          <a:effectLst/>
                          <a:latin typeface="Arial" panose="020B0604020202020204" pitchFamily="34" charset="0"/>
                        </a:rPr>
                        <a:t> </a:t>
                      </a:r>
                    </a:p>
                  </a:txBody>
                  <a:tcPr marL="5073" marR="5073" marT="5073"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GB" sz="500" b="1" i="0" u="none" strike="noStrike">
                          <a:solidFill>
                            <a:srgbClr val="000000"/>
                          </a:solidFill>
                          <a:effectLst/>
                          <a:latin typeface="Arial" panose="020B0604020202020204" pitchFamily="34" charset="0"/>
                        </a:rPr>
                        <a:t> </a:t>
                      </a:r>
                    </a:p>
                  </a:txBody>
                  <a:tcPr marL="5073" marR="5073" marT="5073"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GB" sz="500" b="1" i="0" u="none" strike="noStrike">
                          <a:solidFill>
                            <a:srgbClr val="000000"/>
                          </a:solidFill>
                          <a:effectLst/>
                          <a:latin typeface="Arial" panose="020B0604020202020204" pitchFamily="34" charset="0"/>
                        </a:rPr>
                        <a:t> </a:t>
                      </a:r>
                    </a:p>
                  </a:txBody>
                  <a:tcPr marL="5073" marR="5073" marT="5073"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GB" sz="500" b="1" i="0" u="none" strike="noStrike">
                          <a:solidFill>
                            <a:srgbClr val="000000"/>
                          </a:solidFill>
                          <a:effectLst/>
                          <a:latin typeface="Arial" panose="020B0604020202020204" pitchFamily="34" charset="0"/>
                        </a:rPr>
                        <a:t> </a:t>
                      </a:r>
                    </a:p>
                  </a:txBody>
                  <a:tcPr marL="5073" marR="5073" marT="5073"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GB" sz="500" b="1" i="0" u="none" strike="noStrike">
                          <a:solidFill>
                            <a:srgbClr val="000000"/>
                          </a:solidFill>
                          <a:effectLst/>
                          <a:latin typeface="Arial" panose="020B0604020202020204" pitchFamily="34" charset="0"/>
                        </a:rPr>
                        <a:t> </a:t>
                      </a:r>
                    </a:p>
                  </a:txBody>
                  <a:tcPr marL="5073" marR="5073" marT="5073"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GB" sz="500" b="1" i="0" u="none" strike="noStrike">
                          <a:solidFill>
                            <a:srgbClr val="000000"/>
                          </a:solidFill>
                          <a:effectLst/>
                          <a:latin typeface="Arial" panose="020B0604020202020204" pitchFamily="34" charset="0"/>
                        </a:rPr>
                        <a:t> </a:t>
                      </a:r>
                    </a:p>
                  </a:txBody>
                  <a:tcPr marL="5073" marR="5073" marT="5073"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GB" sz="500" b="1" i="0" u="none" strike="noStrike">
                          <a:solidFill>
                            <a:srgbClr val="000000"/>
                          </a:solidFill>
                          <a:effectLst/>
                          <a:latin typeface="Arial" panose="020B0604020202020204" pitchFamily="34" charset="0"/>
                        </a:rPr>
                        <a:t> </a:t>
                      </a:r>
                    </a:p>
                  </a:txBody>
                  <a:tcPr marL="5073" marR="5073" marT="5073"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GB" sz="500" b="1" i="0" u="none" strike="noStrike">
                          <a:solidFill>
                            <a:srgbClr val="000000"/>
                          </a:solidFill>
                          <a:effectLst/>
                          <a:latin typeface="Arial" panose="020B0604020202020204" pitchFamily="34" charset="0"/>
                        </a:rPr>
                        <a:t> </a:t>
                      </a:r>
                    </a:p>
                  </a:txBody>
                  <a:tcPr marL="5073" marR="5073" marT="5073"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extLst>
                  <a:ext uri="{0D108BD9-81ED-4DB2-BD59-A6C34878D82A}">
                    <a16:rowId xmlns:a16="http://schemas.microsoft.com/office/drawing/2014/main" val="999716203"/>
                  </a:ext>
                </a:extLst>
              </a:tr>
              <a:tr h="220952">
                <a:tc vMerge="1">
                  <a:txBody>
                    <a:bodyPr/>
                    <a:lstStyle/>
                    <a:p>
                      <a:endParaRPr lang="en-GB"/>
                    </a:p>
                  </a:txBody>
                  <a:tcPr/>
                </a:tc>
                <a:tc gridSpan="8">
                  <a:txBody>
                    <a:bodyPr/>
                    <a:lstStyle/>
                    <a:p>
                      <a:pPr algn="l" fontAlgn="b"/>
                      <a:r>
                        <a:rPr lang="en-GB" sz="1000" b="1" i="0" u="none" strike="noStrike">
                          <a:solidFill>
                            <a:srgbClr val="000000"/>
                          </a:solidFill>
                          <a:effectLst/>
                          <a:latin typeface="Arial" panose="020B0604020202020204" pitchFamily="34" charset="0"/>
                        </a:rPr>
                        <a:t>Hilton - Panama City, Panama</a:t>
                      </a:r>
                    </a:p>
                  </a:txBody>
                  <a:tcPr marL="91312" marR="5073" marT="5073" marB="0" anchor="b">
                    <a:lnL w="12700" cap="flat" cmpd="sng" algn="ctr">
                      <a:solidFill>
                        <a:srgbClr val="000000"/>
                      </a:solidFill>
                      <a:prstDash val="solid"/>
                      <a:round/>
                      <a:headEnd type="none" w="med" len="med"/>
                      <a:tailEnd type="none" w="med" len="med"/>
                    </a:lnL>
                    <a:lnR>
                      <a:noFill/>
                    </a:lnR>
                    <a:lnT>
                      <a:noFill/>
                    </a:lnT>
                    <a:lnB>
                      <a:noFill/>
                    </a:lnB>
                    <a:solidFill>
                      <a:srgbClr val="FFFF99"/>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fontAlgn="b"/>
                      <a:r>
                        <a:rPr lang="en-GB" sz="500" b="0" i="0" u="none" strike="noStrike">
                          <a:solidFill>
                            <a:srgbClr val="000000"/>
                          </a:solidFill>
                          <a:effectLst/>
                          <a:latin typeface="Arial" panose="020B0604020202020204" pitchFamily="34" charset="0"/>
                        </a:rPr>
                        <a:t> </a:t>
                      </a:r>
                    </a:p>
                  </a:txBody>
                  <a:tcPr marL="5073" marR="5073" marT="5073" marB="0" anchor="b">
                    <a:lnL>
                      <a:noFill/>
                    </a:lnL>
                    <a:lnR>
                      <a:noFill/>
                    </a:lnR>
                    <a:lnT>
                      <a:noFill/>
                    </a:lnT>
                    <a:lnB>
                      <a:noFill/>
                    </a:lnB>
                    <a:solidFill>
                      <a:srgbClr val="FFFF99"/>
                    </a:solidFill>
                  </a:tcPr>
                </a:tc>
                <a:tc>
                  <a:txBody>
                    <a:bodyPr/>
                    <a:lstStyle/>
                    <a:p>
                      <a:pPr algn="l" fontAlgn="b"/>
                      <a:r>
                        <a:rPr lang="en-GB" sz="500" b="0" i="0" u="none" strike="noStrike">
                          <a:solidFill>
                            <a:srgbClr val="000000"/>
                          </a:solidFill>
                          <a:effectLst/>
                          <a:latin typeface="Arial" panose="020B0604020202020204" pitchFamily="34" charset="0"/>
                        </a:rPr>
                        <a:t> </a:t>
                      </a:r>
                    </a:p>
                  </a:txBody>
                  <a:tcPr marL="5073" marR="5073" marT="5073" marB="0" anchor="b">
                    <a:lnL>
                      <a:noFill/>
                    </a:lnL>
                    <a:lnR>
                      <a:noFill/>
                    </a:lnR>
                    <a:lnT>
                      <a:noFill/>
                    </a:lnT>
                    <a:lnB>
                      <a:noFill/>
                    </a:lnB>
                    <a:solidFill>
                      <a:srgbClr val="FFFF99"/>
                    </a:solidFill>
                  </a:tcPr>
                </a:tc>
                <a:tc>
                  <a:txBody>
                    <a:bodyPr/>
                    <a:lstStyle/>
                    <a:p>
                      <a:pPr algn="l" fontAlgn="b"/>
                      <a:r>
                        <a:rPr lang="en-GB" sz="500" b="0" i="0" u="none" strike="noStrike">
                          <a:solidFill>
                            <a:srgbClr val="000000"/>
                          </a:solidFill>
                          <a:effectLst/>
                          <a:latin typeface="Arial" panose="020B0604020202020204" pitchFamily="34" charset="0"/>
                        </a:rPr>
                        <a:t> </a:t>
                      </a:r>
                    </a:p>
                  </a:txBody>
                  <a:tcPr marL="5073" marR="5073" marT="5073" marB="0" anchor="b">
                    <a:lnL>
                      <a:noFill/>
                    </a:lnL>
                    <a:lnR>
                      <a:noFill/>
                    </a:lnR>
                    <a:lnT>
                      <a:noFill/>
                    </a:lnT>
                    <a:lnB>
                      <a:noFill/>
                    </a:lnB>
                    <a:solidFill>
                      <a:srgbClr val="FFFF99"/>
                    </a:solidFill>
                  </a:tcPr>
                </a:tc>
                <a:tc>
                  <a:txBody>
                    <a:bodyPr/>
                    <a:lstStyle/>
                    <a:p>
                      <a:pPr algn="l" fontAlgn="b"/>
                      <a:r>
                        <a:rPr lang="en-GB" sz="500" b="0" i="0" u="none" strike="noStrike">
                          <a:solidFill>
                            <a:srgbClr val="000000"/>
                          </a:solidFill>
                          <a:effectLst/>
                          <a:latin typeface="Arial" panose="020B0604020202020204" pitchFamily="34" charset="0"/>
                        </a:rPr>
                        <a:t> </a:t>
                      </a:r>
                    </a:p>
                  </a:txBody>
                  <a:tcPr marL="5073" marR="5073" marT="5073" marB="0" anchor="b">
                    <a:lnL>
                      <a:noFill/>
                    </a:lnL>
                    <a:lnR>
                      <a:noFill/>
                    </a:lnR>
                    <a:lnT>
                      <a:noFill/>
                    </a:lnT>
                    <a:lnB>
                      <a:noFill/>
                    </a:lnB>
                    <a:solidFill>
                      <a:srgbClr val="FFFF99"/>
                    </a:solidFill>
                  </a:tcPr>
                </a:tc>
                <a:tc>
                  <a:txBody>
                    <a:bodyPr/>
                    <a:lstStyle/>
                    <a:p>
                      <a:pPr algn="l" fontAlgn="b"/>
                      <a:r>
                        <a:rPr lang="en-GB" sz="500" b="0" i="0" u="none" strike="noStrike">
                          <a:solidFill>
                            <a:srgbClr val="000000"/>
                          </a:solidFill>
                          <a:effectLst/>
                          <a:latin typeface="Arial" panose="020B0604020202020204" pitchFamily="34" charset="0"/>
                        </a:rPr>
                        <a:t> </a:t>
                      </a:r>
                    </a:p>
                  </a:txBody>
                  <a:tcPr marL="5073" marR="5073" marT="5073" marB="0" anchor="b">
                    <a:lnL>
                      <a:noFill/>
                    </a:lnL>
                    <a:lnR>
                      <a:noFill/>
                    </a:lnR>
                    <a:lnT>
                      <a:noFill/>
                    </a:lnT>
                    <a:lnB>
                      <a:noFill/>
                    </a:lnB>
                    <a:solidFill>
                      <a:srgbClr val="FFFF99"/>
                    </a:solidFill>
                  </a:tcPr>
                </a:tc>
                <a:tc>
                  <a:txBody>
                    <a:bodyPr/>
                    <a:lstStyle/>
                    <a:p>
                      <a:pPr algn="l" fontAlgn="b"/>
                      <a:r>
                        <a:rPr lang="en-GB" sz="500" b="0" i="0" u="none" strike="noStrike">
                          <a:solidFill>
                            <a:srgbClr val="000000"/>
                          </a:solidFill>
                          <a:effectLst/>
                          <a:latin typeface="Arial" panose="020B0604020202020204" pitchFamily="34" charset="0"/>
                        </a:rPr>
                        <a:t> </a:t>
                      </a:r>
                    </a:p>
                  </a:txBody>
                  <a:tcPr marL="5073" marR="5073" marT="5073" marB="0" anchor="b">
                    <a:lnL>
                      <a:noFill/>
                    </a:lnL>
                    <a:lnR>
                      <a:noFill/>
                    </a:lnR>
                    <a:lnT>
                      <a:noFill/>
                    </a:lnT>
                    <a:lnB>
                      <a:noFill/>
                    </a:lnB>
                    <a:solidFill>
                      <a:srgbClr val="FFFF99"/>
                    </a:solidFill>
                  </a:tcPr>
                </a:tc>
                <a:tc>
                  <a:txBody>
                    <a:bodyPr/>
                    <a:lstStyle/>
                    <a:p>
                      <a:pPr algn="l" fontAlgn="b"/>
                      <a:r>
                        <a:rPr lang="en-GB" sz="500" b="0" i="0" u="none" strike="noStrike">
                          <a:solidFill>
                            <a:srgbClr val="000000"/>
                          </a:solidFill>
                          <a:effectLst/>
                          <a:latin typeface="Arial" panose="020B0604020202020204" pitchFamily="34" charset="0"/>
                        </a:rPr>
                        <a:t> </a:t>
                      </a:r>
                    </a:p>
                  </a:txBody>
                  <a:tcPr marL="5073" marR="5073" marT="5073" marB="0" anchor="b">
                    <a:lnL>
                      <a:noFill/>
                    </a:lnL>
                    <a:lnR>
                      <a:noFill/>
                    </a:lnR>
                    <a:lnT>
                      <a:noFill/>
                    </a:lnT>
                    <a:lnB>
                      <a:noFill/>
                    </a:lnB>
                    <a:solidFill>
                      <a:srgbClr val="FFFF99"/>
                    </a:solidFill>
                  </a:tcPr>
                </a:tc>
                <a:tc>
                  <a:txBody>
                    <a:bodyPr/>
                    <a:lstStyle/>
                    <a:p>
                      <a:pPr algn="l" fontAlgn="b"/>
                      <a:r>
                        <a:rPr lang="en-GB" sz="500" b="0" i="0" u="none" strike="noStrike">
                          <a:solidFill>
                            <a:srgbClr val="000000"/>
                          </a:solidFill>
                          <a:effectLst/>
                          <a:latin typeface="Arial" panose="020B0604020202020204" pitchFamily="34" charset="0"/>
                        </a:rPr>
                        <a:t> </a:t>
                      </a:r>
                    </a:p>
                  </a:txBody>
                  <a:tcPr marL="5073" marR="5073" marT="5073" marB="0" anchor="b">
                    <a:lnL>
                      <a:noFill/>
                    </a:lnL>
                    <a:lnR>
                      <a:noFill/>
                    </a:lnR>
                    <a:lnT>
                      <a:noFill/>
                    </a:lnT>
                    <a:lnB>
                      <a:noFill/>
                    </a:lnB>
                    <a:solidFill>
                      <a:srgbClr val="FFFF99"/>
                    </a:solidFill>
                  </a:tcPr>
                </a:tc>
                <a:tc>
                  <a:txBody>
                    <a:bodyPr/>
                    <a:lstStyle/>
                    <a:p>
                      <a:pPr algn="l" fontAlgn="b"/>
                      <a:r>
                        <a:rPr lang="en-GB" sz="500" b="0" i="0" u="none" strike="noStrike">
                          <a:solidFill>
                            <a:srgbClr val="000000"/>
                          </a:solidFill>
                          <a:effectLst/>
                          <a:latin typeface="Arial" panose="020B0604020202020204" pitchFamily="34" charset="0"/>
                        </a:rPr>
                        <a:t> </a:t>
                      </a:r>
                    </a:p>
                  </a:txBody>
                  <a:tcPr marL="5073" marR="5073" marT="5073" marB="0" anchor="b">
                    <a:lnL>
                      <a:noFill/>
                    </a:lnL>
                    <a:lnR>
                      <a:noFill/>
                    </a:lnR>
                    <a:lnT>
                      <a:noFill/>
                    </a:lnT>
                    <a:lnB>
                      <a:noFill/>
                    </a:lnB>
                    <a:solidFill>
                      <a:srgbClr val="FFFF99"/>
                    </a:solidFill>
                  </a:tcPr>
                </a:tc>
                <a:tc>
                  <a:txBody>
                    <a:bodyPr/>
                    <a:lstStyle/>
                    <a:p>
                      <a:pPr algn="l" fontAlgn="b"/>
                      <a:r>
                        <a:rPr lang="en-GB" sz="500" b="0" i="0" u="none" strike="noStrike">
                          <a:solidFill>
                            <a:srgbClr val="000000"/>
                          </a:solidFill>
                          <a:effectLst/>
                          <a:latin typeface="Arial" panose="020B0604020202020204" pitchFamily="34" charset="0"/>
                        </a:rPr>
                        <a:t> </a:t>
                      </a:r>
                    </a:p>
                  </a:txBody>
                  <a:tcPr marL="5073" marR="5073" marT="5073" marB="0" anchor="b">
                    <a:lnL>
                      <a:noFill/>
                    </a:lnL>
                    <a:lnR>
                      <a:noFill/>
                    </a:lnR>
                    <a:lnT>
                      <a:noFill/>
                    </a:lnT>
                    <a:lnB>
                      <a:noFill/>
                    </a:lnB>
                    <a:solidFill>
                      <a:srgbClr val="FFFF99"/>
                    </a:solidFill>
                  </a:tcPr>
                </a:tc>
                <a:extLst>
                  <a:ext uri="{0D108BD9-81ED-4DB2-BD59-A6C34878D82A}">
                    <a16:rowId xmlns:a16="http://schemas.microsoft.com/office/drawing/2014/main" val="2138059851"/>
                  </a:ext>
                </a:extLst>
              </a:tr>
              <a:tr h="186962">
                <a:tc vMerge="1">
                  <a:txBody>
                    <a:bodyPr/>
                    <a:lstStyle/>
                    <a:p>
                      <a:endParaRPr lang="en-GB"/>
                    </a:p>
                  </a:txBody>
                  <a:tcPr/>
                </a:tc>
                <a:tc gridSpan="17">
                  <a:txBody>
                    <a:bodyPr/>
                    <a:lstStyle/>
                    <a:p>
                      <a:pPr algn="l" fontAlgn="ctr"/>
                      <a:r>
                        <a:rPr lang="en-GB" sz="500" b="1" i="0" u="none" strike="noStrike">
                          <a:solidFill>
                            <a:srgbClr val="000000"/>
                          </a:solidFill>
                          <a:effectLst/>
                          <a:latin typeface="Arial" panose="020B0604020202020204" pitchFamily="34" charset="0"/>
                        </a:rPr>
                        <a:t>The weekly session of the IEEE P802.15 WG on WSN is given in graphic format below. Local Time is meeting location time.</a:t>
                      </a:r>
                    </a:p>
                  </a:txBody>
                  <a:tcPr marL="91312" marR="5073" marT="5073"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fontAlgn="ctr"/>
                      <a:r>
                        <a:rPr lang="en-GB" sz="500" b="1" i="0" u="none" strike="noStrike">
                          <a:solidFill>
                            <a:srgbClr val="000000"/>
                          </a:solidFill>
                          <a:effectLst/>
                          <a:latin typeface="Arial" panose="020B0604020202020204" pitchFamily="34" charset="0"/>
                        </a:rPr>
                        <a:t> </a:t>
                      </a:r>
                    </a:p>
                  </a:txBody>
                  <a:tcPr marL="5073" marR="5073" marT="5073"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2044135898"/>
                  </a:ext>
                </a:extLst>
              </a:tr>
              <a:tr h="122901">
                <a:tc rowSpan="3">
                  <a:txBody>
                    <a:bodyPr/>
                    <a:lstStyle/>
                    <a:p>
                      <a:pPr algn="ctr" fontAlgn="ctr"/>
                      <a:r>
                        <a:rPr lang="en-GB" sz="1100" b="1" i="0" u="none" strike="noStrike">
                          <a:solidFill>
                            <a:srgbClr val="000000"/>
                          </a:solidFill>
                          <a:effectLst/>
                          <a:latin typeface="Arial" panose="020B0604020202020204" pitchFamily="34" charset="0"/>
                        </a:rPr>
                        <a:t>Local</a:t>
                      </a:r>
                      <a:br>
                        <a:rPr lang="en-GB" sz="1100" b="1" i="0" u="none" strike="noStrike">
                          <a:solidFill>
                            <a:srgbClr val="000000"/>
                          </a:solidFill>
                          <a:effectLst/>
                          <a:latin typeface="Arial" panose="020B0604020202020204" pitchFamily="34" charset="0"/>
                        </a:rPr>
                      </a:br>
                      <a:r>
                        <a:rPr lang="en-GB" sz="1100" b="1" i="0" u="none" strike="noStrike">
                          <a:solidFill>
                            <a:srgbClr val="000000"/>
                          </a:solidFill>
                          <a:effectLst/>
                          <a:latin typeface="Arial" panose="020B0604020202020204" pitchFamily="34" charset="0"/>
                        </a:rPr>
                        <a:t>Time</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gridSpan="2">
                  <a:txBody>
                    <a:bodyPr/>
                    <a:lstStyle/>
                    <a:p>
                      <a:pPr algn="ctr" fontAlgn="ctr"/>
                      <a:r>
                        <a:rPr lang="en-GB" sz="500" b="1" i="0" u="none" strike="noStrike">
                          <a:solidFill>
                            <a:srgbClr val="000000"/>
                          </a:solidFill>
                          <a:effectLst/>
                          <a:latin typeface="Arial" panose="020B0604020202020204" pitchFamily="34" charset="0"/>
                        </a:rPr>
                        <a:t>SUNDAY</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lang="en-GB"/>
                    </a:p>
                  </a:txBody>
                  <a:tcPr/>
                </a:tc>
                <a:tc gridSpan="4">
                  <a:txBody>
                    <a:bodyPr/>
                    <a:lstStyle/>
                    <a:p>
                      <a:pPr algn="ctr" fontAlgn="ctr"/>
                      <a:r>
                        <a:rPr lang="en-GB" sz="500" b="1" i="0" u="none" strike="noStrike">
                          <a:solidFill>
                            <a:srgbClr val="000000"/>
                          </a:solidFill>
                          <a:effectLst/>
                          <a:latin typeface="Arial" panose="020B0604020202020204" pitchFamily="34" charset="0"/>
                        </a:rPr>
                        <a:t>MONDAY</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500" b="1" i="0" u="none" strike="noStrike">
                          <a:solidFill>
                            <a:srgbClr val="000000"/>
                          </a:solidFill>
                          <a:effectLst/>
                          <a:latin typeface="Arial" panose="020B0604020202020204" pitchFamily="34" charset="0"/>
                        </a:rPr>
                        <a:t>TUESDAY</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500" b="1" i="0" u="none" strike="noStrike">
                          <a:solidFill>
                            <a:srgbClr val="000000"/>
                          </a:solidFill>
                          <a:effectLst/>
                          <a:latin typeface="Arial" panose="020B0604020202020204" pitchFamily="34" charset="0"/>
                        </a:rPr>
                        <a:t>WEDNESDAY</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500" b="1" i="0" u="none" strike="noStrike">
                          <a:solidFill>
                            <a:srgbClr val="000000"/>
                          </a:solidFill>
                          <a:effectLst/>
                          <a:latin typeface="Arial" panose="020B0604020202020204" pitchFamily="34" charset="0"/>
                        </a:rPr>
                        <a:t>THURSDAY</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987932389"/>
                  </a:ext>
                </a:extLst>
              </a:tr>
              <a:tr h="121003">
                <a:tc vMerge="1">
                  <a:txBody>
                    <a:bodyPr/>
                    <a:lstStyle/>
                    <a:p>
                      <a:endParaRPr lang="en-GB"/>
                    </a:p>
                  </a:txBody>
                  <a:tcPr/>
                </a:tc>
                <a:tc gridSpan="2">
                  <a:txBody>
                    <a:bodyPr/>
                    <a:lstStyle/>
                    <a:p>
                      <a:pPr algn="ctr" fontAlgn="ctr"/>
                      <a:r>
                        <a:rPr lang="en-GB" sz="500" b="1" i="0" u="none" strike="noStrike">
                          <a:solidFill>
                            <a:srgbClr val="000000"/>
                          </a:solidFill>
                          <a:effectLst/>
                          <a:latin typeface="Arial" panose="020B0604020202020204" pitchFamily="34" charset="0"/>
                        </a:rPr>
                        <a:t>14-Jan-24</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lang="en-GB"/>
                    </a:p>
                  </a:txBody>
                  <a:tcPr/>
                </a:tc>
                <a:tc gridSpan="4">
                  <a:txBody>
                    <a:bodyPr/>
                    <a:lstStyle/>
                    <a:p>
                      <a:pPr algn="ctr" fontAlgn="ctr"/>
                      <a:r>
                        <a:rPr lang="en-GB" sz="500" b="1" i="0" u="none" strike="noStrike">
                          <a:solidFill>
                            <a:srgbClr val="000000"/>
                          </a:solidFill>
                          <a:effectLst/>
                          <a:latin typeface="Arial" panose="020B0604020202020204" pitchFamily="34" charset="0"/>
                        </a:rPr>
                        <a:t>15-Jan-24</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500" b="1" i="0" u="none" strike="noStrike">
                          <a:solidFill>
                            <a:srgbClr val="000000"/>
                          </a:solidFill>
                          <a:effectLst/>
                          <a:latin typeface="Arial" panose="020B0604020202020204" pitchFamily="34" charset="0"/>
                        </a:rPr>
                        <a:t>16-Jan-24</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500" b="1" i="0" u="none" strike="noStrike">
                          <a:solidFill>
                            <a:srgbClr val="000000"/>
                          </a:solidFill>
                          <a:effectLst/>
                          <a:latin typeface="Arial" panose="020B0604020202020204" pitchFamily="34" charset="0"/>
                        </a:rPr>
                        <a:t>17-Jan-24</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500" b="1" i="0" u="none" strike="noStrike">
                          <a:solidFill>
                            <a:srgbClr val="000000"/>
                          </a:solidFill>
                          <a:effectLst/>
                          <a:latin typeface="Arial" panose="020B0604020202020204" pitchFamily="34" charset="0"/>
                        </a:rPr>
                        <a:t>18-Jan-24</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878258690"/>
                  </a:ext>
                </a:extLst>
              </a:tr>
              <a:tr h="363009">
                <a:tc vMerge="1">
                  <a:txBody>
                    <a:bodyPr/>
                    <a:lstStyle/>
                    <a:p>
                      <a:endParaRPr lang="en-GB"/>
                    </a:p>
                  </a:txBody>
                  <a:tcPr/>
                </a:tc>
                <a:tc gridSpan="2">
                  <a:txBody>
                    <a:bodyPr/>
                    <a:lstStyle/>
                    <a:p>
                      <a:pPr algn="ctr" fontAlgn="ctr"/>
                      <a:r>
                        <a:rPr lang="en-GB" sz="600" b="1" i="0" u="sng" strike="noStrike">
                          <a:solidFill>
                            <a:srgbClr val="0000FF"/>
                          </a:solidFill>
                          <a:effectLst/>
                          <a:latin typeface="Calibri" panose="020F0502020204030204" pitchFamily="34" charset="0"/>
                          <a:hlinkClick r:id="rId2"/>
                        </a:rPr>
                        <a:t>Virtual Rm 1</a:t>
                      </a:r>
                      <a:endParaRPr lang="en-GB" sz="600" b="1" i="0" u="sng" strike="noStrike">
                        <a:solidFill>
                          <a:srgbClr val="0000FF"/>
                        </a:solidFill>
                        <a:effectLst/>
                        <a:latin typeface="Calibri" panose="020F0502020204030204" pitchFamily="34" charset="0"/>
                      </a:endParaRP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GB"/>
                    </a:p>
                  </a:txBody>
                  <a:tcPr/>
                </a:tc>
                <a:tc>
                  <a:txBody>
                    <a:bodyPr/>
                    <a:lstStyle/>
                    <a:p>
                      <a:pPr algn="ctr" fontAlgn="ctr"/>
                      <a:r>
                        <a:rPr lang="en-GB" sz="600" b="1" i="0" u="sng" strike="noStrike">
                          <a:solidFill>
                            <a:srgbClr val="0000FF"/>
                          </a:solidFill>
                          <a:effectLst/>
                          <a:latin typeface="Calibri" panose="020F0502020204030204" pitchFamily="34" charset="0"/>
                          <a:hlinkClick r:id="rId2"/>
                        </a:rPr>
                        <a:t>Virtual Rm 1</a:t>
                      </a:r>
                      <a:endParaRPr lang="en-GB" sz="600" b="1" i="0" u="sng" strike="noStrike">
                        <a:solidFill>
                          <a:srgbClr val="0000FF"/>
                        </a:solidFill>
                        <a:effectLst/>
                        <a:latin typeface="Calibri" panose="020F0502020204030204" pitchFamily="34" charset="0"/>
                      </a:endParaRPr>
                    </a:p>
                  </a:txBody>
                  <a:tcPr marL="5073" marR="5073" marT="507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GB" sz="600" b="1" i="0" u="sng" strike="noStrike">
                          <a:solidFill>
                            <a:srgbClr val="0000FF"/>
                          </a:solidFill>
                          <a:effectLst/>
                          <a:latin typeface="Calibri" panose="020F0502020204030204" pitchFamily="34" charset="0"/>
                          <a:hlinkClick r:id="rId3"/>
                        </a:rPr>
                        <a:t>Virtual Rm 2</a:t>
                      </a:r>
                      <a:endParaRPr lang="en-GB" sz="600" b="1" i="0" u="sng" strike="noStrike">
                        <a:solidFill>
                          <a:srgbClr val="0000FF"/>
                        </a:solidFill>
                        <a:effectLst/>
                        <a:latin typeface="Calibri" panose="020F0502020204030204" pitchFamily="34" charset="0"/>
                      </a:endParaRPr>
                    </a:p>
                  </a:txBody>
                  <a:tcPr marL="5073" marR="5073" marT="50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GB" sz="600" b="1" i="0" u="sng" strike="noStrike">
                          <a:solidFill>
                            <a:srgbClr val="0000FF"/>
                          </a:solidFill>
                          <a:effectLst/>
                          <a:latin typeface="Calibri" panose="020F0502020204030204" pitchFamily="34" charset="0"/>
                          <a:hlinkClick r:id="rId4"/>
                        </a:rPr>
                        <a:t>Virtual Rm 3</a:t>
                      </a:r>
                      <a:endParaRPr lang="en-GB" sz="600" b="1" i="0" u="sng" strike="noStrike">
                        <a:solidFill>
                          <a:srgbClr val="0000FF"/>
                        </a:solidFill>
                        <a:effectLst/>
                        <a:latin typeface="Calibri" panose="020F0502020204030204" pitchFamily="34" charset="0"/>
                      </a:endParaRPr>
                    </a:p>
                  </a:txBody>
                  <a:tcPr marL="5073" marR="5073" marT="50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GB" sz="600" b="1" i="0" u="sng" strike="noStrike">
                          <a:solidFill>
                            <a:srgbClr val="0000FF"/>
                          </a:solidFill>
                          <a:effectLst/>
                          <a:latin typeface="Calibri" panose="020F0502020204030204" pitchFamily="34" charset="0"/>
                          <a:hlinkClick r:id="rId5"/>
                        </a:rPr>
                        <a:t>Virtual Rm 4</a:t>
                      </a:r>
                      <a:endParaRPr lang="en-GB" sz="600" b="1" i="0" u="sng" strike="noStrike">
                        <a:solidFill>
                          <a:srgbClr val="0000FF"/>
                        </a:solidFill>
                        <a:effectLst/>
                        <a:latin typeface="Calibri" panose="020F0502020204030204" pitchFamily="34" charset="0"/>
                      </a:endParaRPr>
                    </a:p>
                  </a:txBody>
                  <a:tcPr marL="5073" marR="5073" marT="507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GB" sz="600" b="1" i="0" u="sng" strike="noStrike">
                          <a:solidFill>
                            <a:srgbClr val="0000FF"/>
                          </a:solidFill>
                          <a:effectLst/>
                          <a:latin typeface="Calibri" panose="020F0502020204030204" pitchFamily="34" charset="0"/>
                          <a:hlinkClick r:id="rId2"/>
                        </a:rPr>
                        <a:t>Virtual Rm 1</a:t>
                      </a:r>
                      <a:endParaRPr lang="en-GB" sz="600" b="1" i="0" u="sng" strike="noStrike">
                        <a:solidFill>
                          <a:srgbClr val="0000FF"/>
                        </a:solidFill>
                        <a:effectLst/>
                        <a:latin typeface="Calibri" panose="020F0502020204030204" pitchFamily="34" charset="0"/>
                      </a:endParaRPr>
                    </a:p>
                  </a:txBody>
                  <a:tcPr marL="5073" marR="5073" marT="507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GB" sz="600" b="1" i="0" u="sng" strike="noStrike">
                          <a:solidFill>
                            <a:srgbClr val="0000FF"/>
                          </a:solidFill>
                          <a:effectLst/>
                          <a:latin typeface="Calibri" panose="020F0502020204030204" pitchFamily="34" charset="0"/>
                          <a:hlinkClick r:id="rId3"/>
                        </a:rPr>
                        <a:t>Virtual Rm 2</a:t>
                      </a:r>
                      <a:endParaRPr lang="en-GB" sz="600" b="1" i="0" u="sng" strike="noStrike">
                        <a:solidFill>
                          <a:srgbClr val="0000FF"/>
                        </a:solidFill>
                        <a:effectLst/>
                        <a:latin typeface="Calibri" panose="020F0502020204030204" pitchFamily="34" charset="0"/>
                      </a:endParaRPr>
                    </a:p>
                  </a:txBody>
                  <a:tcPr marL="5073" marR="5073" marT="50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GB" sz="600" b="1" i="0" u="sng" strike="noStrike">
                          <a:solidFill>
                            <a:srgbClr val="0000FF"/>
                          </a:solidFill>
                          <a:effectLst/>
                          <a:latin typeface="Calibri" panose="020F0502020204030204" pitchFamily="34" charset="0"/>
                          <a:hlinkClick r:id="rId4"/>
                        </a:rPr>
                        <a:t>Virtual Rm 3</a:t>
                      </a:r>
                      <a:endParaRPr lang="en-GB" sz="600" b="1" i="0" u="sng" strike="noStrike">
                        <a:solidFill>
                          <a:srgbClr val="0000FF"/>
                        </a:solidFill>
                        <a:effectLst/>
                        <a:latin typeface="Calibri" panose="020F0502020204030204" pitchFamily="34" charset="0"/>
                      </a:endParaRPr>
                    </a:p>
                  </a:txBody>
                  <a:tcPr marL="5073" marR="5073" marT="50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GB" sz="600" b="1" i="0" u="sng" strike="noStrike">
                          <a:solidFill>
                            <a:srgbClr val="0000FF"/>
                          </a:solidFill>
                          <a:effectLst/>
                          <a:latin typeface="Calibri" panose="020F0502020204030204" pitchFamily="34" charset="0"/>
                          <a:hlinkClick r:id="rId5"/>
                        </a:rPr>
                        <a:t>Virtual Rm 4</a:t>
                      </a:r>
                      <a:endParaRPr lang="en-GB" sz="600" b="1" i="0" u="sng" strike="noStrike">
                        <a:solidFill>
                          <a:srgbClr val="0000FF"/>
                        </a:solidFill>
                        <a:effectLst/>
                        <a:latin typeface="Calibri" panose="020F0502020204030204" pitchFamily="34" charset="0"/>
                      </a:endParaRPr>
                    </a:p>
                  </a:txBody>
                  <a:tcPr marL="5073" marR="5073" marT="507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GB" sz="600" b="1" i="0" u="sng" strike="noStrike">
                          <a:solidFill>
                            <a:srgbClr val="0000FF"/>
                          </a:solidFill>
                          <a:effectLst/>
                          <a:latin typeface="Calibri" panose="020F0502020204030204" pitchFamily="34" charset="0"/>
                          <a:hlinkClick r:id="rId2"/>
                        </a:rPr>
                        <a:t>Virtual Rm 1</a:t>
                      </a:r>
                      <a:endParaRPr lang="en-GB" sz="600" b="1" i="0" u="sng" strike="noStrike">
                        <a:solidFill>
                          <a:srgbClr val="0000FF"/>
                        </a:solidFill>
                        <a:effectLst/>
                        <a:latin typeface="Calibri" panose="020F0502020204030204" pitchFamily="34" charset="0"/>
                      </a:endParaRPr>
                    </a:p>
                  </a:txBody>
                  <a:tcPr marL="5073" marR="5073" marT="507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GB" sz="600" b="1" i="0" u="sng" strike="noStrike">
                          <a:solidFill>
                            <a:srgbClr val="0000FF"/>
                          </a:solidFill>
                          <a:effectLst/>
                          <a:latin typeface="Calibri" panose="020F0502020204030204" pitchFamily="34" charset="0"/>
                          <a:hlinkClick r:id="rId3"/>
                        </a:rPr>
                        <a:t>Virtual Rm 2</a:t>
                      </a:r>
                      <a:endParaRPr lang="en-GB" sz="600" b="1" i="0" u="sng" strike="noStrike">
                        <a:solidFill>
                          <a:srgbClr val="0000FF"/>
                        </a:solidFill>
                        <a:effectLst/>
                        <a:latin typeface="Calibri" panose="020F0502020204030204" pitchFamily="34" charset="0"/>
                      </a:endParaRPr>
                    </a:p>
                  </a:txBody>
                  <a:tcPr marL="5073" marR="5073" marT="50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GB" sz="600" b="1" i="0" u="sng" strike="noStrike">
                          <a:solidFill>
                            <a:srgbClr val="0000FF"/>
                          </a:solidFill>
                          <a:effectLst/>
                          <a:latin typeface="Calibri" panose="020F0502020204030204" pitchFamily="34" charset="0"/>
                          <a:hlinkClick r:id="rId4"/>
                        </a:rPr>
                        <a:t>Virtual Rm 3</a:t>
                      </a:r>
                      <a:endParaRPr lang="en-GB" sz="600" b="1" i="0" u="sng" strike="noStrike">
                        <a:solidFill>
                          <a:srgbClr val="0000FF"/>
                        </a:solidFill>
                        <a:effectLst/>
                        <a:latin typeface="Calibri" panose="020F0502020204030204" pitchFamily="34" charset="0"/>
                      </a:endParaRPr>
                    </a:p>
                  </a:txBody>
                  <a:tcPr marL="5073" marR="5073" marT="50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GB" sz="600" b="1" i="0" u="sng" strike="noStrike">
                          <a:solidFill>
                            <a:srgbClr val="0000FF"/>
                          </a:solidFill>
                          <a:effectLst/>
                          <a:latin typeface="Calibri" panose="020F0502020204030204" pitchFamily="34" charset="0"/>
                          <a:hlinkClick r:id="rId5"/>
                        </a:rPr>
                        <a:t>Virtual Rm 4</a:t>
                      </a:r>
                      <a:endParaRPr lang="en-GB" sz="600" b="1" i="0" u="sng" strike="noStrike">
                        <a:solidFill>
                          <a:srgbClr val="0000FF"/>
                        </a:solidFill>
                        <a:effectLst/>
                        <a:latin typeface="Calibri" panose="020F0502020204030204" pitchFamily="34" charset="0"/>
                      </a:endParaRPr>
                    </a:p>
                  </a:txBody>
                  <a:tcPr marL="5073" marR="5073" marT="507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GB" sz="600" b="1" i="0" u="sng" strike="noStrike">
                          <a:solidFill>
                            <a:srgbClr val="0000FF"/>
                          </a:solidFill>
                          <a:effectLst/>
                          <a:latin typeface="Calibri" panose="020F0502020204030204" pitchFamily="34" charset="0"/>
                          <a:hlinkClick r:id="rId2"/>
                        </a:rPr>
                        <a:t>Virtual Rm 1</a:t>
                      </a:r>
                      <a:endParaRPr lang="en-GB" sz="600" b="1" i="0" u="sng" strike="noStrike">
                        <a:solidFill>
                          <a:srgbClr val="0000FF"/>
                        </a:solidFill>
                        <a:effectLst/>
                        <a:latin typeface="Calibri" panose="020F0502020204030204" pitchFamily="34" charset="0"/>
                      </a:endParaRPr>
                    </a:p>
                  </a:txBody>
                  <a:tcPr marL="5073" marR="5073" marT="507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GB" sz="600" b="1" i="0" u="sng" strike="noStrike">
                          <a:solidFill>
                            <a:srgbClr val="0000FF"/>
                          </a:solidFill>
                          <a:effectLst/>
                          <a:latin typeface="Calibri" panose="020F0502020204030204" pitchFamily="34" charset="0"/>
                          <a:hlinkClick r:id="rId3"/>
                        </a:rPr>
                        <a:t>Virtual Rm 2</a:t>
                      </a:r>
                      <a:endParaRPr lang="en-GB" sz="600" b="1" i="0" u="sng" strike="noStrike">
                        <a:solidFill>
                          <a:srgbClr val="0000FF"/>
                        </a:solidFill>
                        <a:effectLst/>
                        <a:latin typeface="Calibri" panose="020F0502020204030204" pitchFamily="34" charset="0"/>
                      </a:endParaRPr>
                    </a:p>
                  </a:txBody>
                  <a:tcPr marL="5073" marR="5073" marT="50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GB" sz="600" b="1" i="0" u="sng" strike="noStrike">
                          <a:solidFill>
                            <a:srgbClr val="0000FF"/>
                          </a:solidFill>
                          <a:effectLst/>
                          <a:latin typeface="Calibri" panose="020F0502020204030204" pitchFamily="34" charset="0"/>
                          <a:hlinkClick r:id="rId4"/>
                        </a:rPr>
                        <a:t>Virtual Rm 3</a:t>
                      </a:r>
                      <a:endParaRPr lang="en-GB" sz="600" b="1" i="0" u="sng" strike="noStrike">
                        <a:solidFill>
                          <a:srgbClr val="0000FF"/>
                        </a:solidFill>
                        <a:effectLst/>
                        <a:latin typeface="Calibri" panose="020F0502020204030204" pitchFamily="34" charset="0"/>
                      </a:endParaRPr>
                    </a:p>
                  </a:txBody>
                  <a:tcPr marL="5073" marR="5073" marT="50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GB" sz="600" b="1" i="0" u="sng" strike="noStrike">
                          <a:solidFill>
                            <a:srgbClr val="0000FF"/>
                          </a:solidFill>
                          <a:effectLst/>
                          <a:latin typeface="Calibri" panose="020F0502020204030204" pitchFamily="34" charset="0"/>
                          <a:hlinkClick r:id="rId5"/>
                        </a:rPr>
                        <a:t>Virtual Rm 4</a:t>
                      </a:r>
                      <a:endParaRPr lang="en-GB" sz="600" b="1" i="0" u="sng" strike="noStrike">
                        <a:solidFill>
                          <a:srgbClr val="0000FF"/>
                        </a:solidFill>
                        <a:effectLst/>
                        <a:latin typeface="Calibri" panose="020F0502020204030204" pitchFamily="34" charset="0"/>
                      </a:endParaRPr>
                    </a:p>
                  </a:txBody>
                  <a:tcPr marL="5073" marR="5073" marT="507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24730403"/>
                  </a:ext>
                </a:extLst>
              </a:tr>
              <a:tr h="142357">
                <a:tc>
                  <a:txBody>
                    <a:bodyPr/>
                    <a:lstStyle/>
                    <a:p>
                      <a:pPr algn="ctr" fontAlgn="ctr"/>
                      <a:r>
                        <a:rPr lang="en-GB" sz="500" b="1" i="0" u="none" strike="noStrike">
                          <a:solidFill>
                            <a:srgbClr val="000000"/>
                          </a:solidFill>
                          <a:effectLst/>
                          <a:latin typeface="Arial" panose="020B0604020202020204" pitchFamily="34" charset="0"/>
                        </a:rPr>
                        <a:t>07:00-07:30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rowSpan="2" gridSpan="4">
                  <a:txBody>
                    <a:bodyPr/>
                    <a:lstStyle/>
                    <a:p>
                      <a:pPr algn="ctr" fontAlgn="ctr"/>
                      <a:r>
                        <a:rPr lang="en-GB" sz="500" b="1" i="0" u="none" strike="noStrike">
                          <a:solidFill>
                            <a:srgbClr val="000000"/>
                          </a:solidFill>
                          <a:effectLst/>
                          <a:latin typeface="Arial" panose="020B0604020202020204" pitchFamily="34" charset="0"/>
                        </a:rPr>
                        <a:t>CONTINENTAL BREAKFAST</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gridSpan="4">
                  <a:txBody>
                    <a:bodyPr/>
                    <a:lstStyle/>
                    <a:p>
                      <a:pPr algn="ctr" fontAlgn="ctr"/>
                      <a:r>
                        <a:rPr lang="en-GB" sz="500" b="1" i="0" u="none" strike="noStrike">
                          <a:solidFill>
                            <a:srgbClr val="000000"/>
                          </a:solidFill>
                          <a:effectLst/>
                          <a:latin typeface="Arial" panose="020B0604020202020204" pitchFamily="34" charset="0"/>
                        </a:rPr>
                        <a:t>CONTINENTAL BREAKFAST</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gridSpan="4">
                  <a:txBody>
                    <a:bodyPr/>
                    <a:lstStyle/>
                    <a:p>
                      <a:pPr algn="ctr" fontAlgn="ctr"/>
                      <a:r>
                        <a:rPr lang="en-GB" sz="500" b="1" i="0" u="none" strike="noStrike">
                          <a:solidFill>
                            <a:srgbClr val="000000"/>
                          </a:solidFill>
                          <a:effectLst/>
                          <a:latin typeface="Arial" panose="020B0604020202020204" pitchFamily="34" charset="0"/>
                        </a:rPr>
                        <a:t>CONTINENTAL BREAKFAST</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gridSpan="4">
                  <a:txBody>
                    <a:bodyPr/>
                    <a:lstStyle/>
                    <a:p>
                      <a:pPr algn="ctr" fontAlgn="ctr"/>
                      <a:r>
                        <a:rPr lang="en-GB" sz="500" b="1" i="0" u="none" strike="noStrike">
                          <a:solidFill>
                            <a:srgbClr val="000000"/>
                          </a:solidFill>
                          <a:effectLst/>
                          <a:latin typeface="Arial" panose="020B0604020202020204" pitchFamily="34" charset="0"/>
                        </a:rPr>
                        <a:t>CONTINENTAL BREAKFAST</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extLst>
                  <a:ext uri="{0D108BD9-81ED-4DB2-BD59-A6C34878D82A}">
                    <a16:rowId xmlns:a16="http://schemas.microsoft.com/office/drawing/2014/main" val="4121396689"/>
                  </a:ext>
                </a:extLst>
              </a:tr>
              <a:tr h="142357">
                <a:tc>
                  <a:txBody>
                    <a:bodyPr/>
                    <a:lstStyle/>
                    <a:p>
                      <a:pPr algn="ctr" fontAlgn="ctr"/>
                      <a:r>
                        <a:rPr lang="en-GB" sz="500" b="1" i="0" u="none" strike="noStrike">
                          <a:solidFill>
                            <a:srgbClr val="000000"/>
                          </a:solidFill>
                          <a:effectLst/>
                          <a:latin typeface="Arial" panose="020B0604020202020204" pitchFamily="34" charset="0"/>
                        </a:rPr>
                        <a:t>07:30-08:00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2058063194"/>
                  </a:ext>
                </a:extLst>
              </a:tr>
              <a:tr h="142357">
                <a:tc>
                  <a:txBody>
                    <a:bodyPr/>
                    <a:lstStyle/>
                    <a:p>
                      <a:pPr algn="ctr" fontAlgn="ctr"/>
                      <a:r>
                        <a:rPr lang="en-GB" sz="500" b="1" i="0" u="none" strike="noStrike">
                          <a:solidFill>
                            <a:srgbClr val="FFFFFF"/>
                          </a:solidFill>
                          <a:effectLst/>
                          <a:latin typeface="Arial" panose="020B0604020202020204" pitchFamily="34" charset="0"/>
                        </a:rPr>
                        <a:t>08:00-08:30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GB" sz="500" b="1" i="0" u="none" strike="noStrike">
                          <a:solidFill>
                            <a:srgbClr val="000000"/>
                          </a:solidFill>
                          <a:effectLst/>
                          <a:latin typeface="Arial" panose="020B0604020202020204" pitchFamily="34" charset="0"/>
                        </a:rPr>
                        <a:t>802 WIRELESS</a:t>
                      </a:r>
                      <a:br>
                        <a:rPr lang="en-GB" sz="500" b="1" i="0" u="none" strike="noStrike">
                          <a:solidFill>
                            <a:srgbClr val="000000"/>
                          </a:solidFill>
                          <a:effectLst/>
                          <a:latin typeface="Arial" panose="020B0604020202020204" pitchFamily="34" charset="0"/>
                        </a:rPr>
                      </a:br>
                      <a:r>
                        <a:rPr lang="en-GB" sz="500" b="1" i="0" u="none" strike="noStrike">
                          <a:solidFill>
                            <a:srgbClr val="000000"/>
                          </a:solidFill>
                          <a:effectLst/>
                          <a:latin typeface="Arial" panose="020B0604020202020204" pitchFamily="34" charset="0"/>
                        </a:rPr>
                        <a:t>OPENING MEETING</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4">
                  <a:txBody>
                    <a:bodyPr/>
                    <a:lstStyle/>
                    <a:p>
                      <a:pPr algn="ctr" fontAlgn="ctr"/>
                      <a:r>
                        <a:rPr lang="en-GB" sz="400" b="1" i="0" u="none" strike="noStrike">
                          <a:solidFill>
                            <a:srgbClr val="000000"/>
                          </a:solidFill>
                          <a:effectLst/>
                          <a:latin typeface="Arial" panose="020B0604020202020204" pitchFamily="34" charset="0"/>
                        </a:rPr>
                        <a:t>TG4ab</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NG-UWB</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GB" sz="400" b="1" i="0" u="none" strike="noStrike">
                          <a:solidFill>
                            <a:srgbClr val="FFFFFF"/>
                          </a:solidFill>
                          <a:effectLst/>
                          <a:latin typeface="Arial" panose="020B0604020202020204" pitchFamily="34" charset="0"/>
                        </a:rPr>
                        <a:t>TG6ma</a:t>
                      </a:r>
                      <a:br>
                        <a:rPr lang="en-GB" sz="400" b="1" i="0" u="none" strike="noStrike">
                          <a:solidFill>
                            <a:srgbClr val="FFFFFF"/>
                          </a:solidFill>
                          <a:effectLst/>
                          <a:latin typeface="Arial" panose="020B0604020202020204" pitchFamily="34" charset="0"/>
                        </a:rPr>
                      </a:br>
                      <a:r>
                        <a:rPr lang="en-GB" sz="400" b="1" i="0" u="none" strike="noStrike">
                          <a:solidFill>
                            <a:srgbClr val="FFFFFF"/>
                          </a:solidFill>
                          <a:effectLst/>
                          <a:latin typeface="Arial" panose="020B0604020202020204" pitchFamily="34" charset="0"/>
                        </a:rPr>
                        <a:t>BAN/</a:t>
                      </a:r>
                      <a:br>
                        <a:rPr lang="en-GB" sz="400" b="1" i="0" u="none" strike="noStrike">
                          <a:solidFill>
                            <a:srgbClr val="FFFFFF"/>
                          </a:solidFill>
                          <a:effectLst/>
                          <a:latin typeface="Arial" panose="020B0604020202020204" pitchFamily="34" charset="0"/>
                        </a:rPr>
                      </a:br>
                      <a:r>
                        <a:rPr lang="en-GB" sz="400" b="1" i="0" u="none" strike="noStrike">
                          <a:solidFill>
                            <a:srgbClr val="FFFFFF"/>
                          </a:solidFill>
                          <a:effectLst/>
                          <a:latin typeface="Arial" panose="020B0604020202020204" pitchFamily="34" charset="0"/>
                        </a:rPr>
                        <a:t>VAN</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GB" sz="400" b="1" i="0" u="none" strike="noStrike">
                          <a:solidFill>
                            <a:srgbClr val="FFFFFF"/>
                          </a:solidFill>
                          <a:effectLst/>
                          <a:latin typeface="Arial" panose="020B0604020202020204" pitchFamily="34" charset="0"/>
                        </a:rPr>
                        <a:t>SC</a:t>
                      </a:r>
                      <a:br>
                        <a:rPr lang="en-GB" sz="400" b="1" i="0" u="none" strike="noStrike">
                          <a:solidFill>
                            <a:srgbClr val="FFFFFF"/>
                          </a:solidFill>
                          <a:effectLst/>
                          <a:latin typeface="Arial" panose="020B0604020202020204" pitchFamily="34" charset="0"/>
                        </a:rPr>
                      </a:br>
                      <a:r>
                        <a:rPr lang="en-GB" sz="400" b="1" i="0" u="none" strike="noStrike">
                          <a:solidFill>
                            <a:srgbClr val="FFFFFF"/>
                          </a:solidFill>
                          <a:effectLst/>
                          <a:latin typeface="Arial" panose="020B0604020202020204" pitchFamily="34" charset="0"/>
                        </a:rPr>
                        <a:t>THz</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00FF"/>
                    </a:solidFill>
                  </a:tcPr>
                </a:tc>
                <a:tc rowSpan="4">
                  <a:txBody>
                    <a:bodyPr/>
                    <a:lstStyle/>
                    <a:p>
                      <a:pPr algn="ctr" fontAlgn="ctr"/>
                      <a:r>
                        <a:rPr lang="en-GB" sz="400" b="1" i="0" u="none" strike="noStrike">
                          <a:solidFill>
                            <a:srgbClr val="FFFFFF"/>
                          </a:solidFill>
                          <a:effectLst/>
                          <a:latin typeface="Arial" panose="020B0604020202020204" pitchFamily="34" charset="0"/>
                        </a:rPr>
                        <a:t>SG NG-</a:t>
                      </a:r>
                      <a:br>
                        <a:rPr lang="en-GB" sz="400" b="1" i="0" u="none" strike="noStrike">
                          <a:solidFill>
                            <a:srgbClr val="FFFFFF"/>
                          </a:solidFill>
                          <a:effectLst/>
                          <a:latin typeface="Arial" panose="020B0604020202020204" pitchFamily="34" charset="0"/>
                        </a:rPr>
                      </a:br>
                      <a:r>
                        <a:rPr lang="en-GB" sz="400" b="1" i="0" u="none" strike="noStrike">
                          <a:solidFill>
                            <a:srgbClr val="FFFFFF"/>
                          </a:solidFill>
                          <a:effectLst/>
                          <a:latin typeface="Arial" panose="020B0604020202020204" pitchFamily="34" charset="0"/>
                        </a:rPr>
                        <a:t>SUN PHYs</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rowSpan="2" gridSpan="4">
                  <a:txBody>
                    <a:bodyPr/>
                    <a:lstStyle/>
                    <a:p>
                      <a:pPr algn="ctr" fontAlgn="ctr"/>
                      <a:r>
                        <a:rPr lang="en-GB" sz="500" b="1" i="0" u="none" strike="noStrike">
                          <a:solidFill>
                            <a:srgbClr val="FFFFFF"/>
                          </a:solidFill>
                          <a:effectLst/>
                          <a:latin typeface="Arial" panose="020B0604020202020204" pitchFamily="34" charset="0"/>
                        </a:rPr>
                        <a:t>802.15 AC Meeting</a:t>
                      </a:r>
                      <a:br>
                        <a:rPr lang="en-GB" sz="500" b="1" i="0" u="none" strike="noStrike">
                          <a:solidFill>
                            <a:srgbClr val="FFFFFF"/>
                          </a:solidFill>
                          <a:effectLst/>
                          <a:latin typeface="Arial" panose="020B0604020202020204" pitchFamily="34" charset="0"/>
                        </a:rPr>
                      </a:br>
                      <a:r>
                        <a:rPr lang="en-GB" sz="500" b="1" i="0" u="none" strike="noStrike">
                          <a:solidFill>
                            <a:srgbClr val="FFFFFF"/>
                          </a:solidFill>
                          <a:effectLst/>
                          <a:latin typeface="Arial" panose="020B0604020202020204" pitchFamily="34" charset="0"/>
                        </a:rPr>
                        <a:t>(Virtual Rm 1)</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4">
                  <a:txBody>
                    <a:bodyPr/>
                    <a:lstStyle/>
                    <a:p>
                      <a:pPr algn="ctr" fontAlgn="ctr"/>
                      <a:r>
                        <a:rPr lang="en-GB" sz="400" b="1" i="0" u="none" strike="noStrike">
                          <a:solidFill>
                            <a:srgbClr val="000000"/>
                          </a:solidFill>
                          <a:effectLst/>
                          <a:latin typeface="Arial" panose="020B0604020202020204" pitchFamily="34" charset="0"/>
                        </a:rPr>
                        <a:t>TG4ab</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NG-UWB</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GB" sz="400" b="1" i="0" u="none" strike="noStrike">
                          <a:solidFill>
                            <a:srgbClr val="FFFFFF"/>
                          </a:solidFill>
                          <a:effectLst/>
                          <a:latin typeface="Arial" panose="020B0604020202020204" pitchFamily="34" charset="0"/>
                        </a:rPr>
                        <a:t>TG6ma</a:t>
                      </a:r>
                      <a:br>
                        <a:rPr lang="en-GB" sz="400" b="1" i="0" u="none" strike="noStrike">
                          <a:solidFill>
                            <a:srgbClr val="FFFFFF"/>
                          </a:solidFill>
                          <a:effectLst/>
                          <a:latin typeface="Arial" panose="020B0604020202020204" pitchFamily="34" charset="0"/>
                        </a:rPr>
                      </a:br>
                      <a:r>
                        <a:rPr lang="en-GB" sz="400" b="1" i="0" u="none" strike="noStrike">
                          <a:solidFill>
                            <a:srgbClr val="FFFFFF"/>
                          </a:solidFill>
                          <a:effectLst/>
                          <a:latin typeface="Arial" panose="020B0604020202020204" pitchFamily="34" charset="0"/>
                        </a:rPr>
                        <a:t>BAN/</a:t>
                      </a:r>
                      <a:br>
                        <a:rPr lang="en-GB" sz="400" b="1" i="0" u="none" strike="noStrike">
                          <a:solidFill>
                            <a:srgbClr val="FFFFFF"/>
                          </a:solidFill>
                          <a:effectLst/>
                          <a:latin typeface="Arial" panose="020B0604020202020204" pitchFamily="34" charset="0"/>
                        </a:rPr>
                      </a:br>
                      <a:r>
                        <a:rPr lang="en-GB" sz="400" b="1" i="0" u="none" strike="noStrike">
                          <a:solidFill>
                            <a:srgbClr val="FFFFFF"/>
                          </a:solidFill>
                          <a:effectLst/>
                          <a:latin typeface="Arial" panose="020B0604020202020204" pitchFamily="34" charset="0"/>
                        </a:rPr>
                        <a:t>VAN</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GB" sz="400" b="1" i="0" u="none" strike="noStrike">
                          <a:solidFill>
                            <a:srgbClr val="000000"/>
                          </a:solidFill>
                          <a:effectLst/>
                          <a:latin typeface="Arial" panose="020B0604020202020204" pitchFamily="34" charset="0"/>
                        </a:rPr>
                        <a:t>TG7a OCC</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4">
                  <a:txBody>
                    <a:bodyPr/>
                    <a:lstStyle/>
                    <a:p>
                      <a:pPr algn="ctr" fontAlgn="ctr"/>
                      <a:r>
                        <a:rPr lang="en-GB" sz="400" b="1" i="0" u="none" strike="noStrike">
                          <a:solidFill>
                            <a:srgbClr val="000000"/>
                          </a:solidFill>
                          <a:effectLst/>
                          <a:latin typeface="Arial" panose="020B0604020202020204" pitchFamily="34" charset="0"/>
                        </a:rPr>
                        <a:t>AdHoc</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Reqs.</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WG15</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Chair</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Approv.</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extLst>
                  <a:ext uri="{0D108BD9-81ED-4DB2-BD59-A6C34878D82A}">
                    <a16:rowId xmlns:a16="http://schemas.microsoft.com/office/drawing/2014/main" val="1234701359"/>
                  </a:ext>
                </a:extLst>
              </a:tr>
              <a:tr h="142357">
                <a:tc>
                  <a:txBody>
                    <a:bodyPr/>
                    <a:lstStyle/>
                    <a:p>
                      <a:pPr algn="ctr" fontAlgn="ctr"/>
                      <a:r>
                        <a:rPr lang="en-GB" sz="500" b="1" i="0" u="none" strike="noStrike">
                          <a:solidFill>
                            <a:srgbClr val="FFFFFF"/>
                          </a:solidFill>
                          <a:effectLst/>
                          <a:latin typeface="Arial" panose="020B0604020202020204" pitchFamily="34" charset="0"/>
                        </a:rPr>
                        <a:t>08:30-09:00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757875048"/>
                  </a:ext>
                </a:extLst>
              </a:tr>
              <a:tr h="142357">
                <a:tc>
                  <a:txBody>
                    <a:bodyPr/>
                    <a:lstStyle/>
                    <a:p>
                      <a:pPr algn="ctr" fontAlgn="ctr"/>
                      <a:r>
                        <a:rPr lang="en-GB" sz="500" b="1" i="0" u="none" strike="noStrike">
                          <a:solidFill>
                            <a:srgbClr val="FFFFFF"/>
                          </a:solidFill>
                          <a:effectLst/>
                          <a:latin typeface="Arial" panose="020B0604020202020204" pitchFamily="34" charset="0"/>
                        </a:rPr>
                        <a:t>09:00-09:30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GB" sz="500" b="1" i="0" u="none" strike="noStrike">
                          <a:solidFill>
                            <a:srgbClr val="FFFFFF"/>
                          </a:solidFill>
                          <a:effectLst/>
                          <a:latin typeface="Arial" panose="020B0604020202020204" pitchFamily="34" charset="0"/>
                        </a:rPr>
                        <a:t>802.15 WG Opening Plenary</a:t>
                      </a:r>
                      <a:br>
                        <a:rPr lang="en-GB" sz="500" b="1" i="0" u="none" strike="noStrike">
                          <a:solidFill>
                            <a:srgbClr val="FFFFFF"/>
                          </a:solidFill>
                          <a:effectLst/>
                          <a:latin typeface="Arial" panose="020B0604020202020204" pitchFamily="34" charset="0"/>
                        </a:rPr>
                      </a:br>
                      <a:r>
                        <a:rPr lang="en-GB" sz="500" b="1" i="0" u="none" strike="noStrike">
                          <a:solidFill>
                            <a:srgbClr val="FFFFFF"/>
                          </a:solidFill>
                          <a:effectLst/>
                          <a:latin typeface="Arial" panose="020B0604020202020204" pitchFamily="34" charset="0"/>
                        </a:rPr>
                        <a:t>(Virtual Rm 1)</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rowSpan="2">
                  <a:txBody>
                    <a:bodyPr/>
                    <a:lstStyle/>
                    <a:p>
                      <a:pPr algn="ctr" fontAlgn="ctr"/>
                      <a:r>
                        <a:rPr lang="en-GB" sz="400" b="1" i="0" u="none" strike="noStrike">
                          <a:solidFill>
                            <a:srgbClr val="000000"/>
                          </a:solidFill>
                          <a:effectLst/>
                          <a:latin typeface="Arial" panose="020B0604020202020204" pitchFamily="34" charset="0"/>
                        </a:rPr>
                        <a:t>TG4ab</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NG-UWB</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2">
                  <a:txBody>
                    <a:bodyPr/>
                    <a:lstStyle/>
                    <a:p>
                      <a:pPr algn="ctr" fontAlgn="ctr"/>
                      <a:r>
                        <a:rPr lang="en-GB" sz="400" b="1" i="0" u="none" strike="noStrike">
                          <a:solidFill>
                            <a:srgbClr val="FFFFFF"/>
                          </a:solidFill>
                          <a:effectLst/>
                          <a:latin typeface="Arial" panose="020B0604020202020204" pitchFamily="34" charset="0"/>
                        </a:rPr>
                        <a:t>TG6ma</a:t>
                      </a:r>
                      <a:br>
                        <a:rPr lang="en-GB" sz="400" b="1" i="0" u="none" strike="noStrike">
                          <a:solidFill>
                            <a:srgbClr val="FFFFFF"/>
                          </a:solidFill>
                          <a:effectLst/>
                          <a:latin typeface="Arial" panose="020B0604020202020204" pitchFamily="34" charset="0"/>
                        </a:rPr>
                      </a:br>
                      <a:r>
                        <a:rPr lang="en-GB" sz="400" b="1" i="0" u="none" strike="noStrike">
                          <a:solidFill>
                            <a:srgbClr val="FFFFFF"/>
                          </a:solidFill>
                          <a:effectLst/>
                          <a:latin typeface="Arial" panose="020B0604020202020204" pitchFamily="34" charset="0"/>
                        </a:rPr>
                        <a:t>BAN/</a:t>
                      </a:r>
                      <a:br>
                        <a:rPr lang="en-GB" sz="400" b="1" i="0" u="none" strike="noStrike">
                          <a:solidFill>
                            <a:srgbClr val="FFFFFF"/>
                          </a:solidFill>
                          <a:effectLst/>
                          <a:latin typeface="Arial" panose="020B0604020202020204" pitchFamily="34" charset="0"/>
                        </a:rPr>
                      </a:br>
                      <a:r>
                        <a:rPr lang="en-GB" sz="400" b="1" i="0" u="none" strike="noStrike">
                          <a:solidFill>
                            <a:srgbClr val="FFFFFF"/>
                          </a:solidFill>
                          <a:effectLst/>
                          <a:latin typeface="Arial" panose="020B0604020202020204" pitchFamily="34" charset="0"/>
                        </a:rPr>
                        <a:t>VAN</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2">
                  <a:txBody>
                    <a:bodyPr/>
                    <a:lstStyle/>
                    <a:p>
                      <a:pPr algn="ctr" fontAlgn="ctr"/>
                      <a:r>
                        <a:rPr lang="en-GB" sz="400" b="1" i="0" u="none" strike="noStrike">
                          <a:solidFill>
                            <a:srgbClr val="FFFFFF"/>
                          </a:solidFill>
                          <a:effectLst/>
                          <a:latin typeface="Arial" panose="020B0604020202020204" pitchFamily="34" charset="0"/>
                        </a:rPr>
                        <a:t>SC THz</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00FF"/>
                    </a:solidFill>
                  </a:tcPr>
                </a:tc>
                <a:tc rowSpan="2">
                  <a:txBody>
                    <a:bodyPr/>
                    <a:lstStyle/>
                    <a:p>
                      <a:pPr algn="ctr" fontAlgn="ctr"/>
                      <a:r>
                        <a:rPr lang="en-GB" sz="400" b="1" i="0" u="none" strike="noStrike">
                          <a:solidFill>
                            <a:srgbClr val="000000"/>
                          </a:solidFill>
                          <a:effectLst/>
                          <a:latin typeface="Arial" panose="020B0604020202020204" pitchFamily="34" charset="0"/>
                        </a:rPr>
                        <a:t>TG7a OCC</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817845568"/>
                  </a:ext>
                </a:extLst>
              </a:tr>
              <a:tr h="142357">
                <a:tc>
                  <a:txBody>
                    <a:bodyPr/>
                    <a:lstStyle/>
                    <a:p>
                      <a:pPr algn="ctr" fontAlgn="ctr"/>
                      <a:r>
                        <a:rPr lang="en-GB" sz="500" b="1" i="0" u="none" strike="noStrike">
                          <a:solidFill>
                            <a:srgbClr val="FFFFFF"/>
                          </a:solidFill>
                          <a:effectLst/>
                          <a:latin typeface="Arial" panose="020B0604020202020204" pitchFamily="34" charset="0"/>
                        </a:rPr>
                        <a:t>09:30-10:00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334025995"/>
                  </a:ext>
                </a:extLst>
              </a:tr>
              <a:tr h="142357">
                <a:tc>
                  <a:txBody>
                    <a:bodyPr/>
                    <a:lstStyle/>
                    <a:p>
                      <a:pPr algn="ctr" fontAlgn="ctr"/>
                      <a:r>
                        <a:rPr lang="en-GB" sz="500" b="1" i="0" u="none" strike="noStrike">
                          <a:solidFill>
                            <a:srgbClr val="000000"/>
                          </a:solidFill>
                          <a:effectLst/>
                          <a:latin typeface="Arial" panose="020B0604020202020204" pitchFamily="34" charset="0"/>
                        </a:rPr>
                        <a:t>10:00-10:30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a:txBody>
                    <a:bodyPr/>
                    <a:lstStyle/>
                    <a:p>
                      <a:pPr algn="ctr" fontAlgn="ctr"/>
                      <a:r>
                        <a:rPr lang="en-GB" sz="400" b="1" i="0" u="none" strike="noStrike">
                          <a:solidFill>
                            <a:srgbClr val="000000"/>
                          </a:solidFill>
                          <a:effectLst/>
                          <a:latin typeface="Arial" panose="020B0604020202020204" pitchFamily="34" charset="0"/>
                        </a:rPr>
                        <a:t>Break</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400" b="1" i="0" u="none" strike="noStrike">
                          <a:solidFill>
                            <a:srgbClr val="000000"/>
                          </a:solidFill>
                          <a:effectLst/>
                          <a:latin typeface="Arial" panose="020B0604020202020204" pitchFamily="34" charset="0"/>
                        </a:rPr>
                        <a:t>Break</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400" b="1" i="0" u="none" strike="noStrike">
                          <a:solidFill>
                            <a:srgbClr val="000000"/>
                          </a:solidFill>
                          <a:effectLst/>
                          <a:latin typeface="Arial" panose="020B0604020202020204" pitchFamily="34" charset="0"/>
                        </a:rPr>
                        <a:t>Break</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400" b="1" i="0" u="none" strike="noStrike">
                          <a:solidFill>
                            <a:srgbClr val="000000"/>
                          </a:solidFill>
                          <a:effectLst/>
                          <a:latin typeface="Arial" panose="020B0604020202020204" pitchFamily="34" charset="0"/>
                        </a:rPr>
                        <a:t>Break</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788025781"/>
                  </a:ext>
                </a:extLst>
              </a:tr>
              <a:tr h="142357">
                <a:tc>
                  <a:txBody>
                    <a:bodyPr/>
                    <a:lstStyle/>
                    <a:p>
                      <a:pPr algn="ctr" fontAlgn="ctr"/>
                      <a:r>
                        <a:rPr lang="en-GB" sz="500" b="1" i="0" u="none" strike="noStrike">
                          <a:solidFill>
                            <a:srgbClr val="FFFFFF"/>
                          </a:solidFill>
                          <a:effectLst/>
                          <a:latin typeface="Arial" panose="020B0604020202020204" pitchFamily="34" charset="0"/>
                        </a:rPr>
                        <a:t>10:30-11:00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4">
                  <a:txBody>
                    <a:bodyPr/>
                    <a:lstStyle/>
                    <a:p>
                      <a:pPr algn="ctr" fontAlgn="ctr"/>
                      <a:r>
                        <a:rPr lang="en-GB" sz="400" b="1" i="0" u="none" strike="noStrike">
                          <a:solidFill>
                            <a:srgbClr val="000000"/>
                          </a:solidFill>
                          <a:effectLst/>
                          <a:latin typeface="Arial" panose="020B0604020202020204" pitchFamily="34" charset="0"/>
                        </a:rPr>
                        <a:t>TG4ab</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NG-UWB</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GB" sz="400" b="1" i="0" u="none" strike="noStrike">
                          <a:solidFill>
                            <a:srgbClr val="FFFFFF"/>
                          </a:solidFill>
                          <a:effectLst/>
                          <a:latin typeface="Arial" panose="020B0604020202020204" pitchFamily="34" charset="0"/>
                        </a:rPr>
                        <a:t>TG6ma</a:t>
                      </a:r>
                      <a:br>
                        <a:rPr lang="en-GB" sz="400" b="1" i="0" u="none" strike="noStrike">
                          <a:solidFill>
                            <a:srgbClr val="FFFFFF"/>
                          </a:solidFill>
                          <a:effectLst/>
                          <a:latin typeface="Arial" panose="020B0604020202020204" pitchFamily="34" charset="0"/>
                        </a:rPr>
                      </a:br>
                      <a:r>
                        <a:rPr lang="en-GB" sz="400" b="1" i="0" u="none" strike="noStrike">
                          <a:solidFill>
                            <a:srgbClr val="FFFFFF"/>
                          </a:solidFill>
                          <a:effectLst/>
                          <a:latin typeface="Arial" panose="020B0604020202020204" pitchFamily="34" charset="0"/>
                        </a:rPr>
                        <a:t>BAN/</a:t>
                      </a:r>
                      <a:br>
                        <a:rPr lang="en-GB" sz="400" b="1" i="0" u="none" strike="noStrike">
                          <a:solidFill>
                            <a:srgbClr val="FFFFFF"/>
                          </a:solidFill>
                          <a:effectLst/>
                          <a:latin typeface="Arial" panose="020B0604020202020204" pitchFamily="34" charset="0"/>
                        </a:rPr>
                      </a:br>
                      <a:r>
                        <a:rPr lang="en-GB" sz="400" b="1" i="0" u="none" strike="noStrike">
                          <a:solidFill>
                            <a:srgbClr val="FFFFFF"/>
                          </a:solidFill>
                          <a:effectLst/>
                          <a:latin typeface="Arial" panose="020B0604020202020204" pitchFamily="34" charset="0"/>
                        </a:rPr>
                        <a:t>VAN</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GB" sz="400" b="1" i="0" u="none" strike="noStrike">
                          <a:solidFill>
                            <a:srgbClr val="FFFFFF"/>
                          </a:solidFill>
                          <a:effectLst/>
                          <a:latin typeface="Arial" panose="020B0604020202020204" pitchFamily="34" charset="0"/>
                        </a:rPr>
                        <a:t>IG NG-OCC</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rowSpan="4">
                  <a:txBody>
                    <a:bodyPr/>
                    <a:lstStyle/>
                    <a:p>
                      <a:pPr algn="ctr" fontAlgn="ctr"/>
                      <a:r>
                        <a:rPr lang="en-GB" sz="400" b="1" i="0" u="none" strike="noStrike">
                          <a:solidFill>
                            <a:srgbClr val="000000"/>
                          </a:solidFill>
                          <a:effectLst/>
                          <a:latin typeface="Arial" panose="020B0604020202020204" pitchFamily="34" charset="0"/>
                        </a:rPr>
                        <a:t>SC</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MAINT</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algn="ctr" fontAlgn="ctr"/>
                      <a:r>
                        <a:rPr lang="en-GB" sz="400" b="1" i="0" u="none" strike="noStrike">
                          <a:solidFill>
                            <a:srgbClr val="000000"/>
                          </a:solidFill>
                          <a:effectLst/>
                          <a:latin typeface="Arial" panose="020B0604020202020204" pitchFamily="34" charset="0"/>
                        </a:rPr>
                        <a:t>TG4me</a:t>
                      </a:r>
                      <a:br>
                        <a:rPr lang="en-GB" sz="300" b="1" i="0" u="none" strike="noStrike">
                          <a:solidFill>
                            <a:srgbClr val="000000"/>
                          </a:solidFill>
                          <a:effectLst/>
                          <a:latin typeface="Arial" panose="020B0604020202020204" pitchFamily="34" charset="0"/>
                        </a:rPr>
                      </a:br>
                      <a:r>
                        <a:rPr lang="en-GB" sz="300" b="1" i="0" u="none" strike="noStrike">
                          <a:solidFill>
                            <a:srgbClr val="000000"/>
                          </a:solidFill>
                          <a:effectLst/>
                          <a:latin typeface="Arial" panose="020B0604020202020204" pitchFamily="34" charset="0"/>
                        </a:rPr>
                        <a:t>Revision</a:t>
                      </a:r>
                      <a:endParaRPr lang="en-GB" sz="400" b="1" i="0" u="none" strike="noStrike">
                        <a:solidFill>
                          <a:srgbClr val="000000"/>
                        </a:solidFill>
                        <a:effectLst/>
                        <a:latin typeface="Arial" panose="020B0604020202020204" pitchFamily="34" charset="0"/>
                      </a:endParaRP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en-GB" sz="400" b="1" i="0" u="none" strike="noStrike">
                          <a:solidFill>
                            <a:srgbClr val="000000"/>
                          </a:solidFill>
                          <a:effectLst/>
                          <a:latin typeface="Arial" panose="020B0604020202020204" pitchFamily="34" charset="0"/>
                        </a:rPr>
                        <a:t>AdHoc</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Reqs.</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WG15</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Chair</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Approv.</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GB" sz="400" b="1" i="0" u="none" strike="noStrike">
                          <a:solidFill>
                            <a:srgbClr val="000000"/>
                          </a:solidFill>
                          <a:effectLst/>
                          <a:latin typeface="Arial" panose="020B0604020202020204" pitchFamily="34" charset="0"/>
                        </a:rPr>
                        <a:t>TG4ac</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Privacy</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a:txBody>
                    <a:bodyPr/>
                    <a:lstStyle/>
                    <a:p>
                      <a:pPr algn="ctr" fontAlgn="ctr"/>
                      <a:r>
                        <a:rPr lang="en-GB" sz="400" b="1" i="0" u="none" strike="noStrike">
                          <a:solidFill>
                            <a:srgbClr val="FFFFFF"/>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2" gridSpan="4">
                  <a:txBody>
                    <a:bodyPr/>
                    <a:lstStyle/>
                    <a:p>
                      <a:pPr algn="ctr" fontAlgn="ctr"/>
                      <a:r>
                        <a:rPr lang="en-GB" sz="500" b="1" i="0" u="none" strike="noStrike">
                          <a:solidFill>
                            <a:srgbClr val="FFFFFF"/>
                          </a:solidFill>
                          <a:effectLst/>
                          <a:latin typeface="Arial" panose="020B0604020202020204" pitchFamily="34" charset="0"/>
                        </a:rPr>
                        <a:t>802.15 WG Midweek Plenary (Virtual Rm 1)</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4">
                  <a:txBody>
                    <a:bodyPr/>
                    <a:lstStyle/>
                    <a:p>
                      <a:pPr algn="ctr" fontAlgn="ctr"/>
                      <a:r>
                        <a:rPr lang="en-GB" sz="400" b="1" i="0" u="none" strike="noStrike">
                          <a:solidFill>
                            <a:srgbClr val="000000"/>
                          </a:solidFill>
                          <a:effectLst/>
                          <a:latin typeface="Arial" panose="020B0604020202020204" pitchFamily="34" charset="0"/>
                        </a:rPr>
                        <a:t>TG4ab</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NG-UWB</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GB" sz="400" b="1" i="0" u="none" strike="noStrike">
                          <a:solidFill>
                            <a:srgbClr val="000000"/>
                          </a:solidFill>
                          <a:effectLst/>
                          <a:latin typeface="Arial" panose="020B0604020202020204" pitchFamily="34" charset="0"/>
                        </a:rPr>
                        <a:t>TG16t</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LicNB</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GB" sz="400" b="1" i="0" u="none" strike="noStrike">
                          <a:solidFill>
                            <a:srgbClr val="000000"/>
                          </a:solidFill>
                          <a:effectLst/>
                          <a:latin typeface="Arial" panose="020B0604020202020204" pitchFamily="34" charset="0"/>
                        </a:rPr>
                        <a:t>TG4ac</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Privacy</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a:txBody>
                    <a:bodyPr/>
                    <a:lstStyle/>
                    <a:p>
                      <a:pPr algn="ctr" fontAlgn="ctr"/>
                      <a:r>
                        <a:rPr lang="en-GB" sz="400" b="1" i="0" u="none" strike="noStrike">
                          <a:solidFill>
                            <a:srgbClr val="000000"/>
                          </a:solidFill>
                          <a:effectLst/>
                          <a:latin typeface="Arial" panose="020B0604020202020204" pitchFamily="34" charset="0"/>
                        </a:rPr>
                        <a:t>AdHoc</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Needs</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WG15</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Chair</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Approv.</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extLst>
                  <a:ext uri="{0D108BD9-81ED-4DB2-BD59-A6C34878D82A}">
                    <a16:rowId xmlns:a16="http://schemas.microsoft.com/office/drawing/2014/main" val="1978120201"/>
                  </a:ext>
                </a:extLst>
              </a:tr>
              <a:tr h="142357">
                <a:tc>
                  <a:txBody>
                    <a:bodyPr/>
                    <a:lstStyle/>
                    <a:p>
                      <a:pPr algn="ctr" fontAlgn="ctr"/>
                      <a:r>
                        <a:rPr lang="en-GB" sz="500" b="1" i="0" u="none" strike="noStrike">
                          <a:solidFill>
                            <a:srgbClr val="FFFFFF"/>
                          </a:solidFill>
                          <a:effectLst/>
                          <a:latin typeface="Arial" panose="020B0604020202020204" pitchFamily="34" charset="0"/>
                        </a:rPr>
                        <a:t>11:00-11:30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4812929"/>
                  </a:ext>
                </a:extLst>
              </a:tr>
              <a:tr h="142357">
                <a:tc>
                  <a:txBody>
                    <a:bodyPr/>
                    <a:lstStyle/>
                    <a:p>
                      <a:pPr algn="ctr" fontAlgn="ctr"/>
                      <a:r>
                        <a:rPr lang="en-GB" sz="500" b="1" i="0" u="none" strike="noStrike">
                          <a:solidFill>
                            <a:srgbClr val="FFFFFF"/>
                          </a:solidFill>
                          <a:effectLst/>
                          <a:latin typeface="Arial" panose="020B0604020202020204" pitchFamily="34" charset="0"/>
                        </a:rPr>
                        <a:t>11:30-12:00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rowSpan="2" gridSpan="4">
                  <a:txBody>
                    <a:bodyPr/>
                    <a:lstStyle/>
                    <a:p>
                      <a:pPr algn="ctr" fontAlgn="ctr"/>
                      <a:r>
                        <a:rPr lang="en-GB" sz="500" b="1" i="0" u="none" strike="noStrike">
                          <a:solidFill>
                            <a:srgbClr val="FFFFFF"/>
                          </a:solidFill>
                          <a:effectLst/>
                          <a:latin typeface="Arial" panose="020B0604020202020204" pitchFamily="34" charset="0"/>
                        </a:rPr>
                        <a:t>WNG</a:t>
                      </a:r>
                      <a:br>
                        <a:rPr lang="en-GB" sz="500" b="1" i="0" u="none" strike="noStrike">
                          <a:solidFill>
                            <a:srgbClr val="FFFFFF"/>
                          </a:solidFill>
                          <a:effectLst/>
                          <a:latin typeface="Arial" panose="020B0604020202020204" pitchFamily="34" charset="0"/>
                        </a:rPr>
                      </a:br>
                      <a:r>
                        <a:rPr lang="en-GB" sz="500" b="1" i="0" u="none" strike="noStrike">
                          <a:solidFill>
                            <a:srgbClr val="FFFFFF"/>
                          </a:solidFill>
                          <a:effectLst/>
                          <a:latin typeface="Arial" panose="020B0604020202020204" pitchFamily="34" charset="0"/>
                        </a:rPr>
                        <a:t>(Virtual Rm 1)</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431223073"/>
                  </a:ext>
                </a:extLst>
              </a:tr>
              <a:tr h="142357">
                <a:tc>
                  <a:txBody>
                    <a:bodyPr/>
                    <a:lstStyle/>
                    <a:p>
                      <a:pPr algn="ctr" fontAlgn="ctr"/>
                      <a:r>
                        <a:rPr lang="en-GB" sz="500" b="1" i="0" u="none" strike="noStrike">
                          <a:solidFill>
                            <a:srgbClr val="FFFFFF"/>
                          </a:solidFill>
                          <a:effectLst/>
                          <a:latin typeface="Arial" panose="020B0604020202020204" pitchFamily="34" charset="0"/>
                        </a:rPr>
                        <a:t>12:00-12:30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59737522"/>
                  </a:ext>
                </a:extLst>
              </a:tr>
              <a:tr h="142357">
                <a:tc>
                  <a:txBody>
                    <a:bodyPr/>
                    <a:lstStyle/>
                    <a:p>
                      <a:pPr algn="ctr" fontAlgn="ctr"/>
                      <a:r>
                        <a:rPr lang="en-GB" sz="500" b="1" i="0" u="none" strike="noStrike">
                          <a:solidFill>
                            <a:srgbClr val="000000"/>
                          </a:solidFill>
                          <a:effectLst/>
                          <a:latin typeface="Arial" panose="020B0604020202020204" pitchFamily="34" charset="0"/>
                        </a:rPr>
                        <a:t>12:30-13:00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GB" sz="500" b="1" i="0" u="none" strike="noStrike">
                          <a:solidFill>
                            <a:srgbClr val="000000"/>
                          </a:solidFill>
                          <a:effectLst/>
                          <a:latin typeface="Arial" panose="020B0604020202020204" pitchFamily="34" charset="0"/>
                        </a:rPr>
                        <a:t>LUNCH</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gridSpan="4">
                  <a:txBody>
                    <a:bodyPr/>
                    <a:lstStyle/>
                    <a:p>
                      <a:pPr algn="ctr" fontAlgn="ctr"/>
                      <a:r>
                        <a:rPr lang="en-GB" sz="500" b="1" i="0" u="none" strike="noStrike">
                          <a:solidFill>
                            <a:srgbClr val="000000"/>
                          </a:solidFill>
                          <a:effectLst/>
                          <a:latin typeface="Arial" panose="020B0604020202020204" pitchFamily="34" charset="0"/>
                        </a:rPr>
                        <a:t>LUNCH</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gridSpan="4">
                  <a:txBody>
                    <a:bodyPr/>
                    <a:lstStyle/>
                    <a:p>
                      <a:pPr algn="ctr" fontAlgn="ctr"/>
                      <a:r>
                        <a:rPr lang="en-GB" sz="500" b="1" i="0" u="none" strike="noStrike">
                          <a:solidFill>
                            <a:srgbClr val="000000"/>
                          </a:solidFill>
                          <a:effectLst/>
                          <a:latin typeface="Arial" panose="020B0604020202020204" pitchFamily="34" charset="0"/>
                        </a:rPr>
                        <a:t>LUNCH</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gridSpan="4">
                  <a:txBody>
                    <a:bodyPr/>
                    <a:lstStyle/>
                    <a:p>
                      <a:pPr algn="ctr" fontAlgn="ctr"/>
                      <a:r>
                        <a:rPr lang="en-GB" sz="500" b="1" i="0" u="none" strike="noStrike">
                          <a:solidFill>
                            <a:srgbClr val="000000"/>
                          </a:solidFill>
                          <a:effectLst/>
                          <a:latin typeface="Arial" panose="020B0604020202020204" pitchFamily="34" charset="0"/>
                        </a:rPr>
                        <a:t>LUNCH</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extLst>
                  <a:ext uri="{0D108BD9-81ED-4DB2-BD59-A6C34878D82A}">
                    <a16:rowId xmlns:a16="http://schemas.microsoft.com/office/drawing/2014/main" val="2885680270"/>
                  </a:ext>
                </a:extLst>
              </a:tr>
              <a:tr h="142357">
                <a:tc>
                  <a:txBody>
                    <a:bodyPr/>
                    <a:lstStyle/>
                    <a:p>
                      <a:pPr algn="ctr" fontAlgn="ctr"/>
                      <a:r>
                        <a:rPr lang="en-GB" sz="500" b="1" i="0" u="none" strike="noStrike">
                          <a:solidFill>
                            <a:srgbClr val="000000"/>
                          </a:solidFill>
                          <a:effectLst/>
                          <a:latin typeface="Arial" panose="020B0604020202020204" pitchFamily="34" charset="0"/>
                        </a:rPr>
                        <a:t>13:00-13:30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2095502813"/>
                  </a:ext>
                </a:extLst>
              </a:tr>
              <a:tr h="142357">
                <a:tc>
                  <a:txBody>
                    <a:bodyPr/>
                    <a:lstStyle/>
                    <a:p>
                      <a:pPr algn="ctr" fontAlgn="ctr"/>
                      <a:r>
                        <a:rPr lang="en-GB" sz="500" b="1" i="0" u="none" strike="noStrike">
                          <a:solidFill>
                            <a:srgbClr val="FFFFFF"/>
                          </a:solidFill>
                          <a:effectLst/>
                          <a:latin typeface="Arial" panose="020B0604020202020204" pitchFamily="34" charset="0"/>
                        </a:rPr>
                        <a:t>13:30-14:00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rowSpan="4">
                  <a:txBody>
                    <a:bodyPr/>
                    <a:lstStyle/>
                    <a:p>
                      <a:pPr algn="ctr" fontAlgn="ctr"/>
                      <a:r>
                        <a:rPr lang="en-GB" sz="400" b="1" i="0" u="none" strike="noStrike">
                          <a:solidFill>
                            <a:srgbClr val="000000"/>
                          </a:solidFill>
                          <a:effectLst/>
                          <a:latin typeface="Arial" panose="020B0604020202020204" pitchFamily="34" charset="0"/>
                        </a:rPr>
                        <a:t>TG4me</a:t>
                      </a:r>
                      <a:br>
                        <a:rPr lang="en-GB" sz="300" b="1" i="0" u="none" strike="noStrike">
                          <a:solidFill>
                            <a:srgbClr val="000000"/>
                          </a:solidFill>
                          <a:effectLst/>
                          <a:latin typeface="Arial" panose="020B0604020202020204" pitchFamily="34" charset="0"/>
                        </a:rPr>
                      </a:br>
                      <a:r>
                        <a:rPr lang="en-GB" sz="300" b="1" i="0" u="none" strike="noStrike">
                          <a:solidFill>
                            <a:srgbClr val="000000"/>
                          </a:solidFill>
                          <a:effectLst/>
                          <a:latin typeface="Arial" panose="020B0604020202020204" pitchFamily="34" charset="0"/>
                        </a:rPr>
                        <a:t>Revision</a:t>
                      </a:r>
                      <a:endParaRPr lang="en-GB" sz="400" b="1" i="0" u="none" strike="noStrike">
                        <a:solidFill>
                          <a:srgbClr val="000000"/>
                        </a:solidFill>
                        <a:effectLst/>
                        <a:latin typeface="Arial" panose="020B0604020202020204" pitchFamily="34" charset="0"/>
                      </a:endParaRP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en-GB" sz="400" b="1" i="0" u="none" strike="noStrike">
                          <a:solidFill>
                            <a:srgbClr val="FFFFFF"/>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GB" sz="400" b="1" i="0" u="none" strike="noStrike">
                          <a:solidFill>
                            <a:srgbClr val="000000"/>
                          </a:solidFill>
                          <a:effectLst/>
                          <a:latin typeface="Arial" panose="020B0604020202020204" pitchFamily="34" charset="0"/>
                        </a:rPr>
                        <a:t>AdHoc</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Needs</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WG15</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Chair</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Approv.</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GB" sz="400" b="1" i="0" u="none" strike="noStrike">
                          <a:solidFill>
                            <a:srgbClr val="FFFFFF"/>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GB" sz="400" b="1" i="0" u="none" strike="noStrike">
                          <a:solidFill>
                            <a:srgbClr val="000000"/>
                          </a:solidFill>
                          <a:effectLst/>
                          <a:latin typeface="Arial" panose="020B0604020202020204" pitchFamily="34" charset="0"/>
                        </a:rPr>
                        <a:t>TG16t</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LicNB</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GB" sz="400" b="1" i="0" u="none" strike="noStrike">
                          <a:solidFill>
                            <a:srgbClr val="000000"/>
                          </a:solidFill>
                          <a:effectLst/>
                          <a:latin typeface="Arial" panose="020B0604020202020204" pitchFamily="34" charset="0"/>
                        </a:rPr>
                        <a:t>AdHoc</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Reqs.</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WG15</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Chair</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Approv.</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GB" sz="400" b="1" i="0" u="none" strike="noStrike">
                          <a:solidFill>
                            <a:srgbClr val="FFFFFF"/>
                          </a:solidFill>
                          <a:effectLst/>
                          <a:latin typeface="Arial" panose="020B0604020202020204" pitchFamily="34" charset="0"/>
                        </a:rPr>
                        <a:t>SG NG-</a:t>
                      </a:r>
                      <a:br>
                        <a:rPr lang="en-GB" sz="400" b="1" i="0" u="none" strike="noStrike">
                          <a:solidFill>
                            <a:srgbClr val="FFFFFF"/>
                          </a:solidFill>
                          <a:effectLst/>
                          <a:latin typeface="Arial" panose="020B0604020202020204" pitchFamily="34" charset="0"/>
                        </a:rPr>
                      </a:br>
                      <a:r>
                        <a:rPr lang="en-GB" sz="400" b="1" i="0" u="none" strike="noStrike">
                          <a:solidFill>
                            <a:srgbClr val="FFFFFF"/>
                          </a:solidFill>
                          <a:effectLst/>
                          <a:latin typeface="Arial" panose="020B0604020202020204" pitchFamily="34" charset="0"/>
                        </a:rPr>
                        <a:t>SUN PHYs</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rowSpan="4">
                  <a:txBody>
                    <a:bodyPr/>
                    <a:lstStyle/>
                    <a:p>
                      <a:pPr algn="ctr" fontAlgn="ctr"/>
                      <a:r>
                        <a:rPr lang="en-GB" sz="400" b="1" i="0" u="none" strike="noStrike">
                          <a:solidFill>
                            <a:srgbClr val="FFFFFF"/>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GB" sz="400" b="1" i="0" u="none" strike="noStrike">
                          <a:solidFill>
                            <a:srgbClr val="000000"/>
                          </a:solidFill>
                          <a:effectLst/>
                          <a:latin typeface="Arial" panose="020B0604020202020204" pitchFamily="34" charset="0"/>
                        </a:rPr>
                        <a:t>TG4me</a:t>
                      </a:r>
                      <a:br>
                        <a:rPr lang="en-GB" sz="300" b="1" i="0" u="none" strike="noStrike">
                          <a:solidFill>
                            <a:srgbClr val="000000"/>
                          </a:solidFill>
                          <a:effectLst/>
                          <a:latin typeface="Arial" panose="020B0604020202020204" pitchFamily="34" charset="0"/>
                        </a:rPr>
                      </a:br>
                      <a:r>
                        <a:rPr lang="en-GB" sz="300" b="1" i="0" u="none" strike="noStrike">
                          <a:solidFill>
                            <a:srgbClr val="000000"/>
                          </a:solidFill>
                          <a:effectLst/>
                          <a:latin typeface="Arial" panose="020B0604020202020204" pitchFamily="34" charset="0"/>
                        </a:rPr>
                        <a:t>Revision</a:t>
                      </a:r>
                      <a:endParaRPr lang="en-GB" sz="400" b="1" i="0" u="none" strike="noStrike">
                        <a:solidFill>
                          <a:srgbClr val="000000"/>
                        </a:solidFill>
                        <a:effectLst/>
                        <a:latin typeface="Arial" panose="020B0604020202020204" pitchFamily="34" charset="0"/>
                      </a:endParaRP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en-GB" sz="400" b="1" i="0" u="none" strike="noStrike">
                          <a:solidFill>
                            <a:srgbClr val="000000"/>
                          </a:solidFill>
                          <a:effectLst/>
                          <a:latin typeface="Arial" panose="020B0604020202020204" pitchFamily="34" charset="0"/>
                        </a:rPr>
                        <a:t>TG16t</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LicNB</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GB" sz="400" b="1" i="0" u="none" strike="noStrike">
                          <a:solidFill>
                            <a:srgbClr val="000000"/>
                          </a:solidFill>
                          <a:effectLst/>
                          <a:latin typeface="Arial" panose="020B0604020202020204" pitchFamily="34" charset="0"/>
                        </a:rPr>
                        <a:t>AdHoc</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Reqs.</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WG15</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Chair</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Approv.</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GB" sz="400" b="1" i="0" u="none" strike="noStrike">
                          <a:solidFill>
                            <a:srgbClr val="FFFFFF"/>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GB" sz="400" b="1" i="0" u="none" strike="noStrike">
                          <a:solidFill>
                            <a:srgbClr val="000000"/>
                          </a:solidFill>
                          <a:effectLst/>
                          <a:latin typeface="Arial" panose="020B0604020202020204" pitchFamily="34" charset="0"/>
                        </a:rPr>
                        <a:t>TG4me</a:t>
                      </a:r>
                      <a:br>
                        <a:rPr lang="en-GB" sz="300" b="1" i="0" u="none" strike="noStrike">
                          <a:solidFill>
                            <a:srgbClr val="000000"/>
                          </a:solidFill>
                          <a:effectLst/>
                          <a:latin typeface="Arial" panose="020B0604020202020204" pitchFamily="34" charset="0"/>
                        </a:rPr>
                      </a:br>
                      <a:r>
                        <a:rPr lang="en-GB" sz="300" b="1" i="0" u="none" strike="noStrike">
                          <a:solidFill>
                            <a:srgbClr val="000000"/>
                          </a:solidFill>
                          <a:effectLst/>
                          <a:latin typeface="Arial" panose="020B0604020202020204" pitchFamily="34" charset="0"/>
                        </a:rPr>
                        <a:t>Revision</a:t>
                      </a:r>
                      <a:endParaRPr lang="en-GB" sz="400" b="1" i="0" u="none" strike="noStrike">
                        <a:solidFill>
                          <a:srgbClr val="000000"/>
                        </a:solidFill>
                        <a:effectLst/>
                        <a:latin typeface="Arial" panose="020B0604020202020204" pitchFamily="34" charset="0"/>
                      </a:endParaRP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en-GB" sz="400" b="1" i="0" u="none" strike="noStrike">
                          <a:solidFill>
                            <a:srgbClr val="000000"/>
                          </a:solidFill>
                          <a:effectLst/>
                          <a:latin typeface="Arial" panose="020B0604020202020204" pitchFamily="34" charset="0"/>
                        </a:rPr>
                        <a:t>TG16t</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LicNB</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GB" sz="400" b="1" i="0" u="none" strike="noStrike">
                          <a:solidFill>
                            <a:srgbClr val="000000"/>
                          </a:solidFill>
                          <a:effectLst/>
                          <a:latin typeface="Arial" panose="020B0604020202020204" pitchFamily="34" charset="0"/>
                        </a:rPr>
                        <a:t>TG7a OCC</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4">
                  <a:txBody>
                    <a:bodyPr/>
                    <a:lstStyle/>
                    <a:p>
                      <a:pPr algn="ctr" fontAlgn="ctr"/>
                      <a:r>
                        <a:rPr lang="en-GB" sz="400" b="1" i="0" u="none" strike="noStrike">
                          <a:solidFill>
                            <a:srgbClr val="FFFFFF"/>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extLst>
                  <a:ext uri="{0D108BD9-81ED-4DB2-BD59-A6C34878D82A}">
                    <a16:rowId xmlns:a16="http://schemas.microsoft.com/office/drawing/2014/main" val="3162423227"/>
                  </a:ext>
                </a:extLst>
              </a:tr>
              <a:tr h="142357">
                <a:tc>
                  <a:txBody>
                    <a:bodyPr/>
                    <a:lstStyle/>
                    <a:p>
                      <a:pPr algn="ctr" fontAlgn="ctr"/>
                      <a:r>
                        <a:rPr lang="en-GB" sz="500" b="1" i="0" u="none" strike="noStrike">
                          <a:solidFill>
                            <a:srgbClr val="FFFFFF"/>
                          </a:solidFill>
                          <a:effectLst/>
                          <a:latin typeface="Arial" panose="020B0604020202020204" pitchFamily="34" charset="0"/>
                        </a:rPr>
                        <a:t>14:00-14:30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rowSpan="2" gridSpan="2">
                  <a:txBody>
                    <a:bodyPr/>
                    <a:lstStyle/>
                    <a:p>
                      <a:pPr algn="ctr" fontAlgn="ctr"/>
                      <a:r>
                        <a:rPr lang="en-GB" sz="400" b="1" i="0" u="none" strike="noStrike">
                          <a:solidFill>
                            <a:srgbClr val="FFFFFF"/>
                          </a:solidFill>
                          <a:effectLst/>
                          <a:latin typeface="Arial" panose="020B0604020202020204" pitchFamily="34" charset="0"/>
                        </a:rPr>
                        <a:t>802.15</a:t>
                      </a:r>
                      <a:br>
                        <a:rPr lang="en-GB" sz="400" b="1" i="0" u="none" strike="noStrike">
                          <a:solidFill>
                            <a:srgbClr val="FFFFFF"/>
                          </a:solidFill>
                          <a:effectLst/>
                          <a:latin typeface="Arial" panose="020B0604020202020204" pitchFamily="34" charset="0"/>
                        </a:rPr>
                      </a:br>
                      <a:r>
                        <a:rPr lang="en-GB" sz="400" b="1" i="0" u="none" strike="noStrike">
                          <a:solidFill>
                            <a:srgbClr val="FFFFFF"/>
                          </a:solidFill>
                          <a:effectLst/>
                          <a:latin typeface="Arial" panose="020B0604020202020204" pitchFamily="34" charset="0"/>
                        </a:rPr>
                        <a:t>Chairs Corner</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099500203"/>
                  </a:ext>
                </a:extLst>
              </a:tr>
              <a:tr h="142357">
                <a:tc>
                  <a:txBody>
                    <a:bodyPr/>
                    <a:lstStyle/>
                    <a:p>
                      <a:pPr algn="ctr" fontAlgn="ctr"/>
                      <a:r>
                        <a:rPr lang="en-GB" sz="500" b="1" i="0" u="none" strike="noStrike">
                          <a:solidFill>
                            <a:srgbClr val="FFFFFF"/>
                          </a:solidFill>
                          <a:effectLst/>
                          <a:latin typeface="Arial" panose="020B0604020202020204" pitchFamily="34" charset="0"/>
                        </a:rPr>
                        <a:t>14:30-15:00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738928376"/>
                  </a:ext>
                </a:extLst>
              </a:tr>
              <a:tr h="142357">
                <a:tc>
                  <a:txBody>
                    <a:bodyPr/>
                    <a:lstStyle/>
                    <a:p>
                      <a:pPr algn="ctr" fontAlgn="ctr"/>
                      <a:r>
                        <a:rPr lang="en-GB" sz="500" b="1" i="0" u="none" strike="noStrike">
                          <a:solidFill>
                            <a:srgbClr val="FFFFFF"/>
                          </a:solidFill>
                          <a:effectLst/>
                          <a:latin typeface="Arial" panose="020B0604020202020204" pitchFamily="34" charset="0"/>
                        </a:rPr>
                        <a:t>15:00-15:30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071031353"/>
                  </a:ext>
                </a:extLst>
              </a:tr>
              <a:tr h="142357">
                <a:tc>
                  <a:txBody>
                    <a:bodyPr/>
                    <a:lstStyle/>
                    <a:p>
                      <a:pPr algn="ctr" fontAlgn="ctr"/>
                      <a:r>
                        <a:rPr lang="en-GB" sz="500" b="1" i="0" u="none" strike="noStrike">
                          <a:solidFill>
                            <a:srgbClr val="000000"/>
                          </a:solidFill>
                          <a:effectLst/>
                          <a:latin typeface="Arial" panose="020B0604020202020204" pitchFamily="34" charset="0"/>
                        </a:rPr>
                        <a:t>15:30-16:00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gridSpan="4">
                  <a:txBody>
                    <a:bodyPr/>
                    <a:lstStyle/>
                    <a:p>
                      <a:pPr algn="ctr" fontAlgn="ctr"/>
                      <a:r>
                        <a:rPr lang="en-GB" sz="400" b="1" i="0" u="none" strike="noStrike">
                          <a:solidFill>
                            <a:srgbClr val="000000"/>
                          </a:solidFill>
                          <a:effectLst/>
                          <a:latin typeface="Arial" panose="020B0604020202020204" pitchFamily="34" charset="0"/>
                        </a:rPr>
                        <a:t>Break</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400" b="1" i="0" u="none" strike="noStrike">
                          <a:solidFill>
                            <a:srgbClr val="000000"/>
                          </a:solidFill>
                          <a:effectLst/>
                          <a:latin typeface="Arial" panose="020B0604020202020204" pitchFamily="34" charset="0"/>
                        </a:rPr>
                        <a:t>Break</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400" b="1" i="0" u="none" strike="noStrike">
                          <a:solidFill>
                            <a:srgbClr val="000000"/>
                          </a:solidFill>
                          <a:effectLst/>
                          <a:latin typeface="Arial" panose="020B0604020202020204" pitchFamily="34" charset="0"/>
                        </a:rPr>
                        <a:t>Break</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400" b="1" i="0" u="none" strike="noStrike">
                          <a:solidFill>
                            <a:srgbClr val="000000"/>
                          </a:solidFill>
                          <a:effectLst/>
                          <a:latin typeface="Arial" panose="020B0604020202020204" pitchFamily="34" charset="0"/>
                        </a:rPr>
                        <a:t>Break</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760016612"/>
                  </a:ext>
                </a:extLst>
              </a:tr>
              <a:tr h="142357">
                <a:tc>
                  <a:txBody>
                    <a:bodyPr/>
                    <a:lstStyle/>
                    <a:p>
                      <a:pPr algn="ctr" fontAlgn="ctr"/>
                      <a:r>
                        <a:rPr lang="en-GB" sz="500" b="1" i="0" u="none" strike="noStrike">
                          <a:solidFill>
                            <a:srgbClr val="FFFFFF"/>
                          </a:solidFill>
                          <a:effectLst/>
                          <a:latin typeface="Arial" panose="020B0604020202020204" pitchFamily="34" charset="0"/>
                        </a:rPr>
                        <a:t>16:00-16:30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rowSpan="3" gridSpan="2">
                  <a:txBody>
                    <a:bodyPr/>
                    <a:lstStyle/>
                    <a:p>
                      <a:pPr algn="ctr" fontAlgn="ctr"/>
                      <a:r>
                        <a:rPr lang="en-GB" sz="400" b="1" i="0" u="sng" strike="noStrike">
                          <a:solidFill>
                            <a:srgbClr val="FFFFFF"/>
                          </a:solidFill>
                          <a:effectLst/>
                          <a:latin typeface="Arial" panose="020B0604020202020204" pitchFamily="34" charset="0"/>
                          <a:hlinkClick r:id="rId6"/>
                        </a:rPr>
                        <a:t>WIRELESS CHAIRS MTG</a:t>
                      </a:r>
                      <a:endParaRPr lang="en-GB" sz="400" b="1" i="0" u="sng" strike="noStrike">
                        <a:solidFill>
                          <a:srgbClr val="FFFFFF"/>
                        </a:solidFill>
                        <a:effectLst/>
                        <a:latin typeface="Arial" panose="020B0604020202020204" pitchFamily="34" charset="0"/>
                      </a:endParaRP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74706"/>
                    </a:solidFill>
                  </a:tcPr>
                </a:tc>
                <a:tc rowSpan="3" hMerge="1">
                  <a:txBody>
                    <a:bodyPr/>
                    <a:lstStyle/>
                    <a:p>
                      <a:endParaRPr lang="en-GB"/>
                    </a:p>
                  </a:txBody>
                  <a:tcPr/>
                </a:tc>
                <a:tc rowSpan="4">
                  <a:txBody>
                    <a:bodyPr/>
                    <a:lstStyle/>
                    <a:p>
                      <a:pPr algn="ctr" fontAlgn="ctr"/>
                      <a:r>
                        <a:rPr lang="en-GB" sz="400" b="1" i="0" u="none" strike="noStrike">
                          <a:solidFill>
                            <a:srgbClr val="000000"/>
                          </a:solidFill>
                          <a:effectLst/>
                          <a:latin typeface="Arial" panose="020B0604020202020204" pitchFamily="34" charset="0"/>
                        </a:rPr>
                        <a:t>TG4ab</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NG-UWB</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GB" sz="400" b="1" i="0" u="none" strike="noStrike">
                          <a:solidFill>
                            <a:srgbClr val="FFFFFF"/>
                          </a:solidFill>
                          <a:effectLst/>
                          <a:latin typeface="Arial" panose="020B0604020202020204" pitchFamily="34" charset="0"/>
                        </a:rPr>
                        <a:t>SG NG-</a:t>
                      </a:r>
                      <a:br>
                        <a:rPr lang="en-GB" sz="400" b="1" i="0" u="none" strike="noStrike">
                          <a:solidFill>
                            <a:srgbClr val="FFFFFF"/>
                          </a:solidFill>
                          <a:effectLst/>
                          <a:latin typeface="Arial" panose="020B0604020202020204" pitchFamily="34" charset="0"/>
                        </a:rPr>
                      </a:br>
                      <a:r>
                        <a:rPr lang="en-GB" sz="400" b="1" i="0" u="none" strike="noStrike">
                          <a:solidFill>
                            <a:srgbClr val="FFFFFF"/>
                          </a:solidFill>
                          <a:effectLst/>
                          <a:latin typeface="Arial" panose="020B0604020202020204" pitchFamily="34" charset="0"/>
                        </a:rPr>
                        <a:t>SUN PHYs</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rowSpan="4">
                  <a:txBody>
                    <a:bodyPr/>
                    <a:lstStyle/>
                    <a:p>
                      <a:pPr algn="ctr" fontAlgn="ctr"/>
                      <a:r>
                        <a:rPr lang="en-GB" sz="400" b="1" i="0" u="none" strike="noStrike">
                          <a:solidFill>
                            <a:srgbClr val="000000"/>
                          </a:solidFill>
                          <a:effectLst/>
                          <a:latin typeface="Arial" panose="020B0604020202020204" pitchFamily="34" charset="0"/>
                        </a:rPr>
                        <a:t>AdHoc</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Reqs.</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WG15</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Chair</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Approv.</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GB" sz="400" b="1" i="0" u="none" strike="noStrike">
                          <a:solidFill>
                            <a:srgbClr val="FFFFFF"/>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GB" sz="400" b="1" i="0" u="none" strike="noStrike">
                          <a:solidFill>
                            <a:srgbClr val="000000"/>
                          </a:solidFill>
                          <a:effectLst/>
                          <a:latin typeface="Arial" panose="020B0604020202020204" pitchFamily="34" charset="0"/>
                        </a:rPr>
                        <a:t>TG4ab</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NG-UWB</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GB" sz="400" b="1" i="0" u="none" strike="noStrike">
                          <a:solidFill>
                            <a:srgbClr val="FFFFFF"/>
                          </a:solidFill>
                          <a:effectLst/>
                          <a:latin typeface="Arial" panose="020B0604020202020204" pitchFamily="34" charset="0"/>
                        </a:rPr>
                        <a:t>802</a:t>
                      </a:r>
                      <a:br>
                        <a:rPr lang="en-GB" sz="400" b="1" i="0" u="none" strike="noStrike">
                          <a:solidFill>
                            <a:srgbClr val="FFFFFF"/>
                          </a:solidFill>
                          <a:effectLst/>
                          <a:latin typeface="Arial" panose="020B0604020202020204" pitchFamily="34" charset="0"/>
                        </a:rPr>
                      </a:br>
                      <a:r>
                        <a:rPr lang="en-GB" sz="400" b="1" i="0" u="none" strike="noStrike">
                          <a:solidFill>
                            <a:srgbClr val="FFFFFF"/>
                          </a:solidFill>
                          <a:effectLst/>
                          <a:latin typeface="Arial" panose="020B0604020202020204" pitchFamily="34" charset="0"/>
                        </a:rPr>
                        <a:t>JTC1</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rowSpan="4">
                  <a:txBody>
                    <a:bodyPr/>
                    <a:lstStyle/>
                    <a:p>
                      <a:pPr algn="ctr" fontAlgn="ctr"/>
                      <a:r>
                        <a:rPr lang="en-GB" sz="400" b="1" i="0" u="none" strike="noStrike">
                          <a:solidFill>
                            <a:srgbClr val="FFFFFF"/>
                          </a:solidFill>
                          <a:effectLst/>
                          <a:latin typeface="Arial" panose="020B0604020202020204" pitchFamily="34" charset="0"/>
                        </a:rPr>
                        <a:t>IG NG-OCC</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rowSpan="4">
                  <a:txBody>
                    <a:bodyPr/>
                    <a:lstStyle/>
                    <a:p>
                      <a:pPr algn="ctr" fontAlgn="ctr"/>
                      <a:r>
                        <a:rPr lang="en-GB" sz="400" b="1" i="0" u="none" strike="noStrike">
                          <a:solidFill>
                            <a:srgbClr val="000000"/>
                          </a:solidFill>
                          <a:effectLst/>
                          <a:latin typeface="Arial" panose="020B0604020202020204" pitchFamily="34" charset="0"/>
                        </a:rPr>
                        <a:t>AdHoc</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Reqs.</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WG15</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Chair</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Approv.</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GB" sz="400" b="1" i="0" u="none" strike="noStrike">
                          <a:solidFill>
                            <a:srgbClr val="000000"/>
                          </a:solidFill>
                          <a:effectLst/>
                          <a:latin typeface="Arial" panose="020B0604020202020204" pitchFamily="34" charset="0"/>
                        </a:rPr>
                        <a:t>TG4ab</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NG-UWB</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GB" sz="400" b="1" i="0" u="none" strike="noStrike">
                          <a:solidFill>
                            <a:srgbClr val="FFFFFF"/>
                          </a:solidFill>
                          <a:effectLst/>
                          <a:latin typeface="Arial" panose="020B0604020202020204" pitchFamily="34" charset="0"/>
                        </a:rPr>
                        <a:t>SG NG-</a:t>
                      </a:r>
                      <a:br>
                        <a:rPr lang="en-GB" sz="400" b="1" i="0" u="none" strike="noStrike">
                          <a:solidFill>
                            <a:srgbClr val="FFFFFF"/>
                          </a:solidFill>
                          <a:effectLst/>
                          <a:latin typeface="Arial" panose="020B0604020202020204" pitchFamily="34" charset="0"/>
                        </a:rPr>
                      </a:br>
                      <a:r>
                        <a:rPr lang="en-GB" sz="400" b="1" i="0" u="none" strike="noStrike">
                          <a:solidFill>
                            <a:srgbClr val="FFFFFF"/>
                          </a:solidFill>
                          <a:effectLst/>
                          <a:latin typeface="Arial" panose="020B0604020202020204" pitchFamily="34" charset="0"/>
                        </a:rPr>
                        <a:t>SUN PHYs</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rowSpan="4">
                  <a:txBody>
                    <a:bodyPr/>
                    <a:lstStyle/>
                    <a:p>
                      <a:pPr algn="ctr" fontAlgn="ctr"/>
                      <a:r>
                        <a:rPr lang="en-GB" sz="400" b="1" i="0" u="none" strike="noStrike">
                          <a:solidFill>
                            <a:srgbClr val="000000"/>
                          </a:solidFill>
                          <a:effectLst/>
                          <a:latin typeface="Arial" panose="020B0604020202020204" pitchFamily="34" charset="0"/>
                        </a:rPr>
                        <a:t>AdHoc</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Reqs.</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WG15</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Chair</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Approv.</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GB" sz="400" b="1" i="0" u="none" strike="noStrike">
                          <a:solidFill>
                            <a:srgbClr val="FFFFFF"/>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gridSpan="4">
                  <a:txBody>
                    <a:bodyPr/>
                    <a:lstStyle/>
                    <a:p>
                      <a:pPr algn="ctr" fontAlgn="ctr"/>
                      <a:r>
                        <a:rPr lang="en-GB" sz="500" b="1" i="0" u="none" strike="noStrike">
                          <a:solidFill>
                            <a:srgbClr val="FFFFFF"/>
                          </a:solidFill>
                          <a:effectLst/>
                          <a:latin typeface="Arial" panose="020B0604020202020204" pitchFamily="34" charset="0"/>
                        </a:rPr>
                        <a:t>802.15 WG Closing Plenary</a:t>
                      </a:r>
                      <a:br>
                        <a:rPr lang="en-GB" sz="500" b="1" i="0" u="none" strike="noStrike">
                          <a:solidFill>
                            <a:srgbClr val="FFFFFF"/>
                          </a:solidFill>
                          <a:effectLst/>
                          <a:latin typeface="Arial" panose="020B0604020202020204" pitchFamily="34" charset="0"/>
                        </a:rPr>
                      </a:br>
                      <a:r>
                        <a:rPr lang="en-GB" sz="500" b="1" i="0" u="none" strike="noStrike">
                          <a:solidFill>
                            <a:srgbClr val="FFFFFF"/>
                          </a:solidFill>
                          <a:effectLst/>
                          <a:latin typeface="Arial" panose="020B0604020202020204" pitchFamily="34" charset="0"/>
                        </a:rPr>
                        <a:t>(Virtual Rm 1)</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4" hMerge="1">
                  <a:txBody>
                    <a:bodyPr/>
                    <a:lstStyle/>
                    <a:p>
                      <a:endParaRPr lang="en-GB"/>
                    </a:p>
                  </a:txBody>
                  <a:tcPr/>
                </a:tc>
                <a:tc rowSpan="4" hMerge="1">
                  <a:txBody>
                    <a:bodyPr/>
                    <a:lstStyle/>
                    <a:p>
                      <a:endParaRPr lang="en-GB"/>
                    </a:p>
                  </a:txBody>
                  <a:tcPr/>
                </a:tc>
                <a:tc rowSpan="4" hMerge="1">
                  <a:txBody>
                    <a:bodyPr/>
                    <a:lstStyle/>
                    <a:p>
                      <a:endParaRPr lang="en-GB"/>
                    </a:p>
                  </a:txBody>
                  <a:tcPr/>
                </a:tc>
                <a:extLst>
                  <a:ext uri="{0D108BD9-81ED-4DB2-BD59-A6C34878D82A}">
                    <a16:rowId xmlns:a16="http://schemas.microsoft.com/office/drawing/2014/main" val="4002564155"/>
                  </a:ext>
                </a:extLst>
              </a:tr>
              <a:tr h="142357">
                <a:tc>
                  <a:txBody>
                    <a:bodyPr/>
                    <a:lstStyle/>
                    <a:p>
                      <a:pPr algn="ctr" fontAlgn="ctr"/>
                      <a:r>
                        <a:rPr lang="en-GB" sz="500" b="1" i="0" u="none" strike="noStrike">
                          <a:solidFill>
                            <a:srgbClr val="FFFFFF"/>
                          </a:solidFill>
                          <a:effectLst/>
                          <a:latin typeface="Arial" panose="020B0604020202020204" pitchFamily="34" charset="0"/>
                        </a:rPr>
                        <a:t>16:30-17:00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2377860768"/>
                  </a:ext>
                </a:extLst>
              </a:tr>
              <a:tr h="142357">
                <a:tc>
                  <a:txBody>
                    <a:bodyPr/>
                    <a:lstStyle/>
                    <a:p>
                      <a:pPr algn="ctr" fontAlgn="ctr"/>
                      <a:r>
                        <a:rPr lang="en-GB" sz="500" b="1" i="0" u="none" strike="noStrike">
                          <a:solidFill>
                            <a:srgbClr val="FFFFFF"/>
                          </a:solidFill>
                          <a:effectLst/>
                          <a:latin typeface="Arial" panose="020B0604020202020204" pitchFamily="34" charset="0"/>
                        </a:rPr>
                        <a:t>17:00-17:30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3981831233"/>
                  </a:ext>
                </a:extLst>
              </a:tr>
              <a:tr h="142357">
                <a:tc>
                  <a:txBody>
                    <a:bodyPr/>
                    <a:lstStyle/>
                    <a:p>
                      <a:pPr algn="ctr" fontAlgn="ctr"/>
                      <a:r>
                        <a:rPr lang="en-GB" sz="500" b="1" i="0" u="none" strike="noStrike">
                          <a:solidFill>
                            <a:srgbClr val="FFFFFF"/>
                          </a:solidFill>
                          <a:effectLst/>
                          <a:latin typeface="Arial" panose="020B0604020202020204" pitchFamily="34" charset="0"/>
                        </a:rPr>
                        <a:t>17:30-18:00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rowSpan="2" gridSpan="2">
                  <a:txBody>
                    <a:bodyPr/>
                    <a:lstStyle/>
                    <a:p>
                      <a:pPr algn="ctr" fontAlgn="ctr"/>
                      <a:r>
                        <a:rPr lang="en-GB" sz="400" b="1" i="0" u="none" strike="noStrike">
                          <a:solidFill>
                            <a:srgbClr val="FFFFFF"/>
                          </a:solidFill>
                          <a:effectLst/>
                          <a:latin typeface="Arial" panose="020B0604020202020204" pitchFamily="34" charset="0"/>
                        </a:rPr>
                        <a:t>802.15</a:t>
                      </a:r>
                      <a:br>
                        <a:rPr lang="en-GB" sz="400" b="1" i="0" u="none" strike="noStrike">
                          <a:solidFill>
                            <a:srgbClr val="FFFFFF"/>
                          </a:solidFill>
                          <a:effectLst/>
                          <a:latin typeface="Arial" panose="020B0604020202020204" pitchFamily="34" charset="0"/>
                        </a:rPr>
                      </a:br>
                      <a:r>
                        <a:rPr lang="en-GB" sz="400" b="1" i="0" u="none" strike="noStrike">
                          <a:solidFill>
                            <a:srgbClr val="FFFFFF"/>
                          </a:solidFill>
                          <a:effectLst/>
                          <a:latin typeface="Arial" panose="020B0604020202020204" pitchFamily="34" charset="0"/>
                        </a:rPr>
                        <a:t>AC MEETING</a:t>
                      </a:r>
                      <a:br>
                        <a:rPr lang="en-GB" sz="400" b="1" i="0" u="none" strike="noStrike">
                          <a:solidFill>
                            <a:srgbClr val="FFFFFF"/>
                          </a:solidFill>
                          <a:effectLst/>
                          <a:latin typeface="Arial" panose="020B0604020202020204" pitchFamily="34" charset="0"/>
                        </a:rPr>
                      </a:br>
                      <a:r>
                        <a:rPr lang="en-GB" sz="400" b="1" i="0" u="none" strike="noStrike">
                          <a:solidFill>
                            <a:srgbClr val="FFFFFF"/>
                          </a:solidFill>
                          <a:effectLst/>
                          <a:latin typeface="Arial" panose="020B0604020202020204" pitchFamily="34" charset="0"/>
                        </a:rPr>
                        <a:t>(Virtual Rm 1)</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2367155704"/>
                  </a:ext>
                </a:extLst>
              </a:tr>
              <a:tr h="142357">
                <a:tc>
                  <a:txBody>
                    <a:bodyPr/>
                    <a:lstStyle/>
                    <a:p>
                      <a:pPr algn="ctr" fontAlgn="ctr"/>
                      <a:r>
                        <a:rPr lang="en-GB" sz="500" b="1" i="0" u="none" strike="noStrike">
                          <a:solidFill>
                            <a:srgbClr val="000000"/>
                          </a:solidFill>
                          <a:effectLst/>
                          <a:latin typeface="Arial" panose="020B0604020202020204" pitchFamily="34" charset="0"/>
                        </a:rPr>
                        <a:t>18:00-18:30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vMerge="1">
                  <a:txBody>
                    <a:bodyPr/>
                    <a:lstStyle/>
                    <a:p>
                      <a:endParaRPr lang="en-GB"/>
                    </a:p>
                  </a:txBody>
                  <a:tcPr/>
                </a:tc>
                <a:tc hMerge="1" vMerge="1">
                  <a:txBody>
                    <a:bodyPr/>
                    <a:lstStyle/>
                    <a:p>
                      <a:endParaRPr lang="en-GB"/>
                    </a:p>
                  </a:txBody>
                  <a:tcPr/>
                </a:tc>
                <a:tc gridSpan="4">
                  <a:txBody>
                    <a:bodyPr/>
                    <a:lstStyle/>
                    <a:p>
                      <a:pPr algn="ctr" fontAlgn="ctr"/>
                      <a:r>
                        <a:rPr lang="en-GB" sz="400" b="1" i="0" u="none" strike="noStrike">
                          <a:solidFill>
                            <a:srgbClr val="000000"/>
                          </a:solidFill>
                          <a:effectLst/>
                          <a:latin typeface="Arial" panose="020B0604020202020204" pitchFamily="34" charset="0"/>
                        </a:rPr>
                        <a:t>Break</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400" b="1" i="0" u="none" strike="noStrike">
                          <a:solidFill>
                            <a:srgbClr val="000000"/>
                          </a:solidFill>
                          <a:effectLst/>
                          <a:latin typeface="Arial" panose="020B0604020202020204" pitchFamily="34" charset="0"/>
                        </a:rPr>
                        <a:t>Break</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400" b="1" i="0" u="none" strike="noStrike">
                          <a:solidFill>
                            <a:srgbClr val="000000"/>
                          </a:solidFill>
                          <a:effectLst/>
                          <a:latin typeface="Arial" panose="020B0604020202020204" pitchFamily="34" charset="0"/>
                        </a:rPr>
                        <a:t>Break</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400" b="1" i="0" u="none" strike="noStrike">
                          <a:solidFill>
                            <a:srgbClr val="000000"/>
                          </a:solidFill>
                          <a:effectLst/>
                          <a:latin typeface="Arial" panose="020B0604020202020204" pitchFamily="34" charset="0"/>
                        </a:rPr>
                        <a:t>Break</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54802698"/>
                  </a:ext>
                </a:extLst>
              </a:tr>
              <a:tr h="142357">
                <a:tc>
                  <a:txBody>
                    <a:bodyPr/>
                    <a:lstStyle/>
                    <a:p>
                      <a:pPr algn="ctr" fontAlgn="ctr"/>
                      <a:r>
                        <a:rPr lang="en-GB" sz="500" b="1" i="0" u="none" strike="noStrike">
                          <a:solidFill>
                            <a:srgbClr val="000000"/>
                          </a:solidFill>
                          <a:effectLst/>
                          <a:latin typeface="Arial" panose="020B0604020202020204" pitchFamily="34" charset="0"/>
                        </a:rPr>
                        <a:t>18:30-19:00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9" gridSpan="2">
                  <a:txBody>
                    <a:bodyPr/>
                    <a:lstStyle/>
                    <a:p>
                      <a:pPr algn="ctr" fontAlgn="ctr"/>
                      <a:r>
                        <a:rPr lang="en-GB" sz="500" b="1" i="0" u="none" strike="noStrike">
                          <a:solidFill>
                            <a:srgbClr val="000000"/>
                          </a:solidFill>
                          <a:effectLst/>
                          <a:latin typeface="Arial" panose="020B0604020202020204" pitchFamily="34" charset="0"/>
                        </a:rPr>
                        <a:t>Dinner on your own</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9" hMerge="1">
                  <a:txBody>
                    <a:bodyPr/>
                    <a:lstStyle/>
                    <a:p>
                      <a:endParaRPr lang="en-GB"/>
                    </a:p>
                  </a:txBody>
                  <a:tcPr/>
                </a:tc>
                <a:tc rowSpan="9" gridSpan="4">
                  <a:txBody>
                    <a:bodyPr/>
                    <a:lstStyle/>
                    <a:p>
                      <a:pPr algn="ctr" fontAlgn="ctr"/>
                      <a:r>
                        <a:rPr lang="en-GB" sz="500" b="1" i="0" u="none" strike="noStrike">
                          <a:solidFill>
                            <a:srgbClr val="000000"/>
                          </a:solidFill>
                          <a:effectLst/>
                          <a:latin typeface="Arial" panose="020B0604020202020204" pitchFamily="34" charset="0"/>
                        </a:rPr>
                        <a:t>Dinner on your own</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9" hMerge="1">
                  <a:txBody>
                    <a:bodyPr/>
                    <a:lstStyle/>
                    <a:p>
                      <a:endParaRPr lang="en-GB"/>
                    </a:p>
                  </a:txBody>
                  <a:tcPr/>
                </a:tc>
                <a:tc rowSpan="9" hMerge="1">
                  <a:txBody>
                    <a:bodyPr/>
                    <a:lstStyle/>
                    <a:p>
                      <a:endParaRPr lang="en-GB"/>
                    </a:p>
                  </a:txBody>
                  <a:tcPr/>
                </a:tc>
                <a:tc rowSpan="9" hMerge="1">
                  <a:txBody>
                    <a:bodyPr/>
                    <a:lstStyle/>
                    <a:p>
                      <a:endParaRPr lang="en-GB"/>
                    </a:p>
                  </a:txBody>
                  <a:tcPr/>
                </a:tc>
                <a:tc rowSpan="2" gridSpan="4">
                  <a:txBody>
                    <a:bodyPr/>
                    <a:lstStyle/>
                    <a:p>
                      <a:pPr algn="ctr" fontAlgn="ctr"/>
                      <a:r>
                        <a:rPr lang="en-GB" sz="500" b="1" i="0" u="none" strike="noStrike">
                          <a:solidFill>
                            <a:srgbClr val="000000"/>
                          </a:solidFill>
                          <a:effectLst/>
                          <a:latin typeface="Arial" panose="020B0604020202020204" pitchFamily="34" charset="0"/>
                        </a:rPr>
                        <a:t>Dinner on your own</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4" gridSpan="4">
                  <a:txBody>
                    <a:bodyPr/>
                    <a:lstStyle/>
                    <a:p>
                      <a:pPr algn="ctr" fontAlgn="ctr"/>
                      <a:r>
                        <a:rPr lang="en-GB" sz="700" b="1" i="0" u="none" strike="noStrike">
                          <a:solidFill>
                            <a:srgbClr val="000000"/>
                          </a:solidFill>
                          <a:effectLst/>
                          <a:latin typeface="Arial" panose="020B0604020202020204" pitchFamily="34" charset="0"/>
                        </a:rPr>
                        <a:t>Social</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6B0A"/>
                    </a:solidFill>
                  </a:tcPr>
                </a:tc>
                <a:tc rowSpan="4" hMerge="1">
                  <a:txBody>
                    <a:bodyPr/>
                    <a:lstStyle/>
                    <a:p>
                      <a:endParaRPr lang="en-GB"/>
                    </a:p>
                  </a:txBody>
                  <a:tcPr/>
                </a:tc>
                <a:tc rowSpan="4" hMerge="1">
                  <a:txBody>
                    <a:bodyPr/>
                    <a:lstStyle/>
                    <a:p>
                      <a:endParaRPr lang="en-GB"/>
                    </a:p>
                  </a:txBody>
                  <a:tcPr/>
                </a:tc>
                <a:tc rowSpan="4" hMerge="1">
                  <a:txBody>
                    <a:bodyPr/>
                    <a:lstStyle/>
                    <a:p>
                      <a:endParaRPr lang="en-GB"/>
                    </a:p>
                  </a:txBody>
                  <a:tcPr/>
                </a:tc>
                <a:tc rowSpan="9" gridSpan="4">
                  <a:txBody>
                    <a:bodyPr/>
                    <a:lstStyle/>
                    <a:p>
                      <a:pPr algn="ctr" fontAlgn="ctr"/>
                      <a:r>
                        <a:rPr lang="en-GB" sz="500" b="1" i="0" u="none" strike="noStrike">
                          <a:solidFill>
                            <a:srgbClr val="000000"/>
                          </a:solidFill>
                          <a:effectLst/>
                          <a:latin typeface="Arial" panose="020B0604020202020204" pitchFamily="34" charset="0"/>
                        </a:rPr>
                        <a:t>Dinner on your own</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9" hMerge="1">
                  <a:txBody>
                    <a:bodyPr/>
                    <a:lstStyle/>
                    <a:p>
                      <a:endParaRPr lang="en-GB"/>
                    </a:p>
                  </a:txBody>
                  <a:tcPr/>
                </a:tc>
                <a:tc rowSpan="9" hMerge="1">
                  <a:txBody>
                    <a:bodyPr/>
                    <a:lstStyle/>
                    <a:p>
                      <a:endParaRPr lang="en-GB"/>
                    </a:p>
                  </a:txBody>
                  <a:tcPr/>
                </a:tc>
                <a:tc rowSpan="9" hMerge="1">
                  <a:txBody>
                    <a:bodyPr/>
                    <a:lstStyle/>
                    <a:p>
                      <a:endParaRPr lang="en-GB"/>
                    </a:p>
                  </a:txBody>
                  <a:tcPr/>
                </a:tc>
                <a:extLst>
                  <a:ext uri="{0D108BD9-81ED-4DB2-BD59-A6C34878D82A}">
                    <a16:rowId xmlns:a16="http://schemas.microsoft.com/office/drawing/2014/main" val="3118486749"/>
                  </a:ext>
                </a:extLst>
              </a:tr>
              <a:tr h="142357">
                <a:tc>
                  <a:txBody>
                    <a:bodyPr/>
                    <a:lstStyle/>
                    <a:p>
                      <a:pPr algn="ctr" fontAlgn="ctr"/>
                      <a:r>
                        <a:rPr lang="en-GB" sz="500" b="1" i="0" u="none" strike="noStrike">
                          <a:solidFill>
                            <a:srgbClr val="000000"/>
                          </a:solidFill>
                          <a:effectLst/>
                          <a:latin typeface="Arial" panose="020B0604020202020204" pitchFamily="34" charset="0"/>
                        </a:rPr>
                        <a:t>19:00-19:30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3953121287"/>
                  </a:ext>
                </a:extLst>
              </a:tr>
              <a:tr h="142357">
                <a:tc>
                  <a:txBody>
                    <a:bodyPr/>
                    <a:lstStyle/>
                    <a:p>
                      <a:pPr algn="ctr" fontAlgn="ctr"/>
                      <a:r>
                        <a:rPr lang="en-GB" sz="500" b="1" i="0" u="none" strike="noStrike">
                          <a:solidFill>
                            <a:srgbClr val="000000"/>
                          </a:solidFill>
                          <a:effectLst/>
                          <a:latin typeface="Arial" panose="020B0604020202020204" pitchFamily="34" charset="0"/>
                        </a:rPr>
                        <a:t>19:30-20:00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rowSpan="4" gridSpan="4">
                  <a:txBody>
                    <a:bodyPr/>
                    <a:lstStyle/>
                    <a:p>
                      <a:pPr algn="ctr" fontAlgn="ctr"/>
                      <a:r>
                        <a:rPr lang="en-GB" sz="500" b="1" i="0" u="none" strike="noStrike">
                          <a:solidFill>
                            <a:srgbClr val="FFFFFF"/>
                          </a:solidFill>
                          <a:effectLst/>
                          <a:latin typeface="Arial" panose="020B0604020202020204" pitchFamily="34" charset="0"/>
                        </a:rPr>
                        <a:t>802.11/802.15</a:t>
                      </a:r>
                      <a:br>
                        <a:rPr lang="en-GB" sz="500" b="1" i="0" u="none" strike="noStrike">
                          <a:solidFill>
                            <a:srgbClr val="FFFFFF"/>
                          </a:solidFill>
                          <a:effectLst/>
                          <a:latin typeface="Arial" panose="020B0604020202020204" pitchFamily="34" charset="0"/>
                        </a:rPr>
                      </a:br>
                      <a:r>
                        <a:rPr lang="en-GB" sz="500" b="1" i="0" u="none" strike="noStrike">
                          <a:solidFill>
                            <a:srgbClr val="FFFFFF"/>
                          </a:solidFill>
                          <a:effectLst/>
                          <a:latin typeface="Arial" panose="020B0604020202020204" pitchFamily="34" charset="0"/>
                        </a:rPr>
                        <a:t>Joint Coexistence</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48A54"/>
                    </a:solidFill>
                  </a:tcPr>
                </a:tc>
                <a:tc rowSpan="4" hMerge="1">
                  <a:txBody>
                    <a:bodyPr/>
                    <a:lstStyle/>
                    <a:p>
                      <a:endParaRPr lang="en-GB"/>
                    </a:p>
                  </a:txBody>
                  <a:tcPr/>
                </a:tc>
                <a:tc rowSpan="4" hMerge="1">
                  <a:txBody>
                    <a:bodyPr/>
                    <a:lstStyle/>
                    <a:p>
                      <a:endParaRPr lang="en-GB"/>
                    </a:p>
                  </a:txBody>
                  <a:tcPr/>
                </a:tc>
                <a:tc rowSpan="4" h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730198808"/>
                  </a:ext>
                </a:extLst>
              </a:tr>
              <a:tr h="142357">
                <a:tc>
                  <a:txBody>
                    <a:bodyPr/>
                    <a:lstStyle/>
                    <a:p>
                      <a:pPr algn="ctr" fontAlgn="ctr"/>
                      <a:r>
                        <a:rPr lang="en-GB" sz="500" b="1" i="0" u="none" strike="noStrike">
                          <a:solidFill>
                            <a:srgbClr val="000000"/>
                          </a:solidFill>
                          <a:effectLst/>
                          <a:latin typeface="Arial" panose="020B0604020202020204" pitchFamily="34" charset="0"/>
                        </a:rPr>
                        <a:t>20:00-20:30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858959007"/>
                  </a:ext>
                </a:extLst>
              </a:tr>
              <a:tr h="142357">
                <a:tc>
                  <a:txBody>
                    <a:bodyPr/>
                    <a:lstStyle/>
                    <a:p>
                      <a:pPr algn="ctr" fontAlgn="ctr"/>
                      <a:r>
                        <a:rPr lang="en-GB" sz="500" b="1" i="0" u="none" strike="noStrike">
                          <a:solidFill>
                            <a:srgbClr val="FFFFFF"/>
                          </a:solidFill>
                          <a:effectLst/>
                          <a:latin typeface="Arial" panose="020B0604020202020204" pitchFamily="34" charset="0"/>
                        </a:rPr>
                        <a:t>20:30-21:00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rowSpan="5" gridSpan="4">
                  <a:txBody>
                    <a:bodyPr/>
                    <a:lstStyle/>
                    <a:p>
                      <a:pPr algn="ctr" fontAlgn="ctr"/>
                      <a:r>
                        <a:rPr lang="en-GB" sz="500" b="1" i="0" u="none" strike="noStrike">
                          <a:solidFill>
                            <a:srgbClr val="000000"/>
                          </a:solidFill>
                          <a:effectLst/>
                          <a:latin typeface="Arial" panose="020B0604020202020204" pitchFamily="34" charset="0"/>
                        </a:rPr>
                        <a:t>Dinner on your own</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5" hMerge="1">
                  <a:txBody>
                    <a:bodyPr/>
                    <a:lstStyle/>
                    <a:p>
                      <a:endParaRPr lang="en-GB"/>
                    </a:p>
                  </a:txBody>
                  <a:tcPr/>
                </a:tc>
                <a:tc rowSpan="5" hMerge="1">
                  <a:txBody>
                    <a:bodyPr/>
                    <a:lstStyle/>
                    <a:p>
                      <a:endParaRPr lang="en-GB"/>
                    </a:p>
                  </a:txBody>
                  <a:tcPr/>
                </a:tc>
                <a:tc rowSpan="5" h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914268543"/>
                  </a:ext>
                </a:extLst>
              </a:tr>
              <a:tr h="142357">
                <a:tc>
                  <a:txBody>
                    <a:bodyPr/>
                    <a:lstStyle/>
                    <a:p>
                      <a:pPr algn="ctr" fontAlgn="ctr"/>
                      <a:r>
                        <a:rPr lang="en-GB" sz="500" b="1" i="0" u="none" strike="noStrike">
                          <a:solidFill>
                            <a:srgbClr val="FFFFFF"/>
                          </a:solidFill>
                          <a:effectLst/>
                          <a:latin typeface="Arial" panose="020B0604020202020204" pitchFamily="34" charset="0"/>
                        </a:rPr>
                        <a:t>21:00-21:30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715731972"/>
                  </a:ext>
                </a:extLst>
              </a:tr>
              <a:tr h="142357">
                <a:tc>
                  <a:txBody>
                    <a:bodyPr/>
                    <a:lstStyle/>
                    <a:p>
                      <a:pPr algn="ctr" fontAlgn="ctr"/>
                      <a:r>
                        <a:rPr lang="en-GB" sz="500" b="1" i="0" u="none" strike="noStrike">
                          <a:solidFill>
                            <a:srgbClr val="FFFFFF"/>
                          </a:solidFill>
                          <a:effectLst/>
                          <a:latin typeface="Arial" panose="020B0604020202020204" pitchFamily="34" charset="0"/>
                        </a:rPr>
                        <a:t>21:30-22:00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rowSpan="3" gridSpan="4">
                  <a:txBody>
                    <a:bodyPr/>
                    <a:lstStyle/>
                    <a:p>
                      <a:pPr algn="ctr" fontAlgn="ctr"/>
                      <a:r>
                        <a:rPr lang="en-GB" sz="500" b="1" i="0" u="none" strike="noStrike">
                          <a:solidFill>
                            <a:srgbClr val="000000"/>
                          </a:solidFill>
                          <a:effectLst/>
                          <a:latin typeface="Arial" panose="020B0604020202020204" pitchFamily="34" charset="0"/>
                        </a:rPr>
                        <a:t>Dinner on your own</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3" hMerge="1">
                  <a:txBody>
                    <a:bodyPr/>
                    <a:lstStyle/>
                    <a:p>
                      <a:endParaRPr lang="en-GB"/>
                    </a:p>
                  </a:txBody>
                  <a:tcPr/>
                </a:tc>
                <a:tc rowSpan="3" hMerge="1">
                  <a:txBody>
                    <a:bodyPr/>
                    <a:lstStyle/>
                    <a:p>
                      <a:endParaRPr lang="en-GB"/>
                    </a:p>
                  </a:txBody>
                  <a:tcPr/>
                </a:tc>
                <a:tc rowSpan="3" h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4246370406"/>
                  </a:ext>
                </a:extLst>
              </a:tr>
              <a:tr h="142357">
                <a:tc>
                  <a:txBody>
                    <a:bodyPr/>
                    <a:lstStyle/>
                    <a:p>
                      <a:pPr algn="ctr" fontAlgn="ctr"/>
                      <a:r>
                        <a:rPr lang="en-GB" sz="500" b="1" i="0" u="none" strike="noStrike">
                          <a:solidFill>
                            <a:srgbClr val="FFFFFF"/>
                          </a:solidFill>
                          <a:effectLst/>
                          <a:latin typeface="Arial" panose="020B0604020202020204" pitchFamily="34" charset="0"/>
                        </a:rPr>
                        <a:t>22:00-22:30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502977929"/>
                  </a:ext>
                </a:extLst>
              </a:tr>
              <a:tr h="142357">
                <a:tc>
                  <a:txBody>
                    <a:bodyPr/>
                    <a:lstStyle/>
                    <a:p>
                      <a:pPr algn="ctr" fontAlgn="ctr"/>
                      <a:r>
                        <a:rPr lang="en-GB" sz="500" b="1" i="0" u="none" strike="noStrike" dirty="0">
                          <a:solidFill>
                            <a:srgbClr val="FFFFFF"/>
                          </a:solidFill>
                          <a:effectLst/>
                          <a:latin typeface="Arial" panose="020B0604020202020204" pitchFamily="34" charset="0"/>
                        </a:rPr>
                        <a:t>22:30-23:00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413616293"/>
                  </a:ext>
                </a:extLst>
              </a:tr>
            </a:tbl>
          </a:graphicData>
        </a:graphic>
      </p:graphicFrame>
      <p:sp>
        <p:nvSpPr>
          <p:cNvPr id="5" name="Slide Number Placeholder 4">
            <a:extLst>
              <a:ext uri="{FF2B5EF4-FFF2-40B4-BE49-F238E27FC236}">
                <a16:creationId xmlns:a16="http://schemas.microsoft.com/office/drawing/2014/main" id="{1D38A657-4B4B-1840-51FC-B06EF05047D0}"/>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7</a:t>
            </a:fld>
            <a:endParaRPr lang="en-US"/>
          </a:p>
        </p:txBody>
      </p:sp>
      <p:sp>
        <p:nvSpPr>
          <p:cNvPr id="10" name="Oval 9">
            <a:extLst>
              <a:ext uri="{FF2B5EF4-FFF2-40B4-BE49-F238E27FC236}">
                <a16:creationId xmlns:a16="http://schemas.microsoft.com/office/drawing/2014/main" id="{02B1D539-4F46-9315-FC85-568F229C68EC}"/>
              </a:ext>
            </a:extLst>
          </p:cNvPr>
          <p:cNvSpPr/>
          <p:nvPr/>
        </p:nvSpPr>
        <p:spPr bwMode="auto">
          <a:xfrm>
            <a:off x="4724400" y="2786203"/>
            <a:ext cx="838200" cy="609600"/>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
        <p:nvSpPr>
          <p:cNvPr id="9" name="Footer Placeholder 2">
            <a:extLst>
              <a:ext uri="{FF2B5EF4-FFF2-40B4-BE49-F238E27FC236}">
                <a16:creationId xmlns:a16="http://schemas.microsoft.com/office/drawing/2014/main" id="{314552DC-C13A-A57E-256A-84A1CA486DF9}"/>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1944720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9" name="Rectangle 2"/>
          <p:cNvSpPr>
            <a:spLocks noGrp="1" noChangeArrowheads="1"/>
          </p:cNvSpPr>
          <p:nvPr>
            <p:ph type="title" idx="4294967295"/>
          </p:nvPr>
        </p:nvSpPr>
        <p:spPr>
          <a:xfrm>
            <a:off x="1980199" y="382587"/>
            <a:ext cx="7772400" cy="762000"/>
          </a:xfrm>
        </p:spPr>
        <p:txBody>
          <a:bodyPr/>
          <a:lstStyle/>
          <a:p>
            <a:r>
              <a:rPr lang="en-US" sz="3200" b="1" dirty="0">
                <a:latin typeface="Calibri" panose="020F0502020204030204" pitchFamily="34" charset="0"/>
                <a:ea typeface="ＭＳ Ｐゴシック" charset="0"/>
                <a:cs typeface="Calibri" panose="020F0502020204030204" pitchFamily="34" charset="0"/>
              </a:rPr>
              <a:t>SC Meeting Objectives – Agenda</a:t>
            </a:r>
            <a:endParaRPr lang="en-US" sz="32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838201" y="990600"/>
            <a:ext cx="10591800" cy="502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marL="0" lvl="2">
              <a:spcAft>
                <a:spcPts val="300"/>
              </a:spcAft>
            </a:pPr>
            <a:r>
              <a:rPr lang="en-US" sz="2000" b="1" dirty="0">
                <a:latin typeface="Calibri" panose="020F0502020204030204" pitchFamily="34" charset="0"/>
                <a:cs typeface="Calibri" panose="020F0502020204030204" pitchFamily="34" charset="0"/>
              </a:rPr>
              <a:t>Meetings 1</a:t>
            </a: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rPr>
              <a:t>Policy and Procedure</a:t>
            </a: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rPr>
              <a:t>Approve Agenda</a:t>
            </a: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rPr>
              <a:t>Review questions/responses about existing standards (if necessary)</a:t>
            </a: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rPr>
              <a:t>Review response to ISO/IEC JTC1/SC6</a:t>
            </a: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rPr>
              <a:t>Review any change requests for Operations Manual</a:t>
            </a:r>
          </a:p>
          <a:p>
            <a:pPr marL="457200" lvl="2" indent="-457200">
              <a:spcAft>
                <a:spcPts val="300"/>
              </a:spcAft>
              <a:buFont typeface="+mj-lt"/>
              <a:buAutoNum type="arabicPeriod"/>
            </a:pPr>
            <a:r>
              <a:rPr lang="en-US" sz="2000" dirty="0" err="1">
                <a:latin typeface="Calibri" panose="020F0502020204030204" pitchFamily="34" charset="0"/>
                <a:cs typeface="Calibri" panose="020F0502020204030204" pitchFamily="34" charset="0"/>
              </a:rPr>
              <a:t>AoB</a:t>
            </a:r>
            <a:endParaRPr lang="en-US" sz="2000" dirty="0">
              <a:latin typeface="Calibri" panose="020F0502020204030204" pitchFamily="34" charset="0"/>
              <a:cs typeface="Calibri" panose="020F0502020204030204" pitchFamily="34" charset="0"/>
            </a:endParaRP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sym typeface="Wingdings" panose="05000000000000000000" pitchFamily="2" charset="2"/>
              </a:rPr>
              <a:t>Adjourn</a:t>
            </a:r>
          </a:p>
          <a:p>
            <a:pPr marL="0" lvl="2">
              <a:spcAft>
                <a:spcPts val="300"/>
              </a:spcAft>
            </a:pPr>
            <a:endParaRPr lang="en-US" sz="2000" dirty="0">
              <a:latin typeface="Calibri" panose="020F0502020204030204" pitchFamily="34" charset="0"/>
              <a:cs typeface="Calibri" panose="020F0502020204030204" pitchFamily="34" charset="0"/>
            </a:endParaRPr>
          </a:p>
        </p:txBody>
      </p:sp>
      <p:sp>
        <p:nvSpPr>
          <p:cNvPr id="2" name="Footer Placeholder 2">
            <a:extLst>
              <a:ext uri="{FF2B5EF4-FFF2-40B4-BE49-F238E27FC236}">
                <a16:creationId xmlns:a16="http://schemas.microsoft.com/office/drawing/2014/main" id="{9EC22D68-BECA-4229-6CE7-61837DCE9DEE}"/>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9" name="Rectangle 2"/>
          <p:cNvSpPr>
            <a:spLocks noGrp="1" noChangeArrowheads="1"/>
          </p:cNvSpPr>
          <p:nvPr>
            <p:ph type="title" idx="4294967295"/>
          </p:nvPr>
        </p:nvSpPr>
        <p:spPr>
          <a:xfrm>
            <a:off x="1980199" y="382587"/>
            <a:ext cx="7772400" cy="762000"/>
          </a:xfrm>
        </p:spPr>
        <p:txBody>
          <a:bodyPr/>
          <a:lstStyle/>
          <a:p>
            <a:r>
              <a:rPr lang="en-US" sz="3200" b="1" dirty="0">
                <a:latin typeface="Calibri" panose="020F0502020204030204" pitchFamily="34" charset="0"/>
                <a:ea typeface="ＭＳ Ｐゴシック" charset="0"/>
                <a:cs typeface="Calibri" panose="020F0502020204030204" pitchFamily="34" charset="0"/>
              </a:rPr>
              <a:t>SC Meeting Objectives – Achievements </a:t>
            </a:r>
            <a:endParaRPr lang="en-US" sz="32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838201" y="990600"/>
            <a:ext cx="10591800" cy="502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marL="457200" lvl="2" indent="-457200">
              <a:spcAft>
                <a:spcPts val="300"/>
              </a:spcAft>
              <a:buFont typeface="Wingdings" panose="05000000000000000000" pitchFamily="2" charset="2"/>
              <a:buChar char="ü"/>
            </a:pPr>
            <a:endParaRPr lang="en-US" sz="2000" dirty="0">
              <a:latin typeface="Calibri" panose="020F0502020204030204" pitchFamily="34" charset="0"/>
              <a:cs typeface="Calibri" panose="020F0502020204030204" pitchFamily="34" charset="0"/>
            </a:endParaRPr>
          </a:p>
          <a:p>
            <a:pPr marL="457200" lvl="2" indent="-457200">
              <a:spcAft>
                <a:spcPts val="300"/>
              </a:spcAft>
              <a:buFont typeface="Wingdings" panose="05000000000000000000" pitchFamily="2" charset="2"/>
              <a:buChar char="ü"/>
            </a:pPr>
            <a:r>
              <a:rPr lang="en-US" sz="2000" dirty="0">
                <a:latin typeface="Calibri" panose="020F0502020204030204" pitchFamily="34" charset="0"/>
                <a:cs typeface="Calibri" panose="020F0502020204030204" pitchFamily="34" charset="0"/>
              </a:rPr>
              <a:t>Reviewed question and approved response about 802.15.4 </a:t>
            </a:r>
          </a:p>
          <a:p>
            <a:pPr marL="457200" lvl="2" indent="-457200">
              <a:spcAft>
                <a:spcPts val="300"/>
              </a:spcAft>
              <a:buFont typeface="Wingdings" panose="05000000000000000000" pitchFamily="2" charset="2"/>
              <a:buChar char="ü"/>
            </a:pPr>
            <a:r>
              <a:rPr lang="en-US" sz="2000" dirty="0">
                <a:latin typeface="Calibri" panose="020F0502020204030204" pitchFamily="34" charset="0"/>
                <a:cs typeface="Calibri" panose="020F0502020204030204" pitchFamily="34" charset="0"/>
              </a:rPr>
              <a:t>Reviewed and approved response to ISO/IEC JTC1/SC6 comment for 802.15.9</a:t>
            </a:r>
          </a:p>
          <a:p>
            <a:pPr marL="457200" lvl="2" indent="-457200">
              <a:spcAft>
                <a:spcPts val="300"/>
              </a:spcAft>
              <a:buFont typeface="Wingdings" panose="05000000000000000000" pitchFamily="2" charset="2"/>
              <a:buChar char="ü"/>
            </a:pPr>
            <a:r>
              <a:rPr lang="en-US" sz="2000" dirty="0">
                <a:latin typeface="Calibri" panose="020F0502020204030204" pitchFamily="34" charset="0"/>
                <a:cs typeface="Calibri" panose="020F0502020204030204" pitchFamily="34" charset="0"/>
              </a:rPr>
              <a:t>Deferred changes to Operations Manual for March Meeting</a:t>
            </a:r>
          </a:p>
          <a:p>
            <a:pPr marL="0" lvl="2">
              <a:spcAft>
                <a:spcPts val="300"/>
              </a:spcAft>
            </a:pPr>
            <a:endParaRPr lang="en-US" sz="2000" dirty="0">
              <a:latin typeface="Calibri" panose="020F0502020204030204" pitchFamily="34" charset="0"/>
              <a:cs typeface="Calibri" panose="020F0502020204030204" pitchFamily="34" charset="0"/>
            </a:endParaRPr>
          </a:p>
        </p:txBody>
      </p:sp>
      <p:sp>
        <p:nvSpPr>
          <p:cNvPr id="2" name="Footer Placeholder 2">
            <a:extLst>
              <a:ext uri="{FF2B5EF4-FFF2-40B4-BE49-F238E27FC236}">
                <a16:creationId xmlns:a16="http://schemas.microsoft.com/office/drawing/2014/main" id="{9EC22D68-BECA-4229-6CE7-61837DCE9DEE}"/>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246488454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69849</TotalTime>
  <Words>3140</Words>
  <Application>Microsoft Office PowerPoint</Application>
  <PresentationFormat>Widescreen</PresentationFormat>
  <Paragraphs>393</Paragraphs>
  <Slides>14</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Times New Roman</vt:lpstr>
      <vt:lpstr>Wingdings</vt:lpstr>
      <vt:lpstr>Default Design</vt:lpstr>
      <vt:lpstr>PowerPoint Presentation</vt:lpstr>
      <vt:lpstr>Registration for 802 LMSC Plenaries and 802 Wireless Interims</vt:lpstr>
      <vt:lpstr>Deadbeat Consequences (Deadbeat: in default of paying registration fee for a prior mtg.)</vt:lpstr>
      <vt:lpstr>SC Maintenance Reminders</vt:lpstr>
      <vt:lpstr>IEEE-SA Patent, Copyright, and Participation Policies</vt:lpstr>
      <vt:lpstr>IEEE 802 Ground Rules</vt:lpstr>
      <vt:lpstr>PowerPoint Presentation</vt:lpstr>
      <vt:lpstr>SC Meeting Objectives – Agenda</vt:lpstr>
      <vt:lpstr>SC Meeting Objectives – Achievements </vt:lpstr>
      <vt:lpstr>Questions / Comments on Existing Standards</vt:lpstr>
      <vt:lpstr>802.15.9 submission to ISO/IEC JTC1 / SC6</vt:lpstr>
      <vt:lpstr>802.15.9 submission to ISO/IEC JTC1 / SC6</vt:lpstr>
      <vt:lpstr>PowerPoint Presentation</vt:lpstr>
      <vt:lpstr>PowerPoint Presentation</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Maintenance Opening/Closing Report</dc:title>
  <dc:subject>IEEE 802.15 &lt;SCM Report&gt;</dc:subject>
  <dc:creator>Phil Beecher</dc:creator>
  <cp:keywords/>
  <dc:description>15-21-0456-nn</dc:description>
  <cp:lastModifiedBy>Phil Beecher</cp:lastModifiedBy>
  <cp:revision>1132</cp:revision>
  <cp:lastPrinted>2016-07-25T16:00:41Z</cp:lastPrinted>
  <dcterms:created xsi:type="dcterms:W3CDTF">2009-07-12T16:25:16Z</dcterms:created>
  <dcterms:modified xsi:type="dcterms:W3CDTF">2024-01-18T20:19:25Z</dcterms:modified>
  <cp:category/>
</cp:coreProperties>
</file>