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0" r:id="rId2"/>
    <p:sldId id="258" r:id="rId3"/>
    <p:sldId id="377" r:id="rId4"/>
    <p:sldId id="379" r:id="rId5"/>
    <p:sldId id="391" r:id="rId6"/>
    <p:sldId id="778" r:id="rId7"/>
    <p:sldId id="782" r:id="rId8"/>
    <p:sldId id="787" r:id="rId9"/>
    <p:sldId id="788" r:id="rId10"/>
    <p:sldId id="789" r:id="rId11"/>
    <p:sldId id="269"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80"/>
    <p:restoredTop sz="96327"/>
  </p:normalViewPr>
  <p:slideViewPr>
    <p:cSldViewPr>
      <p:cViewPr varScale="1">
        <p:scale>
          <a:sx n="128" d="100"/>
          <a:sy n="128" d="100"/>
        </p:scale>
        <p:origin x="1840"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637AD1A-D362-AE7F-51D6-68F343BA6D27}"/>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7965E5F0-C98D-CAF3-F4EC-7764679534B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F166FDF-B105-13BD-E9D3-DB8E5BB4899B}"/>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7935CA8E-98FE-315D-05C1-C5964E618470}"/>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56AB6426-B4A6-244D-890C-9BE3EEBEA320}" type="slidenum">
              <a:rPr lang="en-US" altLang="ja-JP"/>
              <a:pPr/>
              <a:t>‹#›</a:t>
            </a:fld>
            <a:endParaRPr lang="en-US" altLang="ja-JP"/>
          </a:p>
        </p:txBody>
      </p:sp>
      <p:sp>
        <p:nvSpPr>
          <p:cNvPr id="3078" name="Line 6">
            <a:extLst>
              <a:ext uri="{FF2B5EF4-FFF2-40B4-BE49-F238E27FC236}">
                <a16:creationId xmlns:a16="http://schemas.microsoft.com/office/drawing/2014/main" id="{A3CBA14C-F199-E53A-7782-84F4FA0786B2}"/>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B35390C0-A8D6-226F-05C7-98B3DE54072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E32BB555-3A33-82A4-0C80-B0509EBE4E9E}"/>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245F660-F1C0-AB1D-A518-F371EAA90584}"/>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E5B090D5-9843-02DC-A738-31C685D4924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7326A941-8EC4-72A6-262A-5EC61D2A40C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AA0B97B6-66BC-6D45-972A-5C432E23E96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310DB24B-0A59-D8D1-0731-A838287ECE96}"/>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70D3CF44-B1D2-7782-3EED-8A6BB50A1D7D}"/>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34C5E9A7-37E8-E54F-923F-E7373E592FEF}" type="slidenum">
              <a:rPr lang="en-US" altLang="ja-JP"/>
              <a:pPr/>
              <a:t>‹#›</a:t>
            </a:fld>
            <a:endParaRPr lang="en-US" altLang="ja-JP"/>
          </a:p>
        </p:txBody>
      </p:sp>
      <p:sp>
        <p:nvSpPr>
          <p:cNvPr id="2056" name="Rectangle 8">
            <a:extLst>
              <a:ext uri="{FF2B5EF4-FFF2-40B4-BE49-F238E27FC236}">
                <a16:creationId xmlns:a16="http://schemas.microsoft.com/office/drawing/2014/main" id="{6BD7FA78-2D4F-BCCB-00A5-64630049632B}"/>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C02E400F-6830-7506-641C-4410A098375F}"/>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BD99A87B-EE58-CC70-AED9-5E983458B86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9</a:t>
            </a:fld>
            <a:endParaRPr kumimoji="1" lang="ja-JP" altLang="en-US"/>
          </a:p>
        </p:txBody>
      </p:sp>
    </p:spTree>
    <p:extLst>
      <p:ext uri="{BB962C8B-B14F-4D97-AF65-F5344CB8AC3E}">
        <p14:creationId xmlns:p14="http://schemas.microsoft.com/office/powerpoint/2010/main" val="1326296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2E15EB-24A1-7BD9-8007-97C0F1B4033D}"/>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EAA1A8B4-24FB-3224-C94D-5B0DEAE74AE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9" name="スライド番号プレースホルダー 8">
            <a:extLst>
              <a:ext uri="{FF2B5EF4-FFF2-40B4-BE49-F238E27FC236}">
                <a16:creationId xmlns:a16="http://schemas.microsoft.com/office/drawing/2014/main" id="{9CBF8279-B6BC-CF35-5A50-7802A7E8C073}"/>
              </a:ext>
            </a:extLst>
          </p:cNvPr>
          <p:cNvSpPr>
            <a:spLocks noGrp="1"/>
          </p:cNvSpPr>
          <p:nvPr>
            <p:ph type="sldNum" sz="quarter" idx="12"/>
          </p:nvPr>
        </p:nvSpPr>
        <p:spPr/>
        <p:txBody>
          <a:bodyPr/>
          <a:lstStyle/>
          <a:p>
            <a:r>
              <a:rPr lang="en-US" altLang="ja-JP"/>
              <a:t>Slide </a:t>
            </a:r>
            <a:fld id="{6B095015-3EB9-FD42-94F8-66C40C8C26E8}" type="slidenum">
              <a:rPr lang="en-US" altLang="ja-JP" smtClean="0"/>
              <a:pPr/>
              <a:t>‹#›</a:t>
            </a:fld>
            <a:endParaRPr lang="en-US" altLang="ja-JP"/>
          </a:p>
        </p:txBody>
      </p:sp>
    </p:spTree>
    <p:extLst>
      <p:ext uri="{BB962C8B-B14F-4D97-AF65-F5344CB8AC3E}">
        <p14:creationId xmlns:p14="http://schemas.microsoft.com/office/powerpoint/2010/main" val="306292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ECF9ED-6548-B397-C872-E69AE1FF7F8A}"/>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374B930-ECD3-951D-E35C-0236D7A04A3E}"/>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C87B98A3-B1B0-49D4-F1A1-607AEC10AD8B}"/>
              </a:ext>
            </a:extLst>
          </p:cNvPr>
          <p:cNvSpPr>
            <a:spLocks noGrp="1"/>
          </p:cNvSpPr>
          <p:nvPr>
            <p:ph type="sldNum" sz="quarter" idx="12"/>
          </p:nvPr>
        </p:nvSpPr>
        <p:spPr/>
        <p:txBody>
          <a:bodyPr/>
          <a:lstStyle>
            <a:lvl1pPr>
              <a:defRPr/>
            </a:lvl1pPr>
          </a:lstStyle>
          <a:p>
            <a:r>
              <a:rPr lang="en-US" altLang="ja-JP"/>
              <a:t>Slide </a:t>
            </a:r>
            <a:fld id="{626D58F8-19DC-9744-869B-90BE1FA23FFF}" type="slidenum">
              <a:rPr lang="en-US" altLang="ja-JP"/>
              <a:pPr/>
              <a:t>‹#›</a:t>
            </a:fld>
            <a:endParaRPr lang="en-US" altLang="ja-JP"/>
          </a:p>
        </p:txBody>
      </p:sp>
    </p:spTree>
    <p:extLst>
      <p:ext uri="{BB962C8B-B14F-4D97-AF65-F5344CB8AC3E}">
        <p14:creationId xmlns:p14="http://schemas.microsoft.com/office/powerpoint/2010/main" val="3119039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046CAF8-8337-AFCD-EF46-CD2BB3FC5B7D}"/>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7E39B09-213B-FB91-286F-16FEB696E847}"/>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28DBBA4E-38DB-48C7-DECF-A970F8B1F77C}"/>
              </a:ext>
            </a:extLst>
          </p:cNvPr>
          <p:cNvSpPr>
            <a:spLocks noGrp="1"/>
          </p:cNvSpPr>
          <p:nvPr>
            <p:ph type="sldNum" sz="quarter" idx="12"/>
          </p:nvPr>
        </p:nvSpPr>
        <p:spPr/>
        <p:txBody>
          <a:bodyPr/>
          <a:lstStyle>
            <a:lvl1pPr>
              <a:defRPr/>
            </a:lvl1pPr>
          </a:lstStyle>
          <a:p>
            <a:r>
              <a:rPr lang="en-US" altLang="ja-JP"/>
              <a:t>Slide </a:t>
            </a:r>
            <a:fld id="{6120C5D7-7E10-5F4C-8FE3-CE87BC945102}" type="slidenum">
              <a:rPr lang="en-US" altLang="ja-JP"/>
              <a:pPr/>
              <a:t>‹#›</a:t>
            </a:fld>
            <a:endParaRPr lang="en-US" altLang="ja-JP"/>
          </a:p>
        </p:txBody>
      </p:sp>
    </p:spTree>
    <p:extLst>
      <p:ext uri="{BB962C8B-B14F-4D97-AF65-F5344CB8AC3E}">
        <p14:creationId xmlns:p14="http://schemas.microsoft.com/office/powerpoint/2010/main" val="16204605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xfrm>
            <a:off x="4342399" y="6475413"/>
            <a:ext cx="535403" cy="184666"/>
          </a:xfrm>
          <a:ln/>
        </p:spPr>
        <p:txBody>
          <a:bodyPr/>
          <a:lstStyle>
            <a:lvl1pPr>
              <a:defRPr sz="1200">
                <a:latin typeface="+mj-lt"/>
              </a:defRPr>
            </a:lvl1pPr>
          </a:lstStyle>
          <a:p>
            <a:pPr>
              <a:defRPr/>
            </a:pPr>
            <a:r>
              <a:rPr lang="en-US">
                <a:solidFill>
                  <a:srgbClr val="000000"/>
                </a:solidFill>
              </a:rPr>
              <a:t>Slide </a:t>
            </a:r>
            <a:fld id="{C65D8D74-25E4-4A14-9B13-1C1CBE0663D9}" type="slidenum">
              <a:rPr lang="en-US" smtClean="0">
                <a:solidFill>
                  <a:srgbClr val="000000"/>
                </a:solidFill>
              </a:rPr>
              <a:pPr>
                <a:defRPr/>
              </a:pPr>
              <a:t>‹#›</a:t>
            </a:fld>
            <a:endParaRPr lang="en-US" dirty="0">
              <a:solidFill>
                <a:srgbClr val="000000"/>
              </a:solidFill>
              <a:latin typeface="+mj-lt"/>
            </a:endParaRPr>
          </a:p>
        </p:txBody>
      </p:sp>
      <p:sp>
        <p:nvSpPr>
          <p:cNvPr id="5" name="タイトル 4"/>
          <p:cNvSpPr>
            <a:spLocks noGrp="1"/>
          </p:cNvSpPr>
          <p:nvPr>
            <p:ph type="title"/>
          </p:nvPr>
        </p:nvSpPr>
        <p:spPr/>
        <p:txBody>
          <a:bodyPr/>
          <a:lstStyle/>
          <a:p>
            <a:r>
              <a:rPr kumimoji="1" lang="ja-JP" altLang="en-US"/>
              <a:t>マスタ タイトルの書式設定</a:t>
            </a:r>
          </a:p>
        </p:txBody>
      </p:sp>
      <p:sp>
        <p:nvSpPr>
          <p:cNvPr id="8" name="Rectangle 4">
            <a:extLst>
              <a:ext uri="{FF2B5EF4-FFF2-40B4-BE49-F238E27FC236}">
                <a16:creationId xmlns:a16="http://schemas.microsoft.com/office/drawing/2014/main" id="{8B7B025E-5AD3-4FC8-8538-2264AD38BF1A}"/>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November 2023</a:t>
            </a:r>
          </a:p>
        </p:txBody>
      </p:sp>
      <p:sp>
        <p:nvSpPr>
          <p:cNvPr id="9" name="フッター プレースホルダー 4">
            <a:extLst>
              <a:ext uri="{FF2B5EF4-FFF2-40B4-BE49-F238E27FC236}">
                <a16:creationId xmlns:a16="http://schemas.microsoft.com/office/drawing/2014/main" id="{674B2FA7-A919-49FF-9D77-45873A0BBCFE}"/>
              </a:ext>
            </a:extLst>
          </p:cNvPr>
          <p:cNvSpPr>
            <a:spLocks noGrp="1"/>
          </p:cNvSpPr>
          <p:nvPr>
            <p:ph type="ftr" sz="quarter" idx="3"/>
          </p:nvPr>
        </p:nvSpPr>
        <p:spPr>
          <a:xfrm>
            <a:off x="5076056" y="6453336"/>
            <a:ext cx="4032448" cy="553998"/>
          </a:xfrm>
        </p:spPr>
        <p:txBody>
          <a:bodyPr/>
          <a:lstStyle>
            <a:lvl1pPr>
              <a:defRPr>
                <a:latin typeface="+mj-lt"/>
              </a:defRPr>
            </a:lvl1pPr>
          </a:lstStyle>
          <a:p>
            <a:r>
              <a:rPr lang="en-US" altLang="ja-JP" sz="1200" dirty="0" err="1">
                <a:solidFill>
                  <a:srgbClr val="000000"/>
                </a:solidFill>
              </a:rPr>
              <a:t>K.Takabayashi</a:t>
            </a:r>
            <a:r>
              <a:rPr lang="en-US" altLang="ja-JP" sz="1200" dirty="0">
                <a:solidFill>
                  <a:srgbClr val="000000"/>
                </a:solidFill>
              </a:rPr>
              <a:t> (Toyo Univ.), T. Kobayashi, D. </a:t>
            </a:r>
            <a:r>
              <a:rPr lang="en-US" altLang="ja-JP" sz="1200" dirty="0" err="1">
                <a:solidFill>
                  <a:srgbClr val="000000"/>
                </a:solidFill>
              </a:rPr>
              <a:t>Anzai</a:t>
            </a:r>
            <a:r>
              <a:rPr lang="en-US" altLang="ja-JP" sz="1200" dirty="0">
                <a:solidFill>
                  <a:srgbClr val="000000"/>
                </a:solidFill>
              </a:rPr>
              <a:t> (</a:t>
            </a:r>
            <a:r>
              <a:rPr lang="en-US" altLang="ja-JP" sz="1200" dirty="0" err="1">
                <a:solidFill>
                  <a:srgbClr val="000000"/>
                </a:solidFill>
              </a:rPr>
              <a:t>NITech</a:t>
            </a:r>
            <a:r>
              <a:rPr lang="en-US" altLang="ja-JP" sz="1200" dirty="0">
                <a:solidFill>
                  <a:srgbClr val="000000"/>
                </a:solidFill>
              </a:rPr>
              <a:t>), M. Hernandez,  </a:t>
            </a:r>
            <a:r>
              <a:rPr lang="en-US" altLang="ja-JP" sz="1200" dirty="0" err="1">
                <a:solidFill>
                  <a:srgbClr val="000000"/>
                </a:solidFill>
              </a:rPr>
              <a:t>R.Kohno</a:t>
            </a:r>
            <a:r>
              <a:rPr lang="en-US" altLang="ja-JP" sz="1200" dirty="0">
                <a:solidFill>
                  <a:srgbClr val="000000"/>
                </a:solidFill>
              </a:rPr>
              <a:t> (CWC, Oulu Univ./YRP-IAI)</a:t>
            </a:r>
            <a:endParaRPr lang="en-US" altLang="ja-JP" sz="1000" dirty="0">
              <a:solidFill>
                <a:srgbClr val="000000"/>
              </a:solidFill>
            </a:endParaRPr>
          </a:p>
        </p:txBody>
      </p:sp>
    </p:spTree>
    <p:extLst>
      <p:ext uri="{BB962C8B-B14F-4D97-AF65-F5344CB8AC3E}">
        <p14:creationId xmlns:p14="http://schemas.microsoft.com/office/powerpoint/2010/main" val="2302643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DCEF14-0175-5588-24B4-A27120416AB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7A0EE947-6269-F580-E3CB-75339F210265}"/>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98D2BD4B-4AE7-1C50-E00B-05311CE60858}"/>
              </a:ext>
            </a:extLst>
          </p:cNvPr>
          <p:cNvSpPr>
            <a:spLocks noGrp="1"/>
          </p:cNvSpPr>
          <p:nvPr>
            <p:ph type="sldNum" sz="quarter" idx="12"/>
          </p:nvPr>
        </p:nvSpPr>
        <p:spPr/>
        <p:txBody>
          <a:bodyPr/>
          <a:lstStyle>
            <a:lvl1pPr>
              <a:defRPr/>
            </a:lvl1pPr>
          </a:lstStyle>
          <a:p>
            <a:r>
              <a:rPr lang="en-US" altLang="ja-JP"/>
              <a:t>Slide </a:t>
            </a:r>
            <a:fld id="{1B8858A5-62B6-9F48-B9FB-F96DB222C215}" type="slidenum">
              <a:rPr lang="en-US" altLang="ja-JP"/>
              <a:pPr/>
              <a:t>‹#›</a:t>
            </a:fld>
            <a:endParaRPr lang="en-US" altLang="ja-JP"/>
          </a:p>
        </p:txBody>
      </p:sp>
    </p:spTree>
    <p:extLst>
      <p:ext uri="{BB962C8B-B14F-4D97-AF65-F5344CB8AC3E}">
        <p14:creationId xmlns:p14="http://schemas.microsoft.com/office/powerpoint/2010/main" val="3481888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40F56F-32C8-61C0-D64F-504296F9ABAB}"/>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2E9DDCCC-A841-E1AF-133A-921960269F5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6" name="スライド番号プレースホルダー 5">
            <a:extLst>
              <a:ext uri="{FF2B5EF4-FFF2-40B4-BE49-F238E27FC236}">
                <a16:creationId xmlns:a16="http://schemas.microsoft.com/office/drawing/2014/main" id="{858D4876-024B-876A-A410-CE01158F83B5}"/>
              </a:ext>
            </a:extLst>
          </p:cNvPr>
          <p:cNvSpPr>
            <a:spLocks noGrp="1"/>
          </p:cNvSpPr>
          <p:nvPr>
            <p:ph type="sldNum" sz="quarter" idx="12"/>
          </p:nvPr>
        </p:nvSpPr>
        <p:spPr/>
        <p:txBody>
          <a:bodyPr/>
          <a:lstStyle>
            <a:lvl1pPr>
              <a:defRPr/>
            </a:lvl1pPr>
          </a:lstStyle>
          <a:p>
            <a:r>
              <a:rPr lang="en-US" altLang="ja-JP"/>
              <a:t>Slide </a:t>
            </a:r>
            <a:fld id="{BF0AAA10-A752-6745-88A6-C3D97DFD8AD7}" type="slidenum">
              <a:rPr lang="en-US" altLang="ja-JP"/>
              <a:pPr/>
              <a:t>‹#›</a:t>
            </a:fld>
            <a:endParaRPr lang="en-US" altLang="ja-JP"/>
          </a:p>
        </p:txBody>
      </p:sp>
    </p:spTree>
    <p:extLst>
      <p:ext uri="{BB962C8B-B14F-4D97-AF65-F5344CB8AC3E}">
        <p14:creationId xmlns:p14="http://schemas.microsoft.com/office/powerpoint/2010/main" val="305579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096184-65D7-76E1-694D-C1853C35192C}"/>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FB2ED0EB-2BFC-F3AD-19B6-787337780343}"/>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78C4EEB4-3BA9-7F8D-17E3-2F32F113DD1A}"/>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a:extLst>
              <a:ext uri="{FF2B5EF4-FFF2-40B4-BE49-F238E27FC236}">
                <a16:creationId xmlns:a16="http://schemas.microsoft.com/office/drawing/2014/main" id="{45B6D8C8-4DA2-8407-12B4-5F545CF05F52}"/>
              </a:ext>
            </a:extLst>
          </p:cNvPr>
          <p:cNvSpPr>
            <a:spLocks noGrp="1"/>
          </p:cNvSpPr>
          <p:nvPr>
            <p:ph type="sldNum" sz="quarter" idx="12"/>
          </p:nvPr>
        </p:nvSpPr>
        <p:spPr/>
        <p:txBody>
          <a:bodyPr/>
          <a:lstStyle>
            <a:lvl1pPr>
              <a:defRPr/>
            </a:lvl1pPr>
          </a:lstStyle>
          <a:p>
            <a:r>
              <a:rPr lang="en-US" altLang="ja-JP"/>
              <a:t>Slide </a:t>
            </a:r>
            <a:fld id="{E6EAD9AA-365A-0646-B5D4-4E84495980E6}" type="slidenum">
              <a:rPr lang="en-US" altLang="ja-JP"/>
              <a:pPr/>
              <a:t>‹#›</a:t>
            </a:fld>
            <a:endParaRPr lang="en-US" altLang="ja-JP"/>
          </a:p>
        </p:txBody>
      </p:sp>
    </p:spTree>
    <p:extLst>
      <p:ext uri="{BB962C8B-B14F-4D97-AF65-F5344CB8AC3E}">
        <p14:creationId xmlns:p14="http://schemas.microsoft.com/office/powerpoint/2010/main" val="306228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ACBACF-A5B1-0BFC-BD01-5DF151F4E688}"/>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995C6B99-C6DE-D951-768B-11166232335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2D80E550-4DD4-1793-0279-ACB643C4B9CB}"/>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4CDAE46-75C5-FF5B-475E-0695843B71A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E10A4483-6174-F442-2CF9-3C0D3F187469}"/>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 name="スライド番号プレースホルダー 8">
            <a:extLst>
              <a:ext uri="{FF2B5EF4-FFF2-40B4-BE49-F238E27FC236}">
                <a16:creationId xmlns:a16="http://schemas.microsoft.com/office/drawing/2014/main" id="{9651DFC8-940B-F1CD-DE0B-1C53AFBA4283}"/>
              </a:ext>
            </a:extLst>
          </p:cNvPr>
          <p:cNvSpPr>
            <a:spLocks noGrp="1"/>
          </p:cNvSpPr>
          <p:nvPr>
            <p:ph type="sldNum" sz="quarter" idx="12"/>
          </p:nvPr>
        </p:nvSpPr>
        <p:spPr/>
        <p:txBody>
          <a:bodyPr/>
          <a:lstStyle>
            <a:lvl1pPr>
              <a:defRPr/>
            </a:lvl1pPr>
          </a:lstStyle>
          <a:p>
            <a:r>
              <a:rPr lang="en-US" altLang="ja-JP"/>
              <a:t>Slide </a:t>
            </a:r>
            <a:fld id="{0CEE4C94-9204-204D-87CD-FC51A0AF40A7}" type="slidenum">
              <a:rPr lang="en-US" altLang="ja-JP"/>
              <a:pPr/>
              <a:t>‹#›</a:t>
            </a:fld>
            <a:endParaRPr lang="en-US" altLang="ja-JP"/>
          </a:p>
        </p:txBody>
      </p:sp>
    </p:spTree>
    <p:extLst>
      <p:ext uri="{BB962C8B-B14F-4D97-AF65-F5344CB8AC3E}">
        <p14:creationId xmlns:p14="http://schemas.microsoft.com/office/powerpoint/2010/main" val="258894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F3542C-E0B8-BEFE-EB2A-C92BE7831ECE}"/>
              </a:ext>
            </a:extLst>
          </p:cNvPr>
          <p:cNvSpPr>
            <a:spLocks noGrp="1"/>
          </p:cNvSpPr>
          <p:nvPr>
            <p:ph type="title"/>
          </p:nvPr>
        </p:nvSpPr>
        <p:spPr/>
        <p:txBody>
          <a:bodyPr/>
          <a:lstStyle/>
          <a:p>
            <a:r>
              <a:rPr lang="ja-JP" altLang="en-US"/>
              <a:t>マスター タイトルの書式設定</a:t>
            </a:r>
          </a:p>
        </p:txBody>
      </p:sp>
      <p:sp>
        <p:nvSpPr>
          <p:cNvPr id="5" name="スライド番号プレースホルダー 4">
            <a:extLst>
              <a:ext uri="{FF2B5EF4-FFF2-40B4-BE49-F238E27FC236}">
                <a16:creationId xmlns:a16="http://schemas.microsoft.com/office/drawing/2014/main" id="{0098DD9E-7E80-DEF2-9ADE-5723C6F5C1EF}"/>
              </a:ext>
            </a:extLst>
          </p:cNvPr>
          <p:cNvSpPr>
            <a:spLocks noGrp="1"/>
          </p:cNvSpPr>
          <p:nvPr>
            <p:ph type="sldNum" sz="quarter" idx="12"/>
          </p:nvPr>
        </p:nvSpPr>
        <p:spPr/>
        <p:txBody>
          <a:bodyPr/>
          <a:lstStyle>
            <a:lvl1pPr>
              <a:defRPr/>
            </a:lvl1pPr>
          </a:lstStyle>
          <a:p>
            <a:r>
              <a:rPr lang="en-US" altLang="ja-JP"/>
              <a:t>Slide </a:t>
            </a:r>
            <a:fld id="{D66CA464-608E-6B48-8B3D-DF44CEE0F4C2}" type="slidenum">
              <a:rPr lang="en-US" altLang="ja-JP"/>
              <a:pPr/>
              <a:t>‹#›</a:t>
            </a:fld>
            <a:endParaRPr lang="en-US" altLang="ja-JP"/>
          </a:p>
        </p:txBody>
      </p:sp>
    </p:spTree>
    <p:extLst>
      <p:ext uri="{BB962C8B-B14F-4D97-AF65-F5344CB8AC3E}">
        <p14:creationId xmlns:p14="http://schemas.microsoft.com/office/powerpoint/2010/main" val="4271174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FA8D0C5B-2706-1126-DE3E-A4B3F87E2ED7}"/>
              </a:ext>
            </a:extLst>
          </p:cNvPr>
          <p:cNvSpPr>
            <a:spLocks noGrp="1"/>
          </p:cNvSpPr>
          <p:nvPr>
            <p:ph type="sldNum" sz="quarter" idx="12"/>
          </p:nvPr>
        </p:nvSpPr>
        <p:spPr/>
        <p:txBody>
          <a:bodyPr/>
          <a:lstStyle>
            <a:lvl1pPr>
              <a:defRPr/>
            </a:lvl1pPr>
          </a:lstStyle>
          <a:p>
            <a:r>
              <a:rPr lang="en-US" altLang="ja-JP"/>
              <a:t>Slide </a:t>
            </a:r>
            <a:fld id="{EDB5D0AB-EE2B-034D-961D-EB7B777B7924}" type="slidenum">
              <a:rPr lang="en-US" altLang="ja-JP"/>
              <a:pPr/>
              <a:t>‹#›</a:t>
            </a:fld>
            <a:endParaRPr lang="en-US" altLang="ja-JP"/>
          </a:p>
        </p:txBody>
      </p:sp>
    </p:spTree>
    <p:extLst>
      <p:ext uri="{BB962C8B-B14F-4D97-AF65-F5344CB8AC3E}">
        <p14:creationId xmlns:p14="http://schemas.microsoft.com/office/powerpoint/2010/main" val="195122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FEABD9-9520-AE8A-CD54-C690DAAE101C}"/>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C61303E6-3547-F929-2BF6-EA70DBF0F2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B926D99D-4F75-254D-026A-F68E06DB2CA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A3D87231-1143-F2C0-DE26-5C8F9A0C1A46}"/>
              </a:ext>
            </a:extLst>
          </p:cNvPr>
          <p:cNvSpPr>
            <a:spLocks noGrp="1"/>
          </p:cNvSpPr>
          <p:nvPr>
            <p:ph type="sldNum" sz="quarter" idx="12"/>
          </p:nvPr>
        </p:nvSpPr>
        <p:spPr/>
        <p:txBody>
          <a:bodyPr/>
          <a:lstStyle>
            <a:lvl1pPr>
              <a:defRPr/>
            </a:lvl1pPr>
          </a:lstStyle>
          <a:p>
            <a:r>
              <a:rPr lang="en-US" altLang="ja-JP"/>
              <a:t>Slide </a:t>
            </a:r>
            <a:fld id="{C5D0E9EB-DC50-874E-BA55-D8F000B50B4B}" type="slidenum">
              <a:rPr lang="en-US" altLang="ja-JP"/>
              <a:pPr/>
              <a:t>‹#›</a:t>
            </a:fld>
            <a:endParaRPr lang="en-US" altLang="ja-JP"/>
          </a:p>
        </p:txBody>
      </p:sp>
    </p:spTree>
    <p:extLst>
      <p:ext uri="{BB962C8B-B14F-4D97-AF65-F5344CB8AC3E}">
        <p14:creationId xmlns:p14="http://schemas.microsoft.com/office/powerpoint/2010/main" val="292045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068C93-24E7-D4F9-DC45-9720BF5C539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0DCF5437-3384-325D-E554-70563C53E9E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97C3687E-617A-E929-5429-EFD44D13442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5EDFBEDD-A4A8-8EC2-1180-F71C269604A9}"/>
              </a:ext>
            </a:extLst>
          </p:cNvPr>
          <p:cNvSpPr>
            <a:spLocks noGrp="1"/>
          </p:cNvSpPr>
          <p:nvPr>
            <p:ph type="sldNum" sz="quarter" idx="12"/>
          </p:nvPr>
        </p:nvSpPr>
        <p:spPr/>
        <p:txBody>
          <a:bodyPr/>
          <a:lstStyle>
            <a:lvl1pPr>
              <a:defRPr/>
            </a:lvl1pPr>
          </a:lstStyle>
          <a:p>
            <a:r>
              <a:rPr lang="en-US" altLang="ja-JP"/>
              <a:t>Slide </a:t>
            </a:r>
            <a:fld id="{0D80AA39-9E59-4142-B738-A1C2B4812A5D}" type="slidenum">
              <a:rPr lang="en-US" altLang="ja-JP"/>
              <a:pPr/>
              <a:t>‹#›</a:t>
            </a:fld>
            <a:endParaRPr lang="en-US" altLang="ja-JP"/>
          </a:p>
        </p:txBody>
      </p:sp>
    </p:spTree>
    <p:extLst>
      <p:ext uri="{BB962C8B-B14F-4D97-AF65-F5344CB8AC3E}">
        <p14:creationId xmlns:p14="http://schemas.microsoft.com/office/powerpoint/2010/main" val="2282493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9F4F17C-F0F9-A9E3-042C-A72B5145CB7D}"/>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918D6DDB-D02C-B91D-9BF2-C1A998A70A0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30" name="Rectangle 6">
            <a:extLst>
              <a:ext uri="{FF2B5EF4-FFF2-40B4-BE49-F238E27FC236}">
                <a16:creationId xmlns:a16="http://schemas.microsoft.com/office/drawing/2014/main" id="{DA3C8212-80C0-6688-3D73-021E5D970A2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6B095015-3EB9-FD42-94F8-66C40C8C26E8}" type="slidenum">
              <a:rPr lang="en-US" altLang="ja-JP"/>
              <a:pPr/>
              <a:t>‹#›</a:t>
            </a:fld>
            <a:endParaRPr lang="en-US" altLang="ja-JP"/>
          </a:p>
        </p:txBody>
      </p:sp>
      <p:sp>
        <p:nvSpPr>
          <p:cNvPr id="1031" name="Rectangle 7">
            <a:extLst>
              <a:ext uri="{FF2B5EF4-FFF2-40B4-BE49-F238E27FC236}">
                <a16:creationId xmlns:a16="http://schemas.microsoft.com/office/drawing/2014/main" id="{E5DAA25E-4509-0F51-9763-5056D799C220}"/>
              </a:ext>
            </a:extLst>
          </p:cNvPr>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IEEE 802. 15-24-0051-00-006a</a:t>
            </a:r>
          </a:p>
        </p:txBody>
      </p:sp>
      <p:sp>
        <p:nvSpPr>
          <p:cNvPr id="1032" name="Line 8">
            <a:extLst>
              <a:ext uri="{FF2B5EF4-FFF2-40B4-BE49-F238E27FC236}">
                <a16:creationId xmlns:a16="http://schemas.microsoft.com/office/drawing/2014/main" id="{A96C50B1-A169-4453-EA83-5E48AB79651D}"/>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3D52DB98-6B29-EB31-DAAA-71292B7AF673}"/>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24E3E73D-B05D-83CA-29AE-051EC568FA02}"/>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 name="Rectangle 9">
            <a:extLst>
              <a:ext uri="{FF2B5EF4-FFF2-40B4-BE49-F238E27FC236}">
                <a16:creationId xmlns:a16="http://schemas.microsoft.com/office/drawing/2014/main" id="{766F01AF-B1AB-3BEA-A9AD-B3A0AAC847A9}"/>
              </a:ext>
            </a:extLst>
          </p:cNvPr>
          <p:cNvSpPr>
            <a:spLocks noChangeArrowheads="1"/>
          </p:cNvSpPr>
          <p:nvPr userDrawn="1"/>
        </p:nvSpPr>
        <p:spPr bwMode="auto">
          <a:xfrm>
            <a:off x="5220072" y="6484694"/>
            <a:ext cx="388843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100" dirty="0">
                <a:ea typeface="ＭＳ Ｐゴシック" panose="020B0600070205080204" pitchFamily="34" charset="-128"/>
              </a:rPr>
              <a:t>D. </a:t>
            </a:r>
            <a:r>
              <a:rPr lang="en-US" altLang="ja-JP" sz="1100" dirty="0" err="1">
                <a:ea typeface="ＭＳ Ｐゴシック" panose="020B0600070205080204" pitchFamily="34" charset="-128"/>
              </a:rPr>
              <a:t>Anzai</a:t>
            </a:r>
            <a:r>
              <a:rPr lang="en-US" altLang="ja-JP" sz="1100" dirty="0">
                <a:ea typeface="ＭＳ Ｐゴシック" panose="020B0600070205080204" pitchFamily="34" charset="-128"/>
              </a:rPr>
              <a:t>, S. Asano,  T. Kobayashi (NIT), K. </a:t>
            </a:r>
            <a:r>
              <a:rPr lang="en-US" altLang="ja-JP" sz="1100" dirty="0" err="1">
                <a:ea typeface="ＭＳ Ｐゴシック" panose="020B0600070205080204" pitchFamily="34" charset="-128"/>
              </a:rPr>
              <a:t>Takabayashi</a:t>
            </a:r>
            <a:r>
              <a:rPr lang="en-US" altLang="ja-JP" sz="1100" dirty="0">
                <a:ea typeface="ＭＳ Ｐゴシック" panose="020B0600070205080204" pitchFamily="34" charset="-128"/>
              </a:rPr>
              <a:t> (Toyo Univ.) M. Hernandez (CWC Oulu Univ.) R. Kohno(YNU/YRP-IAI)</a:t>
            </a:r>
          </a:p>
        </p:txBody>
      </p:sp>
      <p:sp>
        <p:nvSpPr>
          <p:cNvPr id="3" name="Rectangle 9">
            <a:extLst>
              <a:ext uri="{FF2B5EF4-FFF2-40B4-BE49-F238E27FC236}">
                <a16:creationId xmlns:a16="http://schemas.microsoft.com/office/drawing/2014/main" id="{F735BE5F-341E-EBAC-FA5D-A9F6336BBEAB}"/>
              </a:ext>
            </a:extLst>
          </p:cNvPr>
          <p:cNvSpPr>
            <a:spLocks noChangeArrowheads="1"/>
          </p:cNvSpPr>
          <p:nvPr userDrawn="1"/>
        </p:nvSpPr>
        <p:spPr bwMode="auto">
          <a:xfrm>
            <a:off x="713183" y="387578"/>
            <a:ext cx="107124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1" dirty="0">
                <a:ea typeface="ＭＳ Ｐゴシック" panose="020B0600070205080204" pitchFamily="34" charset="-128"/>
              </a:rPr>
              <a:t>Jan.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emf"/><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77F0E06-0047-67D8-4F17-F70502FE4B13}"/>
              </a:ext>
            </a:extLst>
          </p:cNvPr>
          <p:cNvSpPr>
            <a:spLocks noGrp="1"/>
          </p:cNvSpPr>
          <p:nvPr>
            <p:ph type="sldNum" sz="quarter" idx="12"/>
          </p:nvPr>
        </p:nvSpPr>
        <p:spPr>
          <a:xfrm>
            <a:off x="4393695" y="6475413"/>
            <a:ext cx="432811" cy="184666"/>
          </a:xfrm>
        </p:spPr>
        <p:txBody>
          <a:bodyPr/>
          <a:lstStyle/>
          <a:p>
            <a:r>
              <a:rPr lang="en-US" altLang="ja-JP"/>
              <a:t>Slide </a:t>
            </a:r>
            <a:fld id="{EDB5D0AB-EE2B-034D-961D-EB7B777B7924}" type="slidenum">
              <a:rPr lang="en-US" altLang="ja-JP" smtClean="0"/>
              <a:pPr/>
              <a:t>1</a:t>
            </a:fld>
            <a:endParaRPr lang="en-US" altLang="ja-JP"/>
          </a:p>
        </p:txBody>
      </p:sp>
      <p:sp>
        <p:nvSpPr>
          <p:cNvPr id="6" name="Rectangle 3">
            <a:extLst>
              <a:ext uri="{FF2B5EF4-FFF2-40B4-BE49-F238E27FC236}">
                <a16:creationId xmlns:a16="http://schemas.microsoft.com/office/drawing/2014/main" id="{3C6DFB22-D771-FD97-B905-AED0FDA46260}"/>
              </a:ext>
            </a:extLst>
          </p:cNvPr>
          <p:cNvSpPr>
            <a:spLocks noChangeArrowheads="1"/>
          </p:cNvSpPr>
          <p:nvPr/>
        </p:nvSpPr>
        <p:spPr bwMode="auto">
          <a:xfrm>
            <a:off x="1524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ea typeface="ＭＳ Ｐゴシック" panose="020B0600070205080204" pitchFamily="34" charset="-128"/>
            </a:endParaRPr>
          </a:p>
          <a:p>
            <a:endParaRPr lang="en-US" altLang="ja-JP" sz="1600" dirty="0">
              <a:ea typeface="ＭＳ Ｐゴシック" panose="020B0600070205080204" pitchFamily="34" charset="-128"/>
            </a:endParaRPr>
          </a:p>
          <a:p>
            <a:r>
              <a:rPr lang="en-US" altLang="ja-JP" sz="1600" b="1" dirty="0">
                <a:ea typeface="ＭＳ Ｐゴシック" panose="020B0600070205080204" pitchFamily="34" charset="-128"/>
              </a:rPr>
              <a:t>Submission Title:</a:t>
            </a:r>
            <a:r>
              <a:rPr lang="en-US" altLang="ja-JP" sz="1600" dirty="0">
                <a:ea typeface="ＭＳ Ｐゴシック" panose="020B0600070205080204" pitchFamily="34" charset="-128"/>
              </a:rPr>
              <a:t> Performance Evaluation of Channel Coding Based on TG6ma Channel Model for Some Classes of Coexistence</a:t>
            </a:r>
          </a:p>
          <a:p>
            <a:r>
              <a:rPr lang="en-US" altLang="ja-JP" sz="1600" b="1" dirty="0">
                <a:ea typeface="ＭＳ Ｐゴシック" panose="020B0600070205080204" pitchFamily="34" charset="-128"/>
              </a:rPr>
              <a:t>Date Submitted: </a:t>
            </a:r>
            <a:r>
              <a:rPr lang="en-US" altLang="ja-JP" sz="1600" dirty="0">
                <a:ea typeface="ＭＳ Ｐゴシック" panose="020B0600070205080204" pitchFamily="34" charset="-128"/>
              </a:rPr>
              <a:t>Jan. 17th, 2024</a:t>
            </a:r>
          </a:p>
          <a:p>
            <a:r>
              <a:rPr lang="en-US" altLang="ja-JP" sz="1600" b="1" dirty="0">
                <a:ea typeface="ＭＳ Ｐゴシック" panose="020B0600070205080204" pitchFamily="34" charset="-128"/>
              </a:rPr>
              <a:t>Source:</a:t>
            </a:r>
            <a:r>
              <a:rPr lang="en-US" altLang="ja-JP" sz="1600" dirty="0">
                <a:ea typeface="ＭＳ Ｐゴシック" panose="020B0600070205080204" pitchFamily="34" charset="-128"/>
              </a:rPr>
              <a:t> Daisuke </a:t>
            </a:r>
            <a:r>
              <a:rPr lang="en-US" altLang="ja-JP" sz="1600" dirty="0" err="1">
                <a:ea typeface="ＭＳ Ｐゴシック" panose="020B0600070205080204" pitchFamily="34" charset="-128"/>
              </a:rPr>
              <a:t>Anzai</a:t>
            </a:r>
            <a:r>
              <a:rPr lang="en-US" altLang="ja-JP" sz="1600" dirty="0">
                <a:ea typeface="ＭＳ Ｐゴシック" panose="020B0600070205080204" pitchFamily="34" charset="-128"/>
              </a:rPr>
              <a:t>, </a:t>
            </a:r>
            <a:r>
              <a:rPr lang="en-US" altLang="ja-JP" sz="1600" dirty="0" err="1">
                <a:ea typeface="ＭＳ Ｐゴシック" panose="020B0600070205080204" pitchFamily="34" charset="-128"/>
              </a:rPr>
              <a:t>Shunsuke</a:t>
            </a:r>
            <a:r>
              <a:rPr lang="en-US" altLang="ja-JP" sz="1600" dirty="0">
                <a:ea typeface="ＭＳ Ｐゴシック" panose="020B0600070205080204" pitchFamily="34" charset="-128"/>
              </a:rPr>
              <a:t> Ishiguro</a:t>
            </a:r>
            <a:r>
              <a:rPr lang="en-US" altLang="ja-JP" sz="1600" kern="0" dirty="0">
                <a:latin typeface="Times New Roman"/>
                <a:ea typeface="ＭＳ Ｐゴシック" panose="020B0600070205080204" pitchFamily="34" charset="-128"/>
                <a:cs typeface="Times New Roman"/>
                <a:sym typeface="Times New Roman"/>
              </a:rPr>
              <a:t>, Takumi Kobayashi</a:t>
            </a:r>
            <a:endParaRPr lang="en-US" altLang="ja-JP" sz="1600" dirty="0">
              <a:ea typeface="ＭＳ Ｐゴシック" panose="020B0600070205080204" pitchFamily="34" charset="-128"/>
            </a:endParaRPr>
          </a:p>
          <a:p>
            <a:r>
              <a:rPr lang="en-US" altLang="ja-JP" sz="1600" b="1" dirty="0">
                <a:ea typeface="ＭＳ Ｐゴシック" panose="020B0600070205080204" pitchFamily="34" charset="-128"/>
              </a:rPr>
              <a:t>Company:</a:t>
            </a:r>
            <a:r>
              <a:rPr lang="en-US" altLang="ja-JP" sz="1600" dirty="0">
                <a:ea typeface="ＭＳ Ｐゴシック" panose="020B0600070205080204" pitchFamily="34" charset="-128"/>
              </a:rPr>
              <a:t> Nagoya Institute of Technology (NIT), Japan</a:t>
            </a:r>
          </a:p>
          <a:p>
            <a:r>
              <a:rPr lang="en-US" altLang="ja-JP" sz="1600" b="1" dirty="0">
                <a:ea typeface="ＭＳ Ｐゴシック" panose="020B0600070205080204" pitchFamily="34" charset="-128"/>
              </a:rPr>
              <a:t>Address:</a:t>
            </a:r>
            <a:r>
              <a:rPr lang="en-US" altLang="ja-JP" sz="1600" dirty="0">
                <a:ea typeface="ＭＳ Ｐゴシック" panose="020B0600070205080204" pitchFamily="34" charset="-128"/>
              </a:rPr>
              <a:t> </a:t>
            </a:r>
            <a:r>
              <a:rPr lang="en-US" altLang="ja-JP" sz="1600" dirty="0" err="1">
                <a:ea typeface="ＭＳ Ｐゴシック" panose="020B0600070205080204" pitchFamily="34" charset="-128"/>
              </a:rPr>
              <a:t>Gokiso-cho</a:t>
            </a:r>
            <a:r>
              <a:rPr lang="en-US" altLang="ja-JP" sz="1600" dirty="0">
                <a:ea typeface="ＭＳ Ｐゴシック" panose="020B0600070205080204" pitchFamily="34" charset="-128"/>
              </a:rPr>
              <a:t>, Showa-</a:t>
            </a:r>
            <a:r>
              <a:rPr lang="en-US" altLang="ja-JP" sz="1600" dirty="0" err="1">
                <a:ea typeface="ＭＳ Ｐゴシック" panose="020B0600070205080204" pitchFamily="34" charset="-128"/>
              </a:rPr>
              <a:t>ku</a:t>
            </a:r>
            <a:r>
              <a:rPr lang="en-US" altLang="ja-JP" sz="1600" dirty="0">
                <a:ea typeface="ＭＳ Ｐゴシック" panose="020B0600070205080204" pitchFamily="34" charset="-128"/>
              </a:rPr>
              <a:t>, Nagoya, 466-8555, Japan</a:t>
            </a:r>
          </a:p>
          <a:p>
            <a:r>
              <a:rPr lang="en-US" altLang="ja-JP" sz="1600" b="1" dirty="0">
                <a:ea typeface="ＭＳ Ｐゴシック" panose="020B0600070205080204" pitchFamily="34" charset="-128"/>
              </a:rPr>
              <a:t>Voice:</a:t>
            </a:r>
            <a:r>
              <a:rPr lang="en-US" altLang="ja-JP" sz="1600" dirty="0">
                <a:ea typeface="ＭＳ Ｐゴシック" panose="020B0600070205080204" pitchFamily="34" charset="-128"/>
              </a:rPr>
              <a:t> +81-52-735-5389, FAX: +81-52-735-5389, </a:t>
            </a:r>
            <a:r>
              <a:rPr lang="en-US" altLang="ja-JP" sz="1600" b="1" dirty="0">
                <a:ea typeface="ＭＳ Ｐゴシック" panose="020B0600070205080204" pitchFamily="34" charset="-128"/>
              </a:rPr>
              <a:t>E-Mail: </a:t>
            </a:r>
            <a:r>
              <a:rPr lang="en-US" altLang="ja-JP" sz="1600" dirty="0" err="1">
                <a:ea typeface="ＭＳ Ｐゴシック" panose="020B0600070205080204" pitchFamily="34" charset="-128"/>
              </a:rPr>
              <a:t>anzai@nitech.ac.jp</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Re:</a:t>
            </a:r>
            <a:r>
              <a:rPr lang="en-US" altLang="ja-JP" sz="1600" dirty="0">
                <a:ea typeface="ＭＳ Ｐゴシック" panose="020B0600070205080204" pitchFamily="34" charset="-128"/>
              </a:rPr>
              <a:t> In response to call for technical contributions</a:t>
            </a:r>
            <a:r>
              <a:rPr lang="en-US" altLang="ja-JP" dirty="0">
                <a:ea typeface="ＭＳ Ｐゴシック" panose="020B0600070205080204" pitchFamily="34" charset="-128"/>
              </a:rPr>
              <a:t>	</a:t>
            </a:r>
          </a:p>
          <a:p>
            <a:pPr>
              <a:spcBef>
                <a:spcPts val="600"/>
              </a:spcBef>
              <a:spcAft>
                <a:spcPts val="600"/>
              </a:spcAft>
            </a:pPr>
            <a:r>
              <a:rPr lang="en-US" altLang="ja-JP" sz="1600" b="1" dirty="0">
                <a:ea typeface="ＭＳ Ｐゴシック" panose="020B0600070205080204" pitchFamily="34" charset="-128"/>
              </a:rPr>
              <a:t>Abstract:</a:t>
            </a:r>
            <a:r>
              <a:rPr lang="en-US" altLang="ja-JP" sz="1600" dirty="0">
                <a:ea typeface="ＭＳ Ｐゴシック" panose="020B0600070205080204" pitchFamily="34" charset="-128"/>
              </a:rPr>
              <a:t>	This provides a preliminary investigation of the effect of interference cancellation on UWB ranging accuracy under multiple BAN coexistence situations, and some simulation results are discussed.</a:t>
            </a:r>
          </a:p>
          <a:p>
            <a:pPr>
              <a:spcBef>
                <a:spcPts val="600"/>
              </a:spcBef>
              <a:spcAft>
                <a:spcPts val="600"/>
              </a:spcAft>
            </a:pPr>
            <a:r>
              <a:rPr lang="en-US" altLang="ja-JP" sz="1600" b="1" dirty="0">
                <a:ea typeface="ＭＳ Ｐゴシック" panose="020B0600070205080204" pitchFamily="34" charset="-128"/>
              </a:rPr>
              <a:t>Purpose: </a:t>
            </a:r>
            <a:r>
              <a:rPr lang="en-US" altLang="ja-JP" sz="1600" dirty="0">
                <a:ea typeface="ＭＳ Ｐゴシック" panose="020B0600070205080204" pitchFamily="34" charset="-128"/>
              </a:rPr>
              <a:t>Material for discussion in P802.15.6a TG corresponding to comments in EC Meeting</a:t>
            </a:r>
          </a:p>
          <a:p>
            <a:r>
              <a:rPr lang="en-US" altLang="ja-JP" sz="1600" b="1" dirty="0">
                <a:ea typeface="ＭＳ Ｐゴシック" panose="020B0600070205080204" pitchFamily="34" charset="-128"/>
              </a:rPr>
              <a:t>Notice:</a:t>
            </a:r>
            <a:r>
              <a:rPr lang="en-US" altLang="ja-JP" sz="1600" dirty="0">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panose="020B0600070205080204" pitchFamily="34" charset="-128"/>
              </a:rPr>
              <a:t>Release:</a:t>
            </a:r>
            <a:r>
              <a:rPr lang="en-US" altLang="ja-JP" sz="1600" dirty="0">
                <a:ea typeface="ＭＳ Ｐゴシック" panose="020B0600070205080204" pitchFamily="34"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69640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04A9B1-0919-2608-F0EF-804D7010D84E}"/>
              </a:ext>
            </a:extLst>
          </p:cNvPr>
          <p:cNvSpPr>
            <a:spLocks noGrp="1"/>
          </p:cNvSpPr>
          <p:nvPr>
            <p:ph type="title"/>
          </p:nvPr>
        </p:nvSpPr>
        <p:spPr/>
        <p:txBody>
          <a:bodyPr/>
          <a:lstStyle/>
          <a:p>
            <a:r>
              <a:rPr kumimoji="1" lang="en-US" altLang="ja-JP" dirty="0">
                <a:solidFill>
                  <a:schemeClr val="tx1"/>
                </a:solidFill>
              </a:rPr>
              <a:t>Evaluation results in shadow fading</a:t>
            </a:r>
            <a:endParaRPr kumimoji="1" lang="ja-JP" altLang="en-US"/>
          </a:p>
        </p:txBody>
      </p:sp>
      <p:sp>
        <p:nvSpPr>
          <p:cNvPr id="3" name="スライド番号プレースホルダー 2">
            <a:extLst>
              <a:ext uri="{FF2B5EF4-FFF2-40B4-BE49-F238E27FC236}">
                <a16:creationId xmlns:a16="http://schemas.microsoft.com/office/drawing/2014/main" id="{E9E20DDF-F8A9-28E9-C2E2-DECF800119B8}"/>
              </a:ext>
            </a:extLst>
          </p:cNvPr>
          <p:cNvSpPr>
            <a:spLocks noGrp="1"/>
          </p:cNvSpPr>
          <p:nvPr>
            <p:ph type="sldNum" sz="quarter" idx="12"/>
          </p:nvPr>
        </p:nvSpPr>
        <p:spPr/>
        <p:txBody>
          <a:bodyPr/>
          <a:lstStyle/>
          <a:p>
            <a:r>
              <a:rPr lang="en-US" altLang="ja-JP"/>
              <a:t>Slide </a:t>
            </a:r>
            <a:fld id="{D66CA464-608E-6B48-8B3D-DF44CEE0F4C2}" type="slidenum">
              <a:rPr lang="en-US" altLang="ja-JP" smtClean="0"/>
              <a:pPr/>
              <a:t>10</a:t>
            </a:fld>
            <a:endParaRPr lang="en-US" altLang="ja-JP"/>
          </a:p>
        </p:txBody>
      </p:sp>
      <p:sp>
        <p:nvSpPr>
          <p:cNvPr id="4" name="テキスト ボックス 9">
            <a:extLst>
              <a:ext uri="{FF2B5EF4-FFF2-40B4-BE49-F238E27FC236}">
                <a16:creationId xmlns:a16="http://schemas.microsoft.com/office/drawing/2014/main" id="{2E1A508B-6F9F-203B-EEE2-6FAFCBAB3423}"/>
              </a:ext>
            </a:extLst>
          </p:cNvPr>
          <p:cNvSpPr txBox="1"/>
          <p:nvPr/>
        </p:nvSpPr>
        <p:spPr>
          <a:xfrm>
            <a:off x="6133326" y="1840810"/>
            <a:ext cx="2943348" cy="4247317"/>
          </a:xfrm>
          <a:prstGeom prst="rect">
            <a:avLst/>
          </a:prstGeom>
          <a:noFill/>
        </p:spPr>
        <p:txBody>
          <a:bodyPr wrap="square">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marL="0" indent="0">
              <a:buNone/>
            </a:pPr>
            <a:r>
              <a:rPr lang="en-US" altLang="ja-JP" dirty="0">
                <a:latin typeface="Cambria Math" panose="02040503050406030204" pitchFamily="18" charset="0"/>
              </a:rPr>
              <a:t>BPSK</a:t>
            </a:r>
            <a:r>
              <a:rPr lang="ja-JP" altLang="en-US" dirty="0">
                <a:latin typeface="Cambria Math" panose="02040503050406030204" pitchFamily="18" charset="0"/>
              </a:rPr>
              <a:t> </a:t>
            </a:r>
            <a:r>
              <a:rPr lang="en-US" altLang="ja-JP" dirty="0">
                <a:latin typeface="Cambria Math" panose="02040503050406030204" pitchFamily="18" charset="0"/>
              </a:rPr>
              <a:t>modulation</a:t>
            </a:r>
          </a:p>
          <a:p>
            <a:pPr marL="0" indent="0">
              <a:buNone/>
            </a:pPr>
            <a:endParaRPr lang="en-US" altLang="ja-JP" dirty="0">
              <a:latin typeface="Cambria Math" panose="02040503050406030204" pitchFamily="18" charset="0"/>
            </a:endParaRPr>
          </a:p>
          <a:p>
            <a:pPr marL="0" indent="0">
              <a:buNone/>
            </a:pPr>
            <a:r>
              <a:rPr lang="en-US" altLang="ja-JP" dirty="0">
                <a:latin typeface="Cambria Math" panose="02040503050406030204" pitchFamily="18" charset="0"/>
              </a:rPr>
              <a:t>AWGN and Shadowing</a:t>
            </a:r>
          </a:p>
          <a:p>
            <a:pPr marL="0" indent="0">
              <a:buNone/>
            </a:pPr>
            <a:endParaRPr lang="en-US" altLang="ja-JP" dirty="0">
              <a:latin typeface="Cambria Math" panose="02040503050406030204" pitchFamily="18" charset="0"/>
            </a:endParaRPr>
          </a:p>
          <a:p>
            <a:pPr marL="0" indent="0">
              <a:buNone/>
            </a:pPr>
            <a:r>
              <a:rPr lang="ja-JP" altLang="en-US">
                <a:latin typeface="Cambria Math" panose="02040503050406030204" pitchFamily="18" charset="0"/>
              </a:rPr>
              <a:t>・</a:t>
            </a:r>
            <a:r>
              <a:rPr lang="en-US" altLang="ja-JP" dirty="0">
                <a:latin typeface="Cambria Math" panose="02040503050406030204" pitchFamily="18" charset="0"/>
              </a:rPr>
              <a:t>LDPC</a:t>
            </a:r>
          </a:p>
          <a:p>
            <a:pPr marL="0" indent="0">
              <a:buNone/>
            </a:pPr>
            <a:r>
              <a:rPr lang="ja-JP" altLang="en-US">
                <a:latin typeface="Times New Roman" panose="02020603050405020304" pitchFamily="18" charset="0"/>
                <a:cs typeface="Times New Roman" panose="02020603050405020304" pitchFamily="18" charset="0"/>
              </a:rPr>
              <a:t>・</a:t>
            </a:r>
            <a:r>
              <a:rPr lang="en-US" altLang="ja-JP" dirty="0">
                <a:latin typeface="Times New Roman" panose="02020603050405020304" pitchFamily="18" charset="0"/>
                <a:cs typeface="Times New Roman" panose="02020603050405020304" pitchFamily="18" charset="0"/>
              </a:rPr>
              <a:t>Outer: RS, Inner: LDPC</a:t>
            </a:r>
          </a:p>
          <a:p>
            <a:pPr marL="0" indent="0">
              <a:buNone/>
            </a:pPr>
            <a:endParaRPr lang="en-US" altLang="ja-JP" dirty="0">
              <a:latin typeface="Times New Roman" panose="02020603050405020304" pitchFamily="18" charset="0"/>
              <a:cs typeface="Times New Roman" panose="02020603050405020304" pitchFamily="18" charset="0"/>
            </a:endParaRPr>
          </a:p>
          <a:p>
            <a:pPr marL="0" indent="0">
              <a:buNone/>
            </a:pPr>
            <a:r>
              <a:rPr lang="en-US" altLang="ja-JP" dirty="0">
                <a:latin typeface="Times New Roman" panose="02020603050405020304" pitchFamily="18" charset="0"/>
                <a:cs typeface="Times New Roman" panose="02020603050405020304" pitchFamily="18" charset="0"/>
              </a:rPr>
              <a:t>RS parameter</a:t>
            </a:r>
          </a:p>
          <a:p>
            <a:pPr marL="0" indent="0">
              <a:buNone/>
            </a:pPr>
            <a:r>
              <a:rPr lang="en-US" altLang="ja-JP" dirty="0">
                <a:latin typeface="Times New Roman" panose="02020603050405020304" pitchFamily="18" charset="0"/>
                <a:cs typeface="Times New Roman" panose="02020603050405020304" pitchFamily="18" charset="0"/>
              </a:rPr>
              <a:t>Code</a:t>
            </a:r>
            <a:r>
              <a:rPr lang="ja-JP" altLang="en-US" dirty="0">
                <a:latin typeface="Times New Roman" panose="02020603050405020304" pitchFamily="18" charset="0"/>
                <a:cs typeface="Times New Roman" panose="02020603050405020304" pitchFamily="18" charset="0"/>
              </a:rPr>
              <a:t> </a:t>
            </a:r>
            <a:r>
              <a:rPr lang="en-US" altLang="ja-JP" dirty="0">
                <a:latin typeface="Times New Roman" panose="02020603050405020304" pitchFamily="18" charset="0"/>
                <a:cs typeface="Times New Roman" panose="02020603050405020304" pitchFamily="18" charset="0"/>
              </a:rPr>
              <a:t>length: 324 bits</a:t>
            </a:r>
          </a:p>
          <a:p>
            <a:pPr marL="0" indent="0">
              <a:buNone/>
            </a:pPr>
            <a:endParaRPr lang="en-US" altLang="ja-JP" dirty="0">
              <a:latin typeface="Times New Roman" panose="02020603050405020304" pitchFamily="18" charset="0"/>
              <a:cs typeface="Times New Roman" panose="02020603050405020304" pitchFamily="18" charset="0"/>
            </a:endParaRPr>
          </a:p>
          <a:p>
            <a:pPr marL="0" indent="0">
              <a:buNone/>
            </a:pPr>
            <a:r>
              <a:rPr lang="en-US" altLang="ja-JP" dirty="0">
                <a:latin typeface="Times New Roman" panose="02020603050405020304" pitchFamily="18" charset="0"/>
                <a:cs typeface="Times New Roman" panose="02020603050405020304" pitchFamily="18" charset="0"/>
              </a:rPr>
              <a:t>LDPC parameter</a:t>
            </a:r>
          </a:p>
          <a:p>
            <a:pPr marL="0" indent="0">
              <a:buNone/>
            </a:pPr>
            <a:r>
              <a:rPr lang="en-US" altLang="ja-JP" dirty="0">
                <a:latin typeface="Times New Roman" panose="02020603050405020304" pitchFamily="18" charset="0"/>
                <a:cs typeface="Times New Roman" panose="02020603050405020304" pitchFamily="18" charset="0"/>
              </a:rPr>
              <a:t>Code length: 1296 bits</a:t>
            </a:r>
          </a:p>
          <a:p>
            <a:pPr marL="0" indent="0">
              <a:buNone/>
            </a:pPr>
            <a:endParaRPr lang="en-US" altLang="ja-JP" dirty="0">
              <a:latin typeface="Times New Roman" panose="02020603050405020304" pitchFamily="18" charset="0"/>
              <a:cs typeface="Times New Roman" panose="02020603050405020304" pitchFamily="18" charset="0"/>
            </a:endParaRPr>
          </a:p>
          <a:p>
            <a:pPr marL="0" indent="0">
              <a:buNone/>
            </a:pPr>
            <a:r>
              <a:rPr lang="en-US" altLang="ja-JP" dirty="0">
                <a:latin typeface="Times New Roman" panose="02020603050405020304" pitchFamily="18" charset="0"/>
                <a:cs typeface="Times New Roman" panose="02020603050405020304" pitchFamily="18" charset="0"/>
              </a:rPr>
              <a:t>Fading parameter</a:t>
            </a:r>
          </a:p>
          <a:p>
            <a:pPr marL="0" indent="0">
              <a:buNone/>
            </a:pPr>
            <a:r>
              <a:rPr lang="en-US" altLang="ja-JP" dirty="0">
                <a:latin typeface="Times New Roman" panose="02020603050405020304" pitchFamily="18" charset="0"/>
                <a:cs typeface="Times New Roman" panose="02020603050405020304" pitchFamily="18" charset="0"/>
              </a:rPr>
              <a:t>Variance: 2.69 [dB]</a:t>
            </a:r>
            <a:endParaRPr lang="en-US" altLang="ja-JP" b="0" i="1" dirty="0">
              <a:uFill>
                <a:solidFill>
                  <a:srgbClr val="FF0000"/>
                </a:solidFill>
              </a:uFill>
              <a:latin typeface="Cambria Math" panose="02040503050406030204" pitchFamily="18" charset="0"/>
              <a:cs typeface="Times New Roman" panose="02020603050405020304" pitchFamily="18" charset="0"/>
            </a:endParaRPr>
          </a:p>
        </p:txBody>
      </p:sp>
      <p:pic>
        <p:nvPicPr>
          <p:cNvPr id="5" name="図 4">
            <a:extLst>
              <a:ext uri="{FF2B5EF4-FFF2-40B4-BE49-F238E27FC236}">
                <a16:creationId xmlns:a16="http://schemas.microsoft.com/office/drawing/2014/main" id="{EC9D2C4F-50CC-6B45-3F41-FCD03CA6F0A7}"/>
              </a:ext>
            </a:extLst>
          </p:cNvPr>
          <p:cNvPicPr>
            <a:picLocks noChangeAspect="1"/>
          </p:cNvPicPr>
          <p:nvPr/>
        </p:nvPicPr>
        <p:blipFill>
          <a:blip r:embed="rId2"/>
          <a:stretch>
            <a:fillRect/>
          </a:stretch>
        </p:blipFill>
        <p:spPr>
          <a:xfrm>
            <a:off x="467544" y="1878286"/>
            <a:ext cx="5370105" cy="4201318"/>
          </a:xfrm>
          <a:prstGeom prst="rect">
            <a:avLst/>
          </a:prstGeom>
        </p:spPr>
      </p:pic>
    </p:spTree>
    <p:extLst>
      <p:ext uri="{BB962C8B-B14F-4D97-AF65-F5344CB8AC3E}">
        <p14:creationId xmlns:p14="http://schemas.microsoft.com/office/powerpoint/2010/main" val="760204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09CC7E-B84E-CC4C-1F28-3C8CE9740E1D}"/>
              </a:ext>
            </a:extLst>
          </p:cNvPr>
          <p:cNvSpPr>
            <a:spLocks noGrp="1"/>
          </p:cNvSpPr>
          <p:nvPr>
            <p:ph type="title"/>
          </p:nvPr>
        </p:nvSpPr>
        <p:spPr/>
        <p:txBody>
          <a:bodyPr/>
          <a:lstStyle/>
          <a:p>
            <a:r>
              <a:rPr lang="en-US" altLang="ja-JP" dirty="0"/>
              <a:t>References</a:t>
            </a:r>
            <a:endParaRPr kumimoji="1" lang="ja-JP" altLang="en-US"/>
          </a:p>
        </p:txBody>
      </p:sp>
      <p:sp>
        <p:nvSpPr>
          <p:cNvPr id="3" name="コンテンツ プレースホルダー 2">
            <a:extLst>
              <a:ext uri="{FF2B5EF4-FFF2-40B4-BE49-F238E27FC236}">
                <a16:creationId xmlns:a16="http://schemas.microsoft.com/office/drawing/2014/main" id="{84DEB389-5F71-631C-08C2-0FB71A84FD3B}"/>
              </a:ext>
            </a:extLst>
          </p:cNvPr>
          <p:cNvSpPr>
            <a:spLocks noGrp="1"/>
          </p:cNvSpPr>
          <p:nvPr>
            <p:ph idx="1"/>
          </p:nvPr>
        </p:nvSpPr>
        <p:spPr/>
        <p:txBody>
          <a:bodyPr>
            <a:normAutofit lnSpcReduction="10000"/>
          </a:bodyPr>
          <a:lstStyle/>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t>
            </a:r>
            <a:r>
              <a:rPr lang="en-US" altLang="ja-JP" sz="1800" dirty="0" err="1">
                <a:latin typeface="Times New Roman" panose="02020603050405020304" pitchFamily="18" charset="0"/>
                <a:cs typeface="Times New Roman" panose="02020603050405020304" pitchFamily="18" charset="0"/>
              </a:rPr>
              <a:t>Anzai</a:t>
            </a:r>
            <a:r>
              <a:rPr lang="en-US" altLang="ja-JP" sz="1800" dirty="0">
                <a:latin typeface="Times New Roman" panose="02020603050405020304" pitchFamily="18" charset="0"/>
                <a:cs typeface="Times New Roman" panose="02020603050405020304" pitchFamily="18" charset="0"/>
              </a:rPr>
              <a:t>, I. Balasingham, G. Fischer, J. Wang, “Reliable and High-Speed Implant Ultra-Wideband Communications with Transmit–Receive Diversity,” EAI/Springer Innovations in Communication and Computing, pp. 27-32, March 2020.</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Y. Shimizu, D. Anzai, R. C-Santiago, P. A. Floor, I. Balasingham, and J. Wang, “Performance evaluation of an ultra-wideband transmit diversity in a living animal experiment”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65, no. 7, pp. 2596-2606, July 2017. </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Anzai, K. Katsu, R. Chavez-Santiago, Q. Wang, D. </a:t>
            </a:r>
            <a:r>
              <a:rPr lang="en-US" altLang="ja-JP" sz="1800" dirty="0" err="1">
                <a:latin typeface="Times New Roman" panose="02020603050405020304" pitchFamily="18" charset="0"/>
                <a:cs typeface="Times New Roman" panose="02020603050405020304" pitchFamily="18" charset="0"/>
              </a:rPr>
              <a:t>Plettemeier</a:t>
            </a:r>
            <a:r>
              <a:rPr lang="en-US" altLang="ja-JP" sz="1800" dirty="0">
                <a:latin typeface="Times New Roman" panose="02020603050405020304" pitchFamily="18" charset="0"/>
                <a:cs typeface="Times New Roman" panose="02020603050405020304" pitchFamily="18" charset="0"/>
              </a:rPr>
              <a:t>, J. Wang, and I. Balasingham, “Experimental evaluation of implant UWB-IR transmission with living animal for body area networks,”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62, no. 1, pp. 183-192, Jan. 2014.</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J. Shi, D. Anzai, and J. Wang, “Channel modeling and performance analysis of diversity reception for implant UWB wireless link,” IEICE Trans. </a:t>
            </a:r>
            <a:r>
              <a:rPr lang="en-US" altLang="ja-JP" sz="1800" dirty="0" err="1">
                <a:latin typeface="Times New Roman" panose="02020603050405020304" pitchFamily="18" charset="0"/>
                <a:cs typeface="Times New Roman" panose="02020603050405020304" pitchFamily="18" charset="0"/>
              </a:rPr>
              <a:t>Commun</a:t>
            </a:r>
            <a:r>
              <a:rPr lang="en-US" altLang="ja-JP" sz="1800" dirty="0">
                <a:latin typeface="Times New Roman" panose="02020603050405020304" pitchFamily="18" charset="0"/>
                <a:cs typeface="Times New Roman" panose="02020603050405020304" pitchFamily="18" charset="0"/>
              </a:rPr>
              <a:t>., no. E95-B, vol. 10, pp. 3197-3205, Oct. 2012.</a:t>
            </a:r>
            <a:endParaRPr kumimoji="1" lang="ja-JP" altLang="en-US" sz="1800">
              <a:latin typeface="Times New Roman" panose="02020603050405020304" pitchFamily="18" charset="0"/>
              <a:cs typeface="Times New Roman" panose="02020603050405020304" pitchFamily="18" charset="0"/>
            </a:endParaRPr>
          </a:p>
        </p:txBody>
      </p:sp>
      <p:sp>
        <p:nvSpPr>
          <p:cNvPr id="6" name="スライド番号プレースホルダー 5">
            <a:extLst>
              <a:ext uri="{FF2B5EF4-FFF2-40B4-BE49-F238E27FC236}">
                <a16:creationId xmlns:a16="http://schemas.microsoft.com/office/drawing/2014/main" id="{814D2FC5-AFC5-F1DB-09FA-EB37295F2B5C}"/>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11</a:t>
            </a:fld>
            <a:endParaRPr lang="en-US" altLang="ja-JP"/>
          </a:p>
        </p:txBody>
      </p:sp>
    </p:spTree>
    <p:extLst>
      <p:ext uri="{BB962C8B-B14F-4D97-AF65-F5344CB8AC3E}">
        <p14:creationId xmlns:p14="http://schemas.microsoft.com/office/powerpoint/2010/main" val="2037617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id="{C04909EA-556B-707B-315A-84BFB23F1B5C}"/>
              </a:ext>
            </a:extLst>
          </p:cNvPr>
          <p:cNvSpPr>
            <a:spLocks noGrp="1"/>
          </p:cNvSpPr>
          <p:nvPr>
            <p:ph type="sldNum" sz="quarter" idx="12"/>
          </p:nvPr>
        </p:nvSpPr>
        <p:spPr>
          <a:xfrm>
            <a:off x="4344988" y="6475413"/>
            <a:ext cx="530225" cy="182562"/>
          </a:xfrm>
        </p:spPr>
        <p:txBody>
          <a:bodyPr/>
          <a:lstStyle/>
          <a:p>
            <a:r>
              <a:rPr lang="en-US" altLang="ja-JP"/>
              <a:t>Slide </a:t>
            </a:r>
            <a:fld id="{18BE40FC-92CB-A945-B422-D81EC9BDBF4D}" type="slidenum">
              <a:rPr lang="en-US" altLang="ja-JP"/>
              <a:pPr/>
              <a:t>2</a:t>
            </a:fld>
            <a:endParaRPr lang="en-US" altLang="ja-JP"/>
          </a:p>
        </p:txBody>
      </p:sp>
      <p:sp>
        <p:nvSpPr>
          <p:cNvPr id="26626" name="Rectangle 2">
            <a:extLst>
              <a:ext uri="{FF2B5EF4-FFF2-40B4-BE49-F238E27FC236}">
                <a16:creationId xmlns:a16="http://schemas.microsoft.com/office/drawing/2014/main" id="{355FE467-813A-62ED-551D-0F5810AA0FFD}"/>
              </a:ext>
            </a:extLst>
          </p:cNvPr>
          <p:cNvSpPr>
            <a:spLocks noGrp="1" noChangeArrowheads="1"/>
          </p:cNvSpPr>
          <p:nvPr>
            <p:ph type="ctrTitle"/>
          </p:nvPr>
        </p:nvSpPr>
        <p:spPr>
          <a:xfrm>
            <a:off x="685800" y="2286000"/>
            <a:ext cx="7772400" cy="1143000"/>
          </a:xfrm>
        </p:spPr>
        <p:txBody>
          <a:bodyPr anchor="ctr"/>
          <a:lstStyle/>
          <a:p>
            <a:r>
              <a:rPr lang="en-US" altLang="ja-JP" sz="3200" dirty="0">
                <a:solidFill>
                  <a:schemeClr val="tx1"/>
                </a:solidFill>
                <a:ea typeface="ＭＳ Ｐゴシック" panose="020B0600070205080204" pitchFamily="34" charset="-128"/>
              </a:rPr>
              <a:t>Performance Evaluation of Channel Coding Based on TG6ma Channel Model for Some Classes of Coexistence</a:t>
            </a:r>
          </a:p>
        </p:txBody>
      </p:sp>
      <p:sp>
        <p:nvSpPr>
          <p:cNvPr id="26627" name="Rectangle 3">
            <a:extLst>
              <a:ext uri="{FF2B5EF4-FFF2-40B4-BE49-F238E27FC236}">
                <a16:creationId xmlns:a16="http://schemas.microsoft.com/office/drawing/2014/main" id="{4B838952-9A9F-89B7-CE7E-C1270C653349}"/>
              </a:ext>
            </a:extLst>
          </p:cNvPr>
          <p:cNvSpPr>
            <a:spLocks noGrp="1" noChangeArrowheads="1"/>
          </p:cNvSpPr>
          <p:nvPr>
            <p:ph type="subTitle" idx="1"/>
          </p:nvPr>
        </p:nvSpPr>
        <p:spPr>
          <a:xfrm>
            <a:off x="395638" y="3914074"/>
            <a:ext cx="8352724" cy="2135088"/>
          </a:xfrm>
        </p:spPr>
        <p:txBody>
          <a:bodyPr/>
          <a:lstStyle/>
          <a:p>
            <a:r>
              <a:rPr lang="en-US" altLang="ja-JP" sz="2800" dirty="0">
                <a:latin typeface="Times New Roman" panose="02020603050405020304" pitchFamily="18" charset="0"/>
                <a:cs typeface="Times New Roman" panose="02020603050405020304" pitchFamily="18" charset="0"/>
              </a:rPr>
              <a:t>Daisuke </a:t>
            </a:r>
            <a:r>
              <a:rPr lang="en-US" altLang="ja-JP" sz="2800" dirty="0" err="1">
                <a:latin typeface="Times New Roman" panose="02020603050405020304" pitchFamily="18" charset="0"/>
                <a:cs typeface="Times New Roman" panose="02020603050405020304" pitchFamily="18" charset="0"/>
              </a:rPr>
              <a:t>Anzai</a:t>
            </a:r>
            <a:r>
              <a:rPr lang="en-US" altLang="ja-JP" sz="2800" dirty="0">
                <a:latin typeface="Times New Roman" panose="02020603050405020304" pitchFamily="18" charset="0"/>
                <a:cs typeface="Times New Roman" panose="02020603050405020304" pitchFamily="18" charset="0"/>
              </a:rPr>
              <a:t>, </a:t>
            </a:r>
            <a:r>
              <a:rPr lang="en-US" altLang="ja-JP" sz="2800" dirty="0" err="1">
                <a:latin typeface="Times New Roman" panose="02020603050405020304" pitchFamily="18" charset="0"/>
                <a:cs typeface="Times New Roman" panose="02020603050405020304" pitchFamily="18" charset="0"/>
              </a:rPr>
              <a:t>Sho</a:t>
            </a:r>
            <a:r>
              <a:rPr lang="en-US" altLang="ja-JP" sz="2800" dirty="0">
                <a:latin typeface="Times New Roman" panose="02020603050405020304" pitchFamily="18" charset="0"/>
                <a:cs typeface="Times New Roman" panose="02020603050405020304" pitchFamily="18" charset="0"/>
              </a:rPr>
              <a:t> Asano, </a:t>
            </a:r>
            <a:r>
              <a:rPr lang="en-US" altLang="ja-JP" sz="2800" dirty="0" err="1">
                <a:latin typeface="Times New Roman" panose="02020603050405020304" pitchFamily="18" charset="0"/>
                <a:cs typeface="Times New Roman" panose="02020603050405020304" pitchFamily="18" charset="0"/>
              </a:rPr>
              <a:t>Kento</a:t>
            </a:r>
            <a:r>
              <a:rPr lang="en-US" altLang="ja-JP" sz="2800" dirty="0">
                <a:latin typeface="Times New Roman" panose="02020603050405020304" pitchFamily="18" charset="0"/>
                <a:cs typeface="Times New Roman" panose="02020603050405020304" pitchFamily="18" charset="0"/>
              </a:rPr>
              <a:t> </a:t>
            </a:r>
            <a:r>
              <a:rPr lang="en-US" altLang="ja-JP" sz="2800" dirty="0" err="1">
                <a:latin typeface="Times New Roman" panose="02020603050405020304" pitchFamily="18" charset="0"/>
                <a:cs typeface="Times New Roman" panose="02020603050405020304" pitchFamily="18" charset="0"/>
              </a:rPr>
              <a:t>Takabayashi</a:t>
            </a:r>
            <a:r>
              <a:rPr lang="en-US" altLang="ja-JP" sz="2800" dirty="0">
                <a:latin typeface="Times New Roman" panose="02020603050405020304" pitchFamily="18" charset="0"/>
                <a:cs typeface="Times New Roman" panose="02020603050405020304" pitchFamily="18" charset="0"/>
              </a:rPr>
              <a:t>,</a:t>
            </a:r>
          </a:p>
          <a:p>
            <a:r>
              <a:rPr lang="en-US" altLang="ja-JP" sz="2800" dirty="0">
                <a:latin typeface="Times New Roman" panose="02020603050405020304" pitchFamily="18" charset="0"/>
                <a:cs typeface="Times New Roman" panose="02020603050405020304" pitchFamily="18" charset="0"/>
              </a:rPr>
              <a:t>   Takumi Kobayashi, Marco Hernandez, Ryuji Kohno</a:t>
            </a:r>
          </a:p>
          <a:p>
            <a:r>
              <a:rPr lang="en-US" altLang="ja-JP" dirty="0">
                <a:latin typeface="Times New Roman" panose="02020603050405020304" pitchFamily="18" charset="0"/>
                <a:cs typeface="Times New Roman" panose="02020603050405020304" pitchFamily="18" charset="0"/>
              </a:rPr>
              <a:t>Nagoya Institute of Technology (NIT)</a:t>
            </a:r>
          </a:p>
          <a:p>
            <a:r>
              <a:rPr lang="en-US" altLang="ja-JP" dirty="0">
                <a:latin typeface="Times New Roman" panose="02020603050405020304" pitchFamily="18" charset="0"/>
                <a:cs typeface="Times New Roman" panose="02020603050405020304" pitchFamily="18" charset="0"/>
              </a:rPr>
              <a:t>Toyo University, YNU, YRP-IAI, CWC Oulu </a:t>
            </a:r>
            <a:r>
              <a:rPr lang="en-US" altLang="ja-JP" dirty="0" err="1">
                <a:latin typeface="Times New Roman" panose="02020603050405020304" pitchFamily="18" charset="0"/>
                <a:cs typeface="Times New Roman" panose="02020603050405020304" pitchFamily="18" charset="0"/>
              </a:rPr>
              <a:t>Univeristy</a:t>
            </a:r>
            <a:endParaRPr lang="en-US" altLang="ja-JP"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5DDC1F-09EC-C1CF-DC35-2C31A513E1A7}"/>
              </a:ext>
            </a:extLst>
          </p:cNvPr>
          <p:cNvSpPr>
            <a:spLocks noGrp="1"/>
          </p:cNvSpPr>
          <p:nvPr>
            <p:ph type="title"/>
          </p:nvPr>
        </p:nvSpPr>
        <p:spPr/>
        <p:txBody>
          <a:bodyPr/>
          <a:lstStyle/>
          <a:p>
            <a:r>
              <a:rPr kumimoji="1" lang="en-US" altLang="ja-JP" dirty="0">
                <a:solidFill>
                  <a:schemeClr val="tx1"/>
                </a:solidFill>
              </a:rPr>
              <a:t>Importance of QoS control </a:t>
            </a:r>
            <a:endParaRPr kumimoji="1" lang="ja-JP" altLang="en-US">
              <a:solidFill>
                <a:schemeClr val="tx1"/>
              </a:solidFill>
            </a:endParaRPr>
          </a:p>
        </p:txBody>
      </p:sp>
      <p:sp>
        <p:nvSpPr>
          <p:cNvPr id="4" name="スライド番号プレースホルダー 3">
            <a:extLst>
              <a:ext uri="{FF2B5EF4-FFF2-40B4-BE49-F238E27FC236}">
                <a16:creationId xmlns:a16="http://schemas.microsoft.com/office/drawing/2014/main" id="{7DAFAD4E-9B80-B421-4B45-D00C7B8714B2}"/>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3</a:t>
            </a:fld>
            <a:endParaRPr lang="en-US" altLang="ja-JP"/>
          </a:p>
        </p:txBody>
      </p:sp>
      <p:graphicFrame>
        <p:nvGraphicFramePr>
          <p:cNvPr id="8" name="表 6">
            <a:extLst>
              <a:ext uri="{FF2B5EF4-FFF2-40B4-BE49-F238E27FC236}">
                <a16:creationId xmlns:a16="http://schemas.microsoft.com/office/drawing/2014/main" id="{E0EB9275-4B66-7897-D097-52FB0076855A}"/>
              </a:ext>
            </a:extLst>
          </p:cNvPr>
          <p:cNvGraphicFramePr>
            <a:graphicFrameLocks noGrp="1"/>
          </p:cNvGraphicFramePr>
          <p:nvPr>
            <p:extLst>
              <p:ext uri="{D42A27DB-BD31-4B8C-83A1-F6EECF244321}">
                <p14:modId xmlns:p14="http://schemas.microsoft.com/office/powerpoint/2010/main" val="3767799476"/>
              </p:ext>
            </p:extLst>
          </p:nvPr>
        </p:nvGraphicFramePr>
        <p:xfrm>
          <a:off x="4788024" y="2588803"/>
          <a:ext cx="3888432" cy="2759358"/>
        </p:xfrm>
        <a:graphic>
          <a:graphicData uri="http://schemas.openxmlformats.org/drawingml/2006/table">
            <a:tbl>
              <a:tblPr firstRow="1" bandRow="1"/>
              <a:tblGrid>
                <a:gridCol w="928070">
                  <a:extLst>
                    <a:ext uri="{9D8B030D-6E8A-4147-A177-3AD203B41FA5}">
                      <a16:colId xmlns:a16="http://schemas.microsoft.com/office/drawing/2014/main" val="4281885170"/>
                    </a:ext>
                  </a:extLst>
                </a:gridCol>
                <a:gridCol w="1458396">
                  <a:extLst>
                    <a:ext uri="{9D8B030D-6E8A-4147-A177-3AD203B41FA5}">
                      <a16:colId xmlns:a16="http://schemas.microsoft.com/office/drawing/2014/main" val="514745024"/>
                    </a:ext>
                  </a:extLst>
                </a:gridCol>
                <a:gridCol w="1501966">
                  <a:extLst>
                    <a:ext uri="{9D8B030D-6E8A-4147-A177-3AD203B41FA5}">
                      <a16:colId xmlns:a16="http://schemas.microsoft.com/office/drawing/2014/main" val="1314698544"/>
                    </a:ext>
                  </a:extLst>
                </a:gridCol>
              </a:tblGrid>
              <a:tr h="228659">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User priority</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Traffic designation</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Frame type</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4251253394"/>
                  </a:ext>
                </a:extLst>
              </a:tr>
              <a:tr h="228659">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0</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Background (BK)</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Data</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512474474"/>
                  </a:ext>
                </a:extLst>
              </a:tr>
              <a:tr h="243999">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1</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Best effort (BE)</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3326327884"/>
                  </a:ext>
                </a:extLst>
              </a:tr>
              <a:tr h="228659">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2</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Excellent effort (EE)</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968388818"/>
                  </a:ext>
                </a:extLst>
              </a:tr>
              <a:tr h="228659">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3</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Video (VI)</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422592770"/>
                  </a:ext>
                </a:extLst>
              </a:tr>
              <a:tr h="228659">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4</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Voice (VO)</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817812179"/>
                  </a:ext>
                </a:extLst>
              </a:tr>
              <a:tr h="427638">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5</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Medical data or network control</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 or management</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3909945391"/>
                  </a:ext>
                </a:extLst>
              </a:tr>
              <a:tr h="365705">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6</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High-priority medical data or network control</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 or management</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135171504"/>
                  </a:ext>
                </a:extLst>
              </a:tr>
              <a:tr h="365705">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7</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Emergency or medical implant event report</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4025078811"/>
                  </a:ext>
                </a:extLst>
              </a:tr>
            </a:tbl>
          </a:graphicData>
        </a:graphic>
      </p:graphicFrame>
      <p:sp>
        <p:nvSpPr>
          <p:cNvPr id="9" name="テキスト ボックス 8">
            <a:extLst>
              <a:ext uri="{FF2B5EF4-FFF2-40B4-BE49-F238E27FC236}">
                <a16:creationId xmlns:a16="http://schemas.microsoft.com/office/drawing/2014/main" id="{2B0B9E60-5520-AAB5-14D3-58AB82761C18}"/>
              </a:ext>
            </a:extLst>
          </p:cNvPr>
          <p:cNvSpPr txBox="1"/>
          <p:nvPr/>
        </p:nvSpPr>
        <p:spPr>
          <a:xfrm>
            <a:off x="361628" y="1844824"/>
            <a:ext cx="4210372" cy="4247317"/>
          </a:xfrm>
          <a:prstGeom prst="rect">
            <a:avLst/>
          </a:prstGeom>
          <a:noFill/>
        </p:spPr>
        <p:txBody>
          <a:bodyPr wrap="square" rtlCol="0">
            <a:spAutoFit/>
          </a:bodyPr>
          <a:lstStyle/>
          <a:p>
            <a:pPr marL="285750" indent="-285750" eaLnBrk="1" fontAlgn="auto" hangingPunct="1">
              <a:spcBef>
                <a:spcPts val="0"/>
              </a:spcBef>
              <a:spcAft>
                <a:spcPts val="0"/>
              </a:spcAft>
              <a:buFont typeface="Arial" panose="020B0604020202020204" pitchFamily="34" charset="0"/>
              <a:buChar char="•"/>
            </a:pPr>
            <a:r>
              <a:rPr kumimoji="1" lang="en-US" altLang="ja-JP" sz="1800" dirty="0">
                <a:solidFill>
                  <a:srgbClr val="000000"/>
                </a:solidFill>
                <a:latin typeface="Times New Roman"/>
              </a:rPr>
              <a:t>In WBAN systems, a wearable vital sign sensor node can include </a:t>
            </a:r>
            <a:r>
              <a:rPr kumimoji="1" lang="en-US" altLang="ja-JP" sz="1800" b="1" u="sng" dirty="0">
                <a:solidFill>
                  <a:srgbClr val="000000"/>
                </a:solidFill>
                <a:latin typeface="Times New Roman"/>
              </a:rPr>
              <a:t>various types of sensors</a:t>
            </a:r>
            <a:r>
              <a:rPr kumimoji="1" lang="en-US" altLang="ja-JP" sz="1800" dirty="0">
                <a:solidFill>
                  <a:srgbClr val="000000"/>
                </a:solidFill>
                <a:latin typeface="Times New Roman"/>
              </a:rPr>
              <a:t> with </a:t>
            </a:r>
            <a:r>
              <a:rPr kumimoji="1" lang="en-US" altLang="ja-JP" sz="1800" b="1" u="sng" dirty="0">
                <a:solidFill>
                  <a:srgbClr val="000000"/>
                </a:solidFill>
                <a:latin typeface="Times New Roman"/>
              </a:rPr>
              <a:t>different data rates, the allowable communication error ratio and delay</a:t>
            </a:r>
          </a:p>
          <a:p>
            <a:pPr marL="285750" indent="-285750" eaLnBrk="1" fontAlgn="auto" hangingPunct="1">
              <a:spcBef>
                <a:spcPts val="0"/>
              </a:spcBef>
              <a:spcAft>
                <a:spcPts val="0"/>
              </a:spcAft>
              <a:buFont typeface="Arial" panose="020B0604020202020204" pitchFamily="34" charset="0"/>
              <a:buChar char="•"/>
            </a:pPr>
            <a:endParaRPr kumimoji="1" lang="en-US" altLang="ja-JP" sz="1800" dirty="0">
              <a:solidFill>
                <a:srgbClr val="000000"/>
              </a:solidFill>
              <a:latin typeface="Times New Roman"/>
            </a:endParaRPr>
          </a:p>
          <a:p>
            <a:pPr marL="285750" indent="-285750" eaLnBrk="1" fontAlgn="auto" hangingPunct="1">
              <a:spcBef>
                <a:spcPts val="0"/>
              </a:spcBef>
              <a:spcAft>
                <a:spcPts val="0"/>
              </a:spcAft>
              <a:buFont typeface="Arial" panose="020B0604020202020204" pitchFamily="34" charset="0"/>
              <a:buChar char="•"/>
            </a:pPr>
            <a:r>
              <a:rPr kumimoji="1" lang="en-US" altLang="ja-JP" sz="1800" dirty="0">
                <a:solidFill>
                  <a:srgbClr val="000000"/>
                </a:solidFill>
                <a:latin typeface="Times New Roman"/>
              </a:rPr>
              <a:t>IEEE 802.15.6 based WBAN may deal with 8 levels of user priority data</a:t>
            </a:r>
          </a:p>
          <a:p>
            <a:pPr marL="285750" indent="-285750" eaLnBrk="1" fontAlgn="auto" hangingPunct="1">
              <a:spcBef>
                <a:spcPts val="0"/>
              </a:spcBef>
              <a:spcAft>
                <a:spcPts val="0"/>
              </a:spcAft>
              <a:buFont typeface="Arial" panose="020B0604020202020204" pitchFamily="34" charset="0"/>
              <a:buChar char="•"/>
            </a:pPr>
            <a:endParaRPr kumimoji="1" lang="en-US" altLang="ja-JP" sz="1800" dirty="0">
              <a:solidFill>
                <a:srgbClr val="000000"/>
              </a:solidFill>
              <a:latin typeface="Times New Roman"/>
            </a:endParaRPr>
          </a:p>
          <a:p>
            <a:pPr marL="285750" indent="-285750" eaLnBrk="1" fontAlgn="auto" hangingPunct="1">
              <a:spcBef>
                <a:spcPts val="0"/>
              </a:spcBef>
              <a:spcAft>
                <a:spcPts val="0"/>
              </a:spcAft>
              <a:buFont typeface="Arial" panose="020B0604020202020204" pitchFamily="34" charset="0"/>
              <a:buChar char="•"/>
            </a:pPr>
            <a:r>
              <a:rPr kumimoji="1" lang="en-US" altLang="ja-JP" sz="1800" dirty="0">
                <a:solidFill>
                  <a:srgbClr val="000000"/>
                </a:solidFill>
                <a:latin typeface="Times New Roman"/>
              </a:rPr>
              <a:t>Those data have a wide range of quality of service (QoS)</a:t>
            </a:r>
          </a:p>
          <a:p>
            <a:pPr marL="285750" indent="-285750" eaLnBrk="1" fontAlgn="auto" hangingPunct="1">
              <a:spcBef>
                <a:spcPts val="0"/>
              </a:spcBef>
              <a:spcAft>
                <a:spcPts val="0"/>
              </a:spcAft>
              <a:buFont typeface="Arial" panose="020B0604020202020204" pitchFamily="34" charset="0"/>
              <a:buChar char="•"/>
            </a:pPr>
            <a:endParaRPr kumimoji="1" lang="en-US" altLang="ja-JP" sz="1800" dirty="0">
              <a:solidFill>
                <a:srgbClr val="000000"/>
              </a:solidFill>
              <a:latin typeface="Times New Roman"/>
            </a:endParaRPr>
          </a:p>
          <a:p>
            <a:pPr marL="285750" indent="-285750" eaLnBrk="1" fontAlgn="auto" hangingPunct="1">
              <a:spcBef>
                <a:spcPts val="0"/>
              </a:spcBef>
              <a:spcAft>
                <a:spcPts val="0"/>
              </a:spcAft>
              <a:buFont typeface="Arial" panose="020B0604020202020204" pitchFamily="34" charset="0"/>
              <a:buChar char="•"/>
            </a:pPr>
            <a:r>
              <a:rPr kumimoji="1" lang="en-US" altLang="ja-JP" sz="1800" dirty="0">
                <a:solidFill>
                  <a:srgbClr val="000000"/>
                </a:solidFill>
                <a:latin typeface="Times New Roman"/>
              </a:rPr>
              <a:t>Therefore, </a:t>
            </a:r>
            <a:r>
              <a:rPr kumimoji="1" lang="en-US" altLang="ja-JP" sz="1800" b="1" u="sng" dirty="0">
                <a:solidFill>
                  <a:srgbClr val="000000"/>
                </a:solidFill>
                <a:latin typeface="Times New Roman"/>
              </a:rPr>
              <a:t>optimal error control for input data is an important feature </a:t>
            </a:r>
            <a:r>
              <a:rPr kumimoji="1" lang="en-US" altLang="ja-JP" sz="1800" dirty="0">
                <a:solidFill>
                  <a:srgbClr val="000000"/>
                </a:solidFill>
                <a:latin typeface="Times New Roman"/>
              </a:rPr>
              <a:t>in sensor data transmission procedures</a:t>
            </a:r>
          </a:p>
        </p:txBody>
      </p:sp>
    </p:spTree>
    <p:extLst>
      <p:ext uri="{BB962C8B-B14F-4D97-AF65-F5344CB8AC3E}">
        <p14:creationId xmlns:p14="http://schemas.microsoft.com/office/powerpoint/2010/main" val="1032732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D62449-2CE3-43A4-7F9F-8C5F5F6E97CA}"/>
              </a:ext>
            </a:extLst>
          </p:cNvPr>
          <p:cNvSpPr>
            <a:spLocks noGrp="1"/>
          </p:cNvSpPr>
          <p:nvPr>
            <p:ph type="title"/>
          </p:nvPr>
        </p:nvSpPr>
        <p:spPr/>
        <p:txBody>
          <a:bodyPr/>
          <a:lstStyle/>
          <a:p>
            <a:r>
              <a:rPr kumimoji="1" lang="en-US" altLang="ja-JP" dirty="0">
                <a:solidFill>
                  <a:schemeClr val="tx1"/>
                </a:solidFill>
              </a:rPr>
              <a:t>Error control in current IEEE 802.15.6</a:t>
            </a:r>
            <a:endParaRPr kumimoji="1" lang="ja-JP" altLang="en-US">
              <a:solidFill>
                <a:schemeClr val="tx1"/>
              </a:solidFill>
            </a:endParaRPr>
          </a:p>
        </p:txBody>
      </p:sp>
      <p:sp>
        <p:nvSpPr>
          <p:cNvPr id="4" name="スライド番号プレースホルダー 3">
            <a:extLst>
              <a:ext uri="{FF2B5EF4-FFF2-40B4-BE49-F238E27FC236}">
                <a16:creationId xmlns:a16="http://schemas.microsoft.com/office/drawing/2014/main" id="{BE741D88-75CF-F0D0-F9CF-67083C57B0B9}"/>
              </a:ext>
            </a:extLst>
          </p:cNvPr>
          <p:cNvSpPr>
            <a:spLocks noGrp="1"/>
          </p:cNvSpPr>
          <p:nvPr>
            <p:ph type="sldNum" sz="quarter" idx="12"/>
          </p:nvPr>
        </p:nvSpPr>
        <p:spPr>
          <a:xfrm>
            <a:off x="4393695" y="6475413"/>
            <a:ext cx="432811" cy="184666"/>
          </a:xfrm>
        </p:spPr>
        <p:txBody>
          <a:bodyPr/>
          <a:lstStyle/>
          <a:p>
            <a:r>
              <a:rPr lang="en-US" altLang="ja-JP"/>
              <a:t>Slide </a:t>
            </a:r>
            <a:fld id="{1B8858A5-62B6-9F48-B9FB-F96DB222C215}" type="slidenum">
              <a:rPr lang="en-US" altLang="ja-JP" smtClean="0"/>
              <a:pPr/>
              <a:t>4</a:t>
            </a:fld>
            <a:endParaRPr lang="en-US" altLang="ja-JP"/>
          </a:p>
        </p:txBody>
      </p:sp>
      <p:sp>
        <p:nvSpPr>
          <p:cNvPr id="3" name="テキスト ボックス 2">
            <a:extLst>
              <a:ext uri="{FF2B5EF4-FFF2-40B4-BE49-F238E27FC236}">
                <a16:creationId xmlns:a16="http://schemas.microsoft.com/office/drawing/2014/main" id="{E8855A06-C418-1ECD-4077-AB8E7342F272}"/>
              </a:ext>
            </a:extLst>
          </p:cNvPr>
          <p:cNvSpPr txBox="1"/>
          <p:nvPr/>
        </p:nvSpPr>
        <p:spPr>
          <a:xfrm>
            <a:off x="395536" y="2221180"/>
            <a:ext cx="8690541" cy="3785652"/>
          </a:xfrm>
          <a:prstGeom prst="rect">
            <a:avLst/>
          </a:prstGeom>
          <a:noFill/>
        </p:spPr>
        <p:txBody>
          <a:bodyPr wrap="square" rtlCol="0">
            <a:spAutoFit/>
          </a:bodyPr>
          <a:lstStyle/>
          <a:p>
            <a:pPr marL="285750" indent="-285750">
              <a:buFont typeface="Arial" panose="020B0604020202020204" pitchFamily="34" charset="0"/>
              <a:buChar char="•"/>
            </a:pPr>
            <a:r>
              <a:rPr lang="en-US" altLang="ja-JP" sz="2000" dirty="0">
                <a:latin typeface="+mj-lt"/>
              </a:rPr>
              <a:t>IEEE 802.15.6 shall use a (63, 51) BCH code as an error correcting code in narrowband, UWB and HBC PHY</a:t>
            </a:r>
            <a:endParaRPr lang="en-US" altLang="ja-JP" sz="2000" dirty="0">
              <a:latin typeface="Times New Roman" panose="02020603050405020304" pitchFamily="18" charset="0"/>
              <a:ea typeface="ＭＳ 明朝" panose="02020609040205080304" pitchFamily="17" charset="-128"/>
            </a:endParaRPr>
          </a:p>
          <a:p>
            <a:pPr marL="285750" indent="-285750">
              <a:buFont typeface="Arial" panose="020B0604020202020204" pitchFamily="34" charset="0"/>
              <a:buChar char="•"/>
            </a:pPr>
            <a:endParaRPr lang="en-US" altLang="ja-JP" sz="2000" dirty="0">
              <a:latin typeface="Times New Roman" panose="02020603050405020304" pitchFamily="18" charset="0"/>
              <a:ea typeface="ＭＳ 明朝" panose="02020609040205080304" pitchFamily="17" charset="-128"/>
            </a:endParaRPr>
          </a:p>
          <a:p>
            <a:pPr marL="285750" indent="-285750">
              <a:buFont typeface="Arial" panose="020B0604020202020204" pitchFamily="34" charset="0"/>
              <a:buChar char="•"/>
            </a:pPr>
            <a:r>
              <a:rPr lang="en-US" altLang="ja-JP" sz="2000" dirty="0">
                <a:latin typeface="Times New Roman" panose="02020603050405020304" pitchFamily="18" charset="0"/>
                <a:ea typeface="ＭＳ 明朝" panose="02020609040205080304" pitchFamily="17" charset="-128"/>
              </a:rPr>
              <a:t>Only user priority 6 data in UWB-PHY may use a hybrid ARQ with a (126, 63) shortened BCH code</a:t>
            </a:r>
          </a:p>
          <a:p>
            <a:endParaRPr lang="en-US" altLang="ja-JP" sz="2000" dirty="0">
              <a:latin typeface="+mj-lt"/>
            </a:endParaRPr>
          </a:p>
          <a:p>
            <a:pPr marL="285750" indent="-285750">
              <a:buFont typeface="Arial" panose="020B0604020202020204" pitchFamily="34" charset="0"/>
              <a:buChar char="•"/>
            </a:pPr>
            <a:r>
              <a:rPr lang="en-US" altLang="ja-JP" sz="2000" dirty="0">
                <a:latin typeface="+mj-lt"/>
              </a:rPr>
              <a:t>However, the error control scheme of the current IEEE 802.15.6 cannot deal with the QoS because of lack of flexibility</a:t>
            </a:r>
          </a:p>
          <a:p>
            <a:pPr marL="285750" indent="-285750">
              <a:buFont typeface="Arial" panose="020B0604020202020204" pitchFamily="34" charset="0"/>
              <a:buChar char="•"/>
            </a:pPr>
            <a:endParaRPr lang="en-US" altLang="ja-JP" sz="2000" dirty="0">
              <a:latin typeface="+mj-lt"/>
            </a:endParaRPr>
          </a:p>
          <a:p>
            <a:pPr marL="285750" indent="-285750">
              <a:buFont typeface="Arial" panose="020B0604020202020204" pitchFamily="34" charset="0"/>
              <a:buChar char="•"/>
            </a:pPr>
            <a:r>
              <a:rPr lang="en-US" altLang="ja-JP" sz="2000" dirty="0">
                <a:latin typeface="+mj-lt"/>
              </a:rPr>
              <a:t>In IEEE 802.15.6ma, we indicate a concept of channel coding technique to deal with various types of QoS data as shown in a next figure</a:t>
            </a:r>
          </a:p>
          <a:p>
            <a:pPr marL="285750" indent="-285750">
              <a:buFont typeface="Arial" panose="020B0604020202020204" pitchFamily="34" charset="0"/>
              <a:buChar char="•"/>
            </a:pPr>
            <a:endParaRPr lang="en-US" altLang="ja-JP" sz="2000" dirty="0">
              <a:latin typeface="+mj-lt"/>
            </a:endParaRPr>
          </a:p>
        </p:txBody>
      </p:sp>
    </p:spTree>
    <p:extLst>
      <p:ext uri="{BB962C8B-B14F-4D97-AF65-F5344CB8AC3E}">
        <p14:creationId xmlns:p14="http://schemas.microsoft.com/office/powerpoint/2010/main" val="1582014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D62449-2CE3-43A4-7F9F-8C5F5F6E97CA}"/>
              </a:ext>
            </a:extLst>
          </p:cNvPr>
          <p:cNvSpPr>
            <a:spLocks noGrp="1"/>
          </p:cNvSpPr>
          <p:nvPr>
            <p:ph type="title"/>
          </p:nvPr>
        </p:nvSpPr>
        <p:spPr/>
        <p:txBody>
          <a:bodyPr/>
          <a:lstStyle/>
          <a:p>
            <a:r>
              <a:rPr lang="en-US" altLang="ja-JP" sz="3200" dirty="0">
                <a:solidFill>
                  <a:schemeClr val="tx1"/>
                </a:solidFill>
              </a:rPr>
              <a:t>Forward error correcting codes in TG6ma</a:t>
            </a:r>
            <a:br>
              <a:rPr lang="en-US" altLang="ja-JP" sz="3200" dirty="0">
                <a:solidFill>
                  <a:schemeClr val="tx1"/>
                </a:solidFill>
              </a:rPr>
            </a:br>
            <a:endParaRPr kumimoji="1" lang="ja-JP" altLang="en-US" sz="3200">
              <a:solidFill>
                <a:schemeClr val="tx1"/>
              </a:solidFill>
            </a:endParaRPr>
          </a:p>
        </p:txBody>
      </p:sp>
      <p:sp>
        <p:nvSpPr>
          <p:cNvPr id="4" name="スライド番号プレースホルダー 3">
            <a:extLst>
              <a:ext uri="{FF2B5EF4-FFF2-40B4-BE49-F238E27FC236}">
                <a16:creationId xmlns:a16="http://schemas.microsoft.com/office/drawing/2014/main" id="{BE741D88-75CF-F0D0-F9CF-67083C57B0B9}"/>
              </a:ext>
            </a:extLst>
          </p:cNvPr>
          <p:cNvSpPr>
            <a:spLocks noGrp="1"/>
          </p:cNvSpPr>
          <p:nvPr>
            <p:ph type="sldNum" sz="quarter" idx="12"/>
          </p:nvPr>
        </p:nvSpPr>
        <p:spPr>
          <a:xfrm>
            <a:off x="4393695" y="6475413"/>
            <a:ext cx="432811" cy="184666"/>
          </a:xfrm>
        </p:spPr>
        <p:txBody>
          <a:bodyPr/>
          <a:lstStyle/>
          <a:p>
            <a:r>
              <a:rPr lang="en-US" altLang="ja-JP"/>
              <a:t>Slide </a:t>
            </a:r>
            <a:fld id="{1B8858A5-62B6-9F48-B9FB-F96DB222C215}" type="slidenum">
              <a:rPr lang="en-US" altLang="ja-JP" smtClean="0"/>
              <a:pPr/>
              <a:t>5</a:t>
            </a:fld>
            <a:endParaRPr lang="en-US" altLang="ja-JP"/>
          </a:p>
        </p:txBody>
      </p:sp>
      <p:sp>
        <p:nvSpPr>
          <p:cNvPr id="14" name="テキスト ボックス 13">
            <a:extLst>
              <a:ext uri="{FF2B5EF4-FFF2-40B4-BE49-F238E27FC236}">
                <a16:creationId xmlns:a16="http://schemas.microsoft.com/office/drawing/2014/main" id="{06D0086B-34A2-7443-9B17-178ADFA57B17}"/>
              </a:ext>
            </a:extLst>
          </p:cNvPr>
          <p:cNvSpPr txBox="1"/>
          <p:nvPr/>
        </p:nvSpPr>
        <p:spPr>
          <a:xfrm>
            <a:off x="226689" y="4699010"/>
            <a:ext cx="8568952" cy="2031325"/>
          </a:xfrm>
          <a:prstGeom prst="rect">
            <a:avLst/>
          </a:prstGeom>
          <a:noFill/>
        </p:spPr>
        <p:txBody>
          <a:bodyPr wrap="square" rtlCol="0">
            <a:spAutoFit/>
          </a:bodyPr>
          <a:lstStyle/>
          <a:p>
            <a:pPr marL="285750" indent="-285750" eaLnBrk="1" fontAlgn="auto" hangingPunct="1">
              <a:spcBef>
                <a:spcPts val="0"/>
              </a:spcBef>
              <a:spcAft>
                <a:spcPts val="0"/>
              </a:spcAft>
              <a:buFont typeface="Arial" panose="020B0604020202020204" pitchFamily="34" charset="0"/>
              <a:buChar char="•"/>
            </a:pPr>
            <a:r>
              <a:rPr kumimoji="1" lang="en-US" altLang="ja-JP" sz="1800" dirty="0">
                <a:solidFill>
                  <a:srgbClr val="000000"/>
                </a:solidFill>
                <a:latin typeface="Times New Roman"/>
              </a:rPr>
              <a:t>As an outer code, shortened Reed-Solomon (RS) codes with N=54 (original code length N=63) will be selected to correct burst errors due to interference from other WBANs and the coding rates are changed according to each QoS and channel condition</a:t>
            </a:r>
          </a:p>
          <a:p>
            <a:pPr marL="285750" indent="-285750" eaLnBrk="1" fontAlgn="auto" hangingPunct="1">
              <a:spcBef>
                <a:spcPts val="0"/>
              </a:spcBef>
              <a:spcAft>
                <a:spcPts val="0"/>
              </a:spcAft>
              <a:buFont typeface="Arial" panose="020B0604020202020204" pitchFamily="34" charset="0"/>
              <a:buChar char="•"/>
            </a:pPr>
            <a:r>
              <a:rPr kumimoji="1" lang="en-US" altLang="ja-JP" sz="1800" dirty="0">
                <a:solidFill>
                  <a:srgbClr val="000000"/>
                </a:solidFill>
                <a:latin typeface="Times New Roman"/>
              </a:rPr>
              <a:t>As an inner code, 15.4ab LDPC (K=324, 648, 972, R=1/2) or BCC will be selected for the coexistence of 15.6ma and 15.4ab</a:t>
            </a:r>
          </a:p>
          <a:p>
            <a:pPr marL="285750" indent="-285750" eaLnBrk="1" fontAlgn="auto" hangingPunct="1">
              <a:spcBef>
                <a:spcPts val="0"/>
              </a:spcBef>
              <a:spcAft>
                <a:spcPts val="0"/>
              </a:spcAft>
              <a:buFont typeface="Arial" panose="020B0604020202020204" pitchFamily="34" charset="0"/>
              <a:buChar char="•"/>
            </a:pPr>
            <a:r>
              <a:rPr kumimoji="1" lang="en-US" altLang="ja-JP" sz="1800" dirty="0">
                <a:solidFill>
                  <a:srgbClr val="000000"/>
                </a:solidFill>
                <a:latin typeface="Times New Roman"/>
              </a:rPr>
              <a:t>This updated concept table is considered as the first priority</a:t>
            </a:r>
          </a:p>
          <a:p>
            <a:pPr marL="285750" indent="-285750" eaLnBrk="1" fontAlgn="auto" hangingPunct="1">
              <a:spcBef>
                <a:spcPts val="0"/>
              </a:spcBef>
              <a:spcAft>
                <a:spcPts val="0"/>
              </a:spcAft>
              <a:buFont typeface="Arial" panose="020B0604020202020204" pitchFamily="34" charset="0"/>
              <a:buChar char="•"/>
            </a:pPr>
            <a:endParaRPr kumimoji="1" lang="ja-JP" altLang="en-US" sz="1800" dirty="0">
              <a:solidFill>
                <a:srgbClr val="000000"/>
              </a:solidFill>
              <a:latin typeface="Times New Roman"/>
            </a:endParaRPr>
          </a:p>
        </p:txBody>
      </p:sp>
      <p:graphicFrame>
        <p:nvGraphicFramePr>
          <p:cNvPr id="15" name="表 7">
            <a:extLst>
              <a:ext uri="{FF2B5EF4-FFF2-40B4-BE49-F238E27FC236}">
                <a16:creationId xmlns:a16="http://schemas.microsoft.com/office/drawing/2014/main" id="{53140E2F-BAAF-73D9-62C5-72BFE6CCF763}"/>
              </a:ext>
            </a:extLst>
          </p:cNvPr>
          <p:cNvGraphicFramePr>
            <a:graphicFrameLocks noGrp="1"/>
          </p:cNvGraphicFramePr>
          <p:nvPr>
            <p:extLst>
              <p:ext uri="{D42A27DB-BD31-4B8C-83A1-F6EECF244321}">
                <p14:modId xmlns:p14="http://schemas.microsoft.com/office/powerpoint/2010/main" val="2981330162"/>
              </p:ext>
            </p:extLst>
          </p:nvPr>
        </p:nvGraphicFramePr>
        <p:xfrm>
          <a:off x="232470" y="1202664"/>
          <a:ext cx="8679061" cy="3485001"/>
        </p:xfrm>
        <a:graphic>
          <a:graphicData uri="http://schemas.openxmlformats.org/drawingml/2006/table">
            <a:tbl>
              <a:tblPr firstRow="1" bandRow="1"/>
              <a:tblGrid>
                <a:gridCol w="1131794">
                  <a:extLst>
                    <a:ext uri="{9D8B030D-6E8A-4147-A177-3AD203B41FA5}">
                      <a16:colId xmlns:a16="http://schemas.microsoft.com/office/drawing/2014/main" val="3882507656"/>
                    </a:ext>
                  </a:extLst>
                </a:gridCol>
                <a:gridCol w="3495768">
                  <a:extLst>
                    <a:ext uri="{9D8B030D-6E8A-4147-A177-3AD203B41FA5}">
                      <a16:colId xmlns:a16="http://schemas.microsoft.com/office/drawing/2014/main" val="3623240585"/>
                    </a:ext>
                  </a:extLst>
                </a:gridCol>
                <a:gridCol w="2808312">
                  <a:extLst>
                    <a:ext uri="{9D8B030D-6E8A-4147-A177-3AD203B41FA5}">
                      <a16:colId xmlns:a16="http://schemas.microsoft.com/office/drawing/2014/main" val="3026466261"/>
                    </a:ext>
                  </a:extLst>
                </a:gridCol>
                <a:gridCol w="1243187">
                  <a:extLst>
                    <a:ext uri="{9D8B030D-6E8A-4147-A177-3AD203B41FA5}">
                      <a16:colId xmlns:a16="http://schemas.microsoft.com/office/drawing/2014/main" val="2189150411"/>
                    </a:ext>
                  </a:extLst>
                </a:gridCol>
              </a:tblGrid>
              <a:tr h="370840">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r>
                        <a:rPr kumimoji="1" lang="en-US" altLang="ja-JP" sz="1400" dirty="0"/>
                        <a:t>User priority</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r>
                        <a:rPr kumimoji="1" lang="en-US" altLang="ja-JP" sz="1400" dirty="0"/>
                        <a:t>Inner code</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r>
                        <a:rPr kumimoji="1" lang="en-US" altLang="ja-JP" sz="1400" dirty="0"/>
                        <a:t>Outer code</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r>
                        <a:rPr kumimoji="1" lang="en-US" altLang="ja-JP" sz="1400" dirty="0"/>
                        <a:t>HARQ</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extLst>
                  <a:ext uri="{0D108BD9-81ED-4DB2-BD59-A6C34878D82A}">
                    <a16:rowId xmlns:a16="http://schemas.microsoft.com/office/drawing/2014/main" val="489010237"/>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0</a:t>
                      </a:r>
                      <a:endParaRPr kumimoji="1" lang="ja-JP" altLang="en-US" sz="1400" dirty="0"/>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15.4ab LDPC or BCC (R=1/2)</a:t>
                      </a:r>
                      <a:endParaRPr kumimoji="1" lang="ja-JP" altLang="en-US" sz="1400" dirty="0"/>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endParaRPr kumimoji="1" lang="ja-JP" altLang="en-US" sz="1400" dirty="0"/>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a:t>
                      </a:r>
                      <a:endParaRPr kumimoji="1" lang="ja-JP" altLang="en-US" sz="1400" dirty="0"/>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extLst>
                  <a:ext uri="{0D108BD9-81ED-4DB2-BD59-A6C34878D82A}">
                    <a16:rowId xmlns:a16="http://schemas.microsoft.com/office/drawing/2014/main" val="1922590291"/>
                  </a:ext>
                </a:extLst>
              </a:tr>
              <a:tr h="370961">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15.4ab LDPC or BCC  (R=1/2)</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extLst>
                  <a:ext uri="{0D108BD9-81ED-4DB2-BD59-A6C34878D82A}">
                    <a16:rowId xmlns:a16="http://schemas.microsoft.com/office/drawing/2014/main" val="1046508798"/>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2</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15.4ab LDPC or BCC  (R=1/2)</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extLst>
                  <a:ext uri="{0D108BD9-81ED-4DB2-BD59-A6C34878D82A}">
                    <a16:rowId xmlns:a16="http://schemas.microsoft.com/office/drawing/2014/main" val="1144015334"/>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3</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15.4ab LDPC or BCC  (R=1/2)</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extLst>
                  <a:ext uri="{0D108BD9-81ED-4DB2-BD59-A6C34878D82A}">
                    <a16:rowId xmlns:a16="http://schemas.microsoft.com/office/drawing/2014/main" val="4289825731"/>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4</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15.4ab LDPC or BCC  (R=1/2)</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(54, 46) shortened RS code</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extLst>
                  <a:ext uri="{0D108BD9-81ED-4DB2-BD59-A6C34878D82A}">
                    <a16:rowId xmlns:a16="http://schemas.microsoft.com/office/drawing/2014/main" val="3532085425"/>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5</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15.4ab LDPC or BCC  (R=1/2)</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(54, 38) shortened RS code</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extLst>
                  <a:ext uri="{0D108BD9-81ED-4DB2-BD59-A6C34878D82A}">
                    <a16:rowId xmlns:a16="http://schemas.microsoft.com/office/drawing/2014/main" val="2277818415"/>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6</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15.4ab LDPC or BCC  (R=1/2)</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(54, 28) shortened RS code</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extLst>
                  <a:ext uri="{0D108BD9-81ED-4DB2-BD59-A6C34878D82A}">
                    <a16:rowId xmlns:a16="http://schemas.microsoft.com/office/drawing/2014/main" val="1781593504"/>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7</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15.4ab LDPC or BCC  (R=1/2)</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(54, 14) shortened RS code</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extLst>
                  <a:ext uri="{0D108BD9-81ED-4DB2-BD59-A6C34878D82A}">
                    <a16:rowId xmlns:a16="http://schemas.microsoft.com/office/drawing/2014/main" val="1730419461"/>
                  </a:ext>
                </a:extLst>
              </a:tr>
            </a:tbl>
          </a:graphicData>
        </a:graphic>
      </p:graphicFrame>
    </p:spTree>
    <p:extLst>
      <p:ext uri="{BB962C8B-B14F-4D97-AF65-F5344CB8AC3E}">
        <p14:creationId xmlns:p14="http://schemas.microsoft.com/office/powerpoint/2010/main" val="3493991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6E69C6-03E7-B940-8C64-24D84302C376}"/>
              </a:ext>
            </a:extLst>
          </p:cNvPr>
          <p:cNvSpPr>
            <a:spLocks noGrp="1"/>
          </p:cNvSpPr>
          <p:nvPr>
            <p:ph type="title"/>
          </p:nvPr>
        </p:nvSpPr>
        <p:spPr/>
        <p:txBody>
          <a:bodyPr/>
          <a:lstStyle/>
          <a:p>
            <a:r>
              <a:rPr kumimoji="1" lang="en-US" altLang="ja-JP" dirty="0">
                <a:solidFill>
                  <a:schemeClr val="tx1"/>
                </a:solidFill>
              </a:rPr>
              <a:t>Evaluations (Only RS)</a:t>
            </a:r>
            <a:endParaRPr kumimoji="1" lang="ja-JP" altLang="en-US" dirty="0">
              <a:solidFill>
                <a:schemeClr val="tx1"/>
              </a:solidFill>
            </a:endParaRPr>
          </a:p>
        </p:txBody>
      </p:sp>
      <p:sp>
        <p:nvSpPr>
          <p:cNvPr id="3" name="スライド番号プレースホルダー 2">
            <a:extLst>
              <a:ext uri="{FF2B5EF4-FFF2-40B4-BE49-F238E27FC236}">
                <a16:creationId xmlns:a16="http://schemas.microsoft.com/office/drawing/2014/main" id="{84772045-8191-D564-860D-9DAC748A1F55}"/>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6</a:t>
            </a:fld>
            <a:endParaRPr lang="en-US" dirty="0">
              <a:solidFill>
                <a:srgbClr val="000000"/>
              </a:solidFill>
            </a:endParaRPr>
          </a:p>
        </p:txBody>
      </p:sp>
      <p:sp>
        <p:nvSpPr>
          <p:cNvPr id="6" name="テキスト ボックス 7">
            <a:extLst>
              <a:ext uri="{FF2B5EF4-FFF2-40B4-BE49-F238E27FC236}">
                <a16:creationId xmlns:a16="http://schemas.microsoft.com/office/drawing/2014/main" id="{42B65F31-61F0-7C82-33C9-CCCA99B689A8}"/>
              </a:ext>
            </a:extLst>
          </p:cNvPr>
          <p:cNvSpPr txBox="1"/>
          <p:nvPr/>
        </p:nvSpPr>
        <p:spPr>
          <a:xfrm>
            <a:off x="5292080" y="1997839"/>
            <a:ext cx="3528392" cy="2862322"/>
          </a:xfrm>
          <a:prstGeom prst="rect">
            <a:avLst/>
          </a:prstGeom>
          <a:noFill/>
        </p:spPr>
        <p:txBody>
          <a:bodyPr wrap="square">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marL="0" indent="0">
              <a:buNone/>
            </a:pPr>
            <a:r>
              <a:rPr lang="en-US" altLang="ja-JP" sz="2000" dirty="0">
                <a:latin typeface="Times New Roman" panose="02020603050405020304" pitchFamily="18" charset="0"/>
                <a:ea typeface="+mj-ea"/>
                <a:cs typeface="Times New Roman" panose="02020603050405020304" pitchFamily="18" charset="0"/>
              </a:rPr>
              <a:t>Bit error ratio of (54,46), (54,38), (54,28), (54,14) shortened RS codes  and no encoding were evaluated under an</a:t>
            </a:r>
          </a:p>
          <a:p>
            <a:pPr marL="0" indent="0">
              <a:buNone/>
            </a:pPr>
            <a:r>
              <a:rPr lang="en-US" altLang="ja-JP" sz="2000" dirty="0">
                <a:latin typeface="Times New Roman" panose="02020603050405020304" pitchFamily="18" charset="0"/>
                <a:ea typeface="+mj-ea"/>
                <a:cs typeface="Times New Roman" panose="02020603050405020304" pitchFamily="18" charset="0"/>
              </a:rPr>
              <a:t>AWGN</a:t>
            </a:r>
            <a:r>
              <a:rPr lang="ja-JP" altLang="en-US" sz="2000" dirty="0">
                <a:latin typeface="Times New Roman" panose="02020603050405020304" pitchFamily="18" charset="0"/>
                <a:ea typeface="+mj-ea"/>
                <a:cs typeface="Times New Roman" panose="02020603050405020304" pitchFamily="18" charset="0"/>
              </a:rPr>
              <a:t> </a:t>
            </a:r>
            <a:r>
              <a:rPr lang="en-US" altLang="ja-JP" sz="2000" dirty="0">
                <a:latin typeface="Times New Roman" panose="02020603050405020304" pitchFamily="18" charset="0"/>
                <a:ea typeface="+mj-ea"/>
                <a:cs typeface="Times New Roman" panose="02020603050405020304" pitchFamily="18" charset="0"/>
              </a:rPr>
              <a:t>channel and BPSK modulation</a:t>
            </a:r>
          </a:p>
          <a:p>
            <a:pPr marL="0" indent="0">
              <a:buNone/>
            </a:pPr>
            <a:endParaRPr lang="en-US" altLang="ja-JP" sz="2000" dirty="0">
              <a:latin typeface="Times New Roman" panose="02020603050405020304" pitchFamily="18" charset="0"/>
              <a:ea typeface="+mj-ea"/>
              <a:cs typeface="Times New Roman" panose="02020603050405020304" pitchFamily="18" charset="0"/>
            </a:endParaRPr>
          </a:p>
          <a:p>
            <a:pPr marL="0" indent="0">
              <a:buNone/>
            </a:pPr>
            <a:r>
              <a:rPr lang="en-US" altLang="ja-JP" sz="2000" dirty="0">
                <a:latin typeface="Times New Roman" panose="02020603050405020304" pitchFamily="18" charset="0"/>
                <a:ea typeface="+mj-ea"/>
                <a:cs typeface="Times New Roman" panose="02020603050405020304" pitchFamily="18" charset="0"/>
              </a:rPr>
              <a:t>Performances can be improved as the coding rate decreases</a:t>
            </a:r>
          </a:p>
        </p:txBody>
      </p:sp>
      <p:pic>
        <p:nvPicPr>
          <p:cNvPr id="7" name="図 6">
            <a:extLst>
              <a:ext uri="{FF2B5EF4-FFF2-40B4-BE49-F238E27FC236}">
                <a16:creationId xmlns:a16="http://schemas.microsoft.com/office/drawing/2014/main" id="{AE94FD07-CF35-D17D-5F60-24FECDC3BC25}"/>
              </a:ext>
            </a:extLst>
          </p:cNvPr>
          <p:cNvPicPr>
            <a:picLocks noChangeAspect="1"/>
          </p:cNvPicPr>
          <p:nvPr/>
        </p:nvPicPr>
        <p:blipFill>
          <a:blip r:embed="rId2"/>
          <a:stretch>
            <a:fillRect/>
          </a:stretch>
        </p:blipFill>
        <p:spPr>
          <a:xfrm>
            <a:off x="323528" y="1988840"/>
            <a:ext cx="4824536" cy="3827018"/>
          </a:xfrm>
          <a:prstGeom prst="rect">
            <a:avLst/>
          </a:prstGeom>
        </p:spPr>
      </p:pic>
    </p:spTree>
    <p:extLst>
      <p:ext uri="{BB962C8B-B14F-4D97-AF65-F5344CB8AC3E}">
        <p14:creationId xmlns:p14="http://schemas.microsoft.com/office/powerpoint/2010/main" val="1695621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5541C7-048B-D613-41A7-FB1370BB0972}"/>
              </a:ext>
            </a:extLst>
          </p:cNvPr>
          <p:cNvSpPr>
            <a:spLocks noGrp="1"/>
          </p:cNvSpPr>
          <p:nvPr>
            <p:ph type="title"/>
          </p:nvPr>
        </p:nvSpPr>
        <p:spPr>
          <a:xfrm>
            <a:off x="685800" y="685800"/>
            <a:ext cx="7772400" cy="1066800"/>
          </a:xfrm>
        </p:spPr>
        <p:txBody>
          <a:bodyPr wrap="square" anchor="ctr">
            <a:normAutofit/>
          </a:bodyPr>
          <a:lstStyle/>
          <a:p>
            <a:r>
              <a:rPr kumimoji="1" lang="en-US" altLang="ja-JP" dirty="0">
                <a:solidFill>
                  <a:schemeClr val="tx1"/>
                </a:solidFill>
              </a:rPr>
              <a:t>Evaluations (LDPC and RS)</a:t>
            </a:r>
            <a:endParaRPr kumimoji="1" lang="ja-JP" altLang="en-US" dirty="0">
              <a:solidFill>
                <a:schemeClr val="tx1"/>
              </a:solidFill>
            </a:endParaRPr>
          </a:p>
        </p:txBody>
      </p:sp>
      <p:sp>
        <p:nvSpPr>
          <p:cNvPr id="3" name="スライド番号プレースホルダー 2">
            <a:extLst>
              <a:ext uri="{FF2B5EF4-FFF2-40B4-BE49-F238E27FC236}">
                <a16:creationId xmlns:a16="http://schemas.microsoft.com/office/drawing/2014/main" id="{600A1A1E-A902-00A0-84A9-E787C48072D8}"/>
              </a:ext>
            </a:extLst>
          </p:cNvPr>
          <p:cNvSpPr>
            <a:spLocks noGrp="1"/>
          </p:cNvSpPr>
          <p:nvPr>
            <p:ph type="sldNum" sz="quarter" idx="12"/>
          </p:nvPr>
        </p:nvSpPr>
        <p:spPr>
          <a:xfrm>
            <a:off x="4342399" y="6475413"/>
            <a:ext cx="535403" cy="184666"/>
          </a:xfrm>
        </p:spPr>
        <p:txBody>
          <a:bodyPr wrap="none" anchor="t">
            <a:normAutofit/>
          </a:bodyPr>
          <a:lstStyle/>
          <a:p>
            <a:pPr>
              <a:spcAft>
                <a:spcPts val="600"/>
              </a:spcAft>
              <a:defRPr/>
            </a:pPr>
            <a:r>
              <a:rPr lang="en-US">
                <a:solidFill>
                  <a:srgbClr val="000000"/>
                </a:solidFill>
              </a:rPr>
              <a:t>Slide </a:t>
            </a:r>
            <a:fld id="{088E86A2-24BB-437A-8099-76D2C87A4801}" type="slidenum">
              <a:rPr lang="en-US" smtClean="0">
                <a:solidFill>
                  <a:srgbClr val="000000"/>
                </a:solidFill>
              </a:rPr>
              <a:pPr>
                <a:spcAft>
                  <a:spcPts val="600"/>
                </a:spcAft>
                <a:defRPr/>
              </a:pPr>
              <a:t>7</a:t>
            </a:fld>
            <a:endParaRPr lang="en-US">
              <a:solidFill>
                <a:srgbClr val="000000"/>
              </a:solidFill>
            </a:endParaRPr>
          </a:p>
        </p:txBody>
      </p:sp>
      <p:pic>
        <p:nvPicPr>
          <p:cNvPr id="7" name="図 6">
            <a:extLst>
              <a:ext uri="{FF2B5EF4-FFF2-40B4-BE49-F238E27FC236}">
                <a16:creationId xmlns:a16="http://schemas.microsoft.com/office/drawing/2014/main" id="{CB06C915-0E85-B284-69B3-DF5DAC24BB8C}"/>
              </a:ext>
            </a:extLst>
          </p:cNvPr>
          <p:cNvPicPr>
            <a:picLocks noChangeAspect="1"/>
          </p:cNvPicPr>
          <p:nvPr/>
        </p:nvPicPr>
        <p:blipFill>
          <a:blip r:embed="rId2"/>
          <a:stretch>
            <a:fillRect/>
          </a:stretch>
        </p:blipFill>
        <p:spPr>
          <a:xfrm>
            <a:off x="467544" y="1896283"/>
            <a:ext cx="4410258" cy="3498395"/>
          </a:xfrm>
          <a:prstGeom prst="rect">
            <a:avLst/>
          </a:prstGeom>
        </p:spPr>
      </p:pic>
      <p:sp>
        <p:nvSpPr>
          <p:cNvPr id="8" name="テキスト ボックス 7">
            <a:extLst>
              <a:ext uri="{FF2B5EF4-FFF2-40B4-BE49-F238E27FC236}">
                <a16:creationId xmlns:a16="http://schemas.microsoft.com/office/drawing/2014/main" id="{7A0E44E4-0B36-1C79-6DF5-0B2AAB959200}"/>
              </a:ext>
            </a:extLst>
          </p:cNvPr>
          <p:cNvSpPr txBox="1"/>
          <p:nvPr/>
        </p:nvSpPr>
        <p:spPr>
          <a:xfrm>
            <a:off x="5364088" y="1918156"/>
            <a:ext cx="3528392" cy="4401205"/>
          </a:xfrm>
          <a:prstGeom prst="rect">
            <a:avLst/>
          </a:prstGeom>
          <a:noFill/>
        </p:spPr>
        <p:txBody>
          <a:bodyPr wrap="square">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marL="0" indent="0">
              <a:buNone/>
            </a:pPr>
            <a:r>
              <a:rPr lang="en-US" altLang="ja-JP" sz="2000" dirty="0">
                <a:latin typeface="Times New Roman" panose="02020603050405020304" pitchFamily="18" charset="0"/>
                <a:ea typeface="+mj-ea"/>
                <a:cs typeface="Times New Roman" panose="02020603050405020304" pitchFamily="18" charset="0"/>
              </a:rPr>
              <a:t>Inner code: N=1296-bit (R=1/2) LDPC code</a:t>
            </a:r>
          </a:p>
          <a:p>
            <a:pPr marL="0" indent="0">
              <a:buNone/>
            </a:pPr>
            <a:endParaRPr lang="en-US" altLang="ja-JP" sz="2000" dirty="0">
              <a:latin typeface="Times New Roman" panose="02020603050405020304" pitchFamily="18" charset="0"/>
              <a:ea typeface="+mj-ea"/>
              <a:cs typeface="Times New Roman" panose="02020603050405020304" pitchFamily="18" charset="0"/>
            </a:endParaRPr>
          </a:p>
          <a:p>
            <a:pPr marL="0" indent="0">
              <a:buNone/>
            </a:pPr>
            <a:r>
              <a:rPr lang="en-US" altLang="ja-JP" sz="2000" dirty="0">
                <a:latin typeface="Times New Roman" panose="02020603050405020304" pitchFamily="18" charset="0"/>
                <a:ea typeface="+mj-ea"/>
                <a:cs typeface="Times New Roman" panose="02020603050405020304" pitchFamily="18" charset="0"/>
              </a:rPr>
              <a:t>Outer code: (54,46), (54,38), (54,28), (54,14) shortened RS codes and no encoding </a:t>
            </a:r>
          </a:p>
          <a:p>
            <a:pPr marL="0" indent="0">
              <a:buNone/>
            </a:pPr>
            <a:endParaRPr lang="en-US" altLang="ja-JP" sz="2000" dirty="0">
              <a:latin typeface="Times New Roman" panose="02020603050405020304" pitchFamily="18" charset="0"/>
              <a:ea typeface="+mj-ea"/>
              <a:cs typeface="Times New Roman" panose="02020603050405020304" pitchFamily="18" charset="0"/>
            </a:endParaRPr>
          </a:p>
          <a:p>
            <a:pPr marL="0" indent="0">
              <a:buNone/>
            </a:pPr>
            <a:r>
              <a:rPr lang="en-US" altLang="ja-JP" sz="2000" dirty="0">
                <a:latin typeface="Times New Roman" panose="02020603050405020304" pitchFamily="18" charset="0"/>
                <a:ea typeface="+mj-ea"/>
                <a:cs typeface="Times New Roman" panose="02020603050405020304" pitchFamily="18" charset="0"/>
              </a:rPr>
              <a:t>Performances can be controlled by changing the code rate of the RS code</a:t>
            </a:r>
          </a:p>
          <a:p>
            <a:pPr marL="0" indent="0">
              <a:buNone/>
            </a:pPr>
            <a:endParaRPr lang="en-US" altLang="ja-JP" sz="2000" dirty="0">
              <a:latin typeface="Times New Roman" panose="02020603050405020304" pitchFamily="18" charset="0"/>
              <a:ea typeface="+mj-ea"/>
              <a:cs typeface="Times New Roman" panose="02020603050405020304" pitchFamily="18" charset="0"/>
            </a:endParaRPr>
          </a:p>
          <a:p>
            <a:pPr marL="0" indent="0">
              <a:buNone/>
            </a:pPr>
            <a:r>
              <a:rPr lang="en-US" altLang="ja-JP" sz="2000" dirty="0">
                <a:latin typeface="Times New Roman" panose="02020603050405020304" pitchFamily="18" charset="0"/>
                <a:ea typeface="+mj-ea"/>
                <a:cs typeface="Times New Roman" panose="02020603050405020304" pitchFamily="18" charset="0"/>
              </a:rPr>
              <a:t>Low coding rate cases can correct a lot of errors and erasures</a:t>
            </a:r>
          </a:p>
        </p:txBody>
      </p:sp>
      <p:sp>
        <p:nvSpPr>
          <p:cNvPr id="9" name="テキスト ボックス 8">
            <a:extLst>
              <a:ext uri="{FF2B5EF4-FFF2-40B4-BE49-F238E27FC236}">
                <a16:creationId xmlns:a16="http://schemas.microsoft.com/office/drawing/2014/main" id="{ABB630F6-9E72-9CD4-5484-3B797CE7A475}"/>
              </a:ext>
            </a:extLst>
          </p:cNvPr>
          <p:cNvSpPr txBox="1"/>
          <p:nvPr/>
        </p:nvSpPr>
        <p:spPr>
          <a:xfrm>
            <a:off x="685801" y="5479231"/>
            <a:ext cx="4822304" cy="923330"/>
          </a:xfrm>
          <a:prstGeom prst="rect">
            <a:avLst/>
          </a:prstGeom>
          <a:noFill/>
        </p:spPr>
        <p:txBody>
          <a:bodyPr wrap="square" rtlCol="0">
            <a:spAutoFit/>
          </a:bodyPr>
          <a:lstStyle/>
          <a:p>
            <a:r>
              <a:rPr lang="en-US" altLang="ja-JP" sz="1800" dirty="0">
                <a:latin typeface="Times New Roman" panose="02020603050405020304" pitchFamily="18" charset="0"/>
                <a:ea typeface="+mj-ea"/>
                <a:cs typeface="Times New Roman" panose="02020603050405020304" pitchFamily="18" charset="0"/>
              </a:rPr>
              <a:t>AWGN</a:t>
            </a:r>
            <a:r>
              <a:rPr lang="ja-JP" altLang="en-US" sz="1800" dirty="0">
                <a:latin typeface="Times New Roman" panose="02020603050405020304" pitchFamily="18" charset="0"/>
                <a:ea typeface="+mj-ea"/>
                <a:cs typeface="Times New Roman" panose="02020603050405020304" pitchFamily="18" charset="0"/>
              </a:rPr>
              <a:t> </a:t>
            </a:r>
            <a:r>
              <a:rPr lang="en-US" altLang="ja-JP" sz="1800" dirty="0">
                <a:latin typeface="Times New Roman" panose="02020603050405020304" pitchFamily="18" charset="0"/>
                <a:ea typeface="+mj-ea"/>
                <a:cs typeface="Times New Roman" panose="02020603050405020304" pitchFamily="18" charset="0"/>
              </a:rPr>
              <a:t>channel and BPSK modulation</a:t>
            </a:r>
          </a:p>
          <a:p>
            <a:r>
              <a:rPr lang="en-US" altLang="ja-JP" sz="1800" dirty="0">
                <a:latin typeface="Times New Roman" panose="02020603050405020304" pitchFamily="18" charset="0"/>
                <a:ea typeface="+mj-ea"/>
                <a:cs typeface="Times New Roman" panose="02020603050405020304" pitchFamily="18" charset="0"/>
              </a:rPr>
              <a:t>Burst erasure occurs at 32.5% of the code length of the LDPC code (70 consecutive 6-bit erasures)</a:t>
            </a:r>
          </a:p>
        </p:txBody>
      </p:sp>
    </p:spTree>
    <p:extLst>
      <p:ext uri="{BB962C8B-B14F-4D97-AF65-F5344CB8AC3E}">
        <p14:creationId xmlns:p14="http://schemas.microsoft.com/office/powerpoint/2010/main" val="2393257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508B520-B0BE-6E6E-04FD-9211C6B2FDED}"/>
              </a:ext>
            </a:extLst>
          </p:cNvPr>
          <p:cNvSpPr>
            <a:spLocks noGrp="1"/>
          </p:cNvSpPr>
          <p:nvPr>
            <p:ph type="sldNum" sz="quarter" idx="12"/>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8</a:t>
            </a:fld>
            <a:endParaRPr lang="en-US" dirty="0">
              <a:solidFill>
                <a:srgbClr val="000000"/>
              </a:solidFill>
              <a:latin typeface="+mj-lt"/>
            </a:endParaRPr>
          </a:p>
        </p:txBody>
      </p:sp>
      <p:sp>
        <p:nvSpPr>
          <p:cNvPr id="3" name="タイトル 2">
            <a:extLst>
              <a:ext uri="{FF2B5EF4-FFF2-40B4-BE49-F238E27FC236}">
                <a16:creationId xmlns:a16="http://schemas.microsoft.com/office/drawing/2014/main" id="{7B1CB62E-BD40-2784-897B-AA66C592323B}"/>
              </a:ext>
            </a:extLst>
          </p:cNvPr>
          <p:cNvSpPr>
            <a:spLocks noGrp="1"/>
          </p:cNvSpPr>
          <p:nvPr>
            <p:ph type="title"/>
          </p:nvPr>
        </p:nvSpPr>
        <p:spPr/>
        <p:txBody>
          <a:bodyPr/>
          <a:lstStyle/>
          <a:p>
            <a:r>
              <a:rPr kumimoji="1" lang="en-US" altLang="ja-JP" dirty="0">
                <a:solidFill>
                  <a:schemeClr val="tx1"/>
                </a:solidFill>
              </a:rPr>
              <a:t>FEC performance evaluation under TG6ma channel model</a:t>
            </a:r>
            <a:endParaRPr kumimoji="1" lang="ja-JP" altLang="en-US" dirty="0">
              <a:solidFill>
                <a:schemeClr val="tx1"/>
              </a:solidFill>
            </a:endParaRPr>
          </a:p>
        </p:txBody>
      </p:sp>
      <p:pic>
        <p:nvPicPr>
          <p:cNvPr id="16" name="図 15">
            <a:extLst>
              <a:ext uri="{FF2B5EF4-FFF2-40B4-BE49-F238E27FC236}">
                <a16:creationId xmlns:a16="http://schemas.microsoft.com/office/drawing/2014/main" id="{458D48F0-849A-DEB6-56FA-CB853235677D}"/>
              </a:ext>
            </a:extLst>
          </p:cNvPr>
          <p:cNvPicPr>
            <a:picLocks noChangeAspect="1"/>
          </p:cNvPicPr>
          <p:nvPr/>
        </p:nvPicPr>
        <p:blipFill>
          <a:blip r:embed="rId2"/>
          <a:stretch>
            <a:fillRect/>
          </a:stretch>
        </p:blipFill>
        <p:spPr>
          <a:xfrm>
            <a:off x="5652120" y="2095713"/>
            <a:ext cx="3160772" cy="2528617"/>
          </a:xfrm>
          <a:prstGeom prst="rect">
            <a:avLst/>
          </a:prstGeom>
        </p:spPr>
      </p:pic>
      <mc:AlternateContent xmlns:mc="http://schemas.openxmlformats.org/markup-compatibility/2006" xmlns:a14="http://schemas.microsoft.com/office/drawing/2010/main">
        <mc:Choice Requires="a14">
          <p:sp>
            <p:nvSpPr>
              <p:cNvPr id="17" name="テキスト ボックス 16">
                <a:extLst>
                  <a:ext uri="{FF2B5EF4-FFF2-40B4-BE49-F238E27FC236}">
                    <a16:creationId xmlns:a16="http://schemas.microsoft.com/office/drawing/2014/main" id="{14847D28-E083-E082-E141-5E8FE6A2D77F}"/>
                  </a:ext>
                </a:extLst>
              </p:cNvPr>
              <p:cNvSpPr txBox="1"/>
              <p:nvPr/>
            </p:nvSpPr>
            <p:spPr>
              <a:xfrm>
                <a:off x="5724128" y="4725144"/>
                <a:ext cx="3240360" cy="646331"/>
              </a:xfrm>
              <a:prstGeom prst="rect">
                <a:avLst/>
              </a:prstGeom>
              <a:noFill/>
            </p:spPr>
            <p:txBody>
              <a:bodyPr wrap="square" rtlCol="0">
                <a:spAutoFit/>
              </a:bodyPr>
              <a:lstStyle/>
              <a:p>
                <a:pPr algn="ctr"/>
                <a:r>
                  <a:rPr kumimoji="1" lang="en-US" altLang="ja-JP" dirty="0">
                    <a:latin typeface="Times New Roman" panose="02020603050405020304" pitchFamily="18" charset="0"/>
                    <a:ea typeface="+mj-ea"/>
                    <a:cs typeface="Times New Roman" panose="02020603050405020304" pitchFamily="18" charset="0"/>
                  </a:rPr>
                  <a:t>PDF of log-normal distribution (</a:t>
                </a:r>
                <a14:m>
                  <m:oMath xmlns:m="http://schemas.openxmlformats.org/officeDocument/2006/math">
                    <m:r>
                      <a:rPr kumimoji="1" lang="ja-JP" altLang="en-US" i="1" smtClean="0">
                        <a:latin typeface="Cambria Math" panose="02040503050406030204" pitchFamily="18" charset="0"/>
                        <a:ea typeface="+mj-ea"/>
                      </a:rPr>
                      <m:t>𝜇</m:t>
                    </m:r>
                    <m:r>
                      <a:rPr kumimoji="1" lang="en-US" altLang="ja-JP" b="0" i="1" smtClean="0">
                        <a:latin typeface="Cambria Math" panose="02040503050406030204" pitchFamily="18" charset="0"/>
                        <a:ea typeface="+mj-ea"/>
                      </a:rPr>
                      <m:t>=0, </m:t>
                    </m:r>
                    <m:r>
                      <a:rPr kumimoji="1" lang="ja-JP" altLang="en-US" b="0" i="1" smtClean="0">
                        <a:latin typeface="Cambria Math" panose="02040503050406030204" pitchFamily="18" charset="0"/>
                        <a:ea typeface="+mj-ea"/>
                      </a:rPr>
                      <m:t>𝜎</m:t>
                    </m:r>
                    <m:r>
                      <a:rPr kumimoji="1" lang="en-US" altLang="ja-JP" b="0" i="1" smtClean="0">
                        <a:latin typeface="Cambria Math" panose="02040503050406030204" pitchFamily="18" charset="0"/>
                        <a:ea typeface="+mj-ea"/>
                      </a:rPr>
                      <m:t>=0.31</m:t>
                    </m:r>
                  </m:oMath>
                </a14:m>
                <a:r>
                  <a:rPr kumimoji="1" lang="en-US" altLang="ja-JP" dirty="0">
                    <a:latin typeface="Times New Roman" panose="02020603050405020304" pitchFamily="18" charset="0"/>
                    <a:ea typeface="+mj-ea"/>
                    <a:cs typeface="Times New Roman" panose="02020603050405020304" pitchFamily="18" charset="0"/>
                  </a:rPr>
                  <a:t>)</a:t>
                </a:r>
                <a:endParaRPr kumimoji="1" lang="ja-JP" altLang="en-US" dirty="0">
                  <a:latin typeface="Times New Roman" panose="02020603050405020304" pitchFamily="18" charset="0"/>
                  <a:ea typeface="+mj-ea"/>
                  <a:cs typeface="Times New Roman" panose="02020603050405020304" pitchFamily="18" charset="0"/>
                </a:endParaRPr>
              </a:p>
            </p:txBody>
          </p:sp>
        </mc:Choice>
        <mc:Fallback xmlns="">
          <p:sp>
            <p:nvSpPr>
              <p:cNvPr id="17" name="テキスト ボックス 16">
                <a:extLst>
                  <a:ext uri="{FF2B5EF4-FFF2-40B4-BE49-F238E27FC236}">
                    <a16:creationId xmlns:a16="http://schemas.microsoft.com/office/drawing/2014/main" id="{14847D28-E083-E082-E141-5E8FE6A2D77F}"/>
                  </a:ext>
                </a:extLst>
              </p:cNvPr>
              <p:cNvSpPr txBox="1">
                <a:spLocks noRot="1" noChangeAspect="1" noMove="1" noResize="1" noEditPoints="1" noAdjustHandles="1" noChangeArrowheads="1" noChangeShapeType="1" noTextEdit="1"/>
              </p:cNvSpPr>
              <p:nvPr/>
            </p:nvSpPr>
            <p:spPr>
              <a:xfrm>
                <a:off x="5724128" y="4725144"/>
                <a:ext cx="3240360" cy="646331"/>
              </a:xfrm>
              <a:prstGeom prst="rect">
                <a:avLst/>
              </a:prstGeom>
              <a:blipFill>
                <a:blip r:embed="rId3"/>
                <a:stretch>
                  <a:fillRect t="-4717" b="-14151"/>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8" name="テキスト ボックス 17">
                <a:extLst>
                  <a:ext uri="{FF2B5EF4-FFF2-40B4-BE49-F238E27FC236}">
                    <a16:creationId xmlns:a16="http://schemas.microsoft.com/office/drawing/2014/main" id="{E544890D-124F-734C-D220-3F2D9072137B}"/>
                  </a:ext>
                </a:extLst>
              </p:cNvPr>
              <p:cNvSpPr txBox="1"/>
              <p:nvPr/>
            </p:nvSpPr>
            <p:spPr>
              <a:xfrm>
                <a:off x="337563" y="1988840"/>
                <a:ext cx="5184576" cy="4293932"/>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sz="1600" dirty="0">
                    <a:latin typeface="Times New Roman" panose="02020603050405020304" pitchFamily="18" charset="0"/>
                    <a:cs typeface="Times New Roman" panose="02020603050405020304" pitchFamily="18" charset="0"/>
                  </a:rPr>
                  <a:t>The PDF of shadowing in path-loss is as follows:</a:t>
                </a:r>
              </a:p>
              <a:p>
                <a:pPr/>
                <a14:m>
                  <m:oMathPara xmlns:m="http://schemas.openxmlformats.org/officeDocument/2006/math">
                    <m:oMathParaPr>
                      <m:jc m:val="centerGroup"/>
                    </m:oMathParaPr>
                    <m:oMath xmlns:m="http://schemas.openxmlformats.org/officeDocument/2006/math">
                      <m:r>
                        <a:rPr kumimoji="1" lang="en-US" altLang="ja-JP" sz="1600" b="0" i="1" smtClean="0">
                          <a:latin typeface="Cambria Math" panose="02040503050406030204" pitchFamily="18" charset="0"/>
                        </a:rPr>
                        <m:t>𝑔</m:t>
                      </m:r>
                      <m:d>
                        <m:dPr>
                          <m:ctrlPr>
                            <a:rPr kumimoji="1" lang="en-US" altLang="ja-JP" sz="1600" b="0" i="1" smtClean="0">
                              <a:latin typeface="Cambria Math" panose="02040503050406030204" pitchFamily="18" charset="0"/>
                            </a:rPr>
                          </m:ctrlPr>
                        </m:dPr>
                        <m:e>
                          <m:r>
                            <a:rPr kumimoji="1" lang="en-US" altLang="ja-JP" sz="1600" b="0" i="1" smtClean="0">
                              <a:latin typeface="Cambria Math" panose="02040503050406030204" pitchFamily="18" charset="0"/>
                            </a:rPr>
                            <m:t>𝑦</m:t>
                          </m:r>
                        </m:e>
                      </m:d>
                      <m:r>
                        <a:rPr kumimoji="1" lang="en-US" altLang="ja-JP" sz="1600" b="0" i="1" smtClean="0">
                          <a:latin typeface="Cambria Math" panose="02040503050406030204" pitchFamily="18" charset="0"/>
                        </a:rPr>
                        <m:t>=</m:t>
                      </m:r>
                      <m:f>
                        <m:fPr>
                          <m:ctrlPr>
                            <a:rPr kumimoji="1" lang="en-US" altLang="ja-JP" sz="1600" b="0" i="1" smtClean="0">
                              <a:latin typeface="Cambria Math" panose="02040503050406030204" pitchFamily="18" charset="0"/>
                            </a:rPr>
                          </m:ctrlPr>
                        </m:fPr>
                        <m:num>
                          <m:r>
                            <a:rPr kumimoji="1" lang="en-US" altLang="ja-JP" sz="1600" b="0" i="1" smtClean="0">
                              <a:latin typeface="Cambria Math" panose="02040503050406030204" pitchFamily="18" charset="0"/>
                            </a:rPr>
                            <m:t>1</m:t>
                          </m:r>
                        </m:num>
                        <m:den>
                          <m:rad>
                            <m:radPr>
                              <m:degHide m:val="on"/>
                              <m:ctrlPr>
                                <a:rPr kumimoji="1" lang="en-US" altLang="ja-JP" sz="1600" b="0" i="1" smtClean="0">
                                  <a:latin typeface="Cambria Math" panose="02040503050406030204" pitchFamily="18" charset="0"/>
                                </a:rPr>
                              </m:ctrlPr>
                            </m:radPr>
                            <m:deg/>
                            <m:e>
                              <m:r>
                                <a:rPr kumimoji="1" lang="en-US" altLang="ja-JP" sz="1600" b="0" i="1" smtClean="0">
                                  <a:latin typeface="Cambria Math" panose="02040503050406030204" pitchFamily="18" charset="0"/>
                                </a:rPr>
                                <m:t>2</m:t>
                              </m:r>
                              <m:r>
                                <a:rPr kumimoji="1" lang="en-US" altLang="ja-JP" sz="1600" b="0" i="1" smtClean="0">
                                  <a:latin typeface="Cambria Math" panose="02040503050406030204" pitchFamily="18" charset="0"/>
                                </a:rPr>
                                <m:t>𝜋</m:t>
                              </m:r>
                              <m:sSubSup>
                                <m:sSubSupPr>
                                  <m:ctrlPr>
                                    <a:rPr kumimoji="1" lang="en-US" altLang="ja-JP" sz="1600" b="0" i="1" smtClean="0">
                                      <a:latin typeface="Cambria Math" panose="02040503050406030204" pitchFamily="18" charset="0"/>
                                    </a:rPr>
                                  </m:ctrlPr>
                                </m:sSubSupPr>
                                <m:e>
                                  <m:r>
                                    <a:rPr kumimoji="1" lang="en-US" altLang="ja-JP" sz="1600" b="0" i="1" smtClean="0">
                                      <a:latin typeface="Cambria Math" panose="02040503050406030204" pitchFamily="18" charset="0"/>
                                    </a:rPr>
                                    <m:t>𝜎</m:t>
                                  </m:r>
                                </m:e>
                                <m:sub>
                                  <m:r>
                                    <m:rPr>
                                      <m:sty m:val="p"/>
                                    </m:rPr>
                                    <a:rPr kumimoji="1" lang="en-US" altLang="ja-JP" sz="1600" b="0" i="0" smtClean="0">
                                      <a:latin typeface="Cambria Math" panose="02040503050406030204" pitchFamily="18" charset="0"/>
                                    </a:rPr>
                                    <m:t>s</m:t>
                                  </m:r>
                                </m:sub>
                                <m:sup>
                                  <m:r>
                                    <a:rPr kumimoji="1" lang="en-US" altLang="ja-JP" sz="1600" b="0" i="1" smtClean="0">
                                      <a:latin typeface="Cambria Math" panose="02040503050406030204" pitchFamily="18" charset="0"/>
                                    </a:rPr>
                                    <m:t>2</m:t>
                                  </m:r>
                                </m:sup>
                              </m:sSubSup>
                            </m:e>
                          </m:rad>
                        </m:den>
                      </m:f>
                      <m:func>
                        <m:funcPr>
                          <m:ctrlPr>
                            <a:rPr kumimoji="1" lang="en-US" altLang="ja-JP" sz="1600" b="0" i="1" smtClean="0">
                              <a:latin typeface="Cambria Math" panose="02040503050406030204" pitchFamily="18" charset="0"/>
                            </a:rPr>
                          </m:ctrlPr>
                        </m:funcPr>
                        <m:fName>
                          <m:r>
                            <m:rPr>
                              <m:sty m:val="p"/>
                            </m:rPr>
                            <a:rPr kumimoji="1" lang="en-US" altLang="ja-JP" sz="1600" b="0" i="0" smtClean="0">
                              <a:latin typeface="Cambria Math" panose="02040503050406030204" pitchFamily="18" charset="0"/>
                            </a:rPr>
                            <m:t>exp</m:t>
                          </m:r>
                        </m:fName>
                        <m:e>
                          <m:d>
                            <m:dPr>
                              <m:ctrlPr>
                                <a:rPr kumimoji="1" lang="en-US" altLang="ja-JP" sz="1600" b="0" i="1" smtClean="0">
                                  <a:latin typeface="Cambria Math" panose="02040503050406030204" pitchFamily="18" charset="0"/>
                                </a:rPr>
                              </m:ctrlPr>
                            </m:dPr>
                            <m:e>
                              <m:r>
                                <a:rPr kumimoji="1" lang="en-US" altLang="ja-JP" sz="1600" b="0" i="1" smtClean="0">
                                  <a:latin typeface="Cambria Math" panose="02040503050406030204" pitchFamily="18" charset="0"/>
                                </a:rPr>
                                <m:t>−</m:t>
                              </m:r>
                              <m:f>
                                <m:fPr>
                                  <m:ctrlPr>
                                    <a:rPr kumimoji="1" lang="en-US" altLang="ja-JP" sz="1600" b="0" i="1" smtClean="0">
                                      <a:latin typeface="Cambria Math" panose="02040503050406030204" pitchFamily="18" charset="0"/>
                                    </a:rPr>
                                  </m:ctrlPr>
                                </m:fPr>
                                <m:num>
                                  <m:sSup>
                                    <m:sSupPr>
                                      <m:ctrlPr>
                                        <a:rPr kumimoji="1" lang="en-US" altLang="ja-JP" sz="1600" b="0" i="1" smtClean="0">
                                          <a:latin typeface="Cambria Math" panose="02040503050406030204" pitchFamily="18" charset="0"/>
                                        </a:rPr>
                                      </m:ctrlPr>
                                    </m:sSupPr>
                                    <m:e>
                                      <m:d>
                                        <m:dPr>
                                          <m:ctrlPr>
                                            <a:rPr kumimoji="1" lang="en-US" altLang="ja-JP" sz="1600" b="0" i="1" smtClean="0">
                                              <a:latin typeface="Cambria Math" panose="02040503050406030204" pitchFamily="18" charset="0"/>
                                            </a:rPr>
                                          </m:ctrlPr>
                                        </m:dPr>
                                        <m:e>
                                          <m:r>
                                            <a:rPr kumimoji="1" lang="en-US" altLang="ja-JP" sz="1600" b="0" i="1" smtClean="0">
                                              <a:latin typeface="Cambria Math" panose="02040503050406030204" pitchFamily="18" charset="0"/>
                                            </a:rPr>
                                            <m:t>𝑦</m:t>
                                          </m:r>
                                          <m:r>
                                            <a:rPr kumimoji="1" lang="en-US" altLang="ja-JP" sz="1600" b="0" i="1" smtClean="0">
                                              <a:latin typeface="Cambria Math" panose="02040503050406030204" pitchFamily="18" charset="0"/>
                                            </a:rPr>
                                            <m:t>−</m:t>
                                          </m:r>
                                          <m:sSub>
                                            <m:sSubPr>
                                              <m:ctrlPr>
                                                <a:rPr kumimoji="1" lang="en-US" altLang="ja-JP" sz="1600" b="0" i="1" smtClean="0">
                                                  <a:latin typeface="Cambria Math" panose="02040503050406030204" pitchFamily="18" charset="0"/>
                                                </a:rPr>
                                              </m:ctrlPr>
                                            </m:sSubPr>
                                            <m:e>
                                              <m:r>
                                                <a:rPr kumimoji="1" lang="en-US" altLang="ja-JP" sz="1600" b="0" i="1" smtClean="0">
                                                  <a:latin typeface="Cambria Math" panose="02040503050406030204" pitchFamily="18" charset="0"/>
                                                </a:rPr>
                                                <m:t>𝜇</m:t>
                                              </m:r>
                                            </m:e>
                                            <m:sub>
                                              <m:r>
                                                <m:rPr>
                                                  <m:sty m:val="p"/>
                                                </m:rPr>
                                                <a:rPr kumimoji="1" lang="en-US" altLang="ja-JP" sz="1600" b="0" i="0" smtClean="0">
                                                  <a:latin typeface="Cambria Math" panose="02040503050406030204" pitchFamily="18" charset="0"/>
                                                </a:rPr>
                                                <m:t>s</m:t>
                                              </m:r>
                                            </m:sub>
                                          </m:sSub>
                                        </m:e>
                                      </m:d>
                                    </m:e>
                                    <m:sup>
                                      <m:r>
                                        <a:rPr kumimoji="1" lang="en-US" altLang="ja-JP" sz="1600" b="0" i="1" smtClean="0">
                                          <a:latin typeface="Cambria Math" panose="02040503050406030204" pitchFamily="18" charset="0"/>
                                        </a:rPr>
                                        <m:t>2</m:t>
                                      </m:r>
                                    </m:sup>
                                  </m:sSup>
                                </m:num>
                                <m:den>
                                  <m:r>
                                    <a:rPr kumimoji="1" lang="en-US" altLang="ja-JP" sz="1600" b="0" i="1" smtClean="0">
                                      <a:latin typeface="Cambria Math" panose="02040503050406030204" pitchFamily="18" charset="0"/>
                                    </a:rPr>
                                    <m:t>2</m:t>
                                  </m:r>
                                  <m:sSubSup>
                                    <m:sSubSupPr>
                                      <m:ctrlPr>
                                        <a:rPr kumimoji="1" lang="en-US" altLang="ja-JP" sz="1600" b="0" i="1" smtClean="0">
                                          <a:latin typeface="Cambria Math" panose="02040503050406030204" pitchFamily="18" charset="0"/>
                                        </a:rPr>
                                      </m:ctrlPr>
                                    </m:sSubSupPr>
                                    <m:e>
                                      <m:r>
                                        <a:rPr kumimoji="1" lang="en-US" altLang="ja-JP" sz="1600" b="0" i="1" smtClean="0">
                                          <a:latin typeface="Cambria Math" panose="02040503050406030204" pitchFamily="18" charset="0"/>
                                        </a:rPr>
                                        <m:t>𝜎</m:t>
                                      </m:r>
                                    </m:e>
                                    <m:sub>
                                      <m:r>
                                        <m:rPr>
                                          <m:sty m:val="p"/>
                                        </m:rPr>
                                        <a:rPr kumimoji="1" lang="en-US" altLang="ja-JP" sz="1600" b="0" i="0" smtClean="0">
                                          <a:latin typeface="Cambria Math" panose="02040503050406030204" pitchFamily="18" charset="0"/>
                                        </a:rPr>
                                        <m:t>s</m:t>
                                      </m:r>
                                    </m:sub>
                                    <m:sup>
                                      <m:r>
                                        <a:rPr kumimoji="1" lang="en-US" altLang="ja-JP" sz="1600" b="0" i="1" smtClean="0">
                                          <a:latin typeface="Cambria Math" panose="02040503050406030204" pitchFamily="18" charset="0"/>
                                        </a:rPr>
                                        <m:t>2</m:t>
                                      </m:r>
                                    </m:sup>
                                  </m:sSubSup>
                                </m:den>
                              </m:f>
                            </m:e>
                          </m:d>
                        </m:e>
                      </m:func>
                    </m:oMath>
                  </m:oMathPara>
                </a14:m>
                <a:endParaRPr kumimoji="1" lang="ja-JP" altLang="en-US" sz="1600" dirty="0">
                  <a:latin typeface="Times New Roman" panose="02020603050405020304" pitchFamily="18" charset="0"/>
                  <a:cs typeface="Times New Roman" panose="02020603050405020304" pitchFamily="18" charset="0"/>
                </a:endParaRPr>
              </a:p>
              <a:p>
                <a:endParaRPr lang="en-US" altLang="ja-JP" sz="16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kumimoji="1" lang="en-US" altLang="ja-JP" sz="1600" dirty="0">
                    <a:latin typeface="Times New Roman" panose="02020603050405020304" pitchFamily="18" charset="0"/>
                    <a:cs typeface="Times New Roman" panose="02020603050405020304" pitchFamily="18" charset="0"/>
                  </a:rPr>
                  <a:t>From the above, the voltage amplitude ratio follows a log-normal distribution, and the PDF is as follows:</a:t>
                </a:r>
              </a:p>
              <a:p>
                <a:pPr marL="285750" indent="-285750">
                  <a:buFont typeface="Arial" panose="020B0604020202020204" pitchFamily="34" charset="0"/>
                  <a:buChar char="•"/>
                </a:pPr>
                <a:endParaRPr kumimoji="1" lang="en-US" altLang="ja-JP" sz="16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a:rPr lang="en-US" altLang="ja-JP" sz="1600" i="1" smtClean="0">
                          <a:latin typeface="Cambria Math" panose="02040503050406030204" pitchFamily="18" charset="0"/>
                        </a:rPr>
                        <m:t>𝑓</m:t>
                      </m:r>
                      <m:d>
                        <m:dPr>
                          <m:ctrlPr>
                            <a:rPr lang="en-US" altLang="ja-JP" sz="1600" i="1">
                              <a:latin typeface="Cambria Math" panose="02040503050406030204" pitchFamily="18" charset="0"/>
                            </a:rPr>
                          </m:ctrlPr>
                        </m:dPr>
                        <m:e>
                          <m:r>
                            <a:rPr lang="en-US" altLang="ja-JP" sz="1600" i="1">
                              <a:latin typeface="Cambria Math" panose="02040503050406030204" pitchFamily="18" charset="0"/>
                            </a:rPr>
                            <m:t>𝑥</m:t>
                          </m:r>
                        </m:e>
                      </m:d>
                      <m:r>
                        <a:rPr lang="en-US" altLang="ja-JP" sz="1600" i="1">
                          <a:latin typeface="Cambria Math" panose="02040503050406030204" pitchFamily="18" charset="0"/>
                        </a:rPr>
                        <m:t>=</m:t>
                      </m:r>
                      <m:f>
                        <m:fPr>
                          <m:ctrlPr>
                            <a:rPr lang="en-US" altLang="ja-JP" sz="1600" i="1">
                              <a:latin typeface="Cambria Math" panose="02040503050406030204" pitchFamily="18" charset="0"/>
                            </a:rPr>
                          </m:ctrlPr>
                        </m:fPr>
                        <m:num>
                          <m:r>
                            <a:rPr lang="en-US" altLang="ja-JP" sz="1600" i="1">
                              <a:latin typeface="Cambria Math" panose="02040503050406030204" pitchFamily="18" charset="0"/>
                            </a:rPr>
                            <m:t>1</m:t>
                          </m:r>
                        </m:num>
                        <m:den>
                          <m:rad>
                            <m:radPr>
                              <m:degHide m:val="on"/>
                              <m:ctrlPr>
                                <a:rPr lang="en-US" altLang="ja-JP" sz="1600" i="1">
                                  <a:latin typeface="Cambria Math" panose="02040503050406030204" pitchFamily="18" charset="0"/>
                                </a:rPr>
                              </m:ctrlPr>
                            </m:radPr>
                            <m:deg/>
                            <m:e>
                              <m:r>
                                <a:rPr lang="en-US" altLang="ja-JP" sz="1600" i="1">
                                  <a:latin typeface="Cambria Math" panose="02040503050406030204" pitchFamily="18" charset="0"/>
                                </a:rPr>
                                <m:t>2</m:t>
                              </m:r>
                              <m:r>
                                <a:rPr lang="en-US" altLang="ja-JP" sz="1600" i="1">
                                  <a:latin typeface="Cambria Math" panose="02040503050406030204" pitchFamily="18" charset="0"/>
                                </a:rPr>
                                <m:t>𝜋</m:t>
                              </m:r>
                              <m:sSup>
                                <m:sSupPr>
                                  <m:ctrlPr>
                                    <a:rPr lang="en-US" altLang="ja-JP" sz="1600" i="1">
                                      <a:latin typeface="Cambria Math" panose="02040503050406030204" pitchFamily="18" charset="0"/>
                                    </a:rPr>
                                  </m:ctrlPr>
                                </m:sSupPr>
                                <m:e>
                                  <m:d>
                                    <m:dPr>
                                      <m:ctrlPr>
                                        <a:rPr lang="en-US" altLang="ja-JP" sz="1600" i="1">
                                          <a:latin typeface="Cambria Math" panose="02040503050406030204" pitchFamily="18" charset="0"/>
                                        </a:rPr>
                                      </m:ctrlPr>
                                    </m:dPr>
                                    <m:e>
                                      <m:f>
                                        <m:fPr>
                                          <m:ctrlPr>
                                            <a:rPr lang="en-US" altLang="ja-JP" sz="1600" i="1">
                                              <a:latin typeface="Cambria Math" panose="02040503050406030204" pitchFamily="18" charset="0"/>
                                            </a:rPr>
                                          </m:ctrlPr>
                                        </m:fPr>
                                        <m:num>
                                          <m:sSub>
                                            <m:sSubPr>
                                              <m:ctrlPr>
                                                <a:rPr lang="en-US" altLang="ja-JP" sz="1600" i="1">
                                                  <a:latin typeface="Cambria Math" panose="02040503050406030204" pitchFamily="18" charset="0"/>
                                                </a:rPr>
                                              </m:ctrlPr>
                                            </m:sSubPr>
                                            <m:e>
                                              <m:r>
                                                <a:rPr lang="en-US" altLang="ja-JP" sz="1600" i="1">
                                                  <a:latin typeface="Cambria Math" panose="02040503050406030204" pitchFamily="18" charset="0"/>
                                                </a:rPr>
                                                <m:t>𝜎</m:t>
                                              </m:r>
                                            </m:e>
                                            <m:sub>
                                              <m:r>
                                                <m:rPr>
                                                  <m:sty m:val="p"/>
                                                </m:rPr>
                                                <a:rPr lang="en-US" altLang="ja-JP" sz="1600">
                                                  <a:latin typeface="Cambria Math" panose="02040503050406030204" pitchFamily="18" charset="0"/>
                                                </a:rPr>
                                                <m:t>s</m:t>
                                              </m:r>
                                            </m:sub>
                                          </m:sSub>
                                        </m:num>
                                        <m:den>
                                          <m:r>
                                            <a:rPr lang="en-US" altLang="ja-JP" sz="1600" i="1">
                                              <a:latin typeface="Cambria Math" panose="02040503050406030204" pitchFamily="18" charset="0"/>
                                            </a:rPr>
                                            <m:t>𝑎</m:t>
                                          </m:r>
                                        </m:den>
                                      </m:f>
                                    </m:e>
                                  </m:d>
                                </m:e>
                                <m:sup>
                                  <m:r>
                                    <a:rPr lang="en-US" altLang="ja-JP" sz="1600" i="1">
                                      <a:latin typeface="Cambria Math" panose="02040503050406030204" pitchFamily="18" charset="0"/>
                                    </a:rPr>
                                    <m:t>2</m:t>
                                  </m:r>
                                </m:sup>
                              </m:sSup>
                            </m:e>
                          </m:rad>
                          <m:r>
                            <a:rPr lang="en-US" altLang="ja-JP" sz="1600" i="1">
                              <a:latin typeface="Cambria Math" panose="02040503050406030204" pitchFamily="18" charset="0"/>
                            </a:rPr>
                            <m:t>𝑥</m:t>
                          </m:r>
                        </m:den>
                      </m:f>
                      <m:func>
                        <m:funcPr>
                          <m:ctrlPr>
                            <a:rPr lang="en-US" altLang="ja-JP" sz="1600" i="1">
                              <a:latin typeface="Cambria Math" panose="02040503050406030204" pitchFamily="18" charset="0"/>
                            </a:rPr>
                          </m:ctrlPr>
                        </m:funcPr>
                        <m:fName>
                          <m:r>
                            <m:rPr>
                              <m:sty m:val="p"/>
                            </m:rPr>
                            <a:rPr lang="en-US" altLang="ja-JP" sz="1600">
                              <a:latin typeface="Cambria Math" panose="02040503050406030204" pitchFamily="18" charset="0"/>
                            </a:rPr>
                            <m:t>exp</m:t>
                          </m:r>
                        </m:fName>
                        <m:e>
                          <m:d>
                            <m:dPr>
                              <m:ctrlPr>
                                <a:rPr lang="en-US" altLang="ja-JP" sz="1600" i="1">
                                  <a:latin typeface="Cambria Math" panose="02040503050406030204" pitchFamily="18" charset="0"/>
                                </a:rPr>
                              </m:ctrlPr>
                            </m:dPr>
                            <m:e>
                              <m:r>
                                <a:rPr lang="en-US" altLang="ja-JP" sz="1600" i="1">
                                  <a:latin typeface="Cambria Math" panose="02040503050406030204" pitchFamily="18" charset="0"/>
                                </a:rPr>
                                <m:t>−</m:t>
                              </m:r>
                              <m:f>
                                <m:fPr>
                                  <m:ctrlPr>
                                    <a:rPr lang="en-US" altLang="ja-JP" sz="1600" i="1">
                                      <a:latin typeface="Cambria Math" panose="02040503050406030204" pitchFamily="18" charset="0"/>
                                    </a:rPr>
                                  </m:ctrlPr>
                                </m:fPr>
                                <m:num>
                                  <m:sSup>
                                    <m:sSupPr>
                                      <m:ctrlPr>
                                        <a:rPr lang="en-US" altLang="ja-JP" sz="1600" i="1">
                                          <a:latin typeface="Cambria Math" panose="02040503050406030204" pitchFamily="18" charset="0"/>
                                        </a:rPr>
                                      </m:ctrlPr>
                                    </m:sSupPr>
                                    <m:e>
                                      <m:d>
                                        <m:dPr>
                                          <m:ctrlPr>
                                            <a:rPr lang="en-US" altLang="ja-JP" sz="1600" i="1">
                                              <a:latin typeface="Cambria Math" panose="02040503050406030204" pitchFamily="18" charset="0"/>
                                            </a:rPr>
                                          </m:ctrlPr>
                                        </m:dPr>
                                        <m:e>
                                          <m:func>
                                            <m:funcPr>
                                              <m:ctrlPr>
                                                <a:rPr lang="en-US" altLang="ja-JP" sz="1600" i="1">
                                                  <a:latin typeface="Cambria Math" panose="02040503050406030204" pitchFamily="18" charset="0"/>
                                                </a:rPr>
                                              </m:ctrlPr>
                                            </m:funcPr>
                                            <m:fName>
                                              <m:r>
                                                <m:rPr>
                                                  <m:sty m:val="p"/>
                                                </m:rPr>
                                                <a:rPr lang="en-US" altLang="ja-JP" sz="1600">
                                                  <a:latin typeface="Cambria Math" panose="02040503050406030204" pitchFamily="18" charset="0"/>
                                                </a:rPr>
                                                <m:t>ln</m:t>
                                              </m:r>
                                            </m:fName>
                                            <m:e>
                                              <m:r>
                                                <a:rPr lang="en-US" altLang="ja-JP" sz="1600" i="1">
                                                  <a:latin typeface="Cambria Math" panose="02040503050406030204" pitchFamily="18" charset="0"/>
                                                </a:rPr>
                                                <m:t>𝑥</m:t>
                                              </m:r>
                                            </m:e>
                                          </m:func>
                                          <m:r>
                                            <a:rPr lang="en-US" altLang="ja-JP" sz="1600" i="1">
                                              <a:latin typeface="Cambria Math" panose="02040503050406030204" pitchFamily="18" charset="0"/>
                                            </a:rPr>
                                            <m:t>−</m:t>
                                          </m:r>
                                          <m:f>
                                            <m:fPr>
                                              <m:ctrlPr>
                                                <a:rPr lang="en-US" altLang="ja-JP" sz="1600" i="1">
                                                  <a:latin typeface="Cambria Math" panose="02040503050406030204" pitchFamily="18" charset="0"/>
                                                </a:rPr>
                                              </m:ctrlPr>
                                            </m:fPr>
                                            <m:num>
                                              <m:sSub>
                                                <m:sSubPr>
                                                  <m:ctrlPr>
                                                    <a:rPr lang="en-US" altLang="ja-JP" sz="1600" i="1">
                                                      <a:latin typeface="Cambria Math" panose="02040503050406030204" pitchFamily="18" charset="0"/>
                                                    </a:rPr>
                                                  </m:ctrlPr>
                                                </m:sSubPr>
                                                <m:e>
                                                  <m:r>
                                                    <a:rPr lang="en-US" altLang="ja-JP" sz="1600" i="1">
                                                      <a:latin typeface="Cambria Math" panose="02040503050406030204" pitchFamily="18" charset="0"/>
                                                    </a:rPr>
                                                    <m:t>𝜇</m:t>
                                                  </m:r>
                                                </m:e>
                                                <m:sub>
                                                  <m:r>
                                                    <m:rPr>
                                                      <m:sty m:val="p"/>
                                                    </m:rPr>
                                                    <a:rPr lang="en-US" altLang="ja-JP" sz="1600">
                                                      <a:latin typeface="Cambria Math" panose="02040503050406030204" pitchFamily="18" charset="0"/>
                                                    </a:rPr>
                                                    <m:t>s</m:t>
                                                  </m:r>
                                                </m:sub>
                                              </m:sSub>
                                            </m:num>
                                            <m:den>
                                              <m:r>
                                                <a:rPr lang="en-US" altLang="ja-JP" sz="1600" i="1">
                                                  <a:latin typeface="Cambria Math" panose="02040503050406030204" pitchFamily="18" charset="0"/>
                                                </a:rPr>
                                                <m:t>𝑎</m:t>
                                              </m:r>
                                            </m:den>
                                          </m:f>
                                        </m:e>
                                      </m:d>
                                    </m:e>
                                    <m:sup>
                                      <m:r>
                                        <a:rPr lang="en-US" altLang="ja-JP" sz="1600" i="1">
                                          <a:latin typeface="Cambria Math" panose="02040503050406030204" pitchFamily="18" charset="0"/>
                                        </a:rPr>
                                        <m:t>2</m:t>
                                      </m:r>
                                    </m:sup>
                                  </m:sSup>
                                </m:num>
                                <m:den>
                                  <m:r>
                                    <a:rPr lang="en-US" altLang="ja-JP" sz="1600" i="1">
                                      <a:latin typeface="Cambria Math" panose="02040503050406030204" pitchFamily="18" charset="0"/>
                                    </a:rPr>
                                    <m:t>2</m:t>
                                  </m:r>
                                  <m:sSup>
                                    <m:sSupPr>
                                      <m:ctrlPr>
                                        <a:rPr lang="en-US" altLang="ja-JP" sz="1600" i="1">
                                          <a:latin typeface="Cambria Math" panose="02040503050406030204" pitchFamily="18" charset="0"/>
                                        </a:rPr>
                                      </m:ctrlPr>
                                    </m:sSupPr>
                                    <m:e>
                                      <m:d>
                                        <m:dPr>
                                          <m:ctrlPr>
                                            <a:rPr lang="en-US" altLang="ja-JP" sz="1600" i="1">
                                              <a:latin typeface="Cambria Math" panose="02040503050406030204" pitchFamily="18" charset="0"/>
                                            </a:rPr>
                                          </m:ctrlPr>
                                        </m:dPr>
                                        <m:e>
                                          <m:f>
                                            <m:fPr>
                                              <m:ctrlPr>
                                                <a:rPr lang="en-US" altLang="ja-JP" sz="1600" i="1">
                                                  <a:latin typeface="Cambria Math" panose="02040503050406030204" pitchFamily="18" charset="0"/>
                                                </a:rPr>
                                              </m:ctrlPr>
                                            </m:fPr>
                                            <m:num>
                                              <m:sSub>
                                                <m:sSubPr>
                                                  <m:ctrlPr>
                                                    <a:rPr lang="en-US" altLang="ja-JP" sz="1600" i="1">
                                                      <a:latin typeface="Cambria Math" panose="02040503050406030204" pitchFamily="18" charset="0"/>
                                                    </a:rPr>
                                                  </m:ctrlPr>
                                                </m:sSubPr>
                                                <m:e>
                                                  <m:r>
                                                    <a:rPr lang="en-US" altLang="ja-JP" sz="1600" i="1">
                                                      <a:latin typeface="Cambria Math" panose="02040503050406030204" pitchFamily="18" charset="0"/>
                                                    </a:rPr>
                                                    <m:t>𝜎</m:t>
                                                  </m:r>
                                                </m:e>
                                                <m:sub>
                                                  <m:r>
                                                    <m:rPr>
                                                      <m:sty m:val="p"/>
                                                    </m:rPr>
                                                    <a:rPr lang="en-US" altLang="ja-JP" sz="1600">
                                                      <a:latin typeface="Cambria Math" panose="02040503050406030204" pitchFamily="18" charset="0"/>
                                                    </a:rPr>
                                                    <m:t>s</m:t>
                                                  </m:r>
                                                </m:sub>
                                              </m:sSub>
                                            </m:num>
                                            <m:den>
                                              <m:r>
                                                <a:rPr lang="en-US" altLang="ja-JP" sz="1600" i="1">
                                                  <a:latin typeface="Cambria Math" panose="02040503050406030204" pitchFamily="18" charset="0"/>
                                                </a:rPr>
                                                <m:t>𝑎</m:t>
                                              </m:r>
                                            </m:den>
                                          </m:f>
                                        </m:e>
                                      </m:d>
                                    </m:e>
                                    <m:sup>
                                      <m:r>
                                        <a:rPr lang="en-US" altLang="ja-JP" sz="1600" i="1">
                                          <a:latin typeface="Cambria Math" panose="02040503050406030204" pitchFamily="18" charset="0"/>
                                        </a:rPr>
                                        <m:t>2</m:t>
                                      </m:r>
                                    </m:sup>
                                  </m:sSup>
                                </m:den>
                              </m:f>
                            </m:e>
                          </m:d>
                        </m:e>
                      </m:func>
                    </m:oMath>
                  </m:oMathPara>
                </a14:m>
                <a:endParaRPr kumimoji="1" lang="ja-JP" altLang="en-US" sz="1600" dirty="0">
                  <a:latin typeface="Times New Roman" panose="02020603050405020304" pitchFamily="18" charset="0"/>
                  <a:cs typeface="Times New Roman" panose="02020603050405020304" pitchFamily="18" charset="0"/>
                </a:endParaRPr>
              </a:p>
              <a:p>
                <a:endParaRPr lang="en-US" altLang="ja-JP" sz="1600"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kumimoji="1" lang="en-US" altLang="ja-JP" sz="1600" b="0" i="1" smtClean="0">
                            <a:latin typeface="Cambria Math" panose="02040503050406030204" pitchFamily="18" charset="0"/>
                          </a:rPr>
                        </m:ctrlPr>
                      </m:sSubPr>
                      <m:e>
                        <m:r>
                          <a:rPr kumimoji="1" lang="en-US" altLang="ja-JP" sz="1600" b="0" i="1" smtClean="0">
                            <a:latin typeface="Cambria Math" panose="02040503050406030204" pitchFamily="18" charset="0"/>
                          </a:rPr>
                          <m:t>𝜇</m:t>
                        </m:r>
                      </m:e>
                      <m:sub>
                        <m:r>
                          <m:rPr>
                            <m:sty m:val="p"/>
                          </m:rPr>
                          <a:rPr kumimoji="1" lang="en-US" altLang="ja-JP" sz="1600" b="0" i="0" smtClean="0">
                            <a:latin typeface="Cambria Math" panose="02040503050406030204" pitchFamily="18" charset="0"/>
                          </a:rPr>
                          <m:t>s</m:t>
                        </m:r>
                      </m:sub>
                    </m:sSub>
                  </m:oMath>
                </a14:m>
                <a:r>
                  <a:rPr lang="en-US" altLang="ja-JP" sz="1600" dirty="0">
                    <a:latin typeface="Times New Roman" panose="02020603050405020304" pitchFamily="18" charset="0"/>
                    <a:cs typeface="Times New Roman" panose="02020603050405020304" pitchFamily="18" charset="0"/>
                  </a:rPr>
                  <a:t>: mean of shadowing [dB]</a:t>
                </a:r>
              </a:p>
              <a:p>
                <a14:m>
                  <m:oMath xmlns:m="http://schemas.openxmlformats.org/officeDocument/2006/math">
                    <m:sSub>
                      <m:sSubPr>
                        <m:ctrlPr>
                          <a:rPr lang="en-US" altLang="ja-JP" sz="1600" i="1">
                            <a:latin typeface="Cambria Math" panose="02040503050406030204" pitchFamily="18" charset="0"/>
                          </a:rPr>
                        </m:ctrlPr>
                      </m:sSubPr>
                      <m:e>
                        <m:r>
                          <a:rPr lang="en-US" altLang="ja-JP" sz="1600" i="1">
                            <a:latin typeface="Cambria Math" panose="02040503050406030204" pitchFamily="18" charset="0"/>
                          </a:rPr>
                          <m:t>𝜎</m:t>
                        </m:r>
                      </m:e>
                      <m:sub>
                        <m:r>
                          <m:rPr>
                            <m:sty m:val="p"/>
                          </m:rPr>
                          <a:rPr lang="en-US" altLang="ja-JP" sz="1600">
                            <a:latin typeface="Cambria Math" panose="02040503050406030204" pitchFamily="18" charset="0"/>
                          </a:rPr>
                          <m:t>s</m:t>
                        </m:r>
                      </m:sub>
                    </m:sSub>
                  </m:oMath>
                </a14:m>
                <a:r>
                  <a:rPr lang="en-US" altLang="ja-JP" sz="1600" dirty="0">
                    <a:latin typeface="Times New Roman" panose="02020603050405020304" pitchFamily="18" charset="0"/>
                    <a:cs typeface="Times New Roman" panose="02020603050405020304" pitchFamily="18" charset="0"/>
                  </a:rPr>
                  <a:t>: standard deviation of shadowing [dB]</a:t>
                </a:r>
              </a:p>
              <a:p>
                <a14:m>
                  <m:oMath xmlns:m="http://schemas.openxmlformats.org/officeDocument/2006/math">
                    <m:r>
                      <a:rPr lang="en-US" altLang="ja-JP" sz="1600" i="1" dirty="0">
                        <a:latin typeface="Cambria Math" panose="02040503050406030204" pitchFamily="18" charset="0"/>
                      </a:rPr>
                      <m:t>𝜇</m:t>
                    </m:r>
                    <m:r>
                      <a:rPr lang="en-US" altLang="ja-JP" sz="1600" i="1" dirty="0">
                        <a:latin typeface="Cambria Math" panose="02040503050406030204" pitchFamily="18" charset="0"/>
                      </a:rPr>
                      <m:t>=</m:t>
                    </m:r>
                    <m:f>
                      <m:fPr>
                        <m:ctrlPr>
                          <a:rPr lang="en-US" altLang="ja-JP" sz="1600" i="1">
                            <a:latin typeface="Cambria Math" panose="02040503050406030204" pitchFamily="18" charset="0"/>
                          </a:rPr>
                        </m:ctrlPr>
                      </m:fPr>
                      <m:num>
                        <m:sSub>
                          <m:sSubPr>
                            <m:ctrlPr>
                              <a:rPr lang="en-US" altLang="ja-JP" sz="1600" i="1">
                                <a:latin typeface="Cambria Math" panose="02040503050406030204" pitchFamily="18" charset="0"/>
                              </a:rPr>
                            </m:ctrlPr>
                          </m:sSubPr>
                          <m:e>
                            <m:r>
                              <a:rPr lang="en-US" altLang="ja-JP" sz="1600" i="1">
                                <a:latin typeface="Cambria Math" panose="02040503050406030204" pitchFamily="18" charset="0"/>
                              </a:rPr>
                              <m:t>𝜇</m:t>
                            </m:r>
                          </m:e>
                          <m:sub>
                            <m:r>
                              <m:rPr>
                                <m:sty m:val="p"/>
                              </m:rPr>
                              <a:rPr lang="en-US" altLang="ja-JP" sz="1600">
                                <a:latin typeface="Cambria Math" panose="02040503050406030204" pitchFamily="18" charset="0"/>
                              </a:rPr>
                              <m:t>s</m:t>
                            </m:r>
                          </m:sub>
                        </m:sSub>
                      </m:num>
                      <m:den>
                        <m:r>
                          <a:rPr lang="en-US" altLang="ja-JP" sz="1600" i="1">
                            <a:latin typeface="Cambria Math" panose="02040503050406030204" pitchFamily="18" charset="0"/>
                          </a:rPr>
                          <m:t>𝑎</m:t>
                        </m:r>
                      </m:den>
                    </m:f>
                  </m:oMath>
                </a14:m>
                <a:r>
                  <a:rPr lang="en-US" altLang="ja-JP" sz="1600" dirty="0">
                    <a:latin typeface="Times New Roman" panose="02020603050405020304" pitchFamily="18" charset="0"/>
                    <a:cs typeface="Times New Roman" panose="02020603050405020304" pitchFamily="18" charset="0"/>
                  </a:rPr>
                  <a:t>: mean of logarithmic amplitude ratio</a:t>
                </a:r>
              </a:p>
              <a:p>
                <a14:m>
                  <m:oMath xmlns:m="http://schemas.openxmlformats.org/officeDocument/2006/math">
                    <m:r>
                      <a:rPr lang="en-US" altLang="ja-JP" sz="1600" i="1">
                        <a:latin typeface="Cambria Math" panose="02040503050406030204" pitchFamily="18" charset="0"/>
                      </a:rPr>
                      <m:t>𝜎</m:t>
                    </m:r>
                    <m:r>
                      <a:rPr lang="en-US" altLang="ja-JP" sz="1600" i="1">
                        <a:latin typeface="Cambria Math" panose="02040503050406030204" pitchFamily="18" charset="0"/>
                      </a:rPr>
                      <m:t>=</m:t>
                    </m:r>
                    <m:f>
                      <m:fPr>
                        <m:ctrlPr>
                          <a:rPr lang="en-US" altLang="ja-JP" sz="1600" i="1">
                            <a:latin typeface="Cambria Math" panose="02040503050406030204" pitchFamily="18" charset="0"/>
                          </a:rPr>
                        </m:ctrlPr>
                      </m:fPr>
                      <m:num>
                        <m:sSub>
                          <m:sSubPr>
                            <m:ctrlPr>
                              <a:rPr lang="en-US" altLang="ja-JP" sz="1600" i="1">
                                <a:latin typeface="Cambria Math" panose="02040503050406030204" pitchFamily="18" charset="0"/>
                              </a:rPr>
                            </m:ctrlPr>
                          </m:sSubPr>
                          <m:e>
                            <m:r>
                              <a:rPr lang="en-US" altLang="ja-JP" sz="1600" i="1">
                                <a:latin typeface="Cambria Math" panose="02040503050406030204" pitchFamily="18" charset="0"/>
                              </a:rPr>
                              <m:t>𝜎</m:t>
                            </m:r>
                          </m:e>
                          <m:sub>
                            <m:r>
                              <m:rPr>
                                <m:sty m:val="p"/>
                              </m:rPr>
                              <a:rPr lang="en-US" altLang="ja-JP" sz="1600">
                                <a:latin typeface="Cambria Math" panose="02040503050406030204" pitchFamily="18" charset="0"/>
                              </a:rPr>
                              <m:t>s</m:t>
                            </m:r>
                          </m:sub>
                        </m:sSub>
                      </m:num>
                      <m:den>
                        <m:r>
                          <a:rPr lang="en-US" altLang="ja-JP" sz="1600" i="1">
                            <a:latin typeface="Cambria Math" panose="02040503050406030204" pitchFamily="18" charset="0"/>
                          </a:rPr>
                          <m:t>𝑎</m:t>
                        </m:r>
                      </m:den>
                    </m:f>
                  </m:oMath>
                </a14:m>
                <a:r>
                  <a:rPr lang="en-US" altLang="ja-JP" sz="1600" dirty="0">
                    <a:latin typeface="Times New Roman" panose="02020603050405020304" pitchFamily="18" charset="0"/>
                    <a:cs typeface="Times New Roman" panose="02020603050405020304" pitchFamily="18" charset="0"/>
                  </a:rPr>
                  <a:t>: standard deviation of logarithmic amplitude ratio</a:t>
                </a:r>
              </a:p>
            </p:txBody>
          </p:sp>
        </mc:Choice>
        <mc:Fallback xmlns="">
          <p:sp>
            <p:nvSpPr>
              <p:cNvPr id="18" name="テキスト ボックス 17">
                <a:extLst>
                  <a:ext uri="{FF2B5EF4-FFF2-40B4-BE49-F238E27FC236}">
                    <a16:creationId xmlns:a16="http://schemas.microsoft.com/office/drawing/2014/main" id="{E544890D-124F-734C-D220-3F2D9072137B}"/>
                  </a:ext>
                </a:extLst>
              </p:cNvPr>
              <p:cNvSpPr txBox="1">
                <a:spLocks noRot="1" noChangeAspect="1" noMove="1" noResize="1" noEditPoints="1" noAdjustHandles="1" noChangeArrowheads="1" noChangeShapeType="1" noTextEdit="1"/>
              </p:cNvSpPr>
              <p:nvPr/>
            </p:nvSpPr>
            <p:spPr>
              <a:xfrm>
                <a:off x="337563" y="1988840"/>
                <a:ext cx="5184576" cy="4293932"/>
              </a:xfrm>
              <a:prstGeom prst="rect">
                <a:avLst/>
              </a:prstGeom>
              <a:blipFill>
                <a:blip r:embed="rId4"/>
                <a:stretch>
                  <a:fillRect l="-470" t="-426"/>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895329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BEA83C-5B7A-C0AE-6DC9-47F9EDB4D96E}"/>
              </a:ext>
            </a:extLst>
          </p:cNvPr>
          <p:cNvSpPr>
            <a:spLocks noGrp="1"/>
          </p:cNvSpPr>
          <p:nvPr>
            <p:ph type="title"/>
          </p:nvPr>
        </p:nvSpPr>
        <p:spPr/>
        <p:txBody>
          <a:bodyPr/>
          <a:lstStyle/>
          <a:p>
            <a:r>
              <a:rPr kumimoji="1" lang="en-US" altLang="ja-JP" dirty="0">
                <a:solidFill>
                  <a:schemeClr val="tx1"/>
                </a:solidFill>
              </a:rPr>
              <a:t>Evaluation results in shadow fading</a:t>
            </a:r>
            <a:endParaRPr kumimoji="1" lang="ja-JP" altLang="en-US" dirty="0">
              <a:solidFill>
                <a:schemeClr val="tx1"/>
              </a:solidFill>
            </a:endParaRPr>
          </a:p>
        </p:txBody>
      </p:sp>
      <p:sp>
        <p:nvSpPr>
          <p:cNvPr id="3" name="スライド番号プレースホルダー 2">
            <a:extLst>
              <a:ext uri="{FF2B5EF4-FFF2-40B4-BE49-F238E27FC236}">
                <a16:creationId xmlns:a16="http://schemas.microsoft.com/office/drawing/2014/main" id="{267E7594-6FBF-D1BD-85AF-BAE35A54AF69}"/>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9</a:t>
            </a:fld>
            <a:endParaRPr lang="en-US" dirty="0">
              <a:solidFill>
                <a:srgbClr val="000000"/>
              </a:solidFill>
            </a:endParaRPr>
          </a:p>
        </p:txBody>
      </p:sp>
      <p:sp>
        <p:nvSpPr>
          <p:cNvPr id="6" name="テキスト ボックス 9">
            <a:extLst>
              <a:ext uri="{FF2B5EF4-FFF2-40B4-BE49-F238E27FC236}">
                <a16:creationId xmlns:a16="http://schemas.microsoft.com/office/drawing/2014/main" id="{572CABCE-350D-6F3E-1BA5-8D03877652F6}"/>
              </a:ext>
            </a:extLst>
          </p:cNvPr>
          <p:cNvSpPr txBox="1"/>
          <p:nvPr/>
        </p:nvSpPr>
        <p:spPr>
          <a:xfrm>
            <a:off x="6133326" y="1840810"/>
            <a:ext cx="2943348" cy="4524315"/>
          </a:xfrm>
          <a:prstGeom prst="rect">
            <a:avLst/>
          </a:prstGeom>
          <a:noFill/>
        </p:spPr>
        <p:txBody>
          <a:bodyPr wrap="square">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marL="0" indent="0">
              <a:buNone/>
            </a:pPr>
            <a:r>
              <a:rPr lang="en-US" altLang="ja-JP" dirty="0">
                <a:latin typeface="Cambria Math" panose="02040503050406030204" pitchFamily="18" charset="0"/>
              </a:rPr>
              <a:t>BPSK</a:t>
            </a:r>
            <a:r>
              <a:rPr lang="ja-JP" altLang="en-US" dirty="0">
                <a:latin typeface="Cambria Math" panose="02040503050406030204" pitchFamily="18" charset="0"/>
              </a:rPr>
              <a:t> </a:t>
            </a:r>
            <a:r>
              <a:rPr lang="en-US" altLang="ja-JP" dirty="0">
                <a:latin typeface="Cambria Math" panose="02040503050406030204" pitchFamily="18" charset="0"/>
              </a:rPr>
              <a:t>modulation</a:t>
            </a:r>
          </a:p>
          <a:p>
            <a:pPr marL="0" indent="0">
              <a:buNone/>
            </a:pPr>
            <a:endParaRPr lang="en-US" altLang="ja-JP" dirty="0">
              <a:latin typeface="Cambria Math" panose="02040503050406030204" pitchFamily="18" charset="0"/>
            </a:endParaRPr>
          </a:p>
          <a:p>
            <a:pPr marL="0" indent="0">
              <a:buNone/>
            </a:pPr>
            <a:r>
              <a:rPr lang="en-US" altLang="ja-JP" dirty="0">
                <a:latin typeface="Cambria Math" panose="02040503050406030204" pitchFamily="18" charset="0"/>
              </a:rPr>
              <a:t>AWGN and Shadowing</a:t>
            </a:r>
          </a:p>
          <a:p>
            <a:pPr marL="0" indent="0">
              <a:buNone/>
            </a:pPr>
            <a:endParaRPr lang="en-US" altLang="ja-JP" dirty="0">
              <a:latin typeface="Cambria Math" panose="02040503050406030204" pitchFamily="18" charset="0"/>
            </a:endParaRPr>
          </a:p>
          <a:p>
            <a:pPr marL="0" indent="0">
              <a:buNone/>
            </a:pPr>
            <a:r>
              <a:rPr lang="ja-JP" altLang="en-US" dirty="0">
                <a:latin typeface="Cambria Math" panose="02040503050406030204" pitchFamily="18" charset="0"/>
              </a:rPr>
              <a:t>・</a:t>
            </a:r>
            <a:r>
              <a:rPr lang="en-US" altLang="ja-JP" dirty="0">
                <a:latin typeface="Cambria Math" panose="02040503050406030204" pitchFamily="18" charset="0"/>
              </a:rPr>
              <a:t>w/o coding</a:t>
            </a:r>
          </a:p>
          <a:p>
            <a:pPr marL="0" indent="0">
              <a:buNone/>
            </a:pPr>
            <a:r>
              <a:rPr lang="ja-JP" altLang="en-US" dirty="0">
                <a:latin typeface="Times New Roman" panose="02020603050405020304" pitchFamily="18" charset="0"/>
                <a:cs typeface="Times New Roman" panose="02020603050405020304" pitchFamily="18" charset="0"/>
              </a:rPr>
              <a:t>・</a:t>
            </a:r>
            <a:r>
              <a:rPr lang="en-US" altLang="ja-JP" dirty="0">
                <a:latin typeface="Times New Roman" panose="02020603050405020304" pitchFamily="18" charset="0"/>
                <a:cs typeface="Times New Roman" panose="02020603050405020304" pitchFamily="18" charset="0"/>
              </a:rPr>
              <a:t>Only RS</a:t>
            </a:r>
          </a:p>
          <a:p>
            <a:pPr marL="0" indent="0">
              <a:buNone/>
            </a:pPr>
            <a:r>
              <a:rPr lang="ja-JP" altLang="en-US" dirty="0">
                <a:latin typeface="Times New Roman" panose="02020603050405020304" pitchFamily="18" charset="0"/>
                <a:cs typeface="Times New Roman" panose="02020603050405020304" pitchFamily="18" charset="0"/>
              </a:rPr>
              <a:t>・</a:t>
            </a:r>
            <a:r>
              <a:rPr lang="en-US" altLang="ja-JP" dirty="0">
                <a:latin typeface="Times New Roman" panose="02020603050405020304" pitchFamily="18" charset="0"/>
                <a:cs typeface="Times New Roman" panose="02020603050405020304" pitchFamily="18" charset="0"/>
              </a:rPr>
              <a:t>Only LDPC</a:t>
            </a:r>
          </a:p>
          <a:p>
            <a:pPr marL="0" indent="0">
              <a:buNone/>
            </a:pPr>
            <a:endParaRPr lang="en-US" altLang="ja-JP" dirty="0">
              <a:latin typeface="Times New Roman" panose="02020603050405020304" pitchFamily="18" charset="0"/>
              <a:cs typeface="Times New Roman" panose="02020603050405020304" pitchFamily="18" charset="0"/>
            </a:endParaRPr>
          </a:p>
          <a:p>
            <a:pPr marL="0" indent="0">
              <a:buNone/>
            </a:pPr>
            <a:r>
              <a:rPr lang="en-US" altLang="ja-JP" dirty="0">
                <a:latin typeface="Times New Roman" panose="02020603050405020304" pitchFamily="18" charset="0"/>
                <a:cs typeface="Times New Roman" panose="02020603050405020304" pitchFamily="18" charset="0"/>
              </a:rPr>
              <a:t>RS parameter</a:t>
            </a:r>
          </a:p>
          <a:p>
            <a:pPr marL="0" indent="0">
              <a:buNone/>
            </a:pPr>
            <a:r>
              <a:rPr lang="en-US" altLang="ja-JP" dirty="0">
                <a:latin typeface="Times New Roman" panose="02020603050405020304" pitchFamily="18" charset="0"/>
                <a:cs typeface="Times New Roman" panose="02020603050405020304" pitchFamily="18" charset="0"/>
              </a:rPr>
              <a:t>Code</a:t>
            </a:r>
            <a:r>
              <a:rPr lang="ja-JP" altLang="en-US" dirty="0">
                <a:latin typeface="Times New Roman" panose="02020603050405020304" pitchFamily="18" charset="0"/>
                <a:cs typeface="Times New Roman" panose="02020603050405020304" pitchFamily="18" charset="0"/>
              </a:rPr>
              <a:t> </a:t>
            </a:r>
            <a:r>
              <a:rPr lang="en-US" altLang="ja-JP" dirty="0">
                <a:latin typeface="Times New Roman" panose="02020603050405020304" pitchFamily="18" charset="0"/>
                <a:cs typeface="Times New Roman" panose="02020603050405020304" pitchFamily="18" charset="0"/>
              </a:rPr>
              <a:t>length: 324 bits</a:t>
            </a:r>
          </a:p>
          <a:p>
            <a:pPr marL="0" indent="0">
              <a:buNone/>
            </a:pPr>
            <a:endParaRPr lang="en-US" altLang="ja-JP" dirty="0">
              <a:latin typeface="Times New Roman" panose="02020603050405020304" pitchFamily="18" charset="0"/>
              <a:cs typeface="Times New Roman" panose="02020603050405020304" pitchFamily="18" charset="0"/>
            </a:endParaRPr>
          </a:p>
          <a:p>
            <a:pPr marL="0" indent="0">
              <a:buNone/>
            </a:pPr>
            <a:r>
              <a:rPr lang="en-US" altLang="ja-JP" dirty="0">
                <a:latin typeface="Times New Roman" panose="02020603050405020304" pitchFamily="18" charset="0"/>
                <a:cs typeface="Times New Roman" panose="02020603050405020304" pitchFamily="18" charset="0"/>
              </a:rPr>
              <a:t>LDPC parameter</a:t>
            </a:r>
          </a:p>
          <a:p>
            <a:pPr marL="0" indent="0">
              <a:buNone/>
            </a:pPr>
            <a:r>
              <a:rPr lang="en-US" altLang="ja-JP" dirty="0">
                <a:latin typeface="Times New Roman" panose="02020603050405020304" pitchFamily="18" charset="0"/>
                <a:cs typeface="Times New Roman" panose="02020603050405020304" pitchFamily="18" charset="0"/>
              </a:rPr>
              <a:t>Code length: 1296 bits</a:t>
            </a:r>
          </a:p>
          <a:p>
            <a:pPr marL="0" indent="0">
              <a:buNone/>
            </a:pPr>
            <a:endParaRPr lang="en-US" altLang="ja-JP" dirty="0">
              <a:latin typeface="Times New Roman" panose="02020603050405020304" pitchFamily="18" charset="0"/>
              <a:cs typeface="Times New Roman" panose="02020603050405020304" pitchFamily="18" charset="0"/>
            </a:endParaRPr>
          </a:p>
          <a:p>
            <a:pPr marL="0" indent="0">
              <a:buNone/>
            </a:pPr>
            <a:r>
              <a:rPr lang="en-US" altLang="ja-JP" dirty="0">
                <a:latin typeface="Times New Roman" panose="02020603050405020304" pitchFamily="18" charset="0"/>
                <a:cs typeface="Times New Roman" panose="02020603050405020304" pitchFamily="18" charset="0"/>
              </a:rPr>
              <a:t>Fading parameter</a:t>
            </a:r>
          </a:p>
          <a:p>
            <a:pPr marL="0" indent="0">
              <a:buNone/>
            </a:pPr>
            <a:r>
              <a:rPr lang="en-US" altLang="ja-JP" dirty="0">
                <a:latin typeface="Times New Roman" panose="02020603050405020304" pitchFamily="18" charset="0"/>
                <a:cs typeface="Times New Roman" panose="02020603050405020304" pitchFamily="18" charset="0"/>
              </a:rPr>
              <a:t>Variance: 2.69 [dB]</a:t>
            </a:r>
            <a:endParaRPr lang="en-US" altLang="ja-JP" b="0" i="1" dirty="0">
              <a:uFill>
                <a:solidFill>
                  <a:srgbClr val="FF0000"/>
                </a:solidFill>
              </a:uFill>
              <a:latin typeface="Cambria Math" panose="02040503050406030204" pitchFamily="18" charset="0"/>
              <a:cs typeface="Times New Roman" panose="02020603050405020304" pitchFamily="18" charset="0"/>
            </a:endParaRPr>
          </a:p>
        </p:txBody>
      </p:sp>
      <p:pic>
        <p:nvPicPr>
          <p:cNvPr id="7" name="図 6">
            <a:extLst>
              <a:ext uri="{FF2B5EF4-FFF2-40B4-BE49-F238E27FC236}">
                <a16:creationId xmlns:a16="http://schemas.microsoft.com/office/drawing/2014/main" id="{21C35D56-51C0-9A6B-A727-A261032582A2}"/>
              </a:ext>
            </a:extLst>
          </p:cNvPr>
          <p:cNvPicPr>
            <a:picLocks noChangeAspect="1"/>
          </p:cNvPicPr>
          <p:nvPr/>
        </p:nvPicPr>
        <p:blipFill>
          <a:blip r:embed="rId3"/>
          <a:stretch>
            <a:fillRect/>
          </a:stretch>
        </p:blipFill>
        <p:spPr>
          <a:xfrm>
            <a:off x="251520" y="1980817"/>
            <a:ext cx="5731517" cy="4069826"/>
          </a:xfrm>
          <a:prstGeom prst="rect">
            <a:avLst/>
          </a:prstGeom>
        </p:spPr>
      </p:pic>
    </p:spTree>
    <p:extLst>
      <p:ext uri="{BB962C8B-B14F-4D97-AF65-F5344CB8AC3E}">
        <p14:creationId xmlns:p14="http://schemas.microsoft.com/office/powerpoint/2010/main" val="60530904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2986</TotalTime>
  <Words>1327</Words>
  <Application>Microsoft Macintosh PowerPoint</Application>
  <PresentationFormat>画面に合わせる (4:3)</PresentationFormat>
  <Paragraphs>175</Paragraphs>
  <Slides>11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ＭＳ Ｐゴシック</vt:lpstr>
      <vt:lpstr>Arial</vt:lpstr>
      <vt:lpstr>Cambria Math</vt:lpstr>
      <vt:lpstr>Times New Roman</vt:lpstr>
      <vt:lpstr>Office テーマ</vt:lpstr>
      <vt:lpstr>PowerPoint プレゼンテーション</vt:lpstr>
      <vt:lpstr>Performance Evaluation of Channel Coding Based on TG6ma Channel Model for Some Classes of Coexistence</vt:lpstr>
      <vt:lpstr>Importance of QoS control </vt:lpstr>
      <vt:lpstr>Error control in current IEEE 802.15.6</vt:lpstr>
      <vt:lpstr>Forward error correcting codes in TG6ma </vt:lpstr>
      <vt:lpstr>Evaluations (Only RS)</vt:lpstr>
      <vt:lpstr>Evaluations (LDPC and RS)</vt:lpstr>
      <vt:lpstr>FEC performance evaluation under TG6ma channel model</vt:lpstr>
      <vt:lpstr>Evaluation results in shadow fading</vt:lpstr>
      <vt:lpstr>Evaluation results in shadow fading</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安在　大祐</dc:creator>
  <cp:keywords/>
  <dc:description>&lt;doc#&gt;</dc:description>
  <cp:lastModifiedBy>Daisuke</cp:lastModifiedBy>
  <cp:revision>450</cp:revision>
  <cp:lastPrinted>1998-02-10T13:28:06Z</cp:lastPrinted>
  <dcterms:created xsi:type="dcterms:W3CDTF">2022-07-12T12:04:50Z</dcterms:created>
  <dcterms:modified xsi:type="dcterms:W3CDTF">2024-01-17T14:42:35Z</dcterms:modified>
</cp:coreProperties>
</file>