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0" r:id="rId2"/>
    <p:sldId id="258" r:id="rId3"/>
    <p:sldId id="377" r:id="rId4"/>
    <p:sldId id="379" r:id="rId5"/>
    <p:sldId id="391" r:id="rId6"/>
    <p:sldId id="782" r:id="rId7"/>
    <p:sldId id="787" r:id="rId8"/>
    <p:sldId id="790" r:id="rId9"/>
    <p:sldId id="789" r:id="rId10"/>
    <p:sldId id="269" r:id="rId11"/>
    <p:sldId id="79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0"/>
    <p:restoredTop sz="96327"/>
  </p:normalViewPr>
  <p:slideViewPr>
    <p:cSldViewPr>
      <p:cViewPr varScale="1">
        <p:scale>
          <a:sx n="65" d="100"/>
          <a:sy n="65" d="100"/>
        </p:scale>
        <p:origin x="139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November 2023</a:t>
            </a: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076056" y="6453336"/>
            <a:ext cx="4032448" cy="553998"/>
          </a:xfrm>
        </p:spPr>
        <p:txBody>
          <a:bodyPr/>
          <a:lstStyle>
            <a:lvl1pPr>
              <a:defRPr>
                <a:latin typeface="+mj-lt"/>
              </a:defRPr>
            </a:lvl1pPr>
          </a:lstStyle>
          <a:p>
            <a:r>
              <a:rPr lang="en-US" altLang="ja-JP" sz="1200" dirty="0" err="1">
                <a:solidFill>
                  <a:srgbClr val="000000"/>
                </a:solidFill>
              </a:rPr>
              <a:t>K.Takabayashi</a:t>
            </a:r>
            <a:r>
              <a:rPr lang="en-US" altLang="ja-JP" sz="1200" dirty="0">
                <a:solidFill>
                  <a:srgbClr val="000000"/>
                </a:solidFill>
              </a:rPr>
              <a:t> (Toyo Univ.), T. Kobayashi, D. </a:t>
            </a:r>
            <a:r>
              <a:rPr lang="en-US" altLang="ja-JP" sz="1200" dirty="0" err="1">
                <a:solidFill>
                  <a:srgbClr val="000000"/>
                </a:solidFill>
              </a:rPr>
              <a:t>Anzai</a:t>
            </a:r>
            <a:r>
              <a:rPr lang="en-US" altLang="ja-JP" sz="1200" dirty="0">
                <a:solidFill>
                  <a:srgbClr val="000000"/>
                </a:solidFill>
              </a:rPr>
              <a:t> (</a:t>
            </a:r>
            <a:r>
              <a:rPr lang="en-US" altLang="ja-JP" sz="1200" dirty="0" err="1">
                <a:solidFill>
                  <a:srgbClr val="000000"/>
                </a:solidFill>
              </a:rPr>
              <a:t>NITech</a:t>
            </a:r>
            <a:r>
              <a:rPr lang="en-US" altLang="ja-JP" sz="1200" dirty="0">
                <a:solidFill>
                  <a:srgbClr val="000000"/>
                </a:solidFill>
              </a:rPr>
              <a:t>), M. Hernandez,  </a:t>
            </a:r>
            <a:r>
              <a:rPr lang="en-US" altLang="ja-JP" sz="1200" dirty="0" err="1">
                <a:solidFill>
                  <a:srgbClr val="000000"/>
                </a:solidFill>
              </a:rPr>
              <a:t>R.Kohno</a:t>
            </a:r>
            <a:r>
              <a:rPr lang="en-US" altLang="ja-JP" sz="1200" dirty="0">
                <a:solidFill>
                  <a:srgbClr val="000000"/>
                </a:solidFill>
              </a:rPr>
              <a:t> (CWC, Oulu Univ./YRP-IAI)</a:t>
            </a:r>
            <a:endParaRPr lang="en-US" altLang="ja-JP" sz="1000" dirty="0">
              <a:solidFill>
                <a:srgbClr val="000000"/>
              </a:solidFill>
            </a:endParaRPr>
          </a:p>
        </p:txBody>
      </p:sp>
    </p:spTree>
    <p:extLst>
      <p:ext uri="{BB962C8B-B14F-4D97-AF65-F5344CB8AC3E}">
        <p14:creationId xmlns:p14="http://schemas.microsoft.com/office/powerpoint/2010/main" val="230264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 15-24-0051-01-006a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220072" y="6484694"/>
            <a:ext cx="38884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100" dirty="0">
                <a:ea typeface="ＭＳ Ｐゴシック" panose="020B0600070205080204" pitchFamily="34" charset="-128"/>
              </a:rPr>
              <a:t>D. </a:t>
            </a:r>
            <a:r>
              <a:rPr lang="en-US" altLang="ja-JP" sz="1100" dirty="0" err="1">
                <a:ea typeface="ＭＳ Ｐゴシック" panose="020B0600070205080204" pitchFamily="34" charset="-128"/>
              </a:rPr>
              <a:t>Anzai</a:t>
            </a:r>
            <a:r>
              <a:rPr lang="en-US" altLang="ja-JP" sz="1100" dirty="0">
                <a:ea typeface="ＭＳ Ｐゴシック" panose="020B0600070205080204" pitchFamily="34" charset="-128"/>
              </a:rPr>
              <a:t>, S. Asano,  T. Kobayashi (NIT), K. </a:t>
            </a:r>
            <a:r>
              <a:rPr lang="en-US" altLang="ja-JP" sz="1100" dirty="0" err="1">
                <a:ea typeface="ＭＳ Ｐゴシック" panose="020B0600070205080204" pitchFamily="34" charset="-128"/>
              </a:rPr>
              <a:t>Takabayashi</a:t>
            </a:r>
            <a:r>
              <a:rPr lang="en-US" altLang="ja-JP" sz="1100" dirty="0">
                <a:ea typeface="ＭＳ Ｐゴシック" panose="020B0600070205080204" pitchFamily="34" charset="-128"/>
              </a:rPr>
              <a:t> (Toyo Univ.) M. Hernandez (CWC Oulu Univ.) R. Kohno(YNU/YRP-IAI)</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Mar.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emf"/><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a:xfrm>
            <a:off x="4393695" y="6475413"/>
            <a:ext cx="432811" cy="184666"/>
          </a:xfrm>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ea typeface="ＭＳ Ｐゴシック" panose="020B0600070205080204" pitchFamily="34" charset="-128"/>
            </a:endParaRPr>
          </a:p>
          <a:p>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Submission Title:</a:t>
            </a:r>
            <a:r>
              <a:rPr lang="en-US" altLang="ja-JP" sz="1600" dirty="0">
                <a:ea typeface="ＭＳ Ｐゴシック" panose="020B0600070205080204" pitchFamily="34" charset="-128"/>
              </a:rPr>
              <a:t> Performance Evaluation of Channel Coding Based on TG6ma Channel Model for Some Classes of Coexistence</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Mar. 13rd, 2024</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kumimoji="0" lang="en-US" altLang="ko-KR" sz="1600" dirty="0">
                <a:solidFill>
                  <a:srgbClr val="000000"/>
                </a:solidFill>
                <a:latin typeface="Times New Roman" pitchFamily="18" charset="0"/>
              </a:rPr>
              <a:t>Kento Takabayashi</a:t>
            </a:r>
            <a:r>
              <a:rPr kumimoji="0" lang="en-US" altLang="ko-KR" sz="1600" baseline="30000" dirty="0">
                <a:solidFill>
                  <a:srgbClr val="000000"/>
                </a:solidFill>
                <a:latin typeface="Times New Roman" pitchFamily="18" charset="0"/>
              </a:rPr>
              <a:t>1</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altLang="ko-KR" sz="1600" baseline="30000" dirty="0">
                <a:solidFill>
                  <a:srgbClr val="000000"/>
                </a:solidFill>
                <a:latin typeface="Times New Roman" pitchFamily="18" charset="0"/>
              </a:rPr>
              <a:t>2</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Daisuke </a:t>
            </a:r>
            <a:r>
              <a:rPr kumimoji="0" lang="en-US" altLang="ja-JP"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Anzai</a:t>
            </a:r>
            <a:r>
              <a:rPr kumimoji="0" lang="en-US" altLang="ko-KR" sz="1600" baseline="30000" dirty="0">
                <a:solidFill>
                  <a:srgbClr val="000000"/>
                </a:solidFill>
                <a:latin typeface="Times New Roman" pitchFamily="18" charset="0"/>
              </a:rPr>
              <a:t>2</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Macro Hernandez</a:t>
            </a:r>
            <a:r>
              <a:rPr kumimoji="0" lang="en-US" altLang="ko-KR" sz="1600" baseline="30000" dirty="0">
                <a:solidFill>
                  <a:srgbClr val="000000"/>
                </a:solidFill>
                <a:latin typeface="Times New Roman" pitchFamily="18" charset="0"/>
              </a:rPr>
              <a:t>3,4</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600" dirty="0">
                <a:solidFill>
                  <a:srgbClr val="000000"/>
                </a:solidFill>
                <a:latin typeface="Times New Roman" pitchFamily="18" charset="0"/>
              </a:rPr>
              <a:t>Ryuji Kohno</a:t>
            </a:r>
            <a:r>
              <a:rPr kumimoji="0" lang="en-US" altLang="ko-KR" sz="1600" baseline="30000" dirty="0">
                <a:solidFill>
                  <a:srgbClr val="000000"/>
                </a:solidFill>
                <a:latin typeface="Times New Roman" pitchFamily="18" charset="0"/>
              </a:rPr>
              <a:t>3,4</a:t>
            </a:r>
            <a:r>
              <a:rPr kumimoji="0" lang="en-US" altLang="ko-KR" sz="1600" dirty="0">
                <a:solidFill>
                  <a:srgbClr val="000000"/>
                </a:solidFill>
                <a:latin typeface="Times New Roman" pitchFamily="18" charset="0"/>
              </a:rPr>
              <a:t> </a:t>
            </a:r>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Company:</a:t>
            </a:r>
            <a:r>
              <a:rPr lang="en-US" altLang="ja-JP" sz="1600" dirty="0">
                <a:ea typeface="ＭＳ Ｐゴシック" panose="020B0600070205080204" pitchFamily="34" charset="-128"/>
              </a:rPr>
              <a:t> Nagoya Institute of Technology (NIT), Japan</a:t>
            </a:r>
          </a:p>
          <a:p>
            <a:r>
              <a:rPr lang="en-US" altLang="ja-JP" sz="1600" b="1" dirty="0">
                <a:ea typeface="ＭＳ Ｐゴシック" panose="020B0600070205080204" pitchFamily="34" charset="-128"/>
              </a:rPr>
              <a:t>Address:</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Gokiso-cho</a:t>
            </a:r>
            <a:r>
              <a:rPr lang="en-US" altLang="ja-JP" sz="1600" dirty="0">
                <a:ea typeface="ＭＳ Ｐゴシック" panose="020B0600070205080204" pitchFamily="34" charset="-128"/>
              </a:rPr>
              <a:t>, Showa-</a:t>
            </a:r>
            <a:r>
              <a:rPr lang="en-US" altLang="ja-JP" sz="1600" dirty="0" err="1">
                <a:ea typeface="ＭＳ Ｐゴシック" panose="020B0600070205080204" pitchFamily="34" charset="-128"/>
              </a:rPr>
              <a:t>ku</a:t>
            </a:r>
            <a:r>
              <a:rPr lang="en-US" altLang="ja-JP" sz="1600" dirty="0">
                <a:ea typeface="ＭＳ Ｐゴシック" panose="020B0600070205080204" pitchFamily="34" charset="-128"/>
              </a:rPr>
              <a:t>, Nagoya, 466-8555, Japan</a:t>
            </a:r>
          </a:p>
          <a:p>
            <a:r>
              <a:rPr lang="en-US" altLang="ja-JP" sz="1600" b="1" dirty="0">
                <a:ea typeface="ＭＳ Ｐゴシック" panose="020B0600070205080204" pitchFamily="34" charset="-128"/>
              </a:rPr>
              <a:t>Voice:</a:t>
            </a:r>
            <a:r>
              <a:rPr lang="en-US" altLang="ja-JP" sz="1600" dirty="0">
                <a:ea typeface="ＭＳ Ｐゴシック" panose="020B0600070205080204" pitchFamily="34" charset="-128"/>
              </a:rPr>
              <a:t> +81-52-735-5389, FAX: +81-52-735-5389, </a:t>
            </a:r>
            <a:r>
              <a:rPr lang="en-US" altLang="ja-JP" sz="1600" b="1" dirty="0">
                <a:ea typeface="ＭＳ Ｐゴシック" panose="020B0600070205080204" pitchFamily="34" charset="-128"/>
              </a:rPr>
              <a:t>E-Mail: </a:t>
            </a:r>
            <a:r>
              <a:rPr lang="en-US" altLang="ja-JP" sz="1600" dirty="0" err="1">
                <a:ea typeface="ＭＳ Ｐゴシック" panose="020B0600070205080204" pitchFamily="34" charset="-128"/>
              </a:rPr>
              <a:t>anzai@nitech.ac.jp</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In response to call for technical contributions</a:t>
            </a:r>
            <a:r>
              <a:rPr lang="en-US" altLang="ja-JP"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Performance evaluations of error correcting codes for IEEE 802.15.6ma under some channel models is provided. In addition, we also consider coexistence with IEEE 802.15.4ab.</a:t>
            </a:r>
          </a:p>
          <a:p>
            <a:pPr>
              <a:spcBef>
                <a:spcPts val="600"/>
              </a:spcBef>
              <a:spcAft>
                <a:spcPts val="600"/>
              </a:spcAft>
            </a:pPr>
            <a:r>
              <a:rPr lang="en-US" altLang="ja-JP" sz="1600" b="1" dirty="0">
                <a:ea typeface="ＭＳ Ｐゴシック" panose="020B0600070205080204" pitchFamily="34" charset="-128"/>
              </a:rPr>
              <a:t>Purpose: </a:t>
            </a:r>
            <a:r>
              <a:rPr lang="en-US" altLang="ja-JP" sz="1600" dirty="0">
                <a:ea typeface="ＭＳ Ｐゴシック" panose="020B0600070205080204" pitchFamily="34" charset="-128"/>
              </a:rPr>
              <a:t>Material for discussion in P802.15.6a TG corresponding to comments in EC Meeting</a:t>
            </a:r>
          </a:p>
          <a:p>
            <a:r>
              <a:rPr lang="en-US" altLang="ja-JP" sz="1600" b="1" dirty="0">
                <a:ea typeface="ＭＳ Ｐゴシック" panose="020B0600070205080204" pitchFamily="34" charset="-128"/>
              </a:rPr>
              <a:t>Notice:</a:t>
            </a:r>
            <a:r>
              <a:rPr lang="en-US" altLang="ja-JP" sz="1600" dirty="0">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panose="020B0600070205080204" pitchFamily="34" charset="-128"/>
              </a:rPr>
              <a:t>Release:</a:t>
            </a:r>
            <a:r>
              <a:rPr lang="en-US" altLang="ja-JP" sz="1600" dirty="0">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4574C0-1A5B-875C-659B-4377018514B5}"/>
              </a:ext>
            </a:extLst>
          </p:cNvPr>
          <p:cNvSpPr>
            <a:spLocks noGrp="1"/>
          </p:cNvSpPr>
          <p:nvPr>
            <p:ph type="title"/>
          </p:nvPr>
        </p:nvSpPr>
        <p:spPr/>
        <p:txBody>
          <a:bodyPr/>
          <a:lstStyle/>
          <a:p>
            <a:r>
              <a:rPr kumimoji="1" lang="en-US" altLang="ja-JP" dirty="0">
                <a:solidFill>
                  <a:schemeClr val="tx1"/>
                </a:solidFill>
              </a:rPr>
              <a:t>Evaluation results in burst erasure case</a:t>
            </a:r>
            <a:endParaRPr kumimoji="1" lang="ja-JP" altLang="en-US" dirty="0">
              <a:solidFill>
                <a:schemeClr val="tx1"/>
              </a:solidFill>
            </a:endParaRPr>
          </a:p>
        </p:txBody>
      </p:sp>
      <p:sp>
        <p:nvSpPr>
          <p:cNvPr id="3" name="スライド番号プレースホルダー 2">
            <a:extLst>
              <a:ext uri="{FF2B5EF4-FFF2-40B4-BE49-F238E27FC236}">
                <a16:creationId xmlns:a16="http://schemas.microsoft.com/office/drawing/2014/main" id="{00766A18-0478-DDFA-9E48-929F84A0B219}"/>
              </a:ext>
            </a:extLst>
          </p:cNvPr>
          <p:cNvSpPr>
            <a:spLocks noGrp="1"/>
          </p:cNvSpPr>
          <p:nvPr>
            <p:ph type="sldNum" sz="quarter" idx="12"/>
          </p:nvPr>
        </p:nvSpPr>
        <p:spPr/>
        <p:txBody>
          <a:bodyPr/>
          <a:lstStyle/>
          <a:p>
            <a:r>
              <a:rPr lang="en-US" altLang="ja-JP"/>
              <a:t>Slide </a:t>
            </a:r>
            <a:fld id="{D66CA464-608E-6B48-8B3D-DF44CEE0F4C2}" type="slidenum">
              <a:rPr lang="en-US" altLang="ja-JP" smtClean="0"/>
              <a:pPr/>
              <a:t>11</a:t>
            </a:fld>
            <a:endParaRPr lang="en-US" altLang="ja-JP"/>
          </a:p>
        </p:txBody>
      </p:sp>
      <p:pic>
        <p:nvPicPr>
          <p:cNvPr id="4" name="図 3" descr="グラフ&#10;&#10;自動的に生成された説明">
            <a:extLst>
              <a:ext uri="{FF2B5EF4-FFF2-40B4-BE49-F238E27FC236}">
                <a16:creationId xmlns:a16="http://schemas.microsoft.com/office/drawing/2014/main" id="{11457555-2C2A-59B0-48BE-72498A550393}"/>
              </a:ext>
            </a:extLst>
          </p:cNvPr>
          <p:cNvPicPr>
            <a:picLocks noChangeAspect="1"/>
          </p:cNvPicPr>
          <p:nvPr/>
        </p:nvPicPr>
        <p:blipFill>
          <a:blip r:embed="rId2"/>
          <a:stretch>
            <a:fillRect/>
          </a:stretch>
        </p:blipFill>
        <p:spPr>
          <a:xfrm>
            <a:off x="302771" y="1890293"/>
            <a:ext cx="4077835" cy="3058755"/>
          </a:xfrm>
          <a:prstGeom prst="rect">
            <a:avLst/>
          </a:prstGeom>
        </p:spPr>
      </p:pic>
      <p:pic>
        <p:nvPicPr>
          <p:cNvPr id="5" name="図 4" descr="グラフ, 折れ線グラフ&#10;&#10;自動的に生成された説明">
            <a:extLst>
              <a:ext uri="{FF2B5EF4-FFF2-40B4-BE49-F238E27FC236}">
                <a16:creationId xmlns:a16="http://schemas.microsoft.com/office/drawing/2014/main" id="{310471E1-8FCE-8ABA-AC74-6C437601F776}"/>
              </a:ext>
            </a:extLst>
          </p:cNvPr>
          <p:cNvPicPr>
            <a:picLocks noChangeAspect="1"/>
          </p:cNvPicPr>
          <p:nvPr/>
        </p:nvPicPr>
        <p:blipFill>
          <a:blip r:embed="rId3"/>
          <a:stretch>
            <a:fillRect/>
          </a:stretch>
        </p:blipFill>
        <p:spPr>
          <a:xfrm>
            <a:off x="4670631" y="1890293"/>
            <a:ext cx="4365865" cy="3077414"/>
          </a:xfrm>
          <a:prstGeom prst="rect">
            <a:avLst/>
          </a:prstGeom>
        </p:spPr>
      </p:pic>
      <p:sp>
        <p:nvSpPr>
          <p:cNvPr id="6" name="テキスト ボックス 5">
            <a:extLst>
              <a:ext uri="{FF2B5EF4-FFF2-40B4-BE49-F238E27FC236}">
                <a16:creationId xmlns:a16="http://schemas.microsoft.com/office/drawing/2014/main" id="{2E1D9891-9FBD-BE8A-4C4B-2519C1BF9C88}"/>
              </a:ext>
            </a:extLst>
          </p:cNvPr>
          <p:cNvSpPr txBox="1"/>
          <p:nvPr/>
        </p:nvSpPr>
        <p:spPr>
          <a:xfrm>
            <a:off x="685800" y="5105740"/>
            <a:ext cx="3312368" cy="307777"/>
          </a:xfrm>
          <a:prstGeom prst="rect">
            <a:avLst/>
          </a:prstGeom>
          <a:noFill/>
        </p:spPr>
        <p:txBody>
          <a:bodyPr wrap="square" rtlCol="0">
            <a:spAutoFit/>
          </a:bodyPr>
          <a:lstStyle/>
          <a:p>
            <a:pPr algn="ctr"/>
            <a:r>
              <a:rPr kumimoji="1" lang="en-US" altLang="ja-JP" sz="1400" dirty="0"/>
              <a:t>(a)</a:t>
            </a:r>
            <a:endParaRPr kumimoji="1" lang="ja-JP" altLang="en-US" sz="1400" dirty="0"/>
          </a:p>
        </p:txBody>
      </p:sp>
      <p:sp>
        <p:nvSpPr>
          <p:cNvPr id="7" name="テキスト ボックス 6">
            <a:extLst>
              <a:ext uri="{FF2B5EF4-FFF2-40B4-BE49-F238E27FC236}">
                <a16:creationId xmlns:a16="http://schemas.microsoft.com/office/drawing/2014/main" id="{ADA99768-5485-208D-8419-EE370EA17C57}"/>
              </a:ext>
            </a:extLst>
          </p:cNvPr>
          <p:cNvSpPr txBox="1"/>
          <p:nvPr/>
        </p:nvSpPr>
        <p:spPr>
          <a:xfrm>
            <a:off x="5197379" y="5105740"/>
            <a:ext cx="3312368" cy="307777"/>
          </a:xfrm>
          <a:prstGeom prst="rect">
            <a:avLst/>
          </a:prstGeom>
          <a:noFill/>
        </p:spPr>
        <p:txBody>
          <a:bodyPr wrap="square" rtlCol="0">
            <a:spAutoFit/>
          </a:bodyPr>
          <a:lstStyle/>
          <a:p>
            <a:pPr algn="ctr"/>
            <a:r>
              <a:rPr kumimoji="1" lang="en-US" altLang="ja-JP" sz="1400" dirty="0"/>
              <a:t>(b)</a:t>
            </a:r>
            <a:endParaRPr kumimoji="1" lang="ja-JP" altLang="en-US" sz="1400" dirty="0"/>
          </a:p>
        </p:txBody>
      </p:sp>
      <p:sp>
        <p:nvSpPr>
          <p:cNvPr id="8" name="テキスト ボックス 7">
            <a:extLst>
              <a:ext uri="{FF2B5EF4-FFF2-40B4-BE49-F238E27FC236}">
                <a16:creationId xmlns:a16="http://schemas.microsoft.com/office/drawing/2014/main" id="{10F47B0B-F61D-484F-787B-7D63E85954BA}"/>
              </a:ext>
            </a:extLst>
          </p:cNvPr>
          <p:cNvSpPr txBox="1"/>
          <p:nvPr/>
        </p:nvSpPr>
        <p:spPr>
          <a:xfrm>
            <a:off x="331074" y="5520713"/>
            <a:ext cx="8733725" cy="923330"/>
          </a:xfrm>
          <a:prstGeom prst="rect">
            <a:avLst/>
          </a:prstGeom>
          <a:noFill/>
        </p:spPr>
        <p:txBody>
          <a:bodyPr wrap="square" rtlCol="0">
            <a:spAutoFit/>
          </a:bodyPr>
          <a:lstStyle/>
          <a:p>
            <a:pPr algn="ctr"/>
            <a:r>
              <a:rPr kumimoji="1" lang="en-US" altLang="ja-JP" sz="1800" dirty="0"/>
              <a:t>Performance evaluation on bit error ratio</a:t>
            </a:r>
          </a:p>
          <a:p>
            <a:pPr algn="ctr"/>
            <a:r>
              <a:rPr kumimoji="1" lang="en-US" altLang="ja-JP" sz="1800" dirty="0"/>
              <a:t>in the case of AWGN channel and burst bit sequence erasure</a:t>
            </a:r>
          </a:p>
          <a:p>
            <a:pPr algn="ctr"/>
            <a:r>
              <a:rPr kumimoji="1" lang="en-US" altLang="ja-JP" sz="1800" dirty="0"/>
              <a:t>(a) The ratio of burst erasure is 20% of packet length, (b) That is 30%</a:t>
            </a:r>
            <a:endParaRPr kumimoji="1" lang="ja-JP" altLang="en-US" sz="1800" dirty="0"/>
          </a:p>
        </p:txBody>
      </p:sp>
    </p:spTree>
    <p:extLst>
      <p:ext uri="{BB962C8B-B14F-4D97-AF65-F5344CB8AC3E}">
        <p14:creationId xmlns:p14="http://schemas.microsoft.com/office/powerpoint/2010/main" val="3823433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1"/>
                </a:solidFill>
                <a:ea typeface="ＭＳ Ｐゴシック" panose="020B0600070205080204" pitchFamily="34" charset="-128"/>
              </a:rPr>
              <a:t>Performance Evaluation of Channel Coding Based on TG6ma Channel Model for Some Classes of Coexistence</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t>
            </a:r>
            <a:r>
              <a:rPr lang="en-US" altLang="ja-JP" sz="2800" dirty="0" err="1">
                <a:latin typeface="Times New Roman" panose="02020603050405020304" pitchFamily="18" charset="0"/>
                <a:cs typeface="Times New Roman" panose="02020603050405020304" pitchFamily="18" charset="0"/>
              </a:rPr>
              <a:t>Anzai</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Sho</a:t>
            </a:r>
            <a:r>
              <a:rPr lang="en-US" altLang="ja-JP" sz="2800" dirty="0">
                <a:latin typeface="Times New Roman" panose="02020603050405020304" pitchFamily="18" charset="0"/>
                <a:cs typeface="Times New Roman" panose="02020603050405020304" pitchFamily="18" charset="0"/>
              </a:rPr>
              <a:t> Asano, </a:t>
            </a:r>
            <a:r>
              <a:rPr lang="en-US" altLang="ja-JP" sz="2800" dirty="0" err="1">
                <a:latin typeface="Times New Roman" panose="02020603050405020304" pitchFamily="18" charset="0"/>
                <a:cs typeface="Times New Roman" panose="02020603050405020304" pitchFamily="18" charset="0"/>
              </a:rPr>
              <a:t>Kento</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Takabayashi</a:t>
            </a:r>
            <a:r>
              <a:rPr lang="en-US" altLang="ja-JP" sz="2800" dirty="0">
                <a:latin typeface="Times New Roman" panose="02020603050405020304" pitchFamily="18" charset="0"/>
                <a:cs typeface="Times New Roman" panose="02020603050405020304" pitchFamily="18" charset="0"/>
              </a:rPr>
              <a:t>,</a:t>
            </a:r>
          </a:p>
          <a:p>
            <a:r>
              <a:rPr lang="en-US" altLang="ja-JP" sz="2800" dirty="0">
                <a:latin typeface="Times New Roman" panose="02020603050405020304" pitchFamily="18" charset="0"/>
                <a:cs typeface="Times New Roman" panose="02020603050405020304" pitchFamily="18" charset="0"/>
              </a:rPr>
              <a:t>   Takumi Kobayashi, Marco Hernandez, Ryuji Kohno</a:t>
            </a:r>
          </a:p>
          <a:p>
            <a:r>
              <a:rPr lang="en-US" altLang="ja-JP" dirty="0">
                <a:latin typeface="Times New Roman" panose="02020603050405020304" pitchFamily="18" charset="0"/>
                <a:cs typeface="Times New Roman" panose="02020603050405020304" pitchFamily="18" charset="0"/>
              </a:rPr>
              <a:t>Nagoya Institute of Technology (NIT)</a:t>
            </a:r>
          </a:p>
          <a:p>
            <a:r>
              <a:rPr lang="en-US" altLang="ja-JP" dirty="0">
                <a:latin typeface="Times New Roman" panose="02020603050405020304" pitchFamily="18" charset="0"/>
                <a:cs typeface="Times New Roman" panose="02020603050405020304" pitchFamily="18" charset="0"/>
              </a:rPr>
              <a:t>Toyo University, YNU, YRP-IAI, CWC Oulu </a:t>
            </a:r>
            <a:r>
              <a:rPr lang="en-US" altLang="ja-JP" dirty="0" err="1">
                <a:latin typeface="Times New Roman" panose="02020603050405020304" pitchFamily="18" charset="0"/>
                <a:cs typeface="Times New Roman" panose="02020603050405020304" pitchFamily="18" charset="0"/>
              </a:rPr>
              <a:t>Univeristy</a:t>
            </a:r>
            <a:endParaRPr lang="en-US" altLang="ja-JP"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DDC1F-09EC-C1CF-DC35-2C31A513E1A7}"/>
              </a:ext>
            </a:extLst>
          </p:cNvPr>
          <p:cNvSpPr>
            <a:spLocks noGrp="1"/>
          </p:cNvSpPr>
          <p:nvPr>
            <p:ph type="title"/>
          </p:nvPr>
        </p:nvSpPr>
        <p:spPr/>
        <p:txBody>
          <a:bodyPr/>
          <a:lstStyle/>
          <a:p>
            <a:r>
              <a:rPr kumimoji="1" lang="en-US" altLang="ja-JP" dirty="0">
                <a:solidFill>
                  <a:schemeClr val="tx1"/>
                </a:solidFill>
              </a:rPr>
              <a:t>Importance of QoS control </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7DAFAD4E-9B80-B421-4B45-D00C7B8714B2}"/>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graphicFrame>
        <p:nvGraphicFramePr>
          <p:cNvPr id="8" name="表 6">
            <a:extLst>
              <a:ext uri="{FF2B5EF4-FFF2-40B4-BE49-F238E27FC236}">
                <a16:creationId xmlns:a16="http://schemas.microsoft.com/office/drawing/2014/main" id="{E0EB9275-4B66-7897-D097-52FB0076855A}"/>
              </a:ext>
            </a:extLst>
          </p:cNvPr>
          <p:cNvGraphicFramePr>
            <a:graphicFrameLocks noGrp="1"/>
          </p:cNvGraphicFramePr>
          <p:nvPr>
            <p:extLst>
              <p:ext uri="{D42A27DB-BD31-4B8C-83A1-F6EECF244321}">
                <p14:modId xmlns:p14="http://schemas.microsoft.com/office/powerpoint/2010/main" val="3767799476"/>
              </p:ext>
            </p:extLst>
          </p:nvPr>
        </p:nvGraphicFramePr>
        <p:xfrm>
          <a:off x="4788024" y="2588803"/>
          <a:ext cx="3888432" cy="2759358"/>
        </p:xfrm>
        <a:graphic>
          <a:graphicData uri="http://schemas.openxmlformats.org/drawingml/2006/table">
            <a:tbl>
              <a:tblPr firstRow="1" bandRow="1"/>
              <a:tblGrid>
                <a:gridCol w="928070">
                  <a:extLst>
                    <a:ext uri="{9D8B030D-6E8A-4147-A177-3AD203B41FA5}">
                      <a16:colId xmlns:a16="http://schemas.microsoft.com/office/drawing/2014/main" val="4281885170"/>
                    </a:ext>
                  </a:extLst>
                </a:gridCol>
                <a:gridCol w="1458396">
                  <a:extLst>
                    <a:ext uri="{9D8B030D-6E8A-4147-A177-3AD203B41FA5}">
                      <a16:colId xmlns:a16="http://schemas.microsoft.com/office/drawing/2014/main" val="514745024"/>
                    </a:ext>
                  </a:extLst>
                </a:gridCol>
                <a:gridCol w="1501966">
                  <a:extLst>
                    <a:ext uri="{9D8B030D-6E8A-4147-A177-3AD203B41FA5}">
                      <a16:colId xmlns:a16="http://schemas.microsoft.com/office/drawing/2014/main" val="1314698544"/>
                    </a:ext>
                  </a:extLst>
                </a:gridCol>
              </a:tblGrid>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User priority</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Traffic designation</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Frame type</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251253394"/>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0</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Background (BK)</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512474474"/>
                  </a:ext>
                </a:extLst>
              </a:tr>
              <a:tr h="24399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1</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Best effort (BE)</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326327884"/>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2</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Excellent effort (EE)</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968388818"/>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3</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Video (VI)</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422592770"/>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4</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Voice (VO)</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817812179"/>
                  </a:ext>
                </a:extLst>
              </a:tr>
              <a:tr h="427638">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5</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Medical data or network control</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909945391"/>
                  </a:ext>
                </a:extLst>
              </a:tr>
              <a:tr h="365705">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6</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High-priority medical data or network control</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135171504"/>
                  </a:ext>
                </a:extLst>
              </a:tr>
              <a:tr h="365705">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7</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Emergency or medical implant event report</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025078811"/>
                  </a:ext>
                </a:extLst>
              </a:tr>
            </a:tbl>
          </a:graphicData>
        </a:graphic>
      </p:graphicFrame>
      <p:sp>
        <p:nvSpPr>
          <p:cNvPr id="9" name="テキスト ボックス 8">
            <a:extLst>
              <a:ext uri="{FF2B5EF4-FFF2-40B4-BE49-F238E27FC236}">
                <a16:creationId xmlns:a16="http://schemas.microsoft.com/office/drawing/2014/main" id="{2B0B9E60-5520-AAB5-14D3-58AB82761C18}"/>
              </a:ext>
            </a:extLst>
          </p:cNvPr>
          <p:cNvSpPr txBox="1"/>
          <p:nvPr/>
        </p:nvSpPr>
        <p:spPr>
          <a:xfrm>
            <a:off x="361628" y="1844824"/>
            <a:ext cx="4210372" cy="4247317"/>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In WBAN systems, a wearable vital sign sensor node can include </a:t>
            </a:r>
            <a:r>
              <a:rPr kumimoji="1" lang="en-US" altLang="ja-JP" sz="1800" b="1" u="sng" dirty="0">
                <a:solidFill>
                  <a:srgbClr val="000000"/>
                </a:solidFill>
                <a:latin typeface="Times New Roman"/>
              </a:rPr>
              <a:t>various types of sensors</a:t>
            </a:r>
            <a:r>
              <a:rPr kumimoji="1" lang="en-US" altLang="ja-JP" sz="1800" dirty="0">
                <a:solidFill>
                  <a:srgbClr val="000000"/>
                </a:solidFill>
                <a:latin typeface="Times New Roman"/>
              </a:rPr>
              <a:t> with </a:t>
            </a:r>
            <a:r>
              <a:rPr kumimoji="1" lang="en-US" altLang="ja-JP" sz="1800" b="1" u="sng" dirty="0">
                <a:solidFill>
                  <a:srgbClr val="000000"/>
                </a:solidFill>
                <a:latin typeface="Times New Roman"/>
              </a:rPr>
              <a:t>different data rates, the allowable communication error ratio and delay</a:t>
            </a:r>
          </a:p>
          <a:p>
            <a:pPr marL="285750" indent="-285750" eaLnBrk="1" fontAlgn="auto" hangingPunct="1">
              <a:spcBef>
                <a:spcPts val="0"/>
              </a:spcBef>
              <a:spcAft>
                <a:spcPts val="0"/>
              </a:spcAft>
              <a:buFont typeface="Arial" panose="020B0604020202020204" pitchFamily="34" charset="0"/>
              <a:buChar char="•"/>
            </a:pPr>
            <a:endParaRPr kumimoji="1" lang="en-US" altLang="ja-JP" sz="1800" dirty="0">
              <a:solidFill>
                <a:srgbClr val="000000"/>
              </a:solidFill>
              <a:latin typeface="Times New Roman"/>
            </a:endParaRP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IEEE 802.15.6 based WBAN may deal with 8 levels of user priority data</a:t>
            </a:r>
          </a:p>
          <a:p>
            <a:pPr marL="285750" indent="-285750" eaLnBrk="1" fontAlgn="auto" hangingPunct="1">
              <a:spcBef>
                <a:spcPts val="0"/>
              </a:spcBef>
              <a:spcAft>
                <a:spcPts val="0"/>
              </a:spcAft>
              <a:buFont typeface="Arial" panose="020B0604020202020204" pitchFamily="34" charset="0"/>
              <a:buChar char="•"/>
            </a:pPr>
            <a:endParaRPr kumimoji="1" lang="en-US" altLang="ja-JP" sz="1800" dirty="0">
              <a:solidFill>
                <a:srgbClr val="000000"/>
              </a:solidFill>
              <a:latin typeface="Times New Roman"/>
            </a:endParaRP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Those data have a wide range of quality of service (QoS)</a:t>
            </a:r>
          </a:p>
          <a:p>
            <a:pPr marL="285750" indent="-285750" eaLnBrk="1" fontAlgn="auto" hangingPunct="1">
              <a:spcBef>
                <a:spcPts val="0"/>
              </a:spcBef>
              <a:spcAft>
                <a:spcPts val="0"/>
              </a:spcAft>
              <a:buFont typeface="Arial" panose="020B0604020202020204" pitchFamily="34" charset="0"/>
              <a:buChar char="•"/>
            </a:pPr>
            <a:endParaRPr kumimoji="1" lang="en-US" altLang="ja-JP" sz="1800" dirty="0">
              <a:solidFill>
                <a:srgbClr val="000000"/>
              </a:solidFill>
              <a:latin typeface="Times New Roman"/>
            </a:endParaRP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Therefore, </a:t>
            </a:r>
            <a:r>
              <a:rPr kumimoji="1" lang="en-US" altLang="ja-JP" sz="1800" b="1" u="sng" dirty="0">
                <a:solidFill>
                  <a:srgbClr val="000000"/>
                </a:solidFill>
                <a:latin typeface="Times New Roman"/>
              </a:rPr>
              <a:t>optimal error control for input data is an important feature </a:t>
            </a:r>
            <a:r>
              <a:rPr kumimoji="1" lang="en-US" altLang="ja-JP" sz="1800" dirty="0">
                <a:solidFill>
                  <a:srgbClr val="000000"/>
                </a:solidFill>
                <a:latin typeface="Times New Roman"/>
              </a:rPr>
              <a:t>in sensor data transmission procedures</a:t>
            </a:r>
          </a:p>
        </p:txBody>
      </p:sp>
    </p:spTree>
    <p:extLst>
      <p:ext uri="{BB962C8B-B14F-4D97-AF65-F5344CB8AC3E}">
        <p14:creationId xmlns:p14="http://schemas.microsoft.com/office/powerpoint/2010/main" val="103273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p:txBody>
          <a:bodyPr/>
          <a:lstStyle/>
          <a:p>
            <a:r>
              <a:rPr kumimoji="1" lang="en-US" altLang="ja-JP" dirty="0">
                <a:solidFill>
                  <a:schemeClr val="tx1"/>
                </a:solidFill>
              </a:rPr>
              <a:t>Error control in current IEEE 802.15.6</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4</a:t>
            </a:fld>
            <a:endParaRPr lang="en-US" altLang="ja-JP"/>
          </a:p>
        </p:txBody>
      </p:sp>
      <p:sp>
        <p:nvSpPr>
          <p:cNvPr id="3" name="テキスト ボックス 2">
            <a:extLst>
              <a:ext uri="{FF2B5EF4-FFF2-40B4-BE49-F238E27FC236}">
                <a16:creationId xmlns:a16="http://schemas.microsoft.com/office/drawing/2014/main" id="{E8855A06-C418-1ECD-4077-AB8E7342F272}"/>
              </a:ext>
            </a:extLst>
          </p:cNvPr>
          <p:cNvSpPr txBox="1"/>
          <p:nvPr/>
        </p:nvSpPr>
        <p:spPr>
          <a:xfrm>
            <a:off x="395536" y="2221180"/>
            <a:ext cx="8690541" cy="3785652"/>
          </a:xfrm>
          <a:prstGeom prst="rect">
            <a:avLst/>
          </a:prstGeom>
          <a:noFill/>
        </p:spPr>
        <p:txBody>
          <a:bodyPr wrap="square" rtlCol="0">
            <a:spAutoFit/>
          </a:bodyPr>
          <a:lstStyle/>
          <a:p>
            <a:pPr marL="285750" indent="-285750">
              <a:buFont typeface="Arial" panose="020B0604020202020204" pitchFamily="34" charset="0"/>
              <a:buChar char="•"/>
            </a:pPr>
            <a:r>
              <a:rPr lang="en-US" altLang="ja-JP" sz="2000" dirty="0">
                <a:latin typeface="+mj-lt"/>
              </a:rPr>
              <a:t>IEEE 802.15.6 shall use a (63, 51) BCH code as an error correcting code in narrowband, UWB and HBC PHY</a:t>
            </a: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Times New Roman" panose="02020603050405020304" pitchFamily="18" charset="0"/>
                <a:ea typeface="ＭＳ 明朝" panose="02020609040205080304" pitchFamily="17" charset="-128"/>
              </a:rPr>
              <a:t>Only user priority 6 data in UWB-PHY may use a hybrid ARQ with a (126, 63) shortened BCH code</a:t>
            </a:r>
          </a:p>
          <a:p>
            <a:endParaRPr lang="en-US" altLang="ja-JP" sz="2000" dirty="0">
              <a:latin typeface="+mj-lt"/>
            </a:endParaRPr>
          </a:p>
          <a:p>
            <a:pPr marL="285750" indent="-285750">
              <a:buFont typeface="Arial" panose="020B0604020202020204" pitchFamily="34" charset="0"/>
              <a:buChar char="•"/>
            </a:pPr>
            <a:r>
              <a:rPr lang="en-US" altLang="ja-JP" sz="2000" dirty="0">
                <a:latin typeface="+mj-lt"/>
              </a:rPr>
              <a:t>However, the error control scheme of the current IEEE 802.15.6 cannot deal with the QoS because of lack of flexibility</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In IEEE 802.15.6ma, we indicate a concept of channel coding technique to deal with various types of QoS data as shown in a next figure</a:t>
            </a:r>
          </a:p>
          <a:p>
            <a:pPr marL="285750" indent="-285750">
              <a:buFont typeface="Arial" panose="020B0604020202020204" pitchFamily="34" charset="0"/>
              <a:buChar char="•"/>
            </a:pPr>
            <a:endParaRPr lang="en-US" altLang="ja-JP" sz="2000" dirty="0">
              <a:latin typeface="+mj-lt"/>
            </a:endParaRPr>
          </a:p>
        </p:txBody>
      </p:sp>
    </p:spTree>
    <p:extLst>
      <p:ext uri="{BB962C8B-B14F-4D97-AF65-F5344CB8AC3E}">
        <p14:creationId xmlns:p14="http://schemas.microsoft.com/office/powerpoint/2010/main" val="158201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p:txBody>
          <a:bodyPr/>
          <a:lstStyle/>
          <a:p>
            <a:r>
              <a:rPr lang="en-US" altLang="ja-JP" sz="3200" dirty="0">
                <a:solidFill>
                  <a:schemeClr val="tx1"/>
                </a:solidFill>
              </a:rPr>
              <a:t>Forward error correcting codes in TG6ma</a:t>
            </a:r>
            <a:br>
              <a:rPr lang="en-US" altLang="ja-JP" sz="3200" dirty="0">
                <a:solidFill>
                  <a:schemeClr val="tx1"/>
                </a:solidFill>
              </a:rPr>
            </a:br>
            <a:endParaRPr kumimoji="1" lang="ja-JP" altLang="en-US" sz="3200">
              <a:solidFill>
                <a:schemeClr val="tx1"/>
              </a:solidFill>
            </a:endParaRPr>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5</a:t>
            </a:fld>
            <a:endParaRPr lang="en-US" altLang="ja-JP"/>
          </a:p>
        </p:txBody>
      </p:sp>
      <p:sp>
        <p:nvSpPr>
          <p:cNvPr id="14" name="テキスト ボックス 13">
            <a:extLst>
              <a:ext uri="{FF2B5EF4-FFF2-40B4-BE49-F238E27FC236}">
                <a16:creationId xmlns:a16="http://schemas.microsoft.com/office/drawing/2014/main" id="{06D0086B-34A2-7443-9B17-178ADFA57B17}"/>
              </a:ext>
            </a:extLst>
          </p:cNvPr>
          <p:cNvSpPr txBox="1"/>
          <p:nvPr/>
        </p:nvSpPr>
        <p:spPr>
          <a:xfrm>
            <a:off x="226689" y="4699010"/>
            <a:ext cx="8568952" cy="2031325"/>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outer code, shortened Reed-Solomon (RS) codes with N=54 (original code length N=63) will be selected to correct burst errors due to interference from other WBANs and the coding rates are changed according to each QoS and channel condition</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inner code, 15.4ab LDPC (K=324, 648, 972, R=1/2) or BCC will be selected for the coexistence of 15.6ma and 15.4ab</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This updated concept table is considered as the first priority</a:t>
            </a:r>
          </a:p>
          <a:p>
            <a:pPr marL="285750" indent="-285750" eaLnBrk="1" fontAlgn="auto" hangingPunct="1">
              <a:spcBef>
                <a:spcPts val="0"/>
              </a:spcBef>
              <a:spcAft>
                <a:spcPts val="0"/>
              </a:spcAft>
              <a:buFont typeface="Arial" panose="020B0604020202020204" pitchFamily="34" charset="0"/>
              <a:buChar char="•"/>
            </a:pPr>
            <a:endParaRPr kumimoji="1" lang="ja-JP" altLang="en-US" sz="1800" dirty="0">
              <a:solidFill>
                <a:srgbClr val="000000"/>
              </a:solidFill>
              <a:latin typeface="Times New Roman"/>
            </a:endParaRPr>
          </a:p>
        </p:txBody>
      </p:sp>
      <p:graphicFrame>
        <p:nvGraphicFramePr>
          <p:cNvPr id="15" name="表 7">
            <a:extLst>
              <a:ext uri="{FF2B5EF4-FFF2-40B4-BE49-F238E27FC236}">
                <a16:creationId xmlns:a16="http://schemas.microsoft.com/office/drawing/2014/main" id="{53140E2F-BAAF-73D9-62C5-72BFE6CCF763}"/>
              </a:ext>
            </a:extLst>
          </p:cNvPr>
          <p:cNvGraphicFramePr>
            <a:graphicFrameLocks noGrp="1"/>
          </p:cNvGraphicFramePr>
          <p:nvPr>
            <p:extLst>
              <p:ext uri="{D42A27DB-BD31-4B8C-83A1-F6EECF244321}">
                <p14:modId xmlns:p14="http://schemas.microsoft.com/office/powerpoint/2010/main" val="2981330162"/>
              </p:ext>
            </p:extLst>
          </p:nvPr>
        </p:nvGraphicFramePr>
        <p:xfrm>
          <a:off x="232470" y="1202664"/>
          <a:ext cx="8679061" cy="3485001"/>
        </p:xfrm>
        <a:graphic>
          <a:graphicData uri="http://schemas.openxmlformats.org/drawingml/2006/table">
            <a:tbl>
              <a:tblPr firstRow="1" bandRow="1"/>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User priority</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Inner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Outer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HARQ</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489010237"/>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0</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922590291"/>
                  </a:ext>
                </a:extLst>
              </a:tr>
              <a:tr h="370961">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046508798"/>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14401533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3</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4289825731"/>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4</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46)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353208542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5</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38)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227781841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6</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28)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8159350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7</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14)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3493991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5541C7-048B-D613-41A7-FB1370BB0972}"/>
              </a:ext>
            </a:extLst>
          </p:cNvPr>
          <p:cNvSpPr>
            <a:spLocks noGrp="1"/>
          </p:cNvSpPr>
          <p:nvPr>
            <p:ph type="title"/>
          </p:nvPr>
        </p:nvSpPr>
        <p:spPr>
          <a:xfrm>
            <a:off x="685800" y="685800"/>
            <a:ext cx="7772400" cy="1066800"/>
          </a:xfrm>
        </p:spPr>
        <p:txBody>
          <a:bodyPr wrap="square" anchor="ctr">
            <a:normAutofit/>
          </a:bodyPr>
          <a:lstStyle/>
          <a:p>
            <a:r>
              <a:rPr kumimoji="1" lang="en-US" altLang="ja-JP" dirty="0">
                <a:solidFill>
                  <a:schemeClr val="tx1"/>
                </a:solidFill>
              </a:rPr>
              <a:t>Evaluations (LDPC and RS)</a:t>
            </a:r>
            <a:endParaRPr kumimoji="1" lang="ja-JP" altLang="en-US" dirty="0">
              <a:solidFill>
                <a:schemeClr val="tx1"/>
              </a:solidFill>
            </a:endParaRPr>
          </a:p>
        </p:txBody>
      </p:sp>
      <p:sp>
        <p:nvSpPr>
          <p:cNvPr id="3" name="スライド番号プレースホルダー 2">
            <a:extLst>
              <a:ext uri="{FF2B5EF4-FFF2-40B4-BE49-F238E27FC236}">
                <a16:creationId xmlns:a16="http://schemas.microsoft.com/office/drawing/2014/main" id="{600A1A1E-A902-00A0-84A9-E787C48072D8}"/>
              </a:ext>
            </a:extLst>
          </p:cNvPr>
          <p:cNvSpPr>
            <a:spLocks noGrp="1"/>
          </p:cNvSpPr>
          <p:nvPr>
            <p:ph type="sldNum" sz="quarter" idx="12"/>
          </p:nvPr>
        </p:nvSpPr>
        <p:spPr>
          <a:xfrm>
            <a:off x="4342399" y="6475413"/>
            <a:ext cx="535403" cy="184666"/>
          </a:xfrm>
        </p:spPr>
        <p:txBody>
          <a:bodyPr wrap="none" anchor="t">
            <a:normAutofit/>
          </a:bodyPr>
          <a:lstStyle/>
          <a:p>
            <a:pPr>
              <a:spcAft>
                <a:spcPts val="600"/>
              </a:spcAft>
              <a:defRPr/>
            </a:pPr>
            <a:r>
              <a:rPr lang="en-US">
                <a:solidFill>
                  <a:srgbClr val="000000"/>
                </a:solidFill>
              </a:rPr>
              <a:t>Slide </a:t>
            </a:r>
            <a:fld id="{088E86A2-24BB-437A-8099-76D2C87A4801}" type="slidenum">
              <a:rPr lang="en-US" smtClean="0">
                <a:solidFill>
                  <a:srgbClr val="000000"/>
                </a:solidFill>
              </a:rPr>
              <a:pPr>
                <a:spcAft>
                  <a:spcPts val="600"/>
                </a:spcAft>
                <a:defRPr/>
              </a:pPr>
              <a:t>6</a:t>
            </a:fld>
            <a:endParaRPr lang="en-US">
              <a:solidFill>
                <a:srgbClr val="000000"/>
              </a:solidFill>
            </a:endParaRPr>
          </a:p>
        </p:txBody>
      </p:sp>
      <p:pic>
        <p:nvPicPr>
          <p:cNvPr id="7" name="図 6">
            <a:extLst>
              <a:ext uri="{FF2B5EF4-FFF2-40B4-BE49-F238E27FC236}">
                <a16:creationId xmlns:a16="http://schemas.microsoft.com/office/drawing/2014/main" id="{CB06C915-0E85-B284-69B3-DF5DAC24BB8C}"/>
              </a:ext>
            </a:extLst>
          </p:cNvPr>
          <p:cNvPicPr>
            <a:picLocks noChangeAspect="1"/>
          </p:cNvPicPr>
          <p:nvPr/>
        </p:nvPicPr>
        <p:blipFill>
          <a:blip r:embed="rId2"/>
          <a:stretch>
            <a:fillRect/>
          </a:stretch>
        </p:blipFill>
        <p:spPr>
          <a:xfrm>
            <a:off x="467544" y="1896283"/>
            <a:ext cx="4410258" cy="3498395"/>
          </a:xfrm>
          <a:prstGeom prst="rect">
            <a:avLst/>
          </a:prstGeom>
        </p:spPr>
      </p:pic>
      <p:sp>
        <p:nvSpPr>
          <p:cNvPr id="8" name="テキスト ボックス 7">
            <a:extLst>
              <a:ext uri="{FF2B5EF4-FFF2-40B4-BE49-F238E27FC236}">
                <a16:creationId xmlns:a16="http://schemas.microsoft.com/office/drawing/2014/main" id="{7A0E44E4-0B36-1C79-6DF5-0B2AAB959200}"/>
              </a:ext>
            </a:extLst>
          </p:cNvPr>
          <p:cNvSpPr txBox="1"/>
          <p:nvPr/>
        </p:nvSpPr>
        <p:spPr>
          <a:xfrm>
            <a:off x="5364088" y="1918156"/>
            <a:ext cx="3528392" cy="4401205"/>
          </a:xfrm>
          <a:prstGeom prst="rect">
            <a:avLst/>
          </a:prstGeom>
          <a:noFill/>
        </p:spPr>
        <p:txBody>
          <a:bodyPr wrap="square">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indent="0">
              <a:buNone/>
            </a:pPr>
            <a:r>
              <a:rPr lang="en-US" altLang="ja-JP" sz="2000" dirty="0">
                <a:latin typeface="Times New Roman" panose="02020603050405020304" pitchFamily="18" charset="0"/>
                <a:ea typeface="+mj-ea"/>
                <a:cs typeface="Times New Roman" panose="02020603050405020304" pitchFamily="18" charset="0"/>
              </a:rPr>
              <a:t>Inner code: N=1296-bit (R=1/2) LDPC code</a:t>
            </a:r>
          </a:p>
          <a:p>
            <a:pPr marL="0" indent="0">
              <a:buNone/>
            </a:pPr>
            <a:endParaRPr lang="en-US" altLang="ja-JP" sz="2000" dirty="0">
              <a:latin typeface="Times New Roman" panose="02020603050405020304" pitchFamily="18" charset="0"/>
              <a:ea typeface="+mj-ea"/>
              <a:cs typeface="Times New Roman" panose="02020603050405020304" pitchFamily="18" charset="0"/>
            </a:endParaRPr>
          </a:p>
          <a:p>
            <a:pPr marL="0" indent="0">
              <a:buNone/>
            </a:pPr>
            <a:r>
              <a:rPr lang="en-US" altLang="ja-JP" sz="2000" dirty="0">
                <a:latin typeface="Times New Roman" panose="02020603050405020304" pitchFamily="18" charset="0"/>
                <a:ea typeface="+mj-ea"/>
                <a:cs typeface="Times New Roman" panose="02020603050405020304" pitchFamily="18" charset="0"/>
              </a:rPr>
              <a:t>Outer code: (54,46), (54,38), (54,28), (54,14) shortened RS codes and no encoding </a:t>
            </a:r>
          </a:p>
          <a:p>
            <a:pPr marL="0" indent="0">
              <a:buNone/>
            </a:pPr>
            <a:endParaRPr lang="en-US" altLang="ja-JP" sz="2000" dirty="0">
              <a:latin typeface="Times New Roman" panose="02020603050405020304" pitchFamily="18" charset="0"/>
              <a:ea typeface="+mj-ea"/>
              <a:cs typeface="Times New Roman" panose="02020603050405020304" pitchFamily="18" charset="0"/>
            </a:endParaRPr>
          </a:p>
          <a:p>
            <a:pPr marL="0" indent="0">
              <a:buNone/>
            </a:pPr>
            <a:r>
              <a:rPr lang="en-US" altLang="ja-JP" sz="2000" dirty="0">
                <a:latin typeface="Times New Roman" panose="02020603050405020304" pitchFamily="18" charset="0"/>
                <a:ea typeface="+mj-ea"/>
                <a:cs typeface="Times New Roman" panose="02020603050405020304" pitchFamily="18" charset="0"/>
              </a:rPr>
              <a:t>Performances can be controlled by changing the code rate of the RS code</a:t>
            </a:r>
          </a:p>
          <a:p>
            <a:pPr marL="0" indent="0">
              <a:buNone/>
            </a:pPr>
            <a:endParaRPr lang="en-US" altLang="ja-JP" sz="2000" dirty="0">
              <a:latin typeface="Times New Roman" panose="02020603050405020304" pitchFamily="18" charset="0"/>
              <a:ea typeface="+mj-ea"/>
              <a:cs typeface="Times New Roman" panose="02020603050405020304" pitchFamily="18" charset="0"/>
            </a:endParaRPr>
          </a:p>
          <a:p>
            <a:pPr marL="0" indent="0">
              <a:buNone/>
            </a:pPr>
            <a:r>
              <a:rPr lang="en-US" altLang="ja-JP" sz="2000" dirty="0">
                <a:latin typeface="Times New Roman" panose="02020603050405020304" pitchFamily="18" charset="0"/>
                <a:ea typeface="+mj-ea"/>
                <a:cs typeface="Times New Roman" panose="02020603050405020304" pitchFamily="18" charset="0"/>
              </a:rPr>
              <a:t>Low coding rate cases can correct a lot of errors and erasures</a:t>
            </a:r>
          </a:p>
        </p:txBody>
      </p:sp>
      <p:sp>
        <p:nvSpPr>
          <p:cNvPr id="9" name="テキスト ボックス 8">
            <a:extLst>
              <a:ext uri="{FF2B5EF4-FFF2-40B4-BE49-F238E27FC236}">
                <a16:creationId xmlns:a16="http://schemas.microsoft.com/office/drawing/2014/main" id="{ABB630F6-9E72-9CD4-5484-3B797CE7A475}"/>
              </a:ext>
            </a:extLst>
          </p:cNvPr>
          <p:cNvSpPr txBox="1"/>
          <p:nvPr/>
        </p:nvSpPr>
        <p:spPr>
          <a:xfrm>
            <a:off x="685801" y="5479231"/>
            <a:ext cx="4822304" cy="923330"/>
          </a:xfrm>
          <a:prstGeom prst="rect">
            <a:avLst/>
          </a:prstGeom>
          <a:noFill/>
        </p:spPr>
        <p:txBody>
          <a:bodyPr wrap="square" rtlCol="0">
            <a:spAutoFit/>
          </a:bodyPr>
          <a:lstStyle/>
          <a:p>
            <a:r>
              <a:rPr lang="en-US" altLang="ja-JP" sz="1800" dirty="0">
                <a:latin typeface="Times New Roman" panose="02020603050405020304" pitchFamily="18" charset="0"/>
                <a:ea typeface="+mj-ea"/>
                <a:cs typeface="Times New Roman" panose="02020603050405020304" pitchFamily="18" charset="0"/>
              </a:rPr>
              <a:t>AWGN</a:t>
            </a:r>
            <a:r>
              <a:rPr lang="ja-JP" altLang="en-US" sz="1800" dirty="0">
                <a:latin typeface="Times New Roman" panose="02020603050405020304" pitchFamily="18" charset="0"/>
                <a:ea typeface="+mj-ea"/>
                <a:cs typeface="Times New Roman" panose="02020603050405020304" pitchFamily="18" charset="0"/>
              </a:rPr>
              <a:t> </a:t>
            </a:r>
            <a:r>
              <a:rPr lang="en-US" altLang="ja-JP" sz="1800" dirty="0">
                <a:latin typeface="Times New Roman" panose="02020603050405020304" pitchFamily="18" charset="0"/>
                <a:ea typeface="+mj-ea"/>
                <a:cs typeface="Times New Roman" panose="02020603050405020304" pitchFamily="18" charset="0"/>
              </a:rPr>
              <a:t>channel and BPSK modulation</a:t>
            </a:r>
          </a:p>
          <a:p>
            <a:r>
              <a:rPr lang="en-US" altLang="ja-JP" sz="1800" dirty="0">
                <a:latin typeface="Times New Roman" panose="02020603050405020304" pitchFamily="18" charset="0"/>
                <a:ea typeface="+mj-ea"/>
                <a:cs typeface="Times New Roman" panose="02020603050405020304" pitchFamily="18" charset="0"/>
              </a:rPr>
              <a:t>Burst erasure occurs at 32.5% of the code length of the LDPC code (70 consecutive 6-bit erasures)</a:t>
            </a:r>
          </a:p>
        </p:txBody>
      </p:sp>
    </p:spTree>
    <p:extLst>
      <p:ext uri="{BB962C8B-B14F-4D97-AF65-F5344CB8AC3E}">
        <p14:creationId xmlns:p14="http://schemas.microsoft.com/office/powerpoint/2010/main" val="2393257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508B520-B0BE-6E6E-04FD-9211C6B2FDED}"/>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7</a:t>
            </a:fld>
            <a:endParaRPr lang="en-US" dirty="0">
              <a:solidFill>
                <a:srgbClr val="000000"/>
              </a:solidFill>
              <a:latin typeface="+mj-lt"/>
            </a:endParaRPr>
          </a:p>
        </p:txBody>
      </p:sp>
      <p:sp>
        <p:nvSpPr>
          <p:cNvPr id="3" name="タイトル 2">
            <a:extLst>
              <a:ext uri="{FF2B5EF4-FFF2-40B4-BE49-F238E27FC236}">
                <a16:creationId xmlns:a16="http://schemas.microsoft.com/office/drawing/2014/main" id="{7B1CB62E-BD40-2784-897B-AA66C592323B}"/>
              </a:ext>
            </a:extLst>
          </p:cNvPr>
          <p:cNvSpPr>
            <a:spLocks noGrp="1"/>
          </p:cNvSpPr>
          <p:nvPr>
            <p:ph type="title"/>
          </p:nvPr>
        </p:nvSpPr>
        <p:spPr/>
        <p:txBody>
          <a:bodyPr/>
          <a:lstStyle/>
          <a:p>
            <a:r>
              <a:rPr kumimoji="1" lang="en-US" altLang="ja-JP" dirty="0">
                <a:solidFill>
                  <a:schemeClr val="tx1"/>
                </a:solidFill>
              </a:rPr>
              <a:t>FEC performance evaluation under TG6ma channel model</a:t>
            </a:r>
            <a:endParaRPr kumimoji="1" lang="ja-JP" altLang="en-US" dirty="0">
              <a:solidFill>
                <a:schemeClr val="tx1"/>
              </a:solidFill>
            </a:endParaRPr>
          </a:p>
        </p:txBody>
      </p:sp>
      <p:pic>
        <p:nvPicPr>
          <p:cNvPr id="16" name="図 15">
            <a:extLst>
              <a:ext uri="{FF2B5EF4-FFF2-40B4-BE49-F238E27FC236}">
                <a16:creationId xmlns:a16="http://schemas.microsoft.com/office/drawing/2014/main" id="{458D48F0-849A-DEB6-56FA-CB853235677D}"/>
              </a:ext>
            </a:extLst>
          </p:cNvPr>
          <p:cNvPicPr>
            <a:picLocks noChangeAspect="1"/>
          </p:cNvPicPr>
          <p:nvPr/>
        </p:nvPicPr>
        <p:blipFill>
          <a:blip r:embed="rId2"/>
          <a:stretch>
            <a:fillRect/>
          </a:stretch>
        </p:blipFill>
        <p:spPr>
          <a:xfrm>
            <a:off x="5652120" y="2095713"/>
            <a:ext cx="3160772" cy="2528617"/>
          </a:xfrm>
          <a:prstGeom prst="rect">
            <a:avLst/>
          </a:prstGeom>
        </p:spPr>
      </p:pic>
      <mc:AlternateContent xmlns:mc="http://schemas.openxmlformats.org/markup-compatibility/2006" xmlns:a14="http://schemas.microsoft.com/office/drawing/2010/main">
        <mc:Choice Requires="a14">
          <p:sp>
            <p:nvSpPr>
              <p:cNvPr id="17" name="テキスト ボックス 16">
                <a:extLst>
                  <a:ext uri="{FF2B5EF4-FFF2-40B4-BE49-F238E27FC236}">
                    <a16:creationId xmlns:a16="http://schemas.microsoft.com/office/drawing/2014/main" id="{14847D28-E083-E082-E141-5E8FE6A2D77F}"/>
                  </a:ext>
                </a:extLst>
              </p:cNvPr>
              <p:cNvSpPr txBox="1"/>
              <p:nvPr/>
            </p:nvSpPr>
            <p:spPr>
              <a:xfrm>
                <a:off x="5724128" y="4725144"/>
                <a:ext cx="3240360" cy="646331"/>
              </a:xfrm>
              <a:prstGeom prst="rect">
                <a:avLst/>
              </a:prstGeom>
              <a:noFill/>
            </p:spPr>
            <p:txBody>
              <a:bodyPr wrap="square" rtlCol="0">
                <a:spAutoFit/>
              </a:bodyPr>
              <a:lstStyle/>
              <a:p>
                <a:pPr algn="ctr"/>
                <a:r>
                  <a:rPr kumimoji="1" lang="en-US" altLang="ja-JP" dirty="0">
                    <a:latin typeface="Times New Roman" panose="02020603050405020304" pitchFamily="18" charset="0"/>
                    <a:ea typeface="+mj-ea"/>
                    <a:cs typeface="Times New Roman" panose="02020603050405020304" pitchFamily="18" charset="0"/>
                  </a:rPr>
                  <a:t>PDF of log-normal distribution (</a:t>
                </a:r>
                <a14:m>
                  <m:oMath xmlns:m="http://schemas.openxmlformats.org/officeDocument/2006/math">
                    <m:r>
                      <a:rPr kumimoji="1" lang="ja-JP" altLang="en-US" i="1" smtClean="0">
                        <a:latin typeface="Cambria Math" panose="02040503050406030204" pitchFamily="18" charset="0"/>
                        <a:ea typeface="+mj-ea"/>
                      </a:rPr>
                      <m:t>𝜇</m:t>
                    </m:r>
                    <m:r>
                      <a:rPr kumimoji="1" lang="en-US" altLang="ja-JP" b="0" i="1" smtClean="0">
                        <a:latin typeface="Cambria Math" panose="02040503050406030204" pitchFamily="18" charset="0"/>
                        <a:ea typeface="+mj-ea"/>
                      </a:rPr>
                      <m:t>=0, </m:t>
                    </m:r>
                    <m:r>
                      <a:rPr kumimoji="1" lang="ja-JP" altLang="en-US" b="0" i="1" smtClean="0">
                        <a:latin typeface="Cambria Math" panose="02040503050406030204" pitchFamily="18" charset="0"/>
                        <a:ea typeface="+mj-ea"/>
                      </a:rPr>
                      <m:t>𝜎</m:t>
                    </m:r>
                    <m:r>
                      <a:rPr kumimoji="1" lang="en-US" altLang="ja-JP" b="0" i="1" smtClean="0">
                        <a:latin typeface="Cambria Math" panose="02040503050406030204" pitchFamily="18" charset="0"/>
                        <a:ea typeface="+mj-ea"/>
                      </a:rPr>
                      <m:t>=0.31</m:t>
                    </m:r>
                  </m:oMath>
                </a14:m>
                <a:r>
                  <a:rPr kumimoji="1" lang="en-US" altLang="ja-JP" dirty="0">
                    <a:latin typeface="Times New Roman" panose="02020603050405020304" pitchFamily="18" charset="0"/>
                    <a:ea typeface="+mj-ea"/>
                    <a:cs typeface="Times New Roman" panose="02020603050405020304" pitchFamily="18" charset="0"/>
                  </a:rPr>
                  <a:t>)</a:t>
                </a:r>
                <a:endParaRPr kumimoji="1" lang="ja-JP" altLang="en-US" dirty="0">
                  <a:latin typeface="Times New Roman" panose="02020603050405020304" pitchFamily="18" charset="0"/>
                  <a:ea typeface="+mj-ea"/>
                  <a:cs typeface="Times New Roman" panose="02020603050405020304" pitchFamily="18" charset="0"/>
                </a:endParaRPr>
              </a:p>
            </p:txBody>
          </p:sp>
        </mc:Choice>
        <mc:Fallback xmlns="">
          <p:sp>
            <p:nvSpPr>
              <p:cNvPr id="17" name="テキスト ボックス 16">
                <a:extLst>
                  <a:ext uri="{FF2B5EF4-FFF2-40B4-BE49-F238E27FC236}">
                    <a16:creationId xmlns:a16="http://schemas.microsoft.com/office/drawing/2014/main" id="{14847D28-E083-E082-E141-5E8FE6A2D77F}"/>
                  </a:ext>
                </a:extLst>
              </p:cNvPr>
              <p:cNvSpPr txBox="1">
                <a:spLocks noRot="1" noChangeAspect="1" noMove="1" noResize="1" noEditPoints="1" noAdjustHandles="1" noChangeArrowheads="1" noChangeShapeType="1" noTextEdit="1"/>
              </p:cNvSpPr>
              <p:nvPr/>
            </p:nvSpPr>
            <p:spPr>
              <a:xfrm>
                <a:off x="5724128" y="4725144"/>
                <a:ext cx="3240360" cy="646331"/>
              </a:xfrm>
              <a:prstGeom prst="rect">
                <a:avLst/>
              </a:prstGeom>
              <a:blipFill>
                <a:blip r:embed="rId3"/>
                <a:stretch>
                  <a:fillRect t="-4717" b="-1415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8" name="テキスト ボックス 17">
                <a:extLst>
                  <a:ext uri="{FF2B5EF4-FFF2-40B4-BE49-F238E27FC236}">
                    <a16:creationId xmlns:a16="http://schemas.microsoft.com/office/drawing/2014/main" id="{E544890D-124F-734C-D220-3F2D9072137B}"/>
                  </a:ext>
                </a:extLst>
              </p:cNvPr>
              <p:cNvSpPr txBox="1"/>
              <p:nvPr/>
            </p:nvSpPr>
            <p:spPr>
              <a:xfrm>
                <a:off x="337563" y="1988840"/>
                <a:ext cx="5184576" cy="4293932"/>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600" dirty="0">
                    <a:latin typeface="Times New Roman" panose="02020603050405020304" pitchFamily="18" charset="0"/>
                    <a:cs typeface="Times New Roman" panose="02020603050405020304" pitchFamily="18" charset="0"/>
                  </a:rPr>
                  <a:t>The PDF of shadowing in path-loss is as follows:</a:t>
                </a:r>
              </a:p>
              <a:p>
                <a:pPr/>
                <a14:m>
                  <m:oMathPara xmlns:m="http://schemas.openxmlformats.org/officeDocument/2006/math">
                    <m:oMathParaPr>
                      <m:jc m:val="centerGroup"/>
                    </m:oMathParaPr>
                    <m:oMath xmlns:m="http://schemas.openxmlformats.org/officeDocument/2006/math">
                      <m:r>
                        <a:rPr kumimoji="1" lang="en-US" altLang="ja-JP" sz="1600" b="0" i="1" smtClean="0">
                          <a:latin typeface="Cambria Math" panose="02040503050406030204" pitchFamily="18" charset="0"/>
                        </a:rPr>
                        <m:t>𝑔</m:t>
                      </m:r>
                      <m:d>
                        <m:dPr>
                          <m:ctrlPr>
                            <a:rPr kumimoji="1" lang="en-US" altLang="ja-JP" sz="1600" b="0" i="1" smtClean="0">
                              <a:latin typeface="Cambria Math" panose="02040503050406030204" pitchFamily="18" charset="0"/>
                            </a:rPr>
                          </m:ctrlPr>
                        </m:dPr>
                        <m:e>
                          <m:r>
                            <a:rPr kumimoji="1" lang="en-US" altLang="ja-JP" sz="1600" b="0" i="1" smtClean="0">
                              <a:latin typeface="Cambria Math" panose="02040503050406030204" pitchFamily="18" charset="0"/>
                            </a:rPr>
                            <m:t>𝑦</m:t>
                          </m:r>
                        </m:e>
                      </m:d>
                      <m:r>
                        <a:rPr kumimoji="1" lang="en-US" altLang="ja-JP" sz="1600" b="0" i="1" smtClean="0">
                          <a:latin typeface="Cambria Math" panose="02040503050406030204" pitchFamily="18" charset="0"/>
                        </a:rPr>
                        <m:t>=</m:t>
                      </m:r>
                      <m:f>
                        <m:fPr>
                          <m:ctrlPr>
                            <a:rPr kumimoji="1" lang="en-US" altLang="ja-JP" sz="1600" b="0" i="1" smtClean="0">
                              <a:latin typeface="Cambria Math" panose="02040503050406030204" pitchFamily="18" charset="0"/>
                            </a:rPr>
                          </m:ctrlPr>
                        </m:fPr>
                        <m:num>
                          <m:r>
                            <a:rPr kumimoji="1" lang="en-US" altLang="ja-JP" sz="1600" b="0" i="1" smtClean="0">
                              <a:latin typeface="Cambria Math" panose="02040503050406030204" pitchFamily="18" charset="0"/>
                            </a:rPr>
                            <m:t>1</m:t>
                          </m:r>
                        </m:num>
                        <m:den>
                          <m:rad>
                            <m:radPr>
                              <m:degHide m:val="on"/>
                              <m:ctrlPr>
                                <a:rPr kumimoji="1" lang="en-US" altLang="ja-JP" sz="1600" b="0" i="1" smtClean="0">
                                  <a:latin typeface="Cambria Math" panose="02040503050406030204" pitchFamily="18" charset="0"/>
                                </a:rPr>
                              </m:ctrlPr>
                            </m:radPr>
                            <m:deg/>
                            <m:e>
                              <m:r>
                                <a:rPr kumimoji="1" lang="en-US" altLang="ja-JP" sz="1600" b="0" i="1" smtClean="0">
                                  <a:latin typeface="Cambria Math" panose="02040503050406030204" pitchFamily="18" charset="0"/>
                                </a:rPr>
                                <m:t>2</m:t>
                              </m:r>
                              <m:r>
                                <a:rPr kumimoji="1" lang="en-US" altLang="ja-JP" sz="1600" b="0" i="1" smtClean="0">
                                  <a:latin typeface="Cambria Math" panose="02040503050406030204" pitchFamily="18" charset="0"/>
                                </a:rPr>
                                <m:t>𝜋</m:t>
                              </m:r>
                              <m:sSubSup>
                                <m:sSubSupPr>
                                  <m:ctrlPr>
                                    <a:rPr kumimoji="1" lang="en-US" altLang="ja-JP" sz="1600" b="0" i="1" smtClean="0">
                                      <a:latin typeface="Cambria Math" panose="02040503050406030204" pitchFamily="18" charset="0"/>
                                    </a:rPr>
                                  </m:ctrlPr>
                                </m:sSubSupPr>
                                <m:e>
                                  <m:r>
                                    <a:rPr kumimoji="1" lang="en-US" altLang="ja-JP" sz="1600" b="0" i="1" smtClean="0">
                                      <a:latin typeface="Cambria Math" panose="02040503050406030204" pitchFamily="18" charset="0"/>
                                    </a:rPr>
                                    <m:t>𝜎</m:t>
                                  </m:r>
                                </m:e>
                                <m:sub>
                                  <m:r>
                                    <m:rPr>
                                      <m:sty m:val="p"/>
                                    </m:rPr>
                                    <a:rPr kumimoji="1" lang="en-US" altLang="ja-JP" sz="1600" b="0" i="0" smtClean="0">
                                      <a:latin typeface="Cambria Math" panose="02040503050406030204" pitchFamily="18" charset="0"/>
                                    </a:rPr>
                                    <m:t>s</m:t>
                                  </m:r>
                                </m:sub>
                                <m:sup>
                                  <m:r>
                                    <a:rPr kumimoji="1" lang="en-US" altLang="ja-JP" sz="1600" b="0" i="1" smtClean="0">
                                      <a:latin typeface="Cambria Math" panose="02040503050406030204" pitchFamily="18" charset="0"/>
                                    </a:rPr>
                                    <m:t>2</m:t>
                                  </m:r>
                                </m:sup>
                              </m:sSubSup>
                            </m:e>
                          </m:rad>
                        </m:den>
                      </m:f>
                      <m:func>
                        <m:funcPr>
                          <m:ctrlPr>
                            <a:rPr kumimoji="1" lang="en-US" altLang="ja-JP" sz="1600" b="0" i="1" smtClean="0">
                              <a:latin typeface="Cambria Math" panose="02040503050406030204" pitchFamily="18" charset="0"/>
                            </a:rPr>
                          </m:ctrlPr>
                        </m:funcPr>
                        <m:fName>
                          <m:r>
                            <m:rPr>
                              <m:sty m:val="p"/>
                            </m:rPr>
                            <a:rPr kumimoji="1" lang="en-US" altLang="ja-JP" sz="1600" b="0" i="0" smtClean="0">
                              <a:latin typeface="Cambria Math" panose="02040503050406030204" pitchFamily="18" charset="0"/>
                            </a:rPr>
                            <m:t>exp</m:t>
                          </m:r>
                        </m:fName>
                        <m:e>
                          <m:d>
                            <m:dPr>
                              <m:ctrlPr>
                                <a:rPr kumimoji="1" lang="en-US" altLang="ja-JP" sz="1600" b="0" i="1" smtClean="0">
                                  <a:latin typeface="Cambria Math" panose="02040503050406030204" pitchFamily="18" charset="0"/>
                                </a:rPr>
                              </m:ctrlPr>
                            </m:dPr>
                            <m:e>
                              <m:r>
                                <a:rPr kumimoji="1" lang="en-US" altLang="ja-JP" sz="1600" b="0" i="1" smtClean="0">
                                  <a:latin typeface="Cambria Math" panose="02040503050406030204" pitchFamily="18" charset="0"/>
                                </a:rPr>
                                <m:t>−</m:t>
                              </m:r>
                              <m:f>
                                <m:fPr>
                                  <m:ctrlPr>
                                    <a:rPr kumimoji="1" lang="en-US" altLang="ja-JP" sz="1600" b="0" i="1" smtClean="0">
                                      <a:latin typeface="Cambria Math" panose="02040503050406030204" pitchFamily="18" charset="0"/>
                                    </a:rPr>
                                  </m:ctrlPr>
                                </m:fPr>
                                <m:num>
                                  <m:sSup>
                                    <m:sSupPr>
                                      <m:ctrlPr>
                                        <a:rPr kumimoji="1" lang="en-US" altLang="ja-JP" sz="1600" b="0" i="1" smtClean="0">
                                          <a:latin typeface="Cambria Math" panose="02040503050406030204" pitchFamily="18" charset="0"/>
                                        </a:rPr>
                                      </m:ctrlPr>
                                    </m:sSupPr>
                                    <m:e>
                                      <m:d>
                                        <m:dPr>
                                          <m:ctrlPr>
                                            <a:rPr kumimoji="1" lang="en-US" altLang="ja-JP" sz="1600" b="0" i="1" smtClean="0">
                                              <a:latin typeface="Cambria Math" panose="02040503050406030204" pitchFamily="18" charset="0"/>
                                            </a:rPr>
                                          </m:ctrlPr>
                                        </m:dPr>
                                        <m:e>
                                          <m:r>
                                            <a:rPr kumimoji="1" lang="en-US" altLang="ja-JP" sz="1600" b="0" i="1" smtClean="0">
                                              <a:latin typeface="Cambria Math" panose="02040503050406030204" pitchFamily="18" charset="0"/>
                                            </a:rPr>
                                            <m:t>𝑦</m:t>
                                          </m:r>
                                          <m:r>
                                            <a:rPr kumimoji="1" lang="en-US" altLang="ja-JP" sz="1600" b="0" i="1" smtClean="0">
                                              <a:latin typeface="Cambria Math" panose="02040503050406030204" pitchFamily="18" charset="0"/>
                                            </a:rPr>
                                            <m:t>−</m:t>
                                          </m:r>
                                          <m:sSub>
                                            <m:sSubPr>
                                              <m:ctrlPr>
                                                <a:rPr kumimoji="1" lang="en-US" altLang="ja-JP" sz="1600" b="0" i="1" smtClean="0">
                                                  <a:latin typeface="Cambria Math" panose="02040503050406030204" pitchFamily="18" charset="0"/>
                                                </a:rPr>
                                              </m:ctrlPr>
                                            </m:sSubPr>
                                            <m:e>
                                              <m:r>
                                                <a:rPr kumimoji="1" lang="en-US" altLang="ja-JP" sz="1600" b="0" i="1" smtClean="0">
                                                  <a:latin typeface="Cambria Math" panose="02040503050406030204" pitchFamily="18" charset="0"/>
                                                </a:rPr>
                                                <m:t>𝜇</m:t>
                                              </m:r>
                                            </m:e>
                                            <m:sub>
                                              <m:r>
                                                <m:rPr>
                                                  <m:sty m:val="p"/>
                                                </m:rPr>
                                                <a:rPr kumimoji="1" lang="en-US" altLang="ja-JP" sz="1600" b="0" i="0" smtClean="0">
                                                  <a:latin typeface="Cambria Math" panose="02040503050406030204" pitchFamily="18" charset="0"/>
                                                </a:rPr>
                                                <m:t>s</m:t>
                                              </m:r>
                                            </m:sub>
                                          </m:sSub>
                                        </m:e>
                                      </m:d>
                                    </m:e>
                                    <m:sup>
                                      <m:r>
                                        <a:rPr kumimoji="1" lang="en-US" altLang="ja-JP" sz="1600" b="0" i="1" smtClean="0">
                                          <a:latin typeface="Cambria Math" panose="02040503050406030204" pitchFamily="18" charset="0"/>
                                        </a:rPr>
                                        <m:t>2</m:t>
                                      </m:r>
                                    </m:sup>
                                  </m:sSup>
                                </m:num>
                                <m:den>
                                  <m:r>
                                    <a:rPr kumimoji="1" lang="en-US" altLang="ja-JP" sz="1600" b="0" i="1" smtClean="0">
                                      <a:latin typeface="Cambria Math" panose="02040503050406030204" pitchFamily="18" charset="0"/>
                                    </a:rPr>
                                    <m:t>2</m:t>
                                  </m:r>
                                  <m:sSubSup>
                                    <m:sSubSupPr>
                                      <m:ctrlPr>
                                        <a:rPr kumimoji="1" lang="en-US" altLang="ja-JP" sz="1600" b="0" i="1" smtClean="0">
                                          <a:latin typeface="Cambria Math" panose="02040503050406030204" pitchFamily="18" charset="0"/>
                                        </a:rPr>
                                      </m:ctrlPr>
                                    </m:sSubSupPr>
                                    <m:e>
                                      <m:r>
                                        <a:rPr kumimoji="1" lang="en-US" altLang="ja-JP" sz="1600" b="0" i="1" smtClean="0">
                                          <a:latin typeface="Cambria Math" panose="02040503050406030204" pitchFamily="18" charset="0"/>
                                        </a:rPr>
                                        <m:t>𝜎</m:t>
                                      </m:r>
                                    </m:e>
                                    <m:sub>
                                      <m:r>
                                        <m:rPr>
                                          <m:sty m:val="p"/>
                                        </m:rPr>
                                        <a:rPr kumimoji="1" lang="en-US" altLang="ja-JP" sz="1600" b="0" i="0" smtClean="0">
                                          <a:latin typeface="Cambria Math" panose="02040503050406030204" pitchFamily="18" charset="0"/>
                                        </a:rPr>
                                        <m:t>s</m:t>
                                      </m:r>
                                    </m:sub>
                                    <m:sup>
                                      <m:r>
                                        <a:rPr kumimoji="1" lang="en-US" altLang="ja-JP" sz="1600" b="0" i="1" smtClean="0">
                                          <a:latin typeface="Cambria Math" panose="02040503050406030204" pitchFamily="18" charset="0"/>
                                        </a:rPr>
                                        <m:t>2</m:t>
                                      </m:r>
                                    </m:sup>
                                  </m:sSubSup>
                                </m:den>
                              </m:f>
                            </m:e>
                          </m:d>
                        </m:e>
                      </m:func>
                    </m:oMath>
                  </m:oMathPara>
                </a14:m>
                <a:endParaRPr kumimoji="1" lang="ja-JP" altLang="en-US" sz="1600" dirty="0">
                  <a:latin typeface="Times New Roman" panose="02020603050405020304" pitchFamily="18" charset="0"/>
                  <a:cs typeface="Times New Roman" panose="02020603050405020304" pitchFamily="18" charset="0"/>
                </a:endParaRPr>
              </a:p>
              <a:p>
                <a:endParaRPr lang="en-US" altLang="ja-JP"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kumimoji="1" lang="en-US" altLang="ja-JP" sz="1600" dirty="0">
                    <a:latin typeface="Times New Roman" panose="02020603050405020304" pitchFamily="18" charset="0"/>
                    <a:cs typeface="Times New Roman" panose="02020603050405020304" pitchFamily="18" charset="0"/>
                  </a:rPr>
                  <a:t>From the above, the voltage amplitude ratio follows a log-normal distribution, and the PDF is as follows:</a:t>
                </a:r>
              </a:p>
              <a:p>
                <a:pPr marL="285750" indent="-285750">
                  <a:buFont typeface="Arial" panose="020B0604020202020204" pitchFamily="34" charset="0"/>
                  <a:buChar char="•"/>
                </a:pPr>
                <a:endParaRPr kumimoji="1" lang="en-US" altLang="ja-JP" sz="16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altLang="ja-JP" sz="1600" i="1" smtClean="0">
                          <a:latin typeface="Cambria Math" panose="02040503050406030204" pitchFamily="18" charset="0"/>
                        </a:rPr>
                        <m:t>𝑓</m:t>
                      </m:r>
                      <m:d>
                        <m:dPr>
                          <m:ctrlPr>
                            <a:rPr lang="en-US" altLang="ja-JP" sz="1600" i="1">
                              <a:latin typeface="Cambria Math" panose="02040503050406030204" pitchFamily="18" charset="0"/>
                            </a:rPr>
                          </m:ctrlPr>
                        </m:dPr>
                        <m:e>
                          <m:r>
                            <a:rPr lang="en-US" altLang="ja-JP" sz="1600" i="1">
                              <a:latin typeface="Cambria Math" panose="02040503050406030204" pitchFamily="18" charset="0"/>
                            </a:rPr>
                            <m:t>𝑥</m:t>
                          </m:r>
                        </m:e>
                      </m:d>
                      <m:r>
                        <a:rPr lang="en-US" altLang="ja-JP" sz="1600" i="1">
                          <a:latin typeface="Cambria Math" panose="02040503050406030204" pitchFamily="18" charset="0"/>
                        </a:rPr>
                        <m:t>=</m:t>
                      </m:r>
                      <m:f>
                        <m:fPr>
                          <m:ctrlPr>
                            <a:rPr lang="en-US" altLang="ja-JP" sz="1600" i="1">
                              <a:latin typeface="Cambria Math" panose="02040503050406030204" pitchFamily="18" charset="0"/>
                            </a:rPr>
                          </m:ctrlPr>
                        </m:fPr>
                        <m:num>
                          <m:r>
                            <a:rPr lang="en-US" altLang="ja-JP" sz="1600" i="1">
                              <a:latin typeface="Cambria Math" panose="02040503050406030204" pitchFamily="18" charset="0"/>
                            </a:rPr>
                            <m:t>1</m:t>
                          </m:r>
                        </m:num>
                        <m:den>
                          <m:rad>
                            <m:radPr>
                              <m:degHide m:val="on"/>
                              <m:ctrlPr>
                                <a:rPr lang="en-US" altLang="ja-JP" sz="1600" i="1">
                                  <a:latin typeface="Cambria Math" panose="02040503050406030204" pitchFamily="18" charset="0"/>
                                </a:rPr>
                              </m:ctrlPr>
                            </m:radPr>
                            <m:deg/>
                            <m:e>
                              <m:r>
                                <a:rPr lang="en-US" altLang="ja-JP" sz="1600" i="1">
                                  <a:latin typeface="Cambria Math" panose="02040503050406030204" pitchFamily="18" charset="0"/>
                                </a:rPr>
                                <m:t>2</m:t>
                              </m:r>
                              <m:r>
                                <a:rPr lang="en-US" altLang="ja-JP" sz="1600" i="1">
                                  <a:latin typeface="Cambria Math" panose="02040503050406030204" pitchFamily="18" charset="0"/>
                                </a:rPr>
                                <m:t>𝜋</m:t>
                              </m:r>
                              <m:sSup>
                                <m:sSupPr>
                                  <m:ctrlPr>
                                    <a:rPr lang="en-US" altLang="ja-JP" sz="1600" i="1">
                                      <a:latin typeface="Cambria Math" panose="02040503050406030204" pitchFamily="18" charset="0"/>
                                    </a:rPr>
                                  </m:ctrlPr>
                                </m:sSupPr>
                                <m:e>
                                  <m:d>
                                    <m:dPr>
                                      <m:ctrlPr>
                                        <a:rPr lang="en-US" altLang="ja-JP" sz="1600" i="1">
                                          <a:latin typeface="Cambria Math" panose="02040503050406030204" pitchFamily="18" charset="0"/>
                                        </a:rPr>
                                      </m:ctrlPr>
                                    </m:dPr>
                                    <m:e>
                                      <m:f>
                                        <m:fPr>
                                          <m:ctrlPr>
                                            <a:rPr lang="en-US" altLang="ja-JP" sz="1600" i="1">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𝜎</m:t>
                                              </m:r>
                                            </m:e>
                                            <m:sub>
                                              <m:r>
                                                <m:rPr>
                                                  <m:sty m:val="p"/>
                                                </m:rPr>
                                                <a:rPr lang="en-US" altLang="ja-JP" sz="1600">
                                                  <a:latin typeface="Cambria Math" panose="02040503050406030204" pitchFamily="18" charset="0"/>
                                                </a:rPr>
                                                <m:t>s</m:t>
                                              </m:r>
                                            </m:sub>
                                          </m:sSub>
                                        </m:num>
                                        <m:den>
                                          <m:r>
                                            <a:rPr lang="en-US" altLang="ja-JP" sz="1600" i="1">
                                              <a:latin typeface="Cambria Math" panose="02040503050406030204" pitchFamily="18" charset="0"/>
                                            </a:rPr>
                                            <m:t>𝑎</m:t>
                                          </m:r>
                                        </m:den>
                                      </m:f>
                                    </m:e>
                                  </m:d>
                                </m:e>
                                <m:sup>
                                  <m:r>
                                    <a:rPr lang="en-US" altLang="ja-JP" sz="1600" i="1">
                                      <a:latin typeface="Cambria Math" panose="02040503050406030204" pitchFamily="18" charset="0"/>
                                    </a:rPr>
                                    <m:t>2</m:t>
                                  </m:r>
                                </m:sup>
                              </m:sSup>
                            </m:e>
                          </m:rad>
                          <m:r>
                            <a:rPr lang="en-US" altLang="ja-JP" sz="1600" i="1">
                              <a:latin typeface="Cambria Math" panose="02040503050406030204" pitchFamily="18" charset="0"/>
                            </a:rPr>
                            <m:t>𝑥</m:t>
                          </m:r>
                        </m:den>
                      </m:f>
                      <m:func>
                        <m:funcPr>
                          <m:ctrlPr>
                            <a:rPr lang="en-US" altLang="ja-JP" sz="1600" i="1">
                              <a:latin typeface="Cambria Math" panose="02040503050406030204" pitchFamily="18" charset="0"/>
                            </a:rPr>
                          </m:ctrlPr>
                        </m:funcPr>
                        <m:fName>
                          <m:r>
                            <m:rPr>
                              <m:sty m:val="p"/>
                            </m:rPr>
                            <a:rPr lang="en-US" altLang="ja-JP" sz="1600">
                              <a:latin typeface="Cambria Math" panose="02040503050406030204" pitchFamily="18" charset="0"/>
                            </a:rPr>
                            <m:t>exp</m:t>
                          </m:r>
                        </m:fName>
                        <m:e>
                          <m:d>
                            <m:dPr>
                              <m:ctrlPr>
                                <a:rPr lang="en-US" altLang="ja-JP" sz="1600" i="1">
                                  <a:latin typeface="Cambria Math" panose="02040503050406030204" pitchFamily="18" charset="0"/>
                                </a:rPr>
                              </m:ctrlPr>
                            </m:dPr>
                            <m:e>
                              <m:r>
                                <a:rPr lang="en-US" altLang="ja-JP" sz="1600" i="1">
                                  <a:latin typeface="Cambria Math" panose="02040503050406030204" pitchFamily="18" charset="0"/>
                                </a:rPr>
                                <m:t>−</m:t>
                              </m:r>
                              <m:f>
                                <m:fPr>
                                  <m:ctrlPr>
                                    <a:rPr lang="en-US" altLang="ja-JP" sz="1600" i="1">
                                      <a:latin typeface="Cambria Math" panose="02040503050406030204" pitchFamily="18" charset="0"/>
                                    </a:rPr>
                                  </m:ctrlPr>
                                </m:fPr>
                                <m:num>
                                  <m:sSup>
                                    <m:sSupPr>
                                      <m:ctrlPr>
                                        <a:rPr lang="en-US" altLang="ja-JP" sz="1600" i="1">
                                          <a:latin typeface="Cambria Math" panose="02040503050406030204" pitchFamily="18" charset="0"/>
                                        </a:rPr>
                                      </m:ctrlPr>
                                    </m:sSupPr>
                                    <m:e>
                                      <m:d>
                                        <m:dPr>
                                          <m:ctrlPr>
                                            <a:rPr lang="en-US" altLang="ja-JP" sz="1600" i="1">
                                              <a:latin typeface="Cambria Math" panose="02040503050406030204" pitchFamily="18" charset="0"/>
                                            </a:rPr>
                                          </m:ctrlPr>
                                        </m:dPr>
                                        <m:e>
                                          <m:func>
                                            <m:funcPr>
                                              <m:ctrlPr>
                                                <a:rPr lang="en-US" altLang="ja-JP" sz="1600" i="1">
                                                  <a:latin typeface="Cambria Math" panose="02040503050406030204" pitchFamily="18" charset="0"/>
                                                </a:rPr>
                                              </m:ctrlPr>
                                            </m:funcPr>
                                            <m:fName>
                                              <m:r>
                                                <m:rPr>
                                                  <m:sty m:val="p"/>
                                                </m:rPr>
                                                <a:rPr lang="en-US" altLang="ja-JP" sz="1600">
                                                  <a:latin typeface="Cambria Math" panose="02040503050406030204" pitchFamily="18" charset="0"/>
                                                </a:rPr>
                                                <m:t>ln</m:t>
                                              </m:r>
                                            </m:fName>
                                            <m:e>
                                              <m:r>
                                                <a:rPr lang="en-US" altLang="ja-JP" sz="1600" i="1">
                                                  <a:latin typeface="Cambria Math" panose="02040503050406030204" pitchFamily="18" charset="0"/>
                                                </a:rPr>
                                                <m:t>𝑥</m:t>
                                              </m:r>
                                            </m:e>
                                          </m:func>
                                          <m:r>
                                            <a:rPr lang="en-US" altLang="ja-JP" sz="1600" i="1">
                                              <a:latin typeface="Cambria Math" panose="02040503050406030204" pitchFamily="18" charset="0"/>
                                            </a:rPr>
                                            <m:t>−</m:t>
                                          </m:r>
                                          <m:f>
                                            <m:fPr>
                                              <m:ctrlPr>
                                                <a:rPr lang="en-US" altLang="ja-JP" sz="1600" i="1">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𝜇</m:t>
                                                  </m:r>
                                                </m:e>
                                                <m:sub>
                                                  <m:r>
                                                    <m:rPr>
                                                      <m:sty m:val="p"/>
                                                    </m:rPr>
                                                    <a:rPr lang="en-US" altLang="ja-JP" sz="1600">
                                                      <a:latin typeface="Cambria Math" panose="02040503050406030204" pitchFamily="18" charset="0"/>
                                                    </a:rPr>
                                                    <m:t>s</m:t>
                                                  </m:r>
                                                </m:sub>
                                              </m:sSub>
                                            </m:num>
                                            <m:den>
                                              <m:r>
                                                <a:rPr lang="en-US" altLang="ja-JP" sz="1600" i="1">
                                                  <a:latin typeface="Cambria Math" panose="02040503050406030204" pitchFamily="18" charset="0"/>
                                                </a:rPr>
                                                <m:t>𝑎</m:t>
                                              </m:r>
                                            </m:den>
                                          </m:f>
                                        </m:e>
                                      </m:d>
                                    </m:e>
                                    <m:sup>
                                      <m:r>
                                        <a:rPr lang="en-US" altLang="ja-JP" sz="1600" i="1">
                                          <a:latin typeface="Cambria Math" panose="02040503050406030204" pitchFamily="18" charset="0"/>
                                        </a:rPr>
                                        <m:t>2</m:t>
                                      </m:r>
                                    </m:sup>
                                  </m:sSup>
                                </m:num>
                                <m:den>
                                  <m:r>
                                    <a:rPr lang="en-US" altLang="ja-JP" sz="1600" i="1">
                                      <a:latin typeface="Cambria Math" panose="02040503050406030204" pitchFamily="18" charset="0"/>
                                    </a:rPr>
                                    <m:t>2</m:t>
                                  </m:r>
                                  <m:sSup>
                                    <m:sSupPr>
                                      <m:ctrlPr>
                                        <a:rPr lang="en-US" altLang="ja-JP" sz="1600" i="1">
                                          <a:latin typeface="Cambria Math" panose="02040503050406030204" pitchFamily="18" charset="0"/>
                                        </a:rPr>
                                      </m:ctrlPr>
                                    </m:sSupPr>
                                    <m:e>
                                      <m:d>
                                        <m:dPr>
                                          <m:ctrlPr>
                                            <a:rPr lang="en-US" altLang="ja-JP" sz="1600" i="1">
                                              <a:latin typeface="Cambria Math" panose="02040503050406030204" pitchFamily="18" charset="0"/>
                                            </a:rPr>
                                          </m:ctrlPr>
                                        </m:dPr>
                                        <m:e>
                                          <m:f>
                                            <m:fPr>
                                              <m:ctrlPr>
                                                <a:rPr lang="en-US" altLang="ja-JP" sz="1600" i="1">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𝜎</m:t>
                                                  </m:r>
                                                </m:e>
                                                <m:sub>
                                                  <m:r>
                                                    <m:rPr>
                                                      <m:sty m:val="p"/>
                                                    </m:rPr>
                                                    <a:rPr lang="en-US" altLang="ja-JP" sz="1600">
                                                      <a:latin typeface="Cambria Math" panose="02040503050406030204" pitchFamily="18" charset="0"/>
                                                    </a:rPr>
                                                    <m:t>s</m:t>
                                                  </m:r>
                                                </m:sub>
                                              </m:sSub>
                                            </m:num>
                                            <m:den>
                                              <m:r>
                                                <a:rPr lang="en-US" altLang="ja-JP" sz="1600" i="1">
                                                  <a:latin typeface="Cambria Math" panose="02040503050406030204" pitchFamily="18" charset="0"/>
                                                </a:rPr>
                                                <m:t>𝑎</m:t>
                                              </m:r>
                                            </m:den>
                                          </m:f>
                                        </m:e>
                                      </m:d>
                                    </m:e>
                                    <m:sup>
                                      <m:r>
                                        <a:rPr lang="en-US" altLang="ja-JP" sz="1600" i="1">
                                          <a:latin typeface="Cambria Math" panose="02040503050406030204" pitchFamily="18" charset="0"/>
                                        </a:rPr>
                                        <m:t>2</m:t>
                                      </m:r>
                                    </m:sup>
                                  </m:sSup>
                                </m:den>
                              </m:f>
                            </m:e>
                          </m:d>
                        </m:e>
                      </m:func>
                    </m:oMath>
                  </m:oMathPara>
                </a14:m>
                <a:endParaRPr kumimoji="1" lang="ja-JP" altLang="en-US" sz="1600" dirty="0">
                  <a:latin typeface="Times New Roman" panose="02020603050405020304" pitchFamily="18" charset="0"/>
                  <a:cs typeface="Times New Roman" panose="02020603050405020304" pitchFamily="18" charset="0"/>
                </a:endParaRPr>
              </a:p>
              <a:p>
                <a:endParaRPr lang="en-US" altLang="ja-JP" sz="16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kumimoji="1" lang="en-US" altLang="ja-JP" sz="1600" b="0" i="1" smtClean="0">
                            <a:latin typeface="Cambria Math" panose="02040503050406030204" pitchFamily="18" charset="0"/>
                          </a:rPr>
                        </m:ctrlPr>
                      </m:sSubPr>
                      <m:e>
                        <m:r>
                          <a:rPr kumimoji="1" lang="en-US" altLang="ja-JP" sz="1600" b="0" i="1" smtClean="0">
                            <a:latin typeface="Cambria Math" panose="02040503050406030204" pitchFamily="18" charset="0"/>
                          </a:rPr>
                          <m:t>𝜇</m:t>
                        </m:r>
                      </m:e>
                      <m:sub>
                        <m:r>
                          <m:rPr>
                            <m:sty m:val="p"/>
                          </m:rPr>
                          <a:rPr kumimoji="1" lang="en-US" altLang="ja-JP" sz="1600" b="0" i="0" smtClean="0">
                            <a:latin typeface="Cambria Math" panose="02040503050406030204" pitchFamily="18" charset="0"/>
                          </a:rPr>
                          <m:t>s</m:t>
                        </m:r>
                      </m:sub>
                    </m:sSub>
                  </m:oMath>
                </a14:m>
                <a:r>
                  <a:rPr lang="en-US" altLang="ja-JP" sz="1600" dirty="0">
                    <a:latin typeface="Times New Roman" panose="02020603050405020304" pitchFamily="18" charset="0"/>
                    <a:cs typeface="Times New Roman" panose="02020603050405020304" pitchFamily="18" charset="0"/>
                  </a:rPr>
                  <a:t>: mean of shadowing [dB]</a:t>
                </a:r>
              </a:p>
              <a:p>
                <a14:m>
                  <m:oMath xmlns:m="http://schemas.openxmlformats.org/officeDocument/2006/math">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𝜎</m:t>
                        </m:r>
                      </m:e>
                      <m:sub>
                        <m:r>
                          <m:rPr>
                            <m:sty m:val="p"/>
                          </m:rPr>
                          <a:rPr lang="en-US" altLang="ja-JP" sz="1600">
                            <a:latin typeface="Cambria Math" panose="02040503050406030204" pitchFamily="18" charset="0"/>
                          </a:rPr>
                          <m:t>s</m:t>
                        </m:r>
                      </m:sub>
                    </m:sSub>
                  </m:oMath>
                </a14:m>
                <a:r>
                  <a:rPr lang="en-US" altLang="ja-JP" sz="1600" dirty="0">
                    <a:latin typeface="Times New Roman" panose="02020603050405020304" pitchFamily="18" charset="0"/>
                    <a:cs typeface="Times New Roman" panose="02020603050405020304" pitchFamily="18" charset="0"/>
                  </a:rPr>
                  <a:t>: standard deviation of shadowing [dB]</a:t>
                </a:r>
              </a:p>
              <a:p>
                <a14:m>
                  <m:oMath xmlns:m="http://schemas.openxmlformats.org/officeDocument/2006/math">
                    <m:r>
                      <a:rPr lang="en-US" altLang="ja-JP" sz="1600" i="1" dirty="0">
                        <a:latin typeface="Cambria Math" panose="02040503050406030204" pitchFamily="18" charset="0"/>
                      </a:rPr>
                      <m:t>𝜇</m:t>
                    </m:r>
                    <m:r>
                      <a:rPr lang="en-US" altLang="ja-JP" sz="1600" i="1" dirty="0">
                        <a:latin typeface="Cambria Math" panose="02040503050406030204" pitchFamily="18" charset="0"/>
                      </a:rPr>
                      <m:t>=</m:t>
                    </m:r>
                    <m:f>
                      <m:fPr>
                        <m:ctrlPr>
                          <a:rPr lang="en-US" altLang="ja-JP" sz="1600" i="1">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𝜇</m:t>
                            </m:r>
                          </m:e>
                          <m:sub>
                            <m:r>
                              <m:rPr>
                                <m:sty m:val="p"/>
                              </m:rPr>
                              <a:rPr lang="en-US" altLang="ja-JP" sz="1600">
                                <a:latin typeface="Cambria Math" panose="02040503050406030204" pitchFamily="18" charset="0"/>
                              </a:rPr>
                              <m:t>s</m:t>
                            </m:r>
                          </m:sub>
                        </m:sSub>
                      </m:num>
                      <m:den>
                        <m:r>
                          <a:rPr lang="en-US" altLang="ja-JP" sz="1600" i="1">
                            <a:latin typeface="Cambria Math" panose="02040503050406030204" pitchFamily="18" charset="0"/>
                          </a:rPr>
                          <m:t>𝑎</m:t>
                        </m:r>
                      </m:den>
                    </m:f>
                  </m:oMath>
                </a14:m>
                <a:r>
                  <a:rPr lang="en-US" altLang="ja-JP" sz="1600" dirty="0">
                    <a:latin typeface="Times New Roman" panose="02020603050405020304" pitchFamily="18" charset="0"/>
                    <a:cs typeface="Times New Roman" panose="02020603050405020304" pitchFamily="18" charset="0"/>
                  </a:rPr>
                  <a:t>: mean of logarithmic amplitude ratio</a:t>
                </a:r>
              </a:p>
              <a:p>
                <a14:m>
                  <m:oMath xmlns:m="http://schemas.openxmlformats.org/officeDocument/2006/math">
                    <m:r>
                      <a:rPr lang="en-US" altLang="ja-JP" sz="1600" i="1">
                        <a:latin typeface="Cambria Math" panose="02040503050406030204" pitchFamily="18" charset="0"/>
                      </a:rPr>
                      <m:t>𝜎</m:t>
                    </m:r>
                    <m:r>
                      <a:rPr lang="en-US" altLang="ja-JP" sz="1600" i="1">
                        <a:latin typeface="Cambria Math" panose="02040503050406030204" pitchFamily="18" charset="0"/>
                      </a:rPr>
                      <m:t>=</m:t>
                    </m:r>
                    <m:f>
                      <m:fPr>
                        <m:ctrlPr>
                          <a:rPr lang="en-US" altLang="ja-JP" sz="1600" i="1">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𝜎</m:t>
                            </m:r>
                          </m:e>
                          <m:sub>
                            <m:r>
                              <m:rPr>
                                <m:sty m:val="p"/>
                              </m:rPr>
                              <a:rPr lang="en-US" altLang="ja-JP" sz="1600">
                                <a:latin typeface="Cambria Math" panose="02040503050406030204" pitchFamily="18" charset="0"/>
                              </a:rPr>
                              <m:t>s</m:t>
                            </m:r>
                          </m:sub>
                        </m:sSub>
                      </m:num>
                      <m:den>
                        <m:r>
                          <a:rPr lang="en-US" altLang="ja-JP" sz="1600" i="1">
                            <a:latin typeface="Cambria Math" panose="02040503050406030204" pitchFamily="18" charset="0"/>
                          </a:rPr>
                          <m:t>𝑎</m:t>
                        </m:r>
                      </m:den>
                    </m:f>
                  </m:oMath>
                </a14:m>
                <a:r>
                  <a:rPr lang="en-US" altLang="ja-JP" sz="1600" dirty="0">
                    <a:latin typeface="Times New Roman" panose="02020603050405020304" pitchFamily="18" charset="0"/>
                    <a:cs typeface="Times New Roman" panose="02020603050405020304" pitchFamily="18" charset="0"/>
                  </a:rPr>
                  <a:t>: standard deviation of logarithmic amplitude ratio</a:t>
                </a:r>
              </a:p>
            </p:txBody>
          </p:sp>
        </mc:Choice>
        <mc:Fallback xmlns="">
          <p:sp>
            <p:nvSpPr>
              <p:cNvPr id="18" name="テキスト ボックス 17">
                <a:extLst>
                  <a:ext uri="{FF2B5EF4-FFF2-40B4-BE49-F238E27FC236}">
                    <a16:creationId xmlns:a16="http://schemas.microsoft.com/office/drawing/2014/main" id="{E544890D-124F-734C-D220-3F2D9072137B}"/>
                  </a:ext>
                </a:extLst>
              </p:cNvPr>
              <p:cNvSpPr txBox="1">
                <a:spLocks noRot="1" noChangeAspect="1" noMove="1" noResize="1" noEditPoints="1" noAdjustHandles="1" noChangeArrowheads="1" noChangeShapeType="1" noTextEdit="1"/>
              </p:cNvSpPr>
              <p:nvPr/>
            </p:nvSpPr>
            <p:spPr>
              <a:xfrm>
                <a:off x="337563" y="1988840"/>
                <a:ext cx="5184576" cy="4293932"/>
              </a:xfrm>
              <a:prstGeom prst="rect">
                <a:avLst/>
              </a:prstGeom>
              <a:blipFill>
                <a:blip r:embed="rId4"/>
                <a:stretch>
                  <a:fillRect l="-470" t="-426"/>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895329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515832-C8D2-9F8A-53C1-1AC2660C8AE9}"/>
              </a:ext>
            </a:extLst>
          </p:cNvPr>
          <p:cNvSpPr>
            <a:spLocks noGrp="1"/>
          </p:cNvSpPr>
          <p:nvPr>
            <p:ph type="title"/>
          </p:nvPr>
        </p:nvSpPr>
        <p:spPr/>
        <p:txBody>
          <a:bodyPr/>
          <a:lstStyle/>
          <a:p>
            <a:r>
              <a:rPr kumimoji="1" lang="en-US" altLang="ja-JP" dirty="0">
                <a:solidFill>
                  <a:schemeClr val="tx1"/>
                </a:solidFill>
              </a:rPr>
              <a:t>Evaluation results in shadow fading</a:t>
            </a:r>
            <a:endParaRPr kumimoji="1" lang="ja-JP" altLang="en-US" dirty="0"/>
          </a:p>
        </p:txBody>
      </p:sp>
      <p:sp>
        <p:nvSpPr>
          <p:cNvPr id="3" name="スライド番号プレースホルダー 2">
            <a:extLst>
              <a:ext uri="{FF2B5EF4-FFF2-40B4-BE49-F238E27FC236}">
                <a16:creationId xmlns:a16="http://schemas.microsoft.com/office/drawing/2014/main" id="{E99F5B54-EA33-B70C-C2D1-2E01156F2769}"/>
              </a:ext>
            </a:extLst>
          </p:cNvPr>
          <p:cNvSpPr>
            <a:spLocks noGrp="1"/>
          </p:cNvSpPr>
          <p:nvPr>
            <p:ph type="sldNum" sz="quarter" idx="12"/>
          </p:nvPr>
        </p:nvSpPr>
        <p:spPr/>
        <p:txBody>
          <a:bodyPr/>
          <a:lstStyle/>
          <a:p>
            <a:r>
              <a:rPr lang="en-US" altLang="ja-JP"/>
              <a:t>Slide </a:t>
            </a:r>
            <a:fld id="{D66CA464-608E-6B48-8B3D-DF44CEE0F4C2}" type="slidenum">
              <a:rPr lang="en-US" altLang="ja-JP" smtClean="0"/>
              <a:pPr/>
              <a:t>8</a:t>
            </a:fld>
            <a:endParaRPr lang="en-US" altLang="ja-JP"/>
          </a:p>
        </p:txBody>
      </p:sp>
      <p:sp>
        <p:nvSpPr>
          <p:cNvPr id="4" name="テキスト ボックス 9">
            <a:extLst>
              <a:ext uri="{FF2B5EF4-FFF2-40B4-BE49-F238E27FC236}">
                <a16:creationId xmlns:a16="http://schemas.microsoft.com/office/drawing/2014/main" id="{B1E8EDBC-6AC7-3F73-99DA-33CB2E2BDD13}"/>
              </a:ext>
            </a:extLst>
          </p:cNvPr>
          <p:cNvSpPr txBox="1"/>
          <p:nvPr/>
        </p:nvSpPr>
        <p:spPr>
          <a:xfrm>
            <a:off x="6133326" y="1840810"/>
            <a:ext cx="2943348" cy="4247317"/>
          </a:xfrm>
          <a:prstGeom prst="rect">
            <a:avLst/>
          </a:prstGeom>
          <a:noFill/>
        </p:spPr>
        <p:txBody>
          <a:bodyPr wrap="square">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indent="0">
              <a:buNone/>
            </a:pPr>
            <a:r>
              <a:rPr lang="en-US" altLang="ja-JP" dirty="0">
                <a:latin typeface="Cambria Math" panose="02040503050406030204" pitchFamily="18" charset="0"/>
              </a:rPr>
              <a:t>BPSK</a:t>
            </a:r>
            <a:r>
              <a:rPr lang="ja-JP" altLang="en-US" dirty="0">
                <a:latin typeface="Cambria Math" panose="02040503050406030204" pitchFamily="18" charset="0"/>
              </a:rPr>
              <a:t> </a:t>
            </a:r>
            <a:r>
              <a:rPr lang="en-US" altLang="ja-JP" dirty="0">
                <a:latin typeface="Cambria Math" panose="02040503050406030204" pitchFamily="18" charset="0"/>
              </a:rPr>
              <a:t>modulation</a:t>
            </a:r>
          </a:p>
          <a:p>
            <a:pPr marL="0" indent="0">
              <a:buNone/>
            </a:pPr>
            <a:endParaRPr lang="en-US" altLang="ja-JP" dirty="0">
              <a:latin typeface="Cambria Math" panose="02040503050406030204" pitchFamily="18" charset="0"/>
            </a:endParaRPr>
          </a:p>
          <a:p>
            <a:pPr marL="0" indent="0">
              <a:buNone/>
            </a:pPr>
            <a:r>
              <a:rPr lang="en-US" altLang="ja-JP" dirty="0">
                <a:latin typeface="Cambria Math" panose="02040503050406030204" pitchFamily="18" charset="0"/>
              </a:rPr>
              <a:t>AWGN and Shadowing</a:t>
            </a:r>
          </a:p>
          <a:p>
            <a:pPr marL="0" indent="0">
              <a:buNone/>
            </a:pPr>
            <a:endParaRPr lang="en-US" altLang="ja-JP" dirty="0">
              <a:latin typeface="Cambria Math" panose="02040503050406030204" pitchFamily="18" charset="0"/>
            </a:endParaRPr>
          </a:p>
          <a:p>
            <a:pPr marL="0" indent="0">
              <a:buNone/>
            </a:pPr>
            <a:r>
              <a:rPr lang="ja-JP" altLang="en-US" dirty="0">
                <a:latin typeface="Cambria Math" panose="02040503050406030204" pitchFamily="18" charset="0"/>
              </a:rPr>
              <a:t>・</a:t>
            </a:r>
            <a:r>
              <a:rPr lang="en-US" altLang="ja-JP" dirty="0">
                <a:latin typeface="Cambria Math" panose="02040503050406030204" pitchFamily="18" charset="0"/>
              </a:rPr>
              <a:t>LDPC</a:t>
            </a:r>
          </a:p>
          <a:p>
            <a:pPr marL="0" indent="0">
              <a:buNone/>
            </a:pPr>
            <a:r>
              <a:rPr lang="ja-JP" altLang="en-US" dirty="0">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Outer: RS, Inner: LDPC</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RS parameter</a:t>
            </a:r>
          </a:p>
          <a:p>
            <a:pPr marL="0" indent="0">
              <a:buNone/>
            </a:pPr>
            <a:r>
              <a:rPr lang="en-US" altLang="ja-JP" dirty="0">
                <a:latin typeface="Times New Roman" panose="02020603050405020304" pitchFamily="18" charset="0"/>
                <a:cs typeface="Times New Roman" panose="02020603050405020304" pitchFamily="18" charset="0"/>
              </a:rPr>
              <a:t>Code</a:t>
            </a:r>
            <a:r>
              <a:rPr lang="ja-JP" altLang="en-US" dirty="0">
                <a:latin typeface="Times New Roman" panose="02020603050405020304" pitchFamily="18" charset="0"/>
                <a:cs typeface="Times New Roman" panose="02020603050405020304" pitchFamily="18" charset="0"/>
              </a:rPr>
              <a:t> </a:t>
            </a:r>
            <a:r>
              <a:rPr lang="en-US" altLang="ja-JP" dirty="0">
                <a:latin typeface="Times New Roman" panose="02020603050405020304" pitchFamily="18" charset="0"/>
                <a:cs typeface="Times New Roman" panose="02020603050405020304" pitchFamily="18" charset="0"/>
              </a:rPr>
              <a:t>length: 324 bits</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LDPC parameter</a:t>
            </a:r>
          </a:p>
          <a:p>
            <a:pPr marL="0" indent="0">
              <a:buNone/>
            </a:pPr>
            <a:r>
              <a:rPr lang="en-US" altLang="ja-JP" dirty="0">
                <a:latin typeface="Times New Roman" panose="02020603050405020304" pitchFamily="18" charset="0"/>
                <a:cs typeface="Times New Roman" panose="02020603050405020304" pitchFamily="18" charset="0"/>
              </a:rPr>
              <a:t>Code length: 1296 bits</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Fading parameter</a:t>
            </a:r>
          </a:p>
          <a:p>
            <a:pPr marL="0" indent="0">
              <a:buNone/>
            </a:pPr>
            <a:r>
              <a:rPr lang="en-US" altLang="ja-JP" b="1" dirty="0">
                <a:latin typeface="Times New Roman" panose="02020603050405020304" pitchFamily="18" charset="0"/>
                <a:cs typeface="Times New Roman" panose="02020603050405020304" pitchFamily="18" charset="0"/>
              </a:rPr>
              <a:t>Variance: 1.61 [dB]</a:t>
            </a:r>
            <a:endParaRPr lang="en-US" altLang="ja-JP" b="1" i="1" dirty="0">
              <a:uFill>
                <a:solidFill>
                  <a:srgbClr val="FF0000"/>
                </a:solidFill>
              </a:uFill>
              <a:latin typeface="Cambria Math" panose="02040503050406030204" pitchFamily="18" charset="0"/>
              <a:cs typeface="Times New Roman" panose="02020603050405020304" pitchFamily="18" charset="0"/>
            </a:endParaRPr>
          </a:p>
        </p:txBody>
      </p:sp>
      <p:pic>
        <p:nvPicPr>
          <p:cNvPr id="5" name="図 4">
            <a:extLst>
              <a:ext uri="{FF2B5EF4-FFF2-40B4-BE49-F238E27FC236}">
                <a16:creationId xmlns:a16="http://schemas.microsoft.com/office/drawing/2014/main" id="{5B3BE135-5248-E5B7-CC00-E3FAE23C7F14}"/>
              </a:ext>
            </a:extLst>
          </p:cNvPr>
          <p:cNvPicPr>
            <a:picLocks noChangeAspect="1"/>
          </p:cNvPicPr>
          <p:nvPr/>
        </p:nvPicPr>
        <p:blipFill>
          <a:blip r:embed="rId2"/>
          <a:stretch>
            <a:fillRect/>
          </a:stretch>
        </p:blipFill>
        <p:spPr>
          <a:xfrm>
            <a:off x="685800" y="1916832"/>
            <a:ext cx="5186025" cy="4057302"/>
          </a:xfrm>
          <a:prstGeom prst="rect">
            <a:avLst/>
          </a:prstGeom>
        </p:spPr>
      </p:pic>
    </p:spTree>
    <p:extLst>
      <p:ext uri="{BB962C8B-B14F-4D97-AF65-F5344CB8AC3E}">
        <p14:creationId xmlns:p14="http://schemas.microsoft.com/office/powerpoint/2010/main" val="2390668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04A9B1-0919-2608-F0EF-804D7010D84E}"/>
              </a:ext>
            </a:extLst>
          </p:cNvPr>
          <p:cNvSpPr>
            <a:spLocks noGrp="1"/>
          </p:cNvSpPr>
          <p:nvPr>
            <p:ph type="title"/>
          </p:nvPr>
        </p:nvSpPr>
        <p:spPr/>
        <p:txBody>
          <a:bodyPr/>
          <a:lstStyle/>
          <a:p>
            <a:r>
              <a:rPr kumimoji="1" lang="en-US" altLang="ja-JP" dirty="0">
                <a:solidFill>
                  <a:schemeClr val="tx1"/>
                </a:solidFill>
              </a:rPr>
              <a:t>Evaluation results in shadow fading</a:t>
            </a:r>
            <a:endParaRPr kumimoji="1" lang="ja-JP" altLang="en-US" dirty="0"/>
          </a:p>
        </p:txBody>
      </p:sp>
      <p:sp>
        <p:nvSpPr>
          <p:cNvPr id="3" name="スライド番号プレースホルダー 2">
            <a:extLst>
              <a:ext uri="{FF2B5EF4-FFF2-40B4-BE49-F238E27FC236}">
                <a16:creationId xmlns:a16="http://schemas.microsoft.com/office/drawing/2014/main" id="{E9E20DDF-F8A9-28E9-C2E2-DECF800119B8}"/>
              </a:ext>
            </a:extLst>
          </p:cNvPr>
          <p:cNvSpPr>
            <a:spLocks noGrp="1"/>
          </p:cNvSpPr>
          <p:nvPr>
            <p:ph type="sldNum" sz="quarter" idx="12"/>
          </p:nvPr>
        </p:nvSpPr>
        <p:spPr/>
        <p:txBody>
          <a:bodyPr/>
          <a:lstStyle/>
          <a:p>
            <a:r>
              <a:rPr lang="en-US" altLang="ja-JP"/>
              <a:t>Slide </a:t>
            </a:r>
            <a:fld id="{D66CA464-608E-6B48-8B3D-DF44CEE0F4C2}" type="slidenum">
              <a:rPr lang="en-US" altLang="ja-JP" smtClean="0"/>
              <a:pPr/>
              <a:t>9</a:t>
            </a:fld>
            <a:endParaRPr lang="en-US" altLang="ja-JP"/>
          </a:p>
        </p:txBody>
      </p:sp>
      <p:sp>
        <p:nvSpPr>
          <p:cNvPr id="4" name="テキスト ボックス 9">
            <a:extLst>
              <a:ext uri="{FF2B5EF4-FFF2-40B4-BE49-F238E27FC236}">
                <a16:creationId xmlns:a16="http://schemas.microsoft.com/office/drawing/2014/main" id="{2E1A508B-6F9F-203B-EEE2-6FAFCBAB3423}"/>
              </a:ext>
            </a:extLst>
          </p:cNvPr>
          <p:cNvSpPr txBox="1"/>
          <p:nvPr/>
        </p:nvSpPr>
        <p:spPr>
          <a:xfrm>
            <a:off x="6133326" y="1840810"/>
            <a:ext cx="2943348" cy="4247317"/>
          </a:xfrm>
          <a:prstGeom prst="rect">
            <a:avLst/>
          </a:prstGeom>
          <a:noFill/>
        </p:spPr>
        <p:txBody>
          <a:bodyPr wrap="square">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indent="0">
              <a:buNone/>
            </a:pPr>
            <a:r>
              <a:rPr lang="en-US" altLang="ja-JP" dirty="0">
                <a:latin typeface="Cambria Math" panose="02040503050406030204" pitchFamily="18" charset="0"/>
              </a:rPr>
              <a:t>BPSK</a:t>
            </a:r>
            <a:r>
              <a:rPr lang="ja-JP" altLang="en-US" dirty="0">
                <a:latin typeface="Cambria Math" panose="02040503050406030204" pitchFamily="18" charset="0"/>
              </a:rPr>
              <a:t> </a:t>
            </a:r>
            <a:r>
              <a:rPr lang="en-US" altLang="ja-JP" dirty="0">
                <a:latin typeface="Cambria Math" panose="02040503050406030204" pitchFamily="18" charset="0"/>
              </a:rPr>
              <a:t>modulation</a:t>
            </a:r>
          </a:p>
          <a:p>
            <a:pPr marL="0" indent="0">
              <a:buNone/>
            </a:pPr>
            <a:endParaRPr lang="en-US" altLang="ja-JP" dirty="0">
              <a:latin typeface="Cambria Math" panose="02040503050406030204" pitchFamily="18" charset="0"/>
            </a:endParaRPr>
          </a:p>
          <a:p>
            <a:pPr marL="0" indent="0">
              <a:buNone/>
            </a:pPr>
            <a:r>
              <a:rPr lang="en-US" altLang="ja-JP" dirty="0">
                <a:latin typeface="Cambria Math" panose="02040503050406030204" pitchFamily="18" charset="0"/>
              </a:rPr>
              <a:t>AWGN and Shadowing</a:t>
            </a:r>
          </a:p>
          <a:p>
            <a:pPr marL="0" indent="0">
              <a:buNone/>
            </a:pPr>
            <a:endParaRPr lang="en-US" altLang="ja-JP" dirty="0">
              <a:latin typeface="Cambria Math" panose="02040503050406030204" pitchFamily="18" charset="0"/>
            </a:endParaRPr>
          </a:p>
          <a:p>
            <a:pPr marL="0" indent="0">
              <a:buNone/>
            </a:pPr>
            <a:r>
              <a:rPr lang="ja-JP" altLang="en-US" dirty="0">
                <a:latin typeface="Cambria Math" panose="02040503050406030204" pitchFamily="18" charset="0"/>
              </a:rPr>
              <a:t>・</a:t>
            </a:r>
            <a:r>
              <a:rPr lang="en-US" altLang="ja-JP" dirty="0">
                <a:latin typeface="Cambria Math" panose="02040503050406030204" pitchFamily="18" charset="0"/>
              </a:rPr>
              <a:t>LDPC</a:t>
            </a:r>
          </a:p>
          <a:p>
            <a:pPr marL="0" indent="0">
              <a:buNone/>
            </a:pPr>
            <a:r>
              <a:rPr lang="ja-JP" altLang="en-US" dirty="0">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Outer: RS, Inner: LDPC</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RS parameter</a:t>
            </a:r>
          </a:p>
          <a:p>
            <a:pPr marL="0" indent="0">
              <a:buNone/>
            </a:pPr>
            <a:r>
              <a:rPr lang="en-US" altLang="ja-JP" dirty="0">
                <a:latin typeface="Times New Roman" panose="02020603050405020304" pitchFamily="18" charset="0"/>
                <a:cs typeface="Times New Roman" panose="02020603050405020304" pitchFamily="18" charset="0"/>
              </a:rPr>
              <a:t>Code</a:t>
            </a:r>
            <a:r>
              <a:rPr lang="ja-JP" altLang="en-US" dirty="0">
                <a:latin typeface="Times New Roman" panose="02020603050405020304" pitchFamily="18" charset="0"/>
                <a:cs typeface="Times New Roman" panose="02020603050405020304" pitchFamily="18" charset="0"/>
              </a:rPr>
              <a:t> </a:t>
            </a:r>
            <a:r>
              <a:rPr lang="en-US" altLang="ja-JP" dirty="0">
                <a:latin typeface="Times New Roman" panose="02020603050405020304" pitchFamily="18" charset="0"/>
                <a:cs typeface="Times New Roman" panose="02020603050405020304" pitchFamily="18" charset="0"/>
              </a:rPr>
              <a:t>length: 324 bits</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LDPC parameter</a:t>
            </a:r>
          </a:p>
          <a:p>
            <a:pPr marL="0" indent="0">
              <a:buNone/>
            </a:pPr>
            <a:r>
              <a:rPr lang="en-US" altLang="ja-JP" dirty="0">
                <a:latin typeface="Times New Roman" panose="02020603050405020304" pitchFamily="18" charset="0"/>
                <a:cs typeface="Times New Roman" panose="02020603050405020304" pitchFamily="18" charset="0"/>
              </a:rPr>
              <a:t>Code length: 1296 bits</a:t>
            </a:r>
          </a:p>
          <a:p>
            <a:pPr marL="0" indent="0">
              <a:buNone/>
            </a:pPr>
            <a:endParaRPr lang="en-US" altLang="ja-JP" dirty="0">
              <a:latin typeface="Times New Roman" panose="02020603050405020304" pitchFamily="18" charset="0"/>
              <a:cs typeface="Times New Roman" panose="02020603050405020304" pitchFamily="18" charset="0"/>
            </a:endParaRPr>
          </a:p>
          <a:p>
            <a:pPr marL="0" indent="0">
              <a:buNone/>
            </a:pPr>
            <a:r>
              <a:rPr lang="en-US" altLang="ja-JP" dirty="0">
                <a:latin typeface="Times New Roman" panose="02020603050405020304" pitchFamily="18" charset="0"/>
                <a:cs typeface="Times New Roman" panose="02020603050405020304" pitchFamily="18" charset="0"/>
              </a:rPr>
              <a:t>Fading parameter</a:t>
            </a:r>
          </a:p>
          <a:p>
            <a:pPr marL="0" indent="0">
              <a:buNone/>
            </a:pPr>
            <a:r>
              <a:rPr lang="en-US" altLang="ja-JP" b="1" dirty="0">
                <a:latin typeface="Times New Roman" panose="02020603050405020304" pitchFamily="18" charset="0"/>
                <a:cs typeface="Times New Roman" panose="02020603050405020304" pitchFamily="18" charset="0"/>
              </a:rPr>
              <a:t>Variance: 2.69 [dB]</a:t>
            </a:r>
            <a:endParaRPr lang="en-US" altLang="ja-JP" b="1" i="1" dirty="0">
              <a:uFill>
                <a:solidFill>
                  <a:srgbClr val="FF0000"/>
                </a:solidFill>
              </a:uFill>
              <a:latin typeface="Cambria Math" panose="02040503050406030204" pitchFamily="18" charset="0"/>
              <a:cs typeface="Times New Roman" panose="02020603050405020304" pitchFamily="18" charset="0"/>
            </a:endParaRPr>
          </a:p>
        </p:txBody>
      </p:sp>
      <p:pic>
        <p:nvPicPr>
          <p:cNvPr id="5" name="図 4">
            <a:extLst>
              <a:ext uri="{FF2B5EF4-FFF2-40B4-BE49-F238E27FC236}">
                <a16:creationId xmlns:a16="http://schemas.microsoft.com/office/drawing/2014/main" id="{EC9D2C4F-50CC-6B45-3F41-FCD03CA6F0A7}"/>
              </a:ext>
            </a:extLst>
          </p:cNvPr>
          <p:cNvPicPr>
            <a:picLocks noChangeAspect="1"/>
          </p:cNvPicPr>
          <p:nvPr/>
        </p:nvPicPr>
        <p:blipFill>
          <a:blip r:embed="rId2"/>
          <a:stretch>
            <a:fillRect/>
          </a:stretch>
        </p:blipFill>
        <p:spPr>
          <a:xfrm>
            <a:off x="467544" y="1878286"/>
            <a:ext cx="5370105" cy="4201318"/>
          </a:xfrm>
          <a:prstGeom prst="rect">
            <a:avLst/>
          </a:prstGeom>
        </p:spPr>
      </p:pic>
    </p:spTree>
    <p:extLst>
      <p:ext uri="{BB962C8B-B14F-4D97-AF65-F5344CB8AC3E}">
        <p14:creationId xmlns:p14="http://schemas.microsoft.com/office/powerpoint/2010/main" val="7602047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3003</TotalTime>
  <Words>1336</Words>
  <Application>Microsoft Office PowerPoint</Application>
  <PresentationFormat>画面に合わせる (4:3)</PresentationFormat>
  <Paragraphs>174</Paragraphs>
  <Slides>11</Slides>
  <Notes>0</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ＭＳ Ｐゴシック</vt:lpstr>
      <vt:lpstr>Arial</vt:lpstr>
      <vt:lpstr>Cambria Math</vt:lpstr>
      <vt:lpstr>Times New Roman</vt:lpstr>
      <vt:lpstr>Office テーマ</vt:lpstr>
      <vt:lpstr>PowerPoint プレゼンテーション</vt:lpstr>
      <vt:lpstr>Performance Evaluation of Channel Coding Based on TG6ma Channel Model for Some Classes of Coexistence</vt:lpstr>
      <vt:lpstr>Importance of QoS control </vt:lpstr>
      <vt:lpstr>Error control in current IEEE 802.15.6</vt:lpstr>
      <vt:lpstr>Forward error correcting codes in TG6ma </vt:lpstr>
      <vt:lpstr>Evaluations (LDPC and RS)</vt:lpstr>
      <vt:lpstr>FEC performance evaluation under TG6ma channel model</vt:lpstr>
      <vt:lpstr>Evaluation results in shadow fading</vt:lpstr>
      <vt:lpstr>Evaluation results in shadow fading</vt:lpstr>
      <vt:lpstr>References</vt:lpstr>
      <vt:lpstr>Evaluation results in burst erasure case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TakabayashiKento</cp:lastModifiedBy>
  <cp:revision>460</cp:revision>
  <cp:lastPrinted>1998-02-10T13:28:06Z</cp:lastPrinted>
  <dcterms:created xsi:type="dcterms:W3CDTF">2022-07-12T12:04:50Z</dcterms:created>
  <dcterms:modified xsi:type="dcterms:W3CDTF">2024-03-13T11:03:05Z</dcterms:modified>
</cp:coreProperties>
</file>