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56" r:id="rId4"/>
    <p:sldId id="277" r:id="rId5"/>
    <p:sldId id="278" r:id="rId6"/>
    <p:sldId id="28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1"/>
    <p:restoredTop sz="96405"/>
  </p:normalViewPr>
  <p:slideViewPr>
    <p:cSldViewPr>
      <p:cViewPr varScale="1">
        <p:scale>
          <a:sx n="124" d="100"/>
          <a:sy n="124" d="100"/>
        </p:scale>
        <p:origin x="1920"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AD79548-5070-49EF-31FF-DC53767CDC5F}"/>
              </a:ext>
            </a:extLst>
          </p:cNvPr>
          <p:cNvSpPr>
            <a:spLocks noGrp="1" noChangeArrowheads="1"/>
          </p:cNvSpPr>
          <p:nvPr>
            <p:ph type="hdr" sz="quarter"/>
          </p:nvPr>
        </p:nvSpPr>
        <p:spPr>
          <a:ln/>
        </p:spPr>
        <p:txBody>
          <a:bodyPr/>
          <a:lstStyle/>
          <a:p>
            <a:r>
              <a:rPr lang="en-US" altLang="ja-JP"/>
              <a:t>doc.: IEEE 802.15-&lt;doc#&gt;</a:t>
            </a:r>
          </a:p>
        </p:txBody>
      </p:sp>
      <p:sp>
        <p:nvSpPr>
          <p:cNvPr id="3" name="Rectangle 3">
            <a:extLst>
              <a:ext uri="{FF2B5EF4-FFF2-40B4-BE49-F238E27FC236}">
                <a16:creationId xmlns:a16="http://schemas.microsoft.com/office/drawing/2014/main" id="{3CD4CA07-D210-27AA-FB00-D1B06FF17E3C}"/>
              </a:ext>
            </a:extLst>
          </p:cNvPr>
          <p:cNvSpPr>
            <a:spLocks noGrp="1" noChangeArrowheads="1"/>
          </p:cNvSpPr>
          <p:nvPr>
            <p:ph type="dt" idx="1"/>
          </p:nvPr>
        </p:nvSpPr>
        <p:spPr>
          <a:ln/>
        </p:spPr>
        <p:txBody>
          <a:bodyPr/>
          <a:lstStyle/>
          <a:p>
            <a:r>
              <a:rPr lang="en-US" altLang="ja-JP"/>
              <a:t>&lt;month year&gt;</a:t>
            </a:r>
          </a:p>
        </p:txBody>
      </p:sp>
      <p:sp>
        <p:nvSpPr>
          <p:cNvPr id="4" name="Rectangle 6">
            <a:extLst>
              <a:ext uri="{FF2B5EF4-FFF2-40B4-BE49-F238E27FC236}">
                <a16:creationId xmlns:a16="http://schemas.microsoft.com/office/drawing/2014/main" id="{30EEE46B-8CAC-97B2-6891-FF51423ABF24}"/>
              </a:ext>
            </a:extLst>
          </p:cNvPr>
          <p:cNvSpPr>
            <a:spLocks noGrp="1" noChangeArrowheads="1"/>
          </p:cNvSpPr>
          <p:nvPr>
            <p:ph type="ftr" sz="quarter" idx="4"/>
          </p:nvPr>
        </p:nvSpPr>
        <p:spPr>
          <a:ln/>
        </p:spPr>
        <p:txBody>
          <a:bodyPr/>
          <a:lstStyle/>
          <a:p>
            <a:pPr lvl="4"/>
            <a:r>
              <a:rPr lang="en-US" altLang="ja-JP"/>
              <a:t>&lt;author&gt;, &lt;company&gt;</a:t>
            </a:r>
          </a:p>
        </p:txBody>
      </p:sp>
      <p:sp>
        <p:nvSpPr>
          <p:cNvPr id="5" name="Rectangle 7">
            <a:extLst>
              <a:ext uri="{FF2B5EF4-FFF2-40B4-BE49-F238E27FC236}">
                <a16:creationId xmlns:a16="http://schemas.microsoft.com/office/drawing/2014/main" id="{2E879667-0036-1CAF-A10C-F596DEFC5E5A}"/>
              </a:ext>
            </a:extLst>
          </p:cNvPr>
          <p:cNvSpPr>
            <a:spLocks noGrp="1" noChangeArrowheads="1"/>
          </p:cNvSpPr>
          <p:nvPr>
            <p:ph type="sldNum" sz="quarter" idx="5"/>
          </p:nvPr>
        </p:nvSpPr>
        <p:spPr>
          <a:ln/>
        </p:spPr>
        <p:txBody>
          <a:bodyPr/>
          <a:lstStyle/>
          <a:p>
            <a:r>
              <a:rPr lang="en-US" altLang="ja-JP"/>
              <a:t>Page </a:t>
            </a:r>
            <a:fld id="{CF80FC9C-FE5B-9745-A122-81B45825791C}" type="slidenum">
              <a:rPr lang="en-US" altLang="ja-JP"/>
              <a:pPr/>
              <a:t>3</a:t>
            </a:fld>
            <a:endParaRPr lang="en-US" altLang="ja-JP"/>
          </a:p>
        </p:txBody>
      </p:sp>
      <p:sp>
        <p:nvSpPr>
          <p:cNvPr id="24578" name="Rectangle 2">
            <a:extLst>
              <a:ext uri="{FF2B5EF4-FFF2-40B4-BE49-F238E27FC236}">
                <a16:creationId xmlns:a16="http://schemas.microsoft.com/office/drawing/2014/main" id="{F56BA334-07D7-02CD-47B3-CE879B9D43E3}"/>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7242E0D9-621B-E4AE-C4FD-0EEB0D21B025}"/>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Jan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15-24-0056-00-04ad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 altLang="ja-JP" sz="1600" dirty="0"/>
              <a:t>Use cases for Next Generation SUN PHYs</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12 July 2023</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Introduce basic transmission characteristics of IEEE 802.15.4 SUN-FSK and SUN-OFDM and their deployment in various applications with improved reception schemes, and show items necessary for future extensions. A part of  this contribution was supported from the commissioned research (No.05101)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Propose use for the new standardization </a:t>
            </a:r>
            <a:r>
              <a:rPr lang="en" altLang="ja-JP" sz="1600" dirty="0"/>
              <a:t>of Next Generation SUN PHYs</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F62C413F-C540-475D-62DC-0546A98CCAE2}"/>
              </a:ext>
            </a:extLst>
          </p:cNvPr>
          <p:cNvSpPr>
            <a:spLocks noGrp="1"/>
          </p:cNvSpPr>
          <p:nvPr>
            <p:ph type="dt" sz="half" idx="10"/>
          </p:nvPr>
        </p:nvSpPr>
        <p:spPr/>
        <p:txBody>
          <a:bodyPr/>
          <a:lstStyle/>
          <a:p>
            <a:r>
              <a:rPr lang="en-US" altLang="ja-JP" dirty="0"/>
              <a:t>Jan 2024</a:t>
            </a:r>
          </a:p>
        </p:txBody>
      </p:sp>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 altLang="ja-JP" sz="3600" dirty="0"/>
              <a:t>Use cases for Next Generation SUN PHYs</a:t>
            </a:r>
            <a:endParaRPr lang="ja-JP" altLang="ja-JP" sz="3600"/>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Jan 16, 2024</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A50A2B7A-11E7-3397-8475-8907C696D2FD}"/>
              </a:ext>
            </a:extLst>
          </p:cNvPr>
          <p:cNvSpPr>
            <a:spLocks noGrp="1"/>
          </p:cNvSpPr>
          <p:nvPr>
            <p:ph type="sldNum" sz="quarter" idx="12"/>
          </p:nvPr>
        </p:nvSpPr>
        <p:spPr/>
        <p:txBody>
          <a:bodyPr/>
          <a:lstStyle/>
          <a:p>
            <a:r>
              <a:rPr lang="en-US" altLang="ja-JP"/>
              <a:t>Slide </a:t>
            </a:r>
            <a:fld id="{79393609-1E35-594E-81C6-2FF184A0CB90}" type="slidenum">
              <a:rPr lang="en-US" altLang="ja-JP"/>
              <a:pPr/>
              <a:t>3</a:t>
            </a:fld>
            <a:endParaRPr lang="en-US" altLang="ja-JP"/>
          </a:p>
        </p:txBody>
      </p:sp>
      <p:sp>
        <p:nvSpPr>
          <p:cNvPr id="4098" name="Rectangle 2">
            <a:extLst>
              <a:ext uri="{FF2B5EF4-FFF2-40B4-BE49-F238E27FC236}">
                <a16:creationId xmlns:a16="http://schemas.microsoft.com/office/drawing/2014/main" id="{DEC88A55-00E5-B55C-E80B-CB30C83EAFBD}"/>
              </a:ext>
            </a:extLst>
          </p:cNvPr>
          <p:cNvSpPr>
            <a:spLocks noGrp="1" noChangeArrowheads="1"/>
          </p:cNvSpPr>
          <p:nvPr>
            <p:ph type="title"/>
          </p:nvPr>
        </p:nvSpPr>
        <p:spPr>
          <a:xfrm>
            <a:off x="685800" y="685800"/>
            <a:ext cx="7772400" cy="726976"/>
          </a:xfrm>
          <a:ln/>
        </p:spPr>
        <p:txBody>
          <a:bodyPr/>
          <a:lstStyle/>
          <a:p>
            <a:r>
              <a:rPr lang="en-US" altLang="ja-JP" sz="3200" dirty="0"/>
              <a:t>Background</a:t>
            </a:r>
            <a:endParaRPr lang="ja-JP" altLang="ja-JP" sz="3200"/>
          </a:p>
        </p:txBody>
      </p:sp>
      <p:sp>
        <p:nvSpPr>
          <p:cNvPr id="4099" name="Rectangle 3">
            <a:extLst>
              <a:ext uri="{FF2B5EF4-FFF2-40B4-BE49-F238E27FC236}">
                <a16:creationId xmlns:a16="http://schemas.microsoft.com/office/drawing/2014/main" id="{A982E641-2466-EEA2-52BA-933FBC137967}"/>
              </a:ext>
            </a:extLst>
          </p:cNvPr>
          <p:cNvSpPr>
            <a:spLocks noGrp="1" noChangeArrowheads="1"/>
          </p:cNvSpPr>
          <p:nvPr>
            <p:ph type="body" idx="1"/>
          </p:nvPr>
        </p:nvSpPr>
        <p:spPr>
          <a:xfrm>
            <a:off x="685800" y="1556792"/>
            <a:ext cx="7772400" cy="4752528"/>
          </a:xfrm>
          <a:ln/>
        </p:spPr>
        <p:txBody>
          <a:bodyPr/>
          <a:lstStyle/>
          <a:p>
            <a:r>
              <a:rPr lang="en-US" altLang="ja-JP" sz="1800" dirty="0">
                <a:latin typeface="Times New Roman" panose="02020603050405020304" pitchFamily="18" charset="0"/>
                <a:ea typeface="+mj-ea"/>
                <a:cs typeface="Times New Roman" panose="02020603050405020304" pitchFamily="18" charset="0"/>
              </a:rPr>
              <a:t>Wireless SUN is expected to be used in various fields other than smart metering</a:t>
            </a:r>
          </a:p>
          <a:p>
            <a:r>
              <a:rPr lang="en-US" altLang="ja-JP" sz="1800" dirty="0">
                <a:latin typeface="Times New Roman" panose="02020603050405020304" pitchFamily="18" charset="0"/>
                <a:ea typeface="+mj-ea"/>
                <a:cs typeface="Times New Roman" panose="02020603050405020304" pitchFamily="18" charset="0"/>
              </a:rPr>
              <a:t>This contribution will focus on a variety of areas beyond smart metering</a:t>
            </a:r>
            <a:r>
              <a:rPr lang="ja-JP" altLang="en-US" sz="1800">
                <a:latin typeface="Times New Roman" panose="02020603050405020304" pitchFamily="18" charset="0"/>
                <a:ea typeface="+mj-ea"/>
                <a:cs typeface="Times New Roman" panose="02020603050405020304" pitchFamily="18" charset="0"/>
              </a:rPr>
              <a:t> </a:t>
            </a:r>
            <a:r>
              <a:rPr lang="en-US" altLang="ja-JP" sz="1800" dirty="0">
                <a:latin typeface="Times New Roman" panose="02020603050405020304" pitchFamily="18" charset="0"/>
                <a:ea typeface="+mj-ea"/>
                <a:cs typeface="Times New Roman" panose="02020603050405020304" pitchFamily="18" charset="0"/>
              </a:rPr>
              <a:t>and propose use cases for Next Generation SUN PHYs</a:t>
            </a:r>
          </a:p>
          <a:p>
            <a:r>
              <a:rPr lang="en" altLang="ja-JP" sz="1800" dirty="0">
                <a:latin typeface="Times New Roman" panose="02020603050405020304" pitchFamily="18" charset="0"/>
                <a:ea typeface="+mj-ea"/>
                <a:cs typeface="Times New Roman" panose="02020603050405020304" pitchFamily="18" charset="0"/>
              </a:rPr>
              <a:t>Wide-area communications will require the use of VHF bands, etc., rather than Sub-GHz</a:t>
            </a:r>
          </a:p>
        </p:txBody>
      </p:sp>
      <p:sp>
        <p:nvSpPr>
          <p:cNvPr id="5" name="フッター プレースホルダー 4">
            <a:extLst>
              <a:ext uri="{FF2B5EF4-FFF2-40B4-BE49-F238E27FC236}">
                <a16:creationId xmlns:a16="http://schemas.microsoft.com/office/drawing/2014/main" id="{48C73D69-ADD9-6B81-B85A-0C84BBD36340}"/>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2" name="日付プレースホルダー 3">
            <a:extLst>
              <a:ext uri="{FF2B5EF4-FFF2-40B4-BE49-F238E27FC236}">
                <a16:creationId xmlns:a16="http://schemas.microsoft.com/office/drawing/2014/main" id="{20D0F0E2-2848-FCA9-DFE4-9EBEDE28A79F}"/>
              </a:ext>
            </a:extLst>
          </p:cNvPr>
          <p:cNvSpPr>
            <a:spLocks noGrp="1"/>
          </p:cNvSpPr>
          <p:nvPr>
            <p:ph type="dt" sz="half" idx="10"/>
          </p:nvPr>
        </p:nvSpPr>
        <p:spPr>
          <a:xfrm>
            <a:off x="685800" y="378281"/>
            <a:ext cx="1600200" cy="215444"/>
          </a:xfrm>
        </p:spPr>
        <p:txBody>
          <a:bodyPr/>
          <a:lstStyle/>
          <a:p>
            <a:r>
              <a:rPr lang="en-US" altLang="ja-JP" dirty="0"/>
              <a:t>Jan 2024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4</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3487680830"/>
              </p:ext>
            </p:extLst>
          </p:nvPr>
        </p:nvGraphicFramePr>
        <p:xfrm>
          <a:off x="107504" y="1400789"/>
          <a:ext cx="8784976" cy="496062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Disaster prevention Monitoring</a:t>
                      </a:r>
                    </a:p>
                    <a:p>
                      <a:r>
                        <a:rPr kumimoji="1" lang="en-US" altLang="ja-JP" sz="1050" dirty="0"/>
                        <a:t>: High-speed</a:t>
                      </a:r>
                      <a:endParaRPr kumimoji="1" lang="ja-JP" altLang="en-US" sz="1050"/>
                    </a:p>
                  </a:txBody>
                  <a:tcPr anchor="ctr"/>
                </a:tc>
                <a:tc>
                  <a:txBody>
                    <a:bodyPr/>
                    <a:lstStyle/>
                    <a:p>
                      <a:r>
                        <a:rPr kumimoji="1" lang="en" altLang="ja-JP" sz="1050" dirty="0"/>
                        <a:t>Cliff collapse and water level monitoring using moving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97997013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Disaster prevention Monitoring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r>
                        <a:rPr kumimoji="1" lang="en" altLang="ja-JP" sz="1050" dirty="0"/>
                        <a:t>Environmental sensing using acceleration sensors, rainfall sensors, etc.</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60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507789098"/>
                  </a:ext>
                </a:extLst>
              </a:tr>
              <a:tr h="370840">
                <a:tc>
                  <a:txBody>
                    <a:bodyPr/>
                    <a:lstStyle/>
                    <a:p>
                      <a:r>
                        <a:rPr kumimoji="1" lang="en-US" altLang="ja-JP" sz="1050" dirty="0"/>
                        <a:t>Infrastructure monitoring</a:t>
                      </a:r>
                    </a:p>
                    <a:p>
                      <a:r>
                        <a:rPr kumimoji="1" lang="en-US" altLang="ja-JP" sz="1050" dirty="0"/>
                        <a:t>: High-speed</a:t>
                      </a:r>
                      <a:endParaRPr kumimoji="1" lang="ja-JP" altLang="en-US" sz="1050"/>
                    </a:p>
                  </a:txBody>
                  <a:tcPr anchor="ctr"/>
                </a:tc>
                <a:tc>
                  <a:txBody>
                    <a:bodyPr/>
                    <a:lstStyle/>
                    <a:p>
                      <a:r>
                        <a:rPr kumimoji="1" lang="en" altLang="ja-JP" sz="1050" dirty="0"/>
                        <a:t>Structural health monitoring using moving and still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0.1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3814746551"/>
                  </a:ext>
                </a:extLst>
              </a:tr>
              <a:tr h="370840">
                <a:tc>
                  <a:txBody>
                    <a:bodyPr/>
                    <a:lstStyle/>
                    <a:p>
                      <a:r>
                        <a:rPr kumimoji="1" lang="en-US" altLang="ja-JP" sz="1050" dirty="0"/>
                        <a:t>Infrastructure monitoring</a:t>
                      </a:r>
                    </a:p>
                    <a:p>
                      <a:r>
                        <a:rPr kumimoji="1" lang="en-US" altLang="ja-JP" sz="1050" dirty="0"/>
                        <a:t>:Low-Speed</a:t>
                      </a:r>
                      <a:endParaRPr kumimoji="1" lang="ja-JP" altLang="en-US" sz="1050"/>
                    </a:p>
                  </a:txBody>
                  <a:tcPr anchor="ctr"/>
                </a:tc>
                <a:tc>
                  <a:txBody>
                    <a:bodyPr/>
                    <a:lstStyle/>
                    <a:p>
                      <a:r>
                        <a:rPr kumimoji="1" lang="en" altLang="ja-JP" sz="1050" dirty="0"/>
                        <a:t>Structural health monitoring of bridges, buildings, and so on using acceleration sensors, tilt sensors, vibration sensors, etc.</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3600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768815627"/>
                  </a:ext>
                </a:extLst>
              </a:tr>
              <a:tr h="370840">
                <a:tc>
                  <a:txBody>
                    <a:bodyPr/>
                    <a:lstStyle/>
                    <a:p>
                      <a:r>
                        <a:rPr kumimoji="1" lang="en-US" altLang="ja-JP" sz="1050" dirty="0"/>
                        <a:t>Medical application</a:t>
                      </a:r>
                    </a:p>
                    <a:p>
                      <a:r>
                        <a:rPr kumimoji="1" lang="en-US" altLang="ja-JP" sz="1050" dirty="0"/>
                        <a:t>: High-speed</a:t>
                      </a:r>
                      <a:endParaRPr kumimoji="1" lang="ja-JP" altLang="en-US" sz="1050"/>
                    </a:p>
                  </a:txBody>
                  <a:tcPr anchor="ctr"/>
                </a:tc>
                <a:tc>
                  <a:txBody>
                    <a:bodyPr/>
                    <a:lstStyle/>
                    <a:p>
                      <a:r>
                        <a:rPr kumimoji="1" lang="en" altLang="ja-JP" sz="1050" dirty="0"/>
                        <a:t>Telemedicine system using video and still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706013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Medical application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Biological monitoring </a:t>
                      </a:r>
                      <a:r>
                        <a:rPr kumimoji="1" lang="en-US" altLang="ja-JP" sz="1050" dirty="0"/>
                        <a:t>such</a:t>
                      </a:r>
                      <a:r>
                        <a:rPr kumimoji="1" lang="en" altLang="ja-JP" sz="1050" dirty="0"/>
                        <a:t> </a:t>
                      </a:r>
                      <a:r>
                        <a:rPr kumimoji="1" lang="en-US" altLang="ja-JP" sz="1050" dirty="0"/>
                        <a:t>as</a:t>
                      </a:r>
                      <a:r>
                        <a:rPr kumimoji="1" lang="en" altLang="ja-JP" sz="1050" dirty="0"/>
                        <a:t> blood pressure, fever, </a:t>
                      </a:r>
                      <a:r>
                        <a:rPr kumimoji="1" lang="en" altLang="ja-JP" sz="1050" dirty="0" err="1"/>
                        <a:t>etc.on</a:t>
                      </a:r>
                      <a:r>
                        <a:rPr kumimoji="1" lang="en" altLang="ja-JP" sz="1050" dirty="0"/>
                        <a:t> in hospital wards and nursing homes</a:t>
                      </a:r>
                      <a:endParaRPr kumimoji="1" lang="ja-JP" altLang="en-US" sz="1050"/>
                    </a:p>
                  </a:txBody>
                  <a:tcPr anchor="ctr"/>
                </a:tc>
                <a:tc>
                  <a:txBody>
                    <a:bodyPr/>
                    <a:lstStyle/>
                    <a:p>
                      <a:r>
                        <a:rPr kumimoji="1" lang="en-US" altLang="ja-JP" sz="1050" dirty="0"/>
                        <a:t>0.1</a:t>
                      </a:r>
                      <a:r>
                        <a:rPr kumimoji="1" lang="en" altLang="ja-JP" sz="1050" dirty="0"/>
                        <a:t>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379564401"/>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8" name="日付プレースホルダー 3">
            <a:extLst>
              <a:ext uri="{FF2B5EF4-FFF2-40B4-BE49-F238E27FC236}">
                <a16:creationId xmlns:a16="http://schemas.microsoft.com/office/drawing/2014/main" id="{3D718B93-C082-CEBF-13BB-95F6B453B18B}"/>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398561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5</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2594540701"/>
              </p:ext>
            </p:extLst>
          </p:nvPr>
        </p:nvGraphicFramePr>
        <p:xfrm>
          <a:off x="107504" y="1400789"/>
          <a:ext cx="8784976" cy="464058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Factory</a:t>
                      </a:r>
                    </a:p>
                    <a:p>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Connection of sequencers to assembly and processing equipment in the plant</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 per 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1km</a:t>
                      </a:r>
                      <a:endParaRPr kumimoji="1" lang="ja-JP" altLang="en-US" sz="1050"/>
                    </a:p>
                  </a:txBody>
                  <a:tcPr anchor="ctr"/>
                </a:tc>
                <a:tc>
                  <a:txBody>
                    <a:bodyPr/>
                    <a:lstStyle/>
                    <a:p>
                      <a:r>
                        <a:rPr kumimoji="1" lang="en-US" altLang="ja-JP" sz="1050" dirty="0"/>
                        <a:t>Sub-GHz</a:t>
                      </a:r>
                      <a:endParaRPr kumimoji="1" lang="ja-JP" altLang="en-US" sz="1050"/>
                    </a:p>
                  </a:txBody>
                  <a:tcPr anchor="ctr"/>
                </a:tc>
                <a:extLst>
                  <a:ext uri="{0D108BD9-81ED-4DB2-BD59-A6C34878D82A}">
                    <a16:rowId xmlns:a16="http://schemas.microsoft.com/office/drawing/2014/main" val="4160990430"/>
                  </a:ext>
                </a:extLst>
              </a:tr>
              <a:tr h="370840">
                <a:tc>
                  <a:txBody>
                    <a:bodyPr/>
                    <a:lstStyle/>
                    <a:p>
                      <a:r>
                        <a:rPr kumimoji="1" lang="en-US" altLang="ja-JP" sz="1050" dirty="0"/>
                        <a:t>Factory</a:t>
                      </a:r>
                    </a:p>
                    <a:p>
                      <a:r>
                        <a:rPr kumimoji="1" lang="en-US" altLang="ja-JP" sz="1050" dirty="0"/>
                        <a:t>: Low-speed</a:t>
                      </a:r>
                      <a:endParaRPr kumimoji="1" lang="ja-JP" altLang="en-US" sz="1050"/>
                    </a:p>
                  </a:txBody>
                  <a:tcPr anchor="ctr"/>
                </a:tc>
                <a:tc>
                  <a:txBody>
                    <a:bodyPr/>
                    <a:lstStyle/>
                    <a:p>
                      <a:r>
                        <a:rPr kumimoji="1" lang="en" altLang="ja-JP" sz="1050" dirty="0"/>
                        <a:t>Environmental monitoring of temperature, humidity, air, etc. in the factory</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1km</a:t>
                      </a:r>
                      <a:endParaRPr kumimoji="1" lang="ja-JP" altLang="en-US" sz="1050"/>
                    </a:p>
                  </a:txBody>
                  <a:tcPr anchor="ctr"/>
                </a:tc>
                <a:tc>
                  <a:txBody>
                    <a:bodyPr/>
                    <a:lstStyle/>
                    <a:p>
                      <a:r>
                        <a:rPr kumimoji="1" lang="en-US" altLang="ja-JP" sz="1050" dirty="0"/>
                        <a:t>Sub-GHz</a:t>
                      </a:r>
                      <a:endParaRPr kumimoji="1" lang="ja-JP" altLang="en-US" sz="1050"/>
                    </a:p>
                  </a:txBody>
                  <a:tcPr anchor="ctr"/>
                </a:tc>
                <a:extLst>
                  <a:ext uri="{0D108BD9-81ED-4DB2-BD59-A6C34878D82A}">
                    <a16:rowId xmlns:a16="http://schemas.microsoft.com/office/drawing/2014/main" val="2212867888"/>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Agriculture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Crop growth monitoring using still and moving images</a:t>
                      </a:r>
                      <a:endParaRPr kumimoji="1" lang="ja-JP" altLang="en-US" sz="1050"/>
                    </a:p>
                  </a:txBody>
                  <a:tcPr anchor="ctr"/>
                </a:tc>
                <a:tc>
                  <a:txBody>
                    <a:bodyPr/>
                    <a:lstStyle/>
                    <a:p>
                      <a:r>
                        <a:rPr kumimoji="1" lang="en" altLang="ja-JP" sz="1050" dirty="0"/>
                        <a:t>1000 per km^2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r>
                        <a:rPr kumimoji="1" lang="en-US" altLang="ja-JP" sz="1050" dirty="0"/>
                        <a:t>10000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741169374"/>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Agriculture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Environmental monitoring using various sensors on farms and fields</a:t>
                      </a:r>
                      <a:endParaRPr kumimoji="1" lang="ja-JP" altLang="en-US" sz="1050"/>
                    </a:p>
                  </a:txBody>
                  <a:tcPr anchor="ctr"/>
                </a:tc>
                <a:tc>
                  <a:txBody>
                    <a:bodyPr/>
                    <a:lstStyle/>
                    <a:p>
                      <a:r>
                        <a:rPr kumimoji="1" lang="en" altLang="ja-JP" sz="1050" dirty="0"/>
                        <a:t>10000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3465372050"/>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Fisheries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Growth monitoring at aquaculture sites using still and moving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10000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043570925"/>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rPr>
                        <a:t>Fisheries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Environmental monitoring using various sensors on farms and fields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722656043"/>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7" name="日付プレースホルダー 3">
            <a:extLst>
              <a:ext uri="{FF2B5EF4-FFF2-40B4-BE49-F238E27FC236}">
                <a16:creationId xmlns:a16="http://schemas.microsoft.com/office/drawing/2014/main" id="{C9D98C2F-C952-AEC5-080C-E04221614366}"/>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125312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306279920"/>
              </p:ext>
            </p:extLst>
          </p:nvPr>
        </p:nvGraphicFramePr>
        <p:xfrm>
          <a:off x="107504" y="1400789"/>
          <a:ext cx="8784976" cy="339090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Intelligent transport systems: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Monitoring of traffic conditions on the road, low latency control information for automated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a:t>
                      </a:r>
                      <a:r>
                        <a:rPr kumimoji="1" lang="en-US" altLang="ja-JP" sz="1050" dirty="0"/>
                        <a:t>e.g. automated vehicle)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10000 per km^2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4160990430"/>
                  </a:ext>
                </a:extLst>
              </a:tr>
              <a:tr h="370840">
                <a:tc>
                  <a:txBody>
                    <a:bodyPr/>
                    <a:lstStyle/>
                    <a:p>
                      <a:r>
                        <a:rPr kumimoji="1" lang="en-US" altLang="ja-JP" sz="1050" dirty="0"/>
                        <a:t>Intelligent</a:t>
                      </a:r>
                      <a:r>
                        <a:rPr kumimoji="1" lang="ja-JP" altLang="en-US" sz="1050"/>
                        <a:t> </a:t>
                      </a:r>
                      <a:r>
                        <a:rPr kumimoji="1" lang="en-US" altLang="ja-JP" sz="1050" dirty="0"/>
                        <a:t>transport systems: </a:t>
                      </a:r>
                    </a:p>
                    <a:p>
                      <a:r>
                        <a:rPr kumimoji="1" lang="en-US" altLang="ja-JP" sz="1050" dirty="0"/>
                        <a:t>Low-speed</a:t>
                      </a:r>
                      <a:endParaRPr kumimoji="1" lang="ja-JP" altLang="en-US" sz="1050"/>
                    </a:p>
                  </a:txBody>
                  <a:tcPr anchor="ctr"/>
                </a:tc>
                <a:tc>
                  <a:txBody>
                    <a:bodyPr/>
                    <a:lstStyle/>
                    <a:p>
                      <a:pPr>
                        <a:spcAft>
                          <a:spcPts val="600"/>
                        </a:spcAft>
                      </a:pPr>
                      <a:r>
                        <a:rPr kumimoji="1" lang="en" altLang="ja-JP" sz="1050" dirty="0"/>
                        <a:t>Roadside monitoring with environmental sensors: temperature, humidity, air, etc. in the factory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Transmission of traffic-related information to vehicles</a:t>
                      </a:r>
                      <a:br>
                        <a:rPr kumimoji="1" lang="en" altLang="ja-JP" sz="1050" dirty="0"/>
                      </a:br>
                      <a:r>
                        <a:rPr kumimoji="1" lang="en" altLang="ja-JP" sz="1050" dirty="0"/>
                        <a:t>(</a:t>
                      </a:r>
                      <a:r>
                        <a:rPr kumimoji="1" lang="en-US" altLang="ja-JP" sz="1050" dirty="0"/>
                        <a:t>e.g. automated vehicle)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r>
                        <a:rPr kumimoji="1" lang="en-US" altLang="ja-JP" sz="1050" dirty="0"/>
                        <a:t>5000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212867888"/>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7" name="日付プレースホルダー 3">
            <a:extLst>
              <a:ext uri="{FF2B5EF4-FFF2-40B4-BE49-F238E27FC236}">
                <a16:creationId xmlns:a16="http://schemas.microsoft.com/office/drawing/2014/main" id="{5F6FB9A5-292B-D70D-8BF6-A2C75A5A95E5}"/>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399523511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507</TotalTime>
  <Words>1011</Words>
  <Application>Microsoft Macintosh PowerPoint</Application>
  <PresentationFormat>画面に合わせる (4:3)</PresentationFormat>
  <Paragraphs>206</Paragraphs>
  <Slides>6</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ＭＳ Ｐゴシック</vt:lpstr>
      <vt:lpstr>Arial</vt:lpstr>
      <vt:lpstr>Times New Roman</vt:lpstr>
      <vt:lpstr>Office テーマ</vt:lpstr>
      <vt:lpstr>PowerPoint プレゼンテーション</vt:lpstr>
      <vt:lpstr>Use cases for Next Generation SUN PHYs</vt:lpstr>
      <vt:lpstr>Background</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37</cp:revision>
  <cp:lastPrinted>1998-02-10T13:28:06Z</cp:lastPrinted>
  <dcterms:created xsi:type="dcterms:W3CDTF">2023-07-11T09:26:43Z</dcterms:created>
  <dcterms:modified xsi:type="dcterms:W3CDTF">2024-01-16T14:17:31Z</dcterms:modified>
</cp:coreProperties>
</file>