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8" r:id="rId3"/>
    <p:sldId id="266" r:id="rId4"/>
    <p:sldId id="267" r:id="rId5"/>
    <p:sldId id="269" r:id="rId6"/>
    <p:sldId id="27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varScale="1">
        <p:scale>
          <a:sx n="105" d="100"/>
          <a:sy n="105" d="100"/>
        </p:scale>
        <p:origin x="24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802.15-24-0060-03-04ad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17/15-17-0528-01-lpwa-draft-ig-lpwa-report.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7/15-17-0528-01-lpwa-draft-ig-lpwa-report.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[Proposal of NG SUN PHY Channel Models]</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[16 January,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Discussion in SG</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sz="4800" dirty="0" smtClean="0"/>
              <a:t>Proposal of NG SUN PHY Channel Models </a:t>
            </a:r>
            <a:endParaRPr lang="en-US" sz="4800" dirty="0"/>
          </a:p>
        </p:txBody>
      </p:sp>
      <p:sp>
        <p:nvSpPr>
          <p:cNvPr id="6" name="Untertitel 5"/>
          <p:cNvSpPr>
            <a:spLocks noGrp="1"/>
          </p:cNvSpPr>
          <p:nvPr>
            <p:ph type="subTitle" idx="1"/>
          </p:nvPr>
        </p:nvSpPr>
        <p:spPr/>
        <p:txBody>
          <a:bodyPr/>
          <a:lstStyle/>
          <a:p>
            <a:r>
              <a:rPr lang="en-US" dirty="0" smtClean="0"/>
              <a:t>Joerg Robert, TU Ilmenau / Fraunhofer IIS</a:t>
            </a:r>
            <a:endParaRPr lang="en-US" dirty="0"/>
          </a:p>
        </p:txBody>
      </p:sp>
      <p:sp>
        <p:nvSpPr>
          <p:cNvPr id="2" name="Datumsplatzhalter 1"/>
          <p:cNvSpPr>
            <a:spLocks noGrp="1"/>
          </p:cNvSpPr>
          <p:nvPr>
            <p:ph type="dt" sz="half" idx="10"/>
          </p:nvPr>
        </p:nvSpPr>
        <p:spPr/>
        <p:txBody>
          <a:body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2984849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de-DE" altLang="de-DE" sz="3200" dirty="0" smtClean="0"/>
              <a:t>Abstract</a:t>
            </a:r>
            <a:endParaRPr lang="de-DE" altLang="de-DE" sz="3200" dirty="0"/>
          </a:p>
        </p:txBody>
      </p:sp>
      <p:sp>
        <p:nvSpPr>
          <p:cNvPr id="2" name="Inhaltsplatzhalter 1"/>
          <p:cNvSpPr>
            <a:spLocks noGrp="1"/>
          </p:cNvSpPr>
          <p:nvPr>
            <p:ph idx="1"/>
          </p:nvPr>
        </p:nvSpPr>
        <p:spPr/>
        <p:txBody>
          <a:bodyPr/>
          <a:lstStyle/>
          <a:p>
            <a:r>
              <a:rPr lang="en-US" sz="2000" dirty="0" smtClean="0"/>
              <a:t>The next GEN SUN PHY has to provide superior results to existing specifications in real channels</a:t>
            </a:r>
          </a:p>
          <a:p>
            <a:r>
              <a:rPr lang="en-US" sz="2000" dirty="0" smtClean="0"/>
              <a:t>Multipath-fading will be present in real channels and has to be modeled for the performance evaluation</a:t>
            </a:r>
          </a:p>
          <a:p>
            <a:r>
              <a:rPr lang="en-US" sz="2000" dirty="0" smtClean="0"/>
              <a:t>Interference from existing users will be present and has to be considered for the performance evaluation</a:t>
            </a:r>
          </a:p>
          <a:p>
            <a:r>
              <a:rPr lang="en-US" sz="2000" dirty="0" smtClean="0"/>
              <a:t>Extensive work in this area was already done during TG4w (DCN </a:t>
            </a:r>
            <a:r>
              <a:rPr lang="en-US" sz="2000" dirty="0"/>
              <a:t>15-17-528/r1) </a:t>
            </a:r>
            <a:r>
              <a:rPr lang="en-US" sz="2000" dirty="0" smtClean="0"/>
              <a:t>[2]</a:t>
            </a:r>
            <a:br>
              <a:rPr lang="en-US" sz="2000" dirty="0" smtClean="0"/>
            </a:br>
            <a:r>
              <a:rPr lang="en-US" sz="2000" dirty="0" smtClean="0">
                <a:hlinkClick r:id="rId3"/>
              </a:rPr>
              <a:t>https</a:t>
            </a:r>
            <a:r>
              <a:rPr lang="en-US" sz="2000" dirty="0">
                <a:hlinkClick r:id="rId3"/>
              </a:rPr>
              <a:t>://</a:t>
            </a:r>
            <a:r>
              <a:rPr lang="en-US" sz="2000" dirty="0" smtClean="0">
                <a:hlinkClick r:id="rId3"/>
              </a:rPr>
              <a:t>mentor.ieee.org/802.15/dcn/17/15-17-0528-01-lpwa-draft-ig-lpwa-report.docx</a:t>
            </a:r>
            <a:endParaRPr lang="en-US" sz="2000" dirty="0" smtClean="0"/>
          </a:p>
          <a:p>
            <a:endParaRPr lang="en-US" sz="2000" dirty="0"/>
          </a:p>
          <a:p>
            <a:r>
              <a:rPr lang="en-US" sz="2000" dirty="0" smtClean="0"/>
              <a:t>Proposal: Follow work in TG4w</a:t>
            </a:r>
          </a:p>
          <a:p>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Multipath Channel Models</a:t>
            </a:r>
            <a:endParaRPr lang="en-US" dirty="0"/>
          </a:p>
        </p:txBody>
      </p:sp>
      <p:sp>
        <p:nvSpPr>
          <p:cNvPr id="3" name="Inhaltsplatzhalter 2"/>
          <p:cNvSpPr>
            <a:spLocks noGrp="1"/>
          </p:cNvSpPr>
          <p:nvPr>
            <p:ph idx="1"/>
          </p:nvPr>
        </p:nvSpPr>
        <p:spPr/>
        <p:txBody>
          <a:bodyPr/>
          <a:lstStyle/>
          <a:p>
            <a:r>
              <a:rPr lang="en-US" sz="2000" dirty="0" smtClean="0"/>
              <a:t>Indoor (ID): </a:t>
            </a:r>
            <a:br>
              <a:rPr lang="en-US" sz="2000" dirty="0" smtClean="0"/>
            </a:br>
            <a:r>
              <a:rPr lang="en-US" sz="2000" dirty="0" smtClean="0"/>
              <a:t>DCN 15-17-528/r1, Sec. 4.2, Indoor model</a:t>
            </a:r>
          </a:p>
          <a:p>
            <a:endParaRPr lang="en-US" sz="2000" dirty="0" smtClean="0"/>
          </a:p>
          <a:p>
            <a:r>
              <a:rPr lang="en-US" sz="2000" dirty="0" smtClean="0"/>
              <a:t>Stationary Outdoor with non-directional antenna (SO-ND): </a:t>
            </a:r>
            <a:br>
              <a:rPr lang="en-US" sz="2000" dirty="0" smtClean="0"/>
            </a:br>
            <a:r>
              <a:rPr lang="en-US" sz="2000" dirty="0" smtClean="0"/>
              <a:t>DCN 15-17-528/r1, Sec. 4.2, </a:t>
            </a:r>
            <a:r>
              <a:rPr lang="en-US" sz="2000" dirty="0"/>
              <a:t>Outdoor Urban Model / Outdoor Rural </a:t>
            </a:r>
            <a:r>
              <a:rPr lang="en-US" sz="2000" dirty="0" smtClean="0"/>
              <a:t>Model</a:t>
            </a:r>
          </a:p>
          <a:p>
            <a:r>
              <a:rPr lang="en-US" sz="2000" dirty="0" smtClean="0"/>
              <a:t>Mobile </a:t>
            </a:r>
            <a:r>
              <a:rPr lang="en-US" sz="2000" dirty="0"/>
              <a:t>Outdoor with non-directional antenna </a:t>
            </a:r>
            <a:r>
              <a:rPr lang="en-US" sz="2000" dirty="0" smtClean="0"/>
              <a:t>(MO): </a:t>
            </a:r>
            <a:r>
              <a:rPr lang="en-US" sz="2000" dirty="0"/>
              <a:t/>
            </a:r>
            <a:br>
              <a:rPr lang="en-US" sz="2000" dirty="0"/>
            </a:br>
            <a:r>
              <a:rPr lang="en-US" sz="2000" dirty="0"/>
              <a:t>DCN 15-17-528/r1, Sec. 4.2, Outdoor Urban Model / Outdoor Rural </a:t>
            </a:r>
            <a:r>
              <a:rPr lang="en-US" sz="2000" dirty="0" smtClean="0"/>
              <a:t>Model, speed of 100km/h</a:t>
            </a:r>
            <a:endParaRPr lang="en-US" sz="2000" dirty="0"/>
          </a:p>
          <a:p>
            <a:endParaRPr lang="en-US" sz="2000" dirty="0" smtClean="0"/>
          </a:p>
          <a:p>
            <a:r>
              <a:rPr lang="en-US" sz="2000" dirty="0" smtClean="0"/>
              <a:t>Outdoor with directional antenna (O-DA):</a:t>
            </a:r>
            <a:r>
              <a:rPr lang="en-US" sz="2000" dirty="0"/>
              <a:t/>
            </a:r>
            <a:br>
              <a:rPr lang="en-US" sz="2000" dirty="0"/>
            </a:br>
            <a:r>
              <a:rPr lang="en-US" sz="2000" dirty="0" smtClean="0"/>
              <a:t>DCN 15-17-528/r1, </a:t>
            </a:r>
            <a:r>
              <a:rPr lang="en-US" sz="2000" dirty="0"/>
              <a:t>Sec. </a:t>
            </a:r>
            <a:r>
              <a:rPr lang="en-US" sz="2000" dirty="0" smtClean="0"/>
              <a:t>4.2, Outdoor </a:t>
            </a:r>
            <a:r>
              <a:rPr lang="en-US" sz="2000" dirty="0"/>
              <a:t>Device-to-Device</a:t>
            </a:r>
            <a:endParaRPr lang="en-US" sz="2000" dirty="0" smtClean="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spTree>
    <p:extLst>
      <p:ext uri="{BB962C8B-B14F-4D97-AF65-F5344CB8AC3E}">
        <p14:creationId xmlns:p14="http://schemas.microsoft.com/office/powerpoint/2010/main" val="2348556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Interference Models</a:t>
            </a:r>
            <a:endParaRPr lang="en-US" dirty="0"/>
          </a:p>
        </p:txBody>
      </p:sp>
      <p:sp>
        <p:nvSpPr>
          <p:cNvPr id="3" name="Inhaltsplatzhalter 2"/>
          <p:cNvSpPr>
            <a:spLocks noGrp="1"/>
          </p:cNvSpPr>
          <p:nvPr>
            <p:ph idx="1"/>
          </p:nvPr>
        </p:nvSpPr>
        <p:spPr/>
        <p:txBody>
          <a:bodyPr/>
          <a:lstStyle/>
          <a:p>
            <a:r>
              <a:rPr lang="en-US" sz="2000" dirty="0"/>
              <a:t>Indoor (ID</a:t>
            </a:r>
            <a:r>
              <a:rPr lang="en-US" sz="2000" dirty="0" smtClean="0"/>
              <a:t>): </a:t>
            </a:r>
            <a:r>
              <a:rPr lang="en-US" sz="2000" dirty="0"/>
              <a:t/>
            </a:r>
            <a:br>
              <a:rPr lang="en-US" sz="2000" dirty="0"/>
            </a:br>
            <a:r>
              <a:rPr lang="en-US" sz="2000" dirty="0"/>
              <a:t>DCN 15-17-528/r1, Sec. </a:t>
            </a:r>
            <a:r>
              <a:rPr lang="en-US" sz="2000" dirty="0" smtClean="0"/>
              <a:t>4.3, Medium density with 5 m antenna height</a:t>
            </a:r>
          </a:p>
          <a:p>
            <a:r>
              <a:rPr lang="en-US" sz="2000" dirty="0" smtClean="0"/>
              <a:t>Outdoor Non-Directive Antenna (OND):</a:t>
            </a:r>
            <a:br>
              <a:rPr lang="en-US" sz="2000" dirty="0" smtClean="0"/>
            </a:br>
            <a:r>
              <a:rPr lang="en-US" sz="2000" dirty="0" smtClean="0"/>
              <a:t>DCN </a:t>
            </a:r>
            <a:r>
              <a:rPr lang="en-US" sz="2000" dirty="0"/>
              <a:t>15-17-528/r1, Sec. 4.3, </a:t>
            </a:r>
            <a:r>
              <a:rPr lang="en-US" sz="2000" dirty="0" smtClean="0"/>
              <a:t>High </a:t>
            </a:r>
            <a:r>
              <a:rPr lang="en-US" sz="2000" dirty="0"/>
              <a:t>density </a:t>
            </a:r>
            <a:r>
              <a:rPr lang="en-US" sz="2000" dirty="0" smtClean="0"/>
              <a:t>with 10 </a:t>
            </a:r>
            <a:r>
              <a:rPr lang="en-US" sz="2000" dirty="0"/>
              <a:t>m antenna height</a:t>
            </a:r>
          </a:p>
          <a:p>
            <a:r>
              <a:rPr lang="en-US" sz="2000" dirty="0" smtClean="0"/>
              <a:t>Outdoor Directive </a:t>
            </a:r>
            <a:r>
              <a:rPr lang="en-US" sz="2000" dirty="0"/>
              <a:t>(OND):</a:t>
            </a:r>
            <a:br>
              <a:rPr lang="en-US" sz="2000" dirty="0"/>
            </a:br>
            <a:r>
              <a:rPr lang="en-US" sz="2000" dirty="0"/>
              <a:t>DCN 15-17-528/r1, Sec. 4.3, </a:t>
            </a:r>
            <a:r>
              <a:rPr lang="en-US" sz="2000" dirty="0" smtClean="0"/>
              <a:t>Medium </a:t>
            </a:r>
            <a:r>
              <a:rPr lang="en-US" sz="2000" dirty="0"/>
              <a:t>density with 10 m antenna height</a:t>
            </a:r>
          </a:p>
          <a:p>
            <a:endParaRPr lang="en-US" sz="2000" dirty="0" smtClean="0"/>
          </a:p>
          <a:p>
            <a:endParaRPr lang="en-US" sz="2000" dirty="0"/>
          </a:p>
          <a:p>
            <a:r>
              <a:rPr lang="en-US" sz="2000" dirty="0" smtClean="0"/>
              <a:t>Interference model is also described in [1]</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2889836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Literature</a:t>
            </a:r>
            <a:endParaRPr lang="en-US" dirty="0"/>
          </a:p>
        </p:txBody>
      </p:sp>
      <p:sp>
        <p:nvSpPr>
          <p:cNvPr id="3" name="Inhaltsplatzhalter 2"/>
          <p:cNvSpPr>
            <a:spLocks noGrp="1"/>
          </p:cNvSpPr>
          <p:nvPr>
            <p:ph idx="1"/>
          </p:nvPr>
        </p:nvSpPr>
        <p:spPr/>
        <p:txBody>
          <a:bodyPr/>
          <a:lstStyle/>
          <a:p>
            <a:pPr marL="265113" indent="-265113">
              <a:buNone/>
            </a:pPr>
            <a:r>
              <a:rPr lang="de-DE" sz="2000" dirty="0" smtClean="0"/>
              <a:t>[1] J</a:t>
            </a:r>
            <a:r>
              <a:rPr lang="de-DE" sz="2000" dirty="0"/>
              <a:t>. Robert, S. Rauh, H. Lieske </a:t>
            </a:r>
            <a:r>
              <a:rPr lang="de-DE" sz="2000" dirty="0" err="1"/>
              <a:t>and</a:t>
            </a:r>
            <a:r>
              <a:rPr lang="de-DE" sz="2000" dirty="0"/>
              <a:t> A. Heuberger, "IEEE 802.15 Low Power Wide Area Network (LPWAN) PHY </a:t>
            </a:r>
            <a:r>
              <a:rPr lang="de-DE" sz="2000" dirty="0" err="1"/>
              <a:t>Interference</a:t>
            </a:r>
            <a:r>
              <a:rPr lang="de-DE" sz="2000" dirty="0"/>
              <a:t> Model," </a:t>
            </a:r>
            <a:r>
              <a:rPr lang="de-DE" sz="2000" i="1" dirty="0"/>
              <a:t>2018 IEEE International Conference on Communications (ICC)</a:t>
            </a:r>
            <a:r>
              <a:rPr lang="de-DE" sz="2000" dirty="0"/>
              <a:t>, Kansas City, MO, USA, </a:t>
            </a:r>
            <a:r>
              <a:rPr lang="de-DE" sz="2000" dirty="0" smtClean="0"/>
              <a:t>2018</a:t>
            </a:r>
          </a:p>
          <a:p>
            <a:pPr marL="265113" indent="-265113">
              <a:buNone/>
            </a:pPr>
            <a:r>
              <a:rPr lang="de-DE" sz="2000" dirty="0" smtClean="0"/>
              <a:t>[2] </a:t>
            </a:r>
            <a:r>
              <a:rPr lang="de-DE" sz="2000" dirty="0" err="1" smtClean="0"/>
              <a:t>Draft</a:t>
            </a:r>
            <a:r>
              <a:rPr lang="de-DE" sz="2000" dirty="0" smtClean="0"/>
              <a:t> IG LPWA Report</a:t>
            </a:r>
            <a:r>
              <a:rPr lang="de-DE" sz="2000" dirty="0"/>
              <a:t>, DCN 15-17-528/r1, </a:t>
            </a:r>
            <a:r>
              <a:rPr lang="de-DE" sz="2000" dirty="0">
                <a:hlinkClick r:id="rId2"/>
              </a:rPr>
              <a:t>https://</a:t>
            </a:r>
            <a:r>
              <a:rPr lang="de-DE" sz="2000" dirty="0" smtClean="0">
                <a:hlinkClick r:id="rId2"/>
              </a:rPr>
              <a:t>mentor.ieee.org/802.15/dcn/17/15-17-0528-01-lpwa-draft-ig-lpwa-report.docx</a:t>
            </a:r>
            <a:endParaRPr lang="de-DE" sz="2000" dirty="0" smtClean="0"/>
          </a:p>
          <a:p>
            <a:pPr marL="265113" indent="-265113">
              <a:buNone/>
            </a:pPr>
            <a:endParaRPr lang="de-DE" sz="2000" dirty="0"/>
          </a:p>
          <a:p>
            <a:pPr marL="265113" indent="-265113">
              <a:buNone/>
            </a:pPr>
            <a:endParaRPr lang="de-DE" sz="2000" dirty="0" smtClean="0"/>
          </a:p>
          <a:p>
            <a:pPr marL="0" indent="0">
              <a:buNone/>
            </a:pP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2888417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569</Words>
  <Application>Microsoft Office PowerPoint</Application>
  <PresentationFormat>Bildschirmpräsentation (4:3)</PresentationFormat>
  <Paragraphs>61</Paragraphs>
  <Slides>6</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Times New Roman</vt:lpstr>
      <vt:lpstr>Office</vt:lpstr>
      <vt:lpstr>PowerPoint-Präsentation</vt:lpstr>
      <vt:lpstr>Proposal of NG SUN PHY Channel Models </vt:lpstr>
      <vt:lpstr>Abstract</vt:lpstr>
      <vt:lpstr>Multipath Channel Models</vt:lpstr>
      <vt:lpstr>Interference Models</vt:lpstr>
      <vt:lpstr>Literature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71</cp:revision>
  <cp:lastPrinted>1998-02-10T13:28:06Z</cp:lastPrinted>
  <dcterms:created xsi:type="dcterms:W3CDTF">2023-12-01T17:38:14Z</dcterms:created>
  <dcterms:modified xsi:type="dcterms:W3CDTF">2024-01-16T16:47:57Z</dcterms:modified>
</cp:coreProperties>
</file>