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71" r:id="rId3"/>
    <p:sldId id="298" r:id="rId4"/>
    <p:sldId id="29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71"/>
            <p14:sldId id="298"/>
            <p14:sldId id="2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154"/>
    <p:restoredTop sz="86395"/>
  </p:normalViewPr>
  <p:slideViewPr>
    <p:cSldViewPr>
      <p:cViewPr>
        <p:scale>
          <a:sx n="156" d="100"/>
          <a:sy n="156" d="100"/>
        </p:scale>
        <p:origin x="1216" y="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5" d="100"/>
          <a:sy n="95" d="100"/>
        </p:scale>
        <p:origin x="433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2</a:t>
            </a:fld>
            <a:endParaRPr lang="en-US" altLang="en-US"/>
          </a:p>
        </p:txBody>
      </p:sp>
    </p:spTree>
    <p:extLst>
      <p:ext uri="{BB962C8B-B14F-4D97-AF65-F5344CB8AC3E}">
        <p14:creationId xmlns:p14="http://schemas.microsoft.com/office/powerpoint/2010/main" val="3473023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Jan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Jan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15-23-0065-01-04ab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Jan 2024</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a:t>
            </a:r>
          </a:p>
          <a:p>
            <a:r>
              <a:rPr lang="en-US" altLang="en-US" sz="1600" b="1" dirty="0"/>
              <a:t>Date Submitted: </a:t>
            </a:r>
            <a:r>
              <a:rPr lang="en-US" altLang="en-US" sz="1600" dirty="0"/>
              <a:t>[November 15, 2022]	</a:t>
            </a:r>
          </a:p>
          <a:p>
            <a:r>
              <a:rPr lang="en-US" altLang="en-US" sz="1600" b="1" dirty="0"/>
              <a:t>Source:</a:t>
            </a:r>
            <a:r>
              <a:rPr lang="en-US" altLang="en-US" sz="1600" dirty="0"/>
              <a:t> [Alexander Krebs, (Apple)]</a:t>
            </a:r>
          </a:p>
          <a:p>
            <a:r>
              <a:rPr lang="en-US" altLang="en-US" sz="1600" b="1" dirty="0"/>
              <a:t>Email: </a:t>
            </a:r>
            <a:r>
              <a:rPr lang="en-US" altLang="en-US" sz="1600" dirty="0" err="1"/>
              <a:t>krebs</a:t>
            </a:r>
            <a:r>
              <a:rPr lang="en-US" altLang="en-US" sz="1600" dirty="0"/>
              <a:t> @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[Recommendation how to resolve some of the </a:t>
            </a:r>
            <a:r>
              <a:rPr lang="en-US" altLang="en-US" sz="1600" dirty="0" err="1"/>
              <a:t>DraftC</a:t>
            </a:r>
            <a:r>
              <a:rPr lang="en-US" altLang="en-US" sz="1600" dirty="0"/>
              <a:t> pre-ballot comments]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Reassignments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600" dirty="0"/>
              <a:t>Bin Q: 154 360 361 362 381 518 519 637 741 742 755 756 787 809 810 905 906 22 355 751 790 796</a:t>
            </a:r>
          </a:p>
          <a:p>
            <a:pPr>
              <a:spcBef>
                <a:spcPts val="600"/>
              </a:spcBef>
              <a:spcAft>
                <a:spcPts val="600"/>
              </a:spcAft>
              <a:buFont typeface="Arial" panose="020B0604020202020204" pitchFamily="34" charset="0"/>
              <a:buChar char="•"/>
            </a:pPr>
            <a:r>
              <a:rPr lang="en-US" sz="1600" dirty="0" err="1"/>
              <a:t>Jinjing</a:t>
            </a:r>
            <a:r>
              <a:rPr lang="en-US" sz="1600" dirty="0"/>
              <a:t>: 8 18 23 24 37 211 328 329 365 366 367 368 370 372 373 374 379 687 758 759 760 761 762 763 764 765 766 767 768 769 770 775 776 781 782 783 785 786 788 789</a:t>
            </a:r>
          </a:p>
          <a:p>
            <a:pPr>
              <a:spcBef>
                <a:spcPts val="600"/>
              </a:spcBef>
              <a:spcAft>
                <a:spcPts val="600"/>
              </a:spcAft>
              <a:buFont typeface="Arial" panose="020B0604020202020204" pitchFamily="34" charset="0"/>
              <a:buChar char="•"/>
            </a:pPr>
            <a:r>
              <a:rPr lang="en-US" sz="1600" dirty="0" err="1"/>
              <a:t>Rojan</a:t>
            </a:r>
            <a:r>
              <a:rPr lang="en-US" sz="1600" dirty="0"/>
              <a:t>: 168 627 13 77 169 170 343 634 640 641 642 643 644 651 652 653 654 655 709 730 824 826 828 830 832 834</a:t>
            </a:r>
          </a:p>
          <a:p>
            <a:pPr>
              <a:spcBef>
                <a:spcPts val="600"/>
              </a:spcBef>
              <a:spcAft>
                <a:spcPts val="600"/>
              </a:spcAft>
              <a:buFont typeface="Arial" panose="020B0604020202020204" pitchFamily="34" charset="0"/>
              <a:buChar char="•"/>
            </a:pPr>
            <a:r>
              <a:rPr lang="en-US" sz="1600" dirty="0" err="1"/>
              <a:t>Youngwan</a:t>
            </a:r>
            <a:r>
              <a:rPr lang="en-US" sz="1600" dirty="0"/>
              <a:t>: 25 26 27 50 89 212 327 332 333 336 337 604 623 624 626 900 901 902 39 182 183 386 387 388 389 393 816 817 818 823</a:t>
            </a:r>
          </a:p>
          <a:p>
            <a:pPr>
              <a:spcBef>
                <a:spcPts val="600"/>
              </a:spcBef>
              <a:spcAft>
                <a:spcPts val="600"/>
              </a:spcAft>
              <a:buFont typeface="Arial" panose="020B0604020202020204" pitchFamily="34" charset="0"/>
              <a:buChar char="•"/>
            </a:pPr>
            <a:r>
              <a:rPr lang="en-US" sz="1600" dirty="0" err="1"/>
              <a:t>Hongwon</a:t>
            </a:r>
            <a:r>
              <a:rPr lang="en-US" sz="1600" dirty="0"/>
              <a:t>: 87 151 166 510 38 511 534 535 536 537 538 539 540 545 546 649 650 699 704 801 811</a:t>
            </a:r>
          </a:p>
          <a:p>
            <a:pPr>
              <a:spcBef>
                <a:spcPts val="600"/>
              </a:spcBef>
              <a:spcAft>
                <a:spcPts val="600"/>
              </a:spcAft>
              <a:buFont typeface="Arial" panose="020B0604020202020204" pitchFamily="34" charset="0"/>
              <a:buChar char="•"/>
            </a:pPr>
            <a:r>
              <a:rPr lang="en-US" sz="1600" dirty="0" err="1"/>
              <a:t>Vinod+Xiliang</a:t>
            </a:r>
            <a:r>
              <a:rPr lang="en-US" sz="1600" dirty="0"/>
              <a:t>: 92 93 215 216 217 218 839 840 841 843</a:t>
            </a:r>
          </a:p>
          <a:p>
            <a:pPr>
              <a:spcBef>
                <a:spcPts val="600"/>
              </a:spcBef>
              <a:spcAft>
                <a:spcPts val="600"/>
              </a:spcAft>
              <a:buFont typeface="Arial" panose="020B0604020202020204" pitchFamily="34" charset="0"/>
              <a:buChar char="•"/>
            </a:pPr>
            <a:r>
              <a:rPr lang="en-US" sz="1600" dirty="0"/>
              <a:t>Carl: 29 80 81 90 91 212 332 624 729 901</a:t>
            </a:r>
          </a:p>
          <a:p>
            <a:pPr>
              <a:spcBef>
                <a:spcPts val="600"/>
              </a:spcBef>
              <a:spcAft>
                <a:spcPts val="600"/>
              </a:spcAft>
              <a:buFont typeface="Arial" panose="020B0604020202020204" pitchFamily="34" charset="0"/>
              <a:buChar char="•"/>
            </a:pPr>
            <a:r>
              <a:rPr lang="en-US" sz="1600" dirty="0"/>
              <a:t>Alex: add all but the above from MSS category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0119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47698" y="460023"/>
            <a:ext cx="7962901" cy="1066800"/>
          </a:xfrm>
        </p:spPr>
        <p:txBody>
          <a:bodyPr/>
          <a:lstStyle/>
          <a:p>
            <a:r>
              <a:rPr lang="en-US" dirty="0"/>
              <a:t>Accept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graphicFrame>
        <p:nvGraphicFramePr>
          <p:cNvPr id="7" name="Table 6">
            <a:extLst>
              <a:ext uri="{FF2B5EF4-FFF2-40B4-BE49-F238E27FC236}">
                <a16:creationId xmlns:a16="http://schemas.microsoft.com/office/drawing/2014/main" id="{EFB418D5-D749-C428-5E15-12E8855B07F0}"/>
              </a:ext>
            </a:extLst>
          </p:cNvPr>
          <p:cNvGraphicFramePr>
            <a:graphicFrameLocks noGrp="1"/>
          </p:cNvGraphicFramePr>
          <p:nvPr>
            <p:extLst>
              <p:ext uri="{D42A27DB-BD31-4B8C-83A1-F6EECF244321}">
                <p14:modId xmlns:p14="http://schemas.microsoft.com/office/powerpoint/2010/main" val="3339062789"/>
              </p:ext>
            </p:extLst>
          </p:nvPr>
        </p:nvGraphicFramePr>
        <p:xfrm>
          <a:off x="800100" y="1418844"/>
          <a:ext cx="7619999" cy="4713732"/>
        </p:xfrm>
        <a:graphic>
          <a:graphicData uri="http://schemas.openxmlformats.org/drawingml/2006/table">
            <a:tbl>
              <a:tblPr/>
              <a:tblGrid>
                <a:gridCol w="457200">
                  <a:extLst>
                    <a:ext uri="{9D8B030D-6E8A-4147-A177-3AD203B41FA5}">
                      <a16:colId xmlns:a16="http://schemas.microsoft.com/office/drawing/2014/main" val="2099581208"/>
                    </a:ext>
                  </a:extLst>
                </a:gridCol>
                <a:gridCol w="152400">
                  <a:extLst>
                    <a:ext uri="{9D8B030D-6E8A-4147-A177-3AD203B41FA5}">
                      <a16:colId xmlns:a16="http://schemas.microsoft.com/office/drawing/2014/main" val="3803268983"/>
                    </a:ext>
                  </a:extLst>
                </a:gridCol>
                <a:gridCol w="228600">
                  <a:extLst>
                    <a:ext uri="{9D8B030D-6E8A-4147-A177-3AD203B41FA5}">
                      <a16:colId xmlns:a16="http://schemas.microsoft.com/office/drawing/2014/main" val="1365044888"/>
                    </a:ext>
                  </a:extLst>
                </a:gridCol>
                <a:gridCol w="152400">
                  <a:extLst>
                    <a:ext uri="{9D8B030D-6E8A-4147-A177-3AD203B41FA5}">
                      <a16:colId xmlns:a16="http://schemas.microsoft.com/office/drawing/2014/main" val="3922173776"/>
                    </a:ext>
                  </a:extLst>
                </a:gridCol>
                <a:gridCol w="381000">
                  <a:extLst>
                    <a:ext uri="{9D8B030D-6E8A-4147-A177-3AD203B41FA5}">
                      <a16:colId xmlns:a16="http://schemas.microsoft.com/office/drawing/2014/main" val="874932470"/>
                    </a:ext>
                  </a:extLst>
                </a:gridCol>
                <a:gridCol w="152400">
                  <a:extLst>
                    <a:ext uri="{9D8B030D-6E8A-4147-A177-3AD203B41FA5}">
                      <a16:colId xmlns:a16="http://schemas.microsoft.com/office/drawing/2014/main" val="2976038547"/>
                    </a:ext>
                  </a:extLst>
                </a:gridCol>
                <a:gridCol w="2628900">
                  <a:extLst>
                    <a:ext uri="{9D8B030D-6E8A-4147-A177-3AD203B41FA5}">
                      <a16:colId xmlns:a16="http://schemas.microsoft.com/office/drawing/2014/main" val="2158445807"/>
                    </a:ext>
                  </a:extLst>
                </a:gridCol>
                <a:gridCol w="2476500">
                  <a:extLst>
                    <a:ext uri="{9D8B030D-6E8A-4147-A177-3AD203B41FA5}">
                      <a16:colId xmlns:a16="http://schemas.microsoft.com/office/drawing/2014/main" val="1691640920"/>
                    </a:ext>
                  </a:extLst>
                </a:gridCol>
                <a:gridCol w="304800">
                  <a:extLst>
                    <a:ext uri="{9D8B030D-6E8A-4147-A177-3AD203B41FA5}">
                      <a16:colId xmlns:a16="http://schemas.microsoft.com/office/drawing/2014/main" val="1433317351"/>
                    </a:ext>
                  </a:extLst>
                </a:gridCol>
                <a:gridCol w="381000">
                  <a:extLst>
                    <a:ext uri="{9D8B030D-6E8A-4147-A177-3AD203B41FA5}">
                      <a16:colId xmlns:a16="http://schemas.microsoft.com/office/drawing/2014/main" val="2889396912"/>
                    </a:ext>
                  </a:extLst>
                </a:gridCol>
                <a:gridCol w="304799">
                  <a:extLst>
                    <a:ext uri="{9D8B030D-6E8A-4147-A177-3AD203B41FA5}">
                      <a16:colId xmlns:a16="http://schemas.microsoft.com/office/drawing/2014/main" val="2343843950"/>
                    </a:ext>
                  </a:extLst>
                </a:gridCol>
              </a:tblGrid>
              <a:tr h="152400">
                <a:tc>
                  <a:txBody>
                    <a:bodyPr/>
                    <a:lstStyle/>
                    <a:p>
                      <a:pPr algn="l" fontAlgn="ctr"/>
                      <a:r>
                        <a:rPr lang="en-US" sz="5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Assignee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dirty="0">
                          <a:solidFill>
                            <a:srgbClr val="000000"/>
                          </a:solidFill>
                          <a:effectLst/>
                          <a:latin typeface="Arial" panose="020B0604020202020204" pitchFamily="34" charset="0"/>
                        </a:rPr>
                        <a:t>Comment Alex</a:t>
                      </a:r>
                    </a:p>
                    <a:p>
                      <a:pPr algn="l" fontAlgn="t"/>
                      <a:endParaRPr lang="en-US" sz="500" b="1" i="0" u="none" strike="noStrike" dirty="0">
                        <a:solidFill>
                          <a:srgbClr val="000000"/>
                        </a:solidFill>
                        <a:effectLst/>
                        <a:latin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842793"/>
                  </a:ext>
                </a:extLst>
              </a:tr>
              <a:tr h="205740">
                <a:tc>
                  <a:txBody>
                    <a:bodyPr/>
                    <a:lstStyle/>
                    <a:p>
                      <a:pPr algn="l" fontAlgn="ctr"/>
                      <a:r>
                        <a:rPr lang="en-US" sz="500" b="0" i="0" u="none" strike="noStrike" dirty="0">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7.3.7.3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Missing requirement.  Should include a normative statement that the field shall be set to one of the valid non reserved ID values in Table 1.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The Compact Frame ID field identifies the Compact frame and what is contained in Content field. The Compact Frame ID field shall be set to a non-reserved value defined in Table 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NEWFR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0970641"/>
                  </a:ext>
                </a:extLst>
              </a:tr>
              <a:tr h="82296">
                <a:tc>
                  <a:txBody>
                    <a:bodyPr/>
                    <a:lstStyle/>
                    <a:p>
                      <a:pPr algn="l" fontAlgn="ctr"/>
                      <a:r>
                        <a:rPr lang="en-US" sz="500" b="0" i="0" u="none" strike="noStrike">
                          <a:solidFill>
                            <a:srgbClr val="000000"/>
                          </a:solidFill>
                          <a:effectLst/>
                          <a:latin typeface="Arial" panose="020B0604020202020204" pitchFamily="34" charset="0"/>
                        </a:rPr>
                        <a:t>Pooria Pakrooh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Z=2ms.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Replace Z with 2ms in Figure 21.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600" b="0" i="0" u="none" strike="noStrike">
                          <a:solidFill>
                            <a:srgbClr val="70AD47"/>
                          </a:solidFill>
                          <a:effectLst/>
                          <a:latin typeface="Arial" panose="020B0604020202020204" pitchFamily="34" charset="0"/>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8767911"/>
                  </a:ext>
                </a:extLst>
              </a:tr>
              <a:tr h="123444">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The cross reference doesn't track with the base standard (Rev E D01).  I think the correct xref is 10.31.3.3 (for now).</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10.31.3.3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3575263"/>
                  </a:ext>
                </a:extLst>
              </a:tr>
              <a:tr h="288036">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Use of "shall not" is not good specification practice as it is unverifiable, imprecise and readily misunderstood.  Positive statements are always better.  In this case we are specifying a specific transmission offset (zero) to be used when round hopping is used. So that's what we should say.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The round hopping, specified in 10.29.3.3 may be optionally be used with UWB MMS ranging. To ease carrier coherence between UWB MMS phases, when round hopping is used, the transmission offset shall be zero.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8895483"/>
                  </a:ext>
                </a:extLst>
              </a:tr>
              <a:tr h="246888">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Incomplete specification:  suggests a course of action to select "one" or "two or more" of a set without specifying which one or more are selected.  If this decision is implementation dependent (out of scope of this standard) then we should be clear.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Add after last sentence:  The method for selecting  responders for this purpose is out of scope of this standard.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793804"/>
                  </a:ext>
                </a:extLst>
              </a:tr>
              <a:tr h="123444">
                <a:tc>
                  <a:txBody>
                    <a:bodyPr/>
                    <a:lstStyle/>
                    <a:p>
                      <a:pPr algn="l" fontAlgn="ctr"/>
                      <a:r>
                        <a:rPr lang="en-US" sz="500" b="0" i="0" u="none" strike="noStrike">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ranging control slots' are not defined, only used once in draft and 2 ranging control slots durations can be different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 to "includes  (</a:t>
                      </a:r>
                      <a:r>
                        <a:rPr lang="en-US" sz="500" b="0" i="0" u="none" strike="noStrike" dirty="0" err="1">
                          <a:solidFill>
                            <a:srgbClr val="000000"/>
                          </a:solidFill>
                          <a:effectLst/>
                          <a:latin typeface="Arial" panose="020B0604020202020204" pitchFamily="34" charset="0"/>
                        </a:rPr>
                        <a:t>macMmsRcpPollNSlots</a:t>
                      </a:r>
                      <a:r>
                        <a:rPr lang="en-US" sz="500" b="0" i="0" u="none" strike="noStrike" dirty="0">
                          <a:solidFill>
                            <a:srgbClr val="000000"/>
                          </a:solidFill>
                          <a:effectLst/>
                          <a:latin typeface="Arial" panose="020B0604020202020204" pitchFamily="34" charset="0"/>
                        </a:rPr>
                        <a:t> + </a:t>
                      </a:r>
                      <a:r>
                        <a:rPr lang="en-US" sz="500" b="0" i="0" u="none" strike="noStrike" dirty="0" err="1">
                          <a:solidFill>
                            <a:srgbClr val="000000"/>
                          </a:solidFill>
                          <a:effectLst/>
                          <a:latin typeface="Arial" panose="020B0604020202020204" pitchFamily="34" charset="0"/>
                        </a:rPr>
                        <a:t>macMmsRcpRespNSlots</a:t>
                      </a:r>
                      <a:r>
                        <a:rPr lang="en-US" sz="500" b="0" i="0" u="none" strike="noStrike" dirty="0">
                          <a:solidFill>
                            <a:srgbClr val="000000"/>
                          </a:solidFill>
                          <a:effectLst/>
                          <a:latin typeface="Arial" panose="020B0604020202020204" pitchFamily="34" charset="0"/>
                        </a:rPr>
                        <a:t>) ranging slots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2260055"/>
                  </a:ext>
                </a:extLst>
              </a:tr>
              <a:tr h="205740">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"shall not" (incorrect use of normative language).  Easily stated as a positive (verifiable) requirement.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When the UWB MMS ranging round is terminated before its completion, the involved device shall cease transmission for the remainder of the ranging round.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NBMSS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569228"/>
                  </a:ext>
                </a:extLst>
              </a:tr>
              <a:tr h="164592">
                <a:tc>
                  <a:txBody>
                    <a:bodyPr/>
                    <a:lstStyle/>
                    <a:p>
                      <a:pPr algn="l" fontAlgn="ctr"/>
                      <a:r>
                        <a:rPr lang="en-US" sz="500" b="0" i="0" u="none" strike="noStrike">
                          <a:solidFill>
                            <a:srgbClr val="000000"/>
                          </a:solidFill>
                          <a:effectLst/>
                          <a:latin typeface="Arial" panose="020B0604020202020204" pitchFamily="34" charset="0"/>
                        </a:rPr>
                        <a:t>Billy Verso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For clarity the designation "802.15.4 2.5 MHz NB Channels" at the left of Figure 34 should probably just be "O-QPSK PHY Channels"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the designation to "O-QPSK PHY Channels", and insert the words "2.5 MHz spaced" before the "O-QPSK" on line 9 (above the figure).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626941"/>
                  </a:ext>
                </a:extLst>
              </a:tr>
              <a:tr h="288036">
                <a:tc>
                  <a:txBody>
                    <a:bodyPr/>
                    <a:lstStyle/>
                    <a:p>
                      <a:pPr algn="l" fontAlgn="ctr"/>
                      <a:r>
                        <a:rPr lang="en-US" sz="500" b="0" i="0" u="none" strike="noStrike">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FF0000"/>
                          </a:solidFill>
                          <a:effectLst/>
                          <a:latin typeface="Arial" panose="020B0604020202020204" pitchFamily="34" charset="0"/>
                        </a:rPr>
                        <a:t>In Fig 35 'ranging slot' is used. 'ranging slot' is defined in p68L2, but in Table 9 duration of </a:t>
                      </a:r>
                      <a:r>
                        <a:rPr lang="en-US" sz="500" b="0" i="0" u="none" strike="noStrike" dirty="0" err="1">
                          <a:solidFill>
                            <a:srgbClr val="FF0000"/>
                          </a:solidFill>
                          <a:effectLst/>
                          <a:latin typeface="Arial" panose="020B0604020202020204" pitchFamily="34" charset="0"/>
                        </a:rPr>
                        <a:t>macMmsRcpPollNSlots</a:t>
                      </a:r>
                      <a:r>
                        <a:rPr lang="en-US" sz="500" b="0" i="0" u="none" strike="noStrike" dirty="0">
                          <a:solidFill>
                            <a:srgbClr val="FF0000"/>
                          </a:solidFill>
                          <a:effectLst/>
                          <a:latin typeface="Arial" panose="020B0604020202020204" pitchFamily="34" charset="0"/>
                        </a:rPr>
                        <a:t>, </a:t>
                      </a:r>
                      <a:r>
                        <a:rPr lang="en-US" sz="500" b="0" i="0" u="none" strike="noStrike" dirty="0" err="1">
                          <a:solidFill>
                            <a:srgbClr val="FF0000"/>
                          </a:solidFill>
                          <a:effectLst/>
                          <a:latin typeface="Arial" panose="020B0604020202020204" pitchFamily="34" charset="0"/>
                        </a:rPr>
                        <a:t>macMmsRcpRespNSlots</a:t>
                      </a:r>
                      <a:r>
                        <a:rPr lang="en-US" sz="500" b="0" i="0" u="none" strike="noStrike" dirty="0">
                          <a:solidFill>
                            <a:srgbClr val="FF0000"/>
                          </a:solidFill>
                          <a:effectLst/>
                          <a:latin typeface="Arial" panose="020B0604020202020204" pitchFamily="34" charset="0"/>
                        </a:rPr>
                        <a:t>, macMms1stReportNSlots, macMms2ndReportNSlots are not the same as a ranging slot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FF0000"/>
                          </a:solidFill>
                          <a:effectLst/>
                          <a:latin typeface="Arial" panose="020B0604020202020204" pitchFamily="34" charset="0"/>
                        </a:rPr>
                        <a:t>In Fig 35 change 'Ranging slot' to </a:t>
                      </a:r>
                      <a:r>
                        <a:rPr lang="en-US" sz="500" b="0" i="0" u="none" strike="noStrike" dirty="0" err="1">
                          <a:solidFill>
                            <a:srgbClr val="FF0000"/>
                          </a:solidFill>
                          <a:effectLst/>
                          <a:latin typeface="Arial" panose="020B0604020202020204" pitchFamily="34" charset="0"/>
                        </a:rPr>
                        <a:t>macMmsRcpPollNSlots</a:t>
                      </a:r>
                      <a:r>
                        <a:rPr lang="en-US" sz="500" b="0" i="0" u="none" strike="noStrike" dirty="0">
                          <a:solidFill>
                            <a:srgbClr val="FF0000"/>
                          </a:solidFill>
                          <a:effectLst/>
                          <a:latin typeface="Arial" panose="020B0604020202020204" pitchFamily="34" charset="0"/>
                        </a:rPr>
                        <a:t>’ and </a:t>
                      </a:r>
                      <a:r>
                        <a:rPr lang="en-US" sz="500" b="0" i="0" u="none" strike="noStrike" dirty="0" err="1">
                          <a:solidFill>
                            <a:srgbClr val="FF0000"/>
                          </a:solidFill>
                          <a:effectLst/>
                          <a:latin typeface="Arial" panose="020B0604020202020204" pitchFamily="34" charset="0"/>
                        </a:rPr>
                        <a:t>macMmsRcpRespNSlots</a:t>
                      </a:r>
                      <a:r>
                        <a:rPr lang="en-US" sz="500" b="0" i="0" u="none" strike="noStrike" dirty="0">
                          <a:solidFill>
                            <a:srgbClr val="FF0000"/>
                          </a:solidFill>
                          <a:effectLst/>
                          <a:latin typeface="Arial" panose="020B0604020202020204" pitchFamily="34" charset="0"/>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Revise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167515"/>
                  </a:ext>
                </a:extLst>
              </a:tr>
              <a:tr h="205740">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707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 Figure 35 is "Ranging slot" the correct term? This would mean that the maximum packet would be 95% of a ranging slot but the POLL slot for example can be multiple ranging slots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FF0000"/>
                          </a:solidFill>
                          <a:effectLst/>
                          <a:latin typeface="Arial" panose="020B0604020202020204" pitchFamily="34" charset="0"/>
                        </a:rPr>
                        <a:t> Fig 35 change 'Ranging slot' to </a:t>
                      </a:r>
                      <a:r>
                        <a:rPr lang="en-US" sz="500" b="0" i="0" u="none" strike="noStrike" dirty="0" err="1">
                          <a:solidFill>
                            <a:srgbClr val="FF0000"/>
                          </a:solidFill>
                          <a:effectLst/>
                          <a:latin typeface="Arial" panose="020B0604020202020204" pitchFamily="34" charset="0"/>
                        </a:rPr>
                        <a:t>macMmsRcpPollNSlots</a:t>
                      </a:r>
                      <a:r>
                        <a:rPr lang="en-US" sz="500" b="0" i="0" u="none" strike="noStrike" dirty="0">
                          <a:solidFill>
                            <a:srgbClr val="FF0000"/>
                          </a:solidFill>
                          <a:effectLst/>
                          <a:latin typeface="Arial" panose="020B0604020202020204" pitchFamily="34" charset="0"/>
                        </a:rPr>
                        <a:t>’ and </a:t>
                      </a:r>
                      <a:r>
                        <a:rPr lang="en-US" sz="500" b="0" i="0" u="none" strike="noStrike" dirty="0" err="1">
                          <a:solidFill>
                            <a:srgbClr val="FF0000"/>
                          </a:solidFill>
                          <a:effectLst/>
                          <a:latin typeface="Arial" panose="020B0604020202020204" pitchFamily="34" charset="0"/>
                        </a:rPr>
                        <a:t>macMmsRcpRespNSlots</a:t>
                      </a:r>
                      <a:r>
                        <a:rPr lang="en-US" sz="500" b="0" i="0" u="none" strike="noStrike" dirty="0">
                          <a:solidFill>
                            <a:srgbClr val="FF0000"/>
                          </a:solidFill>
                          <a:effectLst/>
                          <a:latin typeface="Arial" panose="020B0604020202020204" pitchFamily="34" charset="0"/>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dup #15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5835113"/>
                  </a:ext>
                </a:extLst>
              </a:tr>
              <a:tr h="246888">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10.38.8.4.2 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Incorrect use of "may".  May defines an optional behavior within the scope of this standard. Here we are clearly describing something outside the scope of this standard (upper layer decision based on what other radios it is using)</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For example, an initiator device that is equipped with an IEEE 802.11 radio and engaged in concurrent radio transmissions with other devices on known WLAN channels can choose to exclude the conflicting channels.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8573404"/>
                  </a:ext>
                </a:extLst>
              </a:tr>
              <a:tr h="164592">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621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ranging initiation message should be One-to-many Poll Compact frame. Figures 37 and 38 should also be updated accordingly.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99341"/>
                  </a:ext>
                </a:extLst>
              </a:tr>
              <a:tr h="288036">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629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What is reference [2] and is it a normative reference? If so should be listed in clause 2 (Normative references). AES is widely used in IEEE, please check if the normative reference FIPS Pub 197 included in 802.15.4-2020 already covers the AES-128-ECB.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Please check if the normative reference FIPS Pub 197 already covers the AES-128-ECB, else add the relevant reference in the subclause 2.</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FF0000"/>
                          </a:solidFill>
                          <a:effectLst/>
                          <a:latin typeface="Arial" panose="020B0604020202020204" pitchFamily="34" charset="0"/>
                        </a:rPr>
                        <a:t>Defer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420287"/>
                  </a:ext>
                </a:extLst>
              </a:tr>
              <a:tr h="246888">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"and the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communicated by the initiator."</a:t>
                      </a: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The initiator's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shall be the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carried in the most </a:t>
                      </a:r>
                      <a:r>
                        <a:rPr lang="en-US" sz="500" b="0" i="0" u="none" strike="noStrike" dirty="0" err="1">
                          <a:solidFill>
                            <a:srgbClr val="000000"/>
                          </a:solidFill>
                          <a:effectLst/>
                          <a:latin typeface="Arial" panose="020B0604020202020204" pitchFamily="34" charset="0"/>
                        </a:rPr>
                        <a:t>recetly</a:t>
                      </a:r>
                      <a:r>
                        <a:rPr lang="en-US" sz="500" b="0" i="0" u="none" strike="noStrike" dirty="0">
                          <a:solidFill>
                            <a:srgbClr val="000000"/>
                          </a:solidFill>
                          <a:effectLst/>
                          <a:latin typeface="Arial" panose="020B0604020202020204" pitchFamily="34" charset="0"/>
                        </a:rPr>
                        <a:t> received frame, else the </a:t>
                      </a:r>
                      <a:r>
                        <a:rPr lang="en-US" sz="500" b="0" i="0" u="none" strike="noStrike" dirty="0" err="1">
                          <a:solidFill>
                            <a:srgbClr val="000000"/>
                          </a:solidFill>
                          <a:effectLst/>
                          <a:latin typeface="Arial" panose="020B0604020202020204" pitchFamily="34" charset="0"/>
                        </a:rPr>
                        <a:t>RPA_hash</a:t>
                      </a:r>
                      <a:r>
                        <a:rPr lang="en-US" sz="500" b="0" i="0" u="none" strike="noStrike" dirty="0">
                          <a:solidFill>
                            <a:srgbClr val="000000"/>
                          </a:solidFill>
                          <a:effectLst/>
                          <a:latin typeface="Arial" panose="020B0604020202020204" pitchFamily="34" charset="0"/>
                        </a:rPr>
                        <a:t> resolution will fail.</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Rephrase as:</a:t>
                      </a: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 and the most recent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communicated by the initiator."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6157328"/>
                  </a:ext>
                </a:extLst>
              </a:tr>
              <a:tr h="288036">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10.38.10.3.7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typo?</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with indexes 43 to 49</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to</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with indexes 44 to 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3301614"/>
                  </a:ext>
                </a:extLst>
              </a:tr>
              <a:tr h="164592">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633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10.38.10.3.13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ADV_CONF Compact frame should be Advertising Poll Compact frame. The field is also used in the Public Advertising Poll Compact frame.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0114090"/>
                  </a:ext>
                </a:extLst>
              </a:tr>
              <a:tr h="370332">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Incorrect statement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and may also convey short term operating parameters</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to</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and may also convey short term operating parameter request(s)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7912556"/>
                  </a:ext>
                </a:extLst>
              </a:tr>
              <a:tr h="205740">
                <a:tc>
                  <a:txBody>
                    <a:bodyPr/>
                    <a:lstStyle/>
                    <a:p>
                      <a:pPr algn="l" fontAlgn="ctr"/>
                      <a:r>
                        <a:rPr lang="en-US" sz="500" b="0" i="0" u="none" strike="noStrike" dirty="0">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838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err="1">
                          <a:solidFill>
                            <a:srgbClr val="000000"/>
                          </a:solidFill>
                          <a:effectLst/>
                          <a:latin typeface="Arial" panose="020B0604020202020204" pitchFamily="34" charset="0"/>
                        </a:rPr>
                        <a:t>A"ranging</a:t>
                      </a:r>
                      <a:r>
                        <a:rPr lang="en-US" sz="500" b="0" i="0" u="none" strike="noStrike" dirty="0">
                          <a:solidFill>
                            <a:srgbClr val="000000"/>
                          </a:solidFill>
                          <a:effectLst/>
                          <a:latin typeface="Arial" panose="020B0604020202020204" pitchFamily="34" charset="0"/>
                        </a:rPr>
                        <a:t> slot" is a measurement unit.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Replace "Number of slots" by "Number of ranging slots" in descriptions for </a:t>
                      </a:r>
                      <a:r>
                        <a:rPr lang="en-US" sz="500" b="0" i="0" u="none" strike="noStrike" dirty="0" err="1">
                          <a:solidFill>
                            <a:srgbClr val="000000"/>
                          </a:solidFill>
                          <a:effectLst/>
                          <a:latin typeface="Arial" panose="020B0604020202020204" pitchFamily="34" charset="0"/>
                        </a:rPr>
                        <a:t>macMmsRcpPollNSlots</a:t>
                      </a:r>
                      <a:r>
                        <a:rPr lang="en-US" sz="500" b="0" i="0" u="none" strike="noStrike" dirty="0">
                          <a:solidFill>
                            <a:srgbClr val="000000"/>
                          </a:solidFill>
                          <a:effectLst/>
                          <a:latin typeface="Arial" panose="020B0604020202020204" pitchFamily="34" charset="0"/>
                        </a:rPr>
                        <a:t>, </a:t>
                      </a:r>
                      <a:r>
                        <a:rPr lang="en-US" sz="500" b="0" i="0" u="none" strike="noStrike" dirty="0" err="1">
                          <a:solidFill>
                            <a:srgbClr val="000000"/>
                          </a:solidFill>
                          <a:effectLst/>
                          <a:latin typeface="Arial" panose="020B0604020202020204" pitchFamily="34" charset="0"/>
                        </a:rPr>
                        <a:t>macMmsRcpRespNSlots</a:t>
                      </a:r>
                      <a:r>
                        <a:rPr lang="en-US" sz="500" b="0" i="0" u="none" strike="noStrike" dirty="0">
                          <a:solidFill>
                            <a:srgbClr val="000000"/>
                          </a:solidFill>
                          <a:effectLst/>
                          <a:latin typeface="Arial" panose="020B0604020202020204" pitchFamily="34" charset="0"/>
                        </a:rPr>
                        <a:t> and </a:t>
                      </a:r>
                      <a:r>
                        <a:rPr lang="en-US" sz="500" b="0" i="0" u="none" strike="noStrike" dirty="0" err="1">
                          <a:solidFill>
                            <a:srgbClr val="000000"/>
                          </a:solidFill>
                          <a:effectLst/>
                          <a:latin typeface="Arial" panose="020B0604020202020204" pitchFamily="34" charset="0"/>
                        </a:rPr>
                        <a:t>macMmsRpDuration</a:t>
                      </a:r>
                      <a:r>
                        <a:rPr lang="en-US" sz="500" b="0" i="0" u="none" strike="noStrike" dirty="0">
                          <a:solidFill>
                            <a:srgbClr val="000000"/>
                          </a:solidFill>
                          <a:effectLst/>
                          <a:latin typeface="Arial" panose="020B0604020202020204" pitchFamily="34" charset="0"/>
                        </a:rPr>
                        <a: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500" b="0" i="0" u="none" strike="noStrike" dirty="0">
                          <a:solidFill>
                            <a:srgbClr val="000000"/>
                          </a:solidFill>
                          <a:effectLst/>
                          <a:latin typeface="Arial" panose="020B0604020202020204" pitchFamily="34" charset="0"/>
                        </a:rPr>
                        <a:t>NBF</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Alex</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369750"/>
                  </a:ext>
                </a:extLst>
              </a:tr>
            </a:tbl>
          </a:graphicData>
        </a:graphic>
      </p:graphicFrame>
    </p:spTree>
    <p:extLst>
      <p:ext uri="{BB962C8B-B14F-4D97-AF65-F5344CB8AC3E}">
        <p14:creationId xmlns:p14="http://schemas.microsoft.com/office/powerpoint/2010/main" val="93028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53142" y="627888"/>
            <a:ext cx="7962901" cy="1066800"/>
          </a:xfrm>
        </p:spPr>
        <p:txBody>
          <a:bodyPr/>
          <a:lstStyle/>
          <a:p>
            <a:r>
              <a:rPr lang="en-US" dirty="0"/>
              <a:t>Discussed &amp; agreed resolutions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Jan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7" name="Table 6">
            <a:extLst>
              <a:ext uri="{FF2B5EF4-FFF2-40B4-BE49-F238E27FC236}">
                <a16:creationId xmlns:a16="http://schemas.microsoft.com/office/drawing/2014/main" id="{EFB418D5-D749-C428-5E15-12E8855B07F0}"/>
              </a:ext>
            </a:extLst>
          </p:cNvPr>
          <p:cNvGraphicFramePr>
            <a:graphicFrameLocks noGrp="1"/>
          </p:cNvGraphicFramePr>
          <p:nvPr>
            <p:extLst>
              <p:ext uri="{D42A27DB-BD31-4B8C-83A1-F6EECF244321}">
                <p14:modId xmlns:p14="http://schemas.microsoft.com/office/powerpoint/2010/main" val="2784204324"/>
              </p:ext>
            </p:extLst>
          </p:nvPr>
        </p:nvGraphicFramePr>
        <p:xfrm>
          <a:off x="802823" y="1676400"/>
          <a:ext cx="7861697" cy="4553712"/>
        </p:xfrm>
        <a:graphic>
          <a:graphicData uri="http://schemas.openxmlformats.org/drawingml/2006/table">
            <a:tbl>
              <a:tblPr/>
              <a:tblGrid>
                <a:gridCol w="507206">
                  <a:extLst>
                    <a:ext uri="{9D8B030D-6E8A-4147-A177-3AD203B41FA5}">
                      <a16:colId xmlns:a16="http://schemas.microsoft.com/office/drawing/2014/main" val="2099581208"/>
                    </a:ext>
                  </a:extLst>
                </a:gridCol>
                <a:gridCol w="169069">
                  <a:extLst>
                    <a:ext uri="{9D8B030D-6E8A-4147-A177-3AD203B41FA5}">
                      <a16:colId xmlns:a16="http://schemas.microsoft.com/office/drawing/2014/main" val="3803268983"/>
                    </a:ext>
                  </a:extLst>
                </a:gridCol>
                <a:gridCol w="169069">
                  <a:extLst>
                    <a:ext uri="{9D8B030D-6E8A-4147-A177-3AD203B41FA5}">
                      <a16:colId xmlns:a16="http://schemas.microsoft.com/office/drawing/2014/main" val="3922173776"/>
                    </a:ext>
                  </a:extLst>
                </a:gridCol>
                <a:gridCol w="422672">
                  <a:extLst>
                    <a:ext uri="{9D8B030D-6E8A-4147-A177-3AD203B41FA5}">
                      <a16:colId xmlns:a16="http://schemas.microsoft.com/office/drawing/2014/main" val="874932470"/>
                    </a:ext>
                  </a:extLst>
                </a:gridCol>
                <a:gridCol w="169069">
                  <a:extLst>
                    <a:ext uri="{9D8B030D-6E8A-4147-A177-3AD203B41FA5}">
                      <a16:colId xmlns:a16="http://schemas.microsoft.com/office/drawing/2014/main" val="2976038547"/>
                    </a:ext>
                  </a:extLst>
                </a:gridCol>
                <a:gridCol w="2916436">
                  <a:extLst>
                    <a:ext uri="{9D8B030D-6E8A-4147-A177-3AD203B41FA5}">
                      <a16:colId xmlns:a16="http://schemas.microsoft.com/office/drawing/2014/main" val="2158445807"/>
                    </a:ext>
                  </a:extLst>
                </a:gridCol>
                <a:gridCol w="2212776">
                  <a:extLst>
                    <a:ext uri="{9D8B030D-6E8A-4147-A177-3AD203B41FA5}">
                      <a16:colId xmlns:a16="http://schemas.microsoft.com/office/drawing/2014/main" val="1691640920"/>
                    </a:ext>
                  </a:extLst>
                </a:gridCol>
                <a:gridCol w="957264">
                  <a:extLst>
                    <a:ext uri="{9D8B030D-6E8A-4147-A177-3AD203B41FA5}">
                      <a16:colId xmlns:a16="http://schemas.microsoft.com/office/drawing/2014/main" val="2889396912"/>
                    </a:ext>
                  </a:extLst>
                </a:gridCol>
                <a:gridCol w="338136">
                  <a:extLst>
                    <a:ext uri="{9D8B030D-6E8A-4147-A177-3AD203B41FA5}">
                      <a16:colId xmlns:a16="http://schemas.microsoft.com/office/drawing/2014/main" val="2343843950"/>
                    </a:ext>
                  </a:extLst>
                </a:gridCol>
              </a:tblGrid>
              <a:tr h="152400">
                <a:tc>
                  <a:txBody>
                    <a:bodyPr/>
                    <a:lstStyle/>
                    <a:p>
                      <a:pPr algn="l" fontAlgn="ctr"/>
                      <a:r>
                        <a:rPr lang="en-US" sz="5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1" i="0" u="none" strike="noStrike" dirty="0">
                          <a:solidFill>
                            <a:srgbClr val="000000"/>
                          </a:solidFill>
                          <a:effectLst/>
                          <a:latin typeface="Arial" panose="020B0604020202020204" pitchFamily="34" charset="0"/>
                        </a:rPr>
                        <a:t>Disposition Detail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1" i="0" u="none" strike="noStrike" dirty="0">
                          <a:solidFill>
                            <a:srgbClr val="000000"/>
                          </a:solidFill>
                          <a:effectLst/>
                          <a:latin typeface="Arial" panose="020B0604020202020204" pitchFamily="34" charset="0"/>
                        </a:rPr>
                        <a:t>Disposition Status (Accepted, Rejected, Revised)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842793"/>
                  </a:ext>
                </a:extLst>
              </a:tr>
              <a:tr h="205740">
                <a:tc>
                  <a:txBody>
                    <a:bodyPr/>
                    <a:lstStyle/>
                    <a:p>
                      <a:pPr algn="l" fontAlgn="ctr"/>
                      <a:r>
                        <a:rPr lang="en-US" sz="500" b="0" i="0" u="none" strike="noStrike" dirty="0">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7.3.7.3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Missing requirement.  Should include a normative statement that the field shall be set to one of the valid non reserved ID values in Table 1.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The Compact Frame ID field identifies the Compact frame and what is contained in Content field. The Compact Frame ID field shall be set to a non-reserved value defined in Table 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0970641"/>
                  </a:ext>
                </a:extLst>
              </a:tr>
              <a:tr h="82296">
                <a:tc>
                  <a:txBody>
                    <a:bodyPr/>
                    <a:lstStyle/>
                    <a:p>
                      <a:pPr algn="l" fontAlgn="ctr"/>
                      <a:r>
                        <a:rPr lang="en-US" sz="500" b="0" i="0" u="none" strike="noStrike">
                          <a:solidFill>
                            <a:srgbClr val="000000"/>
                          </a:solidFill>
                          <a:effectLst/>
                          <a:latin typeface="Arial" panose="020B0604020202020204" pitchFamily="34" charset="0"/>
                        </a:rPr>
                        <a:t>Pooria Pakrooh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Z=2ms.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Replace Z with 2ms in Figure 21.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500" b="0" i="0" u="none" strike="noStrike" dirty="0">
                          <a:solidFill>
                            <a:schemeClr val="tx1"/>
                          </a:solidFill>
                          <a:effectLst/>
                          <a:latin typeface="Arial" panose="020B0604020202020204" pitchFamily="34" charset="0"/>
                        </a:rPr>
                        <a:t>Accept</a:t>
                      </a:r>
                      <a:endParaRPr lang="en-US" sz="600" b="0" i="0" u="none" strike="noStrike" dirty="0">
                        <a:solidFill>
                          <a:schemeClr val="tx1"/>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8767911"/>
                  </a:ext>
                </a:extLst>
              </a:tr>
              <a:tr h="123444">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The cross reference doesn't track with the base standard (Rev E D01).  I think the correct xref is 10.31.3.3 (for now).</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10.31.3.3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3575263"/>
                  </a:ext>
                </a:extLst>
              </a:tr>
              <a:tr h="288036">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10.38.2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Use of "shall not" is not good specification practice as it is unverifiable, imprecise and readily misunderstood.  Positive statements are always better.  In this case we are specifying a specific transmission offset (zero) to be used when round hopping is used. So that's what we should say.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The round hopping, specified in 10.29.3.3 may be optionally be used with UWB MMS ranging. To ease carrier coherence between UWB MMS phases, when round hopping is used, the transmission offset shall be zero.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8895483"/>
                  </a:ext>
                </a:extLst>
              </a:tr>
              <a:tr h="246888">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Incomplete specification:  suggests a course of action to select "one" or "two or more" of a set without specifying which one or more are selected.  If this decision is implementation dependent (out of scope of this standard) then we should be clear.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Add after last sentence:  The method for selecting  responders for this purpose is out of scope of this standard.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793804"/>
                  </a:ext>
                </a:extLst>
              </a:tr>
              <a:tr h="123444">
                <a:tc>
                  <a:txBody>
                    <a:bodyPr/>
                    <a:lstStyle/>
                    <a:p>
                      <a:pPr algn="l" fontAlgn="ctr"/>
                      <a:r>
                        <a:rPr lang="en-US" sz="500" b="0" i="0" u="none" strike="noStrike">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10.38.4.1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ranging control slots' are not defined, only used once in draft and 2 ranging control slots durations can be different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 to "includes  (</a:t>
                      </a:r>
                      <a:r>
                        <a:rPr lang="en-US" sz="500" b="0" i="0" u="none" strike="noStrike" dirty="0" err="1">
                          <a:solidFill>
                            <a:srgbClr val="000000"/>
                          </a:solidFill>
                          <a:effectLst/>
                          <a:latin typeface="Arial" panose="020B0604020202020204" pitchFamily="34" charset="0"/>
                        </a:rPr>
                        <a:t>macMmsRcpPollNSlots</a:t>
                      </a:r>
                      <a:r>
                        <a:rPr lang="en-US" sz="500" b="0" i="0" u="none" strike="noStrike" dirty="0">
                          <a:solidFill>
                            <a:srgbClr val="000000"/>
                          </a:solidFill>
                          <a:effectLst/>
                          <a:latin typeface="Arial" panose="020B0604020202020204" pitchFamily="34" charset="0"/>
                        </a:rPr>
                        <a:t> + </a:t>
                      </a:r>
                      <a:r>
                        <a:rPr lang="en-US" sz="500" b="0" i="0" u="none" strike="noStrike" dirty="0" err="1">
                          <a:solidFill>
                            <a:srgbClr val="000000"/>
                          </a:solidFill>
                          <a:effectLst/>
                          <a:latin typeface="Arial" panose="020B0604020202020204" pitchFamily="34" charset="0"/>
                        </a:rPr>
                        <a:t>macMmsRcpRespNSlots</a:t>
                      </a:r>
                      <a:r>
                        <a:rPr lang="en-US" sz="500" b="0" i="0" u="none" strike="noStrike" dirty="0">
                          <a:solidFill>
                            <a:srgbClr val="000000"/>
                          </a:solidFill>
                          <a:effectLst/>
                          <a:latin typeface="Arial" panose="020B0604020202020204" pitchFamily="34" charset="0"/>
                        </a:rPr>
                        <a:t>) ranging slots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2260055"/>
                  </a:ext>
                </a:extLst>
              </a:tr>
              <a:tr h="205740">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"shall not" (incorrect use of normative language).  Easily stated as a positive (verifiable) requirement.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When the UWB MMS ranging round is terminated before its completion, the involved device shall cease transmission for the remainder of the ranging round.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569228"/>
                  </a:ext>
                </a:extLst>
              </a:tr>
              <a:tr h="164592">
                <a:tc>
                  <a:txBody>
                    <a:bodyPr/>
                    <a:lstStyle/>
                    <a:p>
                      <a:pPr algn="l" fontAlgn="ctr"/>
                      <a:r>
                        <a:rPr lang="en-US" sz="500" b="0" i="0" u="none" strike="noStrike">
                          <a:solidFill>
                            <a:srgbClr val="000000"/>
                          </a:solidFill>
                          <a:effectLst/>
                          <a:latin typeface="Arial" panose="020B0604020202020204" pitchFamily="34" charset="0"/>
                        </a:rPr>
                        <a:t>Billy Verso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For clarity the designation "802.15.4 2.5 MHz NB Channels" at the left of Figure 34 should probably just be "O-QPSK PHY Channels"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the designation to "O-QPSK PHY Channels", and insert the words "2.5 MHz spaced" before the "O-QPSK" on line 9 (above the figure).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626941"/>
                  </a:ext>
                </a:extLst>
              </a:tr>
              <a:tr h="288036">
                <a:tc>
                  <a:txBody>
                    <a:bodyPr/>
                    <a:lstStyle/>
                    <a:p>
                      <a:pPr algn="l" fontAlgn="ctr"/>
                      <a:r>
                        <a:rPr lang="en-US" sz="500" b="0" i="0" u="none" strike="noStrike">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chemeClr val="tx1"/>
                          </a:solidFill>
                          <a:effectLst/>
                          <a:latin typeface="Arial" panose="020B0604020202020204" pitchFamily="34" charset="0"/>
                        </a:rPr>
                        <a:t>In Fig 35 'ranging slot' is used. 'ranging slot' is defined in p68L2, but in Table 9 duration of </a:t>
                      </a:r>
                      <a:r>
                        <a:rPr lang="en-US" sz="500" b="0" i="0" u="none" strike="noStrike" dirty="0" err="1">
                          <a:solidFill>
                            <a:schemeClr val="tx1"/>
                          </a:solidFill>
                          <a:effectLst/>
                          <a:latin typeface="Arial" panose="020B0604020202020204" pitchFamily="34" charset="0"/>
                        </a:rPr>
                        <a:t>macMmsRcpPollNSlots</a:t>
                      </a:r>
                      <a:r>
                        <a:rPr lang="en-US" sz="500" b="0" i="0" u="none" strike="noStrike" dirty="0">
                          <a:solidFill>
                            <a:schemeClr val="tx1"/>
                          </a:solidFill>
                          <a:effectLst/>
                          <a:latin typeface="Arial" panose="020B0604020202020204" pitchFamily="34" charset="0"/>
                        </a:rPr>
                        <a:t>, </a:t>
                      </a:r>
                      <a:r>
                        <a:rPr lang="en-US" sz="500" b="0" i="0" u="none" strike="noStrike" dirty="0" err="1">
                          <a:solidFill>
                            <a:schemeClr val="tx1"/>
                          </a:solidFill>
                          <a:effectLst/>
                          <a:latin typeface="Arial" panose="020B0604020202020204" pitchFamily="34" charset="0"/>
                        </a:rPr>
                        <a:t>macMmsRcpRespNSlots</a:t>
                      </a:r>
                      <a:r>
                        <a:rPr lang="en-US" sz="500" b="0" i="0" u="none" strike="noStrike" dirty="0">
                          <a:solidFill>
                            <a:schemeClr val="tx1"/>
                          </a:solidFill>
                          <a:effectLst/>
                          <a:latin typeface="Arial" panose="020B0604020202020204" pitchFamily="34" charset="0"/>
                        </a:rPr>
                        <a:t>, macMms1stReportNSlots, macMms2ndReportNSlots are not the same as a ranging slot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 Fig 35 change 'Ranging slot' to 'initiator ranging slot(s)' and 'responder ranging slot(s)'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500" b="0" i="0" u="none" strike="noStrike" dirty="0">
                          <a:solidFill>
                            <a:schemeClr val="tx1"/>
                          </a:solidFill>
                          <a:effectLst/>
                          <a:latin typeface="Arial" panose="020B0604020202020204" pitchFamily="34" charset="0"/>
                        </a:rPr>
                        <a:t>In Fig 35 change 'Ranging slot' to </a:t>
                      </a:r>
                      <a:r>
                        <a:rPr lang="en-US" sz="500" b="0" i="0" u="none" strike="noStrike" dirty="0" err="1">
                          <a:solidFill>
                            <a:schemeClr val="tx1"/>
                          </a:solidFill>
                          <a:effectLst/>
                          <a:latin typeface="Arial" panose="020B0604020202020204" pitchFamily="34" charset="0"/>
                        </a:rPr>
                        <a:t>macMmsRcpPollNSlots</a:t>
                      </a:r>
                      <a:r>
                        <a:rPr lang="en-US" sz="500" b="0" i="0" u="none" strike="noStrike" dirty="0">
                          <a:solidFill>
                            <a:schemeClr val="tx1"/>
                          </a:solidFill>
                          <a:effectLst/>
                          <a:latin typeface="Arial" panose="020B0604020202020204" pitchFamily="34" charset="0"/>
                        </a:rPr>
                        <a:t>’ and </a:t>
                      </a:r>
                      <a:r>
                        <a:rPr lang="en-US" sz="500" b="0" i="0" u="none" strike="noStrike" dirty="0" err="1">
                          <a:solidFill>
                            <a:schemeClr val="tx1"/>
                          </a:solidFill>
                          <a:effectLst/>
                          <a:latin typeface="Arial" panose="020B0604020202020204" pitchFamily="34" charset="0"/>
                        </a:rPr>
                        <a:t>macMmsRcpRespNSlots</a:t>
                      </a:r>
                      <a:r>
                        <a:rPr lang="en-US" sz="500" b="0" i="0" u="none" strike="noStrike" dirty="0">
                          <a:solidFill>
                            <a:schemeClr val="tx1"/>
                          </a:solidFill>
                          <a:effectLst/>
                          <a:latin typeface="Arial" panose="020B0604020202020204" pitchFamily="34" charset="0"/>
                        </a:rPr>
                        <a:t>' </a:t>
                      </a:r>
                    </a:p>
                    <a:p>
                      <a:pPr algn="l" fontAlgn="ctr"/>
                      <a:endParaRPr lang="en-US" sz="500" b="0" i="0" u="none" strike="noStrike" dirty="0">
                        <a:solidFill>
                          <a:schemeClr val="tx1"/>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Revise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167515"/>
                  </a:ext>
                </a:extLst>
              </a:tr>
              <a:tr h="205740">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707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 Figure 35 is "Ranging slot" the correct term? This would mean that the maximum packet would be 95% of a ranging slot but the POLL slot for example can be multiple ranging slots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FF0000"/>
                          </a:solidFill>
                          <a:effectLst/>
                          <a:latin typeface="Arial" panose="020B0604020202020204" pitchFamily="34" charset="0"/>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chemeClr val="tx1"/>
                          </a:solidFill>
                          <a:effectLst/>
                          <a:latin typeface="Arial" panose="020B0604020202020204" pitchFamily="34" charset="0"/>
                        </a:rPr>
                        <a:t>Fig 35 change 'Ranging slot' to </a:t>
                      </a:r>
                      <a:r>
                        <a:rPr lang="en-US" sz="500" b="0" i="0" u="none" strike="noStrike" dirty="0" err="1">
                          <a:solidFill>
                            <a:schemeClr val="tx1"/>
                          </a:solidFill>
                          <a:effectLst/>
                          <a:latin typeface="Arial" panose="020B0604020202020204" pitchFamily="34" charset="0"/>
                        </a:rPr>
                        <a:t>macMmsRcpPollNSlots</a:t>
                      </a:r>
                      <a:r>
                        <a:rPr lang="en-US" sz="500" b="0" i="0" u="none" strike="noStrike" dirty="0">
                          <a:solidFill>
                            <a:schemeClr val="tx1"/>
                          </a:solidFill>
                          <a:effectLst/>
                          <a:latin typeface="Arial" panose="020B0604020202020204" pitchFamily="34" charset="0"/>
                        </a:rPr>
                        <a:t>’ and </a:t>
                      </a:r>
                      <a:r>
                        <a:rPr lang="en-US" sz="500" b="0" i="0" u="none" strike="noStrike" dirty="0" err="1">
                          <a:solidFill>
                            <a:schemeClr val="tx1"/>
                          </a:solidFill>
                          <a:effectLst/>
                          <a:latin typeface="Arial" panose="020B0604020202020204" pitchFamily="34" charset="0"/>
                        </a:rPr>
                        <a:t>macMmsRcpRespNSlots</a:t>
                      </a:r>
                      <a:r>
                        <a:rPr lang="en-US" sz="500" b="0" i="0" u="none" strike="noStrike" dirty="0">
                          <a:solidFill>
                            <a:schemeClr val="tx1"/>
                          </a:solidFill>
                          <a:effectLst/>
                          <a:latin typeface="Arial" panose="020B060402020202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Revise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5835113"/>
                  </a:ext>
                </a:extLst>
              </a:tr>
              <a:tr h="246888">
                <a:tc>
                  <a:txBody>
                    <a:bodyPr/>
                    <a:lstStyle/>
                    <a:p>
                      <a:pPr algn="l" fontAlgn="ctr"/>
                      <a:r>
                        <a:rPr lang="en-US" sz="500" b="0" i="0" u="none" strike="noStrike">
                          <a:solidFill>
                            <a:srgbClr val="000000"/>
                          </a:solidFill>
                          <a:effectLst/>
                          <a:latin typeface="Arial" panose="020B0604020202020204" pitchFamily="34" charset="0"/>
                        </a:rPr>
                        <a:t>Benjamin Rolfe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10.38.8.4.2 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Incorrect use of "may".  May defines an optional behavior within the scope of this standard. Here we are clearly describing something outside the scope of this standard (upper layer decision based on what other radios it is using)</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Change to: For example, an initiator device that is equipped with an IEEE 802.11 radio and engaged in concurrent radio transmissions with other devices on known WLAN channels can choose to exclude the conflicting channels.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28573404"/>
                  </a:ext>
                </a:extLst>
              </a:tr>
              <a:tr h="164592">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621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ranging initiation message should be One-to-many Poll Compact frame. Figures 37 and 38 should also be updated accordingly.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0199341"/>
                  </a:ext>
                </a:extLst>
              </a:tr>
              <a:tr h="246888">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"and the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communicated by the initiator."</a:t>
                      </a: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The initiator's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shall be the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carried in the most </a:t>
                      </a:r>
                      <a:r>
                        <a:rPr lang="en-US" sz="500" b="0" i="0" u="none" strike="noStrike" dirty="0" err="1">
                          <a:solidFill>
                            <a:srgbClr val="000000"/>
                          </a:solidFill>
                          <a:effectLst/>
                          <a:latin typeface="Arial" panose="020B0604020202020204" pitchFamily="34" charset="0"/>
                        </a:rPr>
                        <a:t>recetly</a:t>
                      </a:r>
                      <a:r>
                        <a:rPr lang="en-US" sz="500" b="0" i="0" u="none" strike="noStrike" dirty="0">
                          <a:solidFill>
                            <a:srgbClr val="000000"/>
                          </a:solidFill>
                          <a:effectLst/>
                          <a:latin typeface="Arial" panose="020B0604020202020204" pitchFamily="34" charset="0"/>
                        </a:rPr>
                        <a:t> received frame, else the </a:t>
                      </a:r>
                      <a:r>
                        <a:rPr lang="en-US" sz="500" b="0" i="0" u="none" strike="noStrike" dirty="0" err="1">
                          <a:solidFill>
                            <a:srgbClr val="000000"/>
                          </a:solidFill>
                          <a:effectLst/>
                          <a:latin typeface="Arial" panose="020B0604020202020204" pitchFamily="34" charset="0"/>
                        </a:rPr>
                        <a:t>RPA_hash</a:t>
                      </a:r>
                      <a:r>
                        <a:rPr lang="en-US" sz="500" b="0" i="0" u="none" strike="noStrike" dirty="0">
                          <a:solidFill>
                            <a:srgbClr val="000000"/>
                          </a:solidFill>
                          <a:effectLst/>
                          <a:latin typeface="Arial" panose="020B0604020202020204" pitchFamily="34" charset="0"/>
                        </a:rPr>
                        <a:t> resolution will fail.</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Rephrase as:</a:t>
                      </a: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 and the most recent </a:t>
                      </a:r>
                      <a:r>
                        <a:rPr lang="en-US" sz="500" b="0" i="0" u="none" strike="noStrike" dirty="0" err="1">
                          <a:solidFill>
                            <a:srgbClr val="000000"/>
                          </a:solidFill>
                          <a:effectLst/>
                          <a:latin typeface="Arial" panose="020B0604020202020204" pitchFamily="34" charset="0"/>
                        </a:rPr>
                        <a:t>RPA_prand</a:t>
                      </a:r>
                      <a:r>
                        <a:rPr lang="en-US" sz="500" b="0" i="0" u="none" strike="noStrike" dirty="0">
                          <a:solidFill>
                            <a:srgbClr val="000000"/>
                          </a:solidFill>
                          <a:effectLst/>
                          <a:latin typeface="Arial" panose="020B0604020202020204" pitchFamily="34" charset="0"/>
                        </a:rPr>
                        <a:t> communicated by the initiator."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6157328"/>
                  </a:ext>
                </a:extLst>
              </a:tr>
              <a:tr h="288036">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10.38.10.3.7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typo?</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with indexes 43 to 49</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to</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with indexes 44 to 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3301614"/>
                  </a:ext>
                </a:extLst>
              </a:tr>
              <a:tr h="164592">
                <a:tc>
                  <a:txBody>
                    <a:bodyPr/>
                    <a:lstStyle/>
                    <a:p>
                      <a:pPr algn="l" fontAlgn="ctr"/>
                      <a:r>
                        <a:rPr lang="en-US" sz="500" b="0" i="0" u="none" strike="noStrike">
                          <a:solidFill>
                            <a:srgbClr val="000000"/>
                          </a:solidFill>
                          <a:effectLst/>
                          <a:latin typeface="Arial" panose="020B0604020202020204" pitchFamily="34" charset="0"/>
                        </a:rPr>
                        <a:t>Rojan Chitrakar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633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69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10.38.10.3.13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ADV_CONF Compact frame should be Advertising Poll Compact frame. The field is also used in the Public Advertising Poll Compact frame.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0114090"/>
                  </a:ext>
                </a:extLst>
              </a:tr>
              <a:tr h="370332">
                <a:tc>
                  <a:txBody>
                    <a:bodyPr/>
                    <a:lstStyle/>
                    <a:p>
                      <a:pPr algn="l" fontAlgn="ctr"/>
                      <a:r>
                        <a:rPr lang="en-US" sz="500" b="0" i="0" u="none" strike="noStrike">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Arial" panose="020B0604020202020204" pitchFamily="34" charset="0"/>
                        </a:rPr>
                        <a:t>Incorrect statement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Change</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and may also convey short term operating parameters</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to</a:t>
                      </a:r>
                      <a:br>
                        <a:rPr lang="en-US" sz="500" b="0" i="0" u="none" strike="noStrike" dirty="0">
                          <a:solidFill>
                            <a:srgbClr val="000000"/>
                          </a:solidFill>
                          <a:effectLst/>
                          <a:latin typeface="Arial" panose="020B0604020202020204" pitchFamily="34" charset="0"/>
                        </a:rPr>
                      </a:br>
                      <a:br>
                        <a:rPr lang="en-US" sz="500" b="0" i="0" u="none" strike="noStrike" dirty="0">
                          <a:solidFill>
                            <a:srgbClr val="000000"/>
                          </a:solidFill>
                          <a:effectLst/>
                          <a:latin typeface="Arial" panose="020B0604020202020204" pitchFamily="34" charset="0"/>
                        </a:rPr>
                      </a:br>
                      <a:r>
                        <a:rPr lang="en-US" sz="500" b="0" i="0" u="none" strike="noStrike" dirty="0">
                          <a:solidFill>
                            <a:srgbClr val="000000"/>
                          </a:solidFill>
                          <a:effectLst/>
                          <a:latin typeface="Arial" panose="020B0604020202020204" pitchFamily="34" charset="0"/>
                        </a:rPr>
                        <a:t>… and may also convey short term operating parameter request(s)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Request to editor to reformulate the sentence to correctly use language for: one request to change one or more parameters.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7912556"/>
                  </a:ext>
                </a:extLst>
              </a:tr>
              <a:tr h="205740">
                <a:tc>
                  <a:txBody>
                    <a:bodyPr/>
                    <a:lstStyle/>
                    <a:p>
                      <a:pPr algn="l" fontAlgn="ctr"/>
                      <a:r>
                        <a:rPr lang="en-US" sz="500" b="0" i="0" u="none" strike="noStrike" dirty="0">
                          <a:solidFill>
                            <a:srgbClr val="000000"/>
                          </a:solidFill>
                          <a:effectLst/>
                          <a:latin typeface="Arial" panose="020B0604020202020204" pitchFamily="34" charset="0"/>
                        </a:rPr>
                        <a:t>Carl Murray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838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dirty="0">
                          <a:solidFill>
                            <a:srgbClr val="000000"/>
                          </a:solidFill>
                          <a:effectLst/>
                          <a:latin typeface="Arial" panose="020B0604020202020204" pitchFamily="34" charset="0"/>
                        </a:rPr>
                        <a:t>103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5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err="1">
                          <a:solidFill>
                            <a:srgbClr val="000000"/>
                          </a:solidFill>
                          <a:effectLst/>
                          <a:latin typeface="Arial" panose="020B0604020202020204" pitchFamily="34" charset="0"/>
                        </a:rPr>
                        <a:t>A"ranging</a:t>
                      </a:r>
                      <a:r>
                        <a:rPr lang="en-US" sz="500" b="0" i="0" u="none" strike="noStrike" dirty="0">
                          <a:solidFill>
                            <a:srgbClr val="000000"/>
                          </a:solidFill>
                          <a:effectLst/>
                          <a:latin typeface="Arial" panose="020B0604020202020204" pitchFamily="34" charset="0"/>
                        </a:rPr>
                        <a:t> slot" is a measurement unit.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Replace "Number of slots" by "Number of ranging slots" in descriptions for </a:t>
                      </a:r>
                      <a:r>
                        <a:rPr lang="en-US" sz="500" b="0" i="0" u="none" strike="noStrike" dirty="0" err="1">
                          <a:solidFill>
                            <a:srgbClr val="000000"/>
                          </a:solidFill>
                          <a:effectLst/>
                          <a:latin typeface="Arial" panose="020B0604020202020204" pitchFamily="34" charset="0"/>
                        </a:rPr>
                        <a:t>macMmsRcpPollNSlots</a:t>
                      </a:r>
                      <a:r>
                        <a:rPr lang="en-US" sz="500" b="0" i="0" u="none" strike="noStrike" dirty="0">
                          <a:solidFill>
                            <a:srgbClr val="000000"/>
                          </a:solidFill>
                          <a:effectLst/>
                          <a:latin typeface="Arial" panose="020B0604020202020204" pitchFamily="34" charset="0"/>
                        </a:rPr>
                        <a:t>, </a:t>
                      </a:r>
                      <a:r>
                        <a:rPr lang="en-US" sz="500" b="0" i="0" u="none" strike="noStrike" dirty="0" err="1">
                          <a:solidFill>
                            <a:srgbClr val="000000"/>
                          </a:solidFill>
                          <a:effectLst/>
                          <a:latin typeface="Arial" panose="020B0604020202020204" pitchFamily="34" charset="0"/>
                        </a:rPr>
                        <a:t>macMmsRcpRespNSlots</a:t>
                      </a:r>
                      <a:r>
                        <a:rPr lang="en-US" sz="500" b="0" i="0" u="none" strike="noStrike" dirty="0">
                          <a:solidFill>
                            <a:srgbClr val="000000"/>
                          </a:solidFill>
                          <a:effectLst/>
                          <a:latin typeface="Arial" panose="020B0604020202020204" pitchFamily="34" charset="0"/>
                        </a:rPr>
                        <a:t> and </a:t>
                      </a:r>
                      <a:r>
                        <a:rPr lang="en-US" sz="500" b="0" i="0" u="none" strike="noStrike" dirty="0" err="1">
                          <a:solidFill>
                            <a:srgbClr val="000000"/>
                          </a:solidFill>
                          <a:effectLst/>
                          <a:latin typeface="Arial" panose="020B0604020202020204" pitchFamily="34" charset="0"/>
                        </a:rPr>
                        <a:t>macMmsRpDuration</a:t>
                      </a:r>
                      <a:r>
                        <a:rPr lang="en-US" sz="500" b="0" i="0" u="none" strike="noStrike" dirty="0">
                          <a:solidFill>
                            <a:srgbClr val="000000"/>
                          </a:solidFill>
                          <a:effectLst/>
                          <a:latin typeface="Arial" panose="020B0604020202020204" pitchFamily="34" charset="0"/>
                        </a:rPr>
                        <a: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sz="5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500" b="0" i="0" u="none" strike="noStrike" dirty="0">
                          <a:solidFill>
                            <a:srgbClr val="000000"/>
                          </a:solidFill>
                          <a:effectLst/>
                          <a:latin typeface="Arial" panose="020B0604020202020204" pitchFamily="34" charset="0"/>
                        </a:rPr>
                        <a:t>Accept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369750"/>
                  </a:ext>
                </a:extLst>
              </a:tr>
            </a:tbl>
          </a:graphicData>
        </a:graphic>
      </p:graphicFrame>
    </p:spTree>
    <p:extLst>
      <p:ext uri="{BB962C8B-B14F-4D97-AF65-F5344CB8AC3E}">
        <p14:creationId xmlns:p14="http://schemas.microsoft.com/office/powerpoint/2010/main" val="647118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86517</TotalTime>
  <Words>2455</Words>
  <Application>Microsoft Macintosh PowerPoint</Application>
  <PresentationFormat>On-screen Show (4:3)</PresentationFormat>
  <Paragraphs>392</Paragraphs>
  <Slides>4</Slides>
  <Notes>1</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PowerPoint Presentation</vt:lpstr>
      <vt:lpstr>Reassignments</vt:lpstr>
      <vt:lpstr>Accept Proposals</vt:lpstr>
      <vt:lpstr>Discussed &amp; agreed resolutions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384</cp:revision>
  <cp:lastPrinted>1998-02-10T13:28:06Z</cp:lastPrinted>
  <dcterms:created xsi:type="dcterms:W3CDTF">2021-07-16T20:39:58Z</dcterms:created>
  <dcterms:modified xsi:type="dcterms:W3CDTF">2024-01-16T23:21:53Z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