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43"/>
  </p:notesMasterIdLst>
  <p:handoutMasterIdLst>
    <p:handoutMasterId r:id="rId44"/>
  </p:handoutMasterIdLst>
  <p:sldIdLst>
    <p:sldId id="264" r:id="rId2"/>
    <p:sldId id="256" r:id="rId3"/>
    <p:sldId id="1016" r:id="rId4"/>
    <p:sldId id="1019" r:id="rId5"/>
    <p:sldId id="270" r:id="rId6"/>
    <p:sldId id="1007" r:id="rId7"/>
    <p:sldId id="1015" r:id="rId8"/>
    <p:sldId id="1021" r:id="rId9"/>
    <p:sldId id="1022" r:id="rId10"/>
    <p:sldId id="1020" r:id="rId11"/>
    <p:sldId id="1010" r:id="rId12"/>
    <p:sldId id="1024" r:id="rId13"/>
    <p:sldId id="258" r:id="rId14"/>
    <p:sldId id="259" r:id="rId15"/>
    <p:sldId id="284" r:id="rId16"/>
    <p:sldId id="286" r:id="rId17"/>
    <p:sldId id="274" r:id="rId18"/>
    <p:sldId id="1008" r:id="rId19"/>
    <p:sldId id="1009" r:id="rId20"/>
    <p:sldId id="1011" r:id="rId21"/>
    <p:sldId id="257" r:id="rId22"/>
    <p:sldId id="1012" r:id="rId23"/>
    <p:sldId id="1013" r:id="rId24"/>
    <p:sldId id="1026" r:id="rId25"/>
    <p:sldId id="1027" r:id="rId26"/>
    <p:sldId id="1025" r:id="rId27"/>
    <p:sldId id="1014" r:id="rId28"/>
    <p:sldId id="300" r:id="rId29"/>
    <p:sldId id="670" r:id="rId30"/>
    <p:sldId id="610" r:id="rId31"/>
    <p:sldId id="990" r:id="rId32"/>
    <p:sldId id="583" r:id="rId33"/>
    <p:sldId id="550" r:id="rId34"/>
    <p:sldId id="551" r:id="rId35"/>
    <p:sldId id="992" r:id="rId36"/>
    <p:sldId id="1004" r:id="rId37"/>
    <p:sldId id="1006" r:id="rId38"/>
    <p:sldId id="585" r:id="rId39"/>
    <p:sldId id="989" r:id="rId40"/>
    <p:sldId id="994" r:id="rId41"/>
    <p:sldId id="996" r:id="rId42"/>
  </p:sldIdLst>
  <p:sldSz cx="9144000" cy="6858000" type="screen4x3"/>
  <p:notesSz cx="6858000" cy="9144000"/>
  <p:defaultTextStyle>
    <a:defPPr>
      <a:defRPr lang="ja-JP"/>
    </a:defPPr>
    <a:lvl1pPr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bayashi Takumi" initials="KT" lastIdx="1" clrIdx="0">
    <p:extLst>
      <p:ext uri="{19B8F6BF-5375-455C-9EA6-DF929625EA0E}">
        <p15:presenceInfo xmlns:p15="http://schemas.microsoft.com/office/powerpoint/2012/main" userId="6ec8770888b2809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BF6409-EFDE-4005-8D26-116A8C1E5A7B}" v="2" dt="2025-07-30T03:34:46.459"/>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2280" y="31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0"/>
    </p:cViewPr>
  </p:sorterViewPr>
  <p:notesViewPr>
    <p:cSldViewPr snapToGrid="0">
      <p:cViewPr varScale="1">
        <p:scale>
          <a:sx n="65" d="100"/>
          <a:sy n="65" d="100"/>
        </p:scale>
        <p:origin x="1788"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kumi Kobayashi" userId="6ec8770888b2809e" providerId="LiveId" clId="{D2BF6409-EFDE-4005-8D26-116A8C1E5A7B}"/>
    <pc:docChg chg="custSel modSld modMainMaster">
      <pc:chgData name="Takumi Kobayashi" userId="6ec8770888b2809e" providerId="LiveId" clId="{D2BF6409-EFDE-4005-8D26-116A8C1E5A7B}" dt="2025-07-30T03:36:08.275" v="41" actId="6549"/>
      <pc:docMkLst>
        <pc:docMk/>
      </pc:docMkLst>
      <pc:sldChg chg="modSp mod">
        <pc:chgData name="Takumi Kobayashi" userId="6ec8770888b2809e" providerId="LiveId" clId="{D2BF6409-EFDE-4005-8D26-116A8C1E5A7B}" dt="2025-07-30T03:36:08.275" v="41" actId="6549"/>
        <pc:sldMkLst>
          <pc:docMk/>
          <pc:sldMk cId="0" sldId="264"/>
        </pc:sldMkLst>
        <pc:spChg chg="mod">
          <ac:chgData name="Takumi Kobayashi" userId="6ec8770888b2809e" providerId="LiveId" clId="{D2BF6409-EFDE-4005-8D26-116A8C1E5A7B}" dt="2025-07-30T03:36:08.275" v="41" actId="6549"/>
          <ac:spMkLst>
            <pc:docMk/>
            <pc:sldMk cId="0" sldId="264"/>
            <ac:spMk id="177" creationId="{00000000-0000-0000-0000-000000000000}"/>
          </ac:spMkLst>
        </pc:spChg>
      </pc:sldChg>
      <pc:sldChg chg="modSp mod">
        <pc:chgData name="Takumi Kobayashi" userId="6ec8770888b2809e" providerId="LiveId" clId="{D2BF6409-EFDE-4005-8D26-116A8C1E5A7B}" dt="2025-07-30T03:33:26.724" v="25" actId="1076"/>
        <pc:sldMkLst>
          <pc:docMk/>
          <pc:sldMk cId="3768183248" sldId="1015"/>
        </pc:sldMkLst>
        <pc:picChg chg="mod">
          <ac:chgData name="Takumi Kobayashi" userId="6ec8770888b2809e" providerId="LiveId" clId="{D2BF6409-EFDE-4005-8D26-116A8C1E5A7B}" dt="2025-07-30T03:33:26.724" v="25" actId="1076"/>
          <ac:picMkLst>
            <pc:docMk/>
            <pc:sldMk cId="3768183248" sldId="1015"/>
            <ac:picMk id="7" creationId="{75077CF3-FBAA-37AD-EE7A-08DD42EA2C7D}"/>
          </ac:picMkLst>
        </pc:picChg>
      </pc:sldChg>
      <pc:sldChg chg="modSp mod">
        <pc:chgData name="Takumi Kobayashi" userId="6ec8770888b2809e" providerId="LiveId" clId="{D2BF6409-EFDE-4005-8D26-116A8C1E5A7B}" dt="2025-07-30T03:32:19.446" v="23" actId="20577"/>
        <pc:sldMkLst>
          <pc:docMk/>
          <pc:sldMk cId="1801563108" sldId="1016"/>
        </pc:sldMkLst>
        <pc:spChg chg="mod">
          <ac:chgData name="Takumi Kobayashi" userId="6ec8770888b2809e" providerId="LiveId" clId="{D2BF6409-EFDE-4005-8D26-116A8C1E5A7B}" dt="2025-07-30T03:32:19.446" v="23" actId="20577"/>
          <ac:spMkLst>
            <pc:docMk/>
            <pc:sldMk cId="1801563108" sldId="1016"/>
            <ac:spMk id="9" creationId="{50737363-9163-2820-27EA-C4A30E7CC3FE}"/>
          </ac:spMkLst>
        </pc:spChg>
      </pc:sldChg>
      <pc:sldChg chg="modSp mod">
        <pc:chgData name="Takumi Kobayashi" userId="6ec8770888b2809e" providerId="LiveId" clId="{D2BF6409-EFDE-4005-8D26-116A8C1E5A7B}" dt="2025-07-30T03:31:27.997" v="21" actId="6549"/>
        <pc:sldMkLst>
          <pc:docMk/>
          <pc:sldMk cId="237811167" sldId="1020"/>
        </pc:sldMkLst>
        <pc:spChg chg="mod">
          <ac:chgData name="Takumi Kobayashi" userId="6ec8770888b2809e" providerId="LiveId" clId="{D2BF6409-EFDE-4005-8D26-116A8C1E5A7B}" dt="2025-07-30T03:31:27.997" v="21" actId="6549"/>
          <ac:spMkLst>
            <pc:docMk/>
            <pc:sldMk cId="237811167" sldId="1020"/>
            <ac:spMk id="9" creationId="{D6A47ADA-0B22-D469-59B3-FB63316368AE}"/>
          </ac:spMkLst>
        </pc:spChg>
      </pc:sldChg>
      <pc:sldChg chg="modSp mod">
        <pc:chgData name="Takumi Kobayashi" userId="6ec8770888b2809e" providerId="LiveId" clId="{D2BF6409-EFDE-4005-8D26-116A8C1E5A7B}" dt="2025-07-30T03:31:12.253" v="9" actId="1076"/>
        <pc:sldMkLst>
          <pc:docMk/>
          <pc:sldMk cId="2993403788" sldId="1022"/>
        </pc:sldMkLst>
        <pc:picChg chg="mod">
          <ac:chgData name="Takumi Kobayashi" userId="6ec8770888b2809e" providerId="LiveId" clId="{D2BF6409-EFDE-4005-8D26-116A8C1E5A7B}" dt="2025-07-30T03:31:04.988" v="8" actId="14826"/>
          <ac:picMkLst>
            <pc:docMk/>
            <pc:sldMk cId="2993403788" sldId="1022"/>
            <ac:picMk id="11" creationId="{ADBE5510-A9DF-329C-BADA-3B8DC2C0F7AD}"/>
          </ac:picMkLst>
        </pc:picChg>
        <pc:cxnChg chg="mod">
          <ac:chgData name="Takumi Kobayashi" userId="6ec8770888b2809e" providerId="LiveId" clId="{D2BF6409-EFDE-4005-8D26-116A8C1E5A7B}" dt="2025-07-30T03:31:12.253" v="9" actId="1076"/>
          <ac:cxnSpMkLst>
            <pc:docMk/>
            <pc:sldMk cId="2993403788" sldId="1022"/>
            <ac:cxnSpMk id="10" creationId="{4407CA44-121C-C5DF-93C7-2A13504E47CE}"/>
          </ac:cxnSpMkLst>
        </pc:cxnChg>
      </pc:sldChg>
      <pc:sldMasterChg chg="modSp mod modSldLayout">
        <pc:chgData name="Takumi Kobayashi" userId="6ec8770888b2809e" providerId="LiveId" clId="{D2BF6409-EFDE-4005-8D26-116A8C1E5A7B}" dt="2025-07-30T03:35:10.606" v="30" actId="14100"/>
        <pc:sldMasterMkLst>
          <pc:docMk/>
          <pc:sldMasterMk cId="3930973884" sldId="2147483693"/>
        </pc:sldMasterMkLst>
        <pc:spChg chg="mod">
          <ac:chgData name="Takumi Kobayashi" userId="6ec8770888b2809e" providerId="LiveId" clId="{D2BF6409-EFDE-4005-8D26-116A8C1E5A7B}" dt="2025-07-30T03:34:30.067" v="28" actId="20577"/>
          <ac:spMkLst>
            <pc:docMk/>
            <pc:sldMasterMk cId="3930973884" sldId="2147483693"/>
            <ac:spMk id="16" creationId="{00000000-0000-0000-0000-000000000000}"/>
          </ac:spMkLst>
        </pc:spChg>
        <pc:spChg chg="mod">
          <ac:chgData name="Takumi Kobayashi" userId="6ec8770888b2809e" providerId="LiveId" clId="{D2BF6409-EFDE-4005-8D26-116A8C1E5A7B}" dt="2025-07-30T03:27:18.188" v="7" actId="20577"/>
          <ac:spMkLst>
            <pc:docMk/>
            <pc:sldMasterMk cId="3930973884" sldId="2147483693"/>
            <ac:spMk id="18" creationId="{00000000-0000-0000-0000-000000000000}"/>
          </ac:spMkLst>
        </pc:spChg>
        <pc:sldLayoutChg chg="modSp mod">
          <pc:chgData name="Takumi Kobayashi" userId="6ec8770888b2809e" providerId="LiveId" clId="{D2BF6409-EFDE-4005-8D26-116A8C1E5A7B}" dt="2025-07-30T03:35:02.959" v="29" actId="14100"/>
          <pc:sldLayoutMkLst>
            <pc:docMk/>
            <pc:sldMasterMk cId="3930973884" sldId="2147483693"/>
            <pc:sldLayoutMk cId="461401487" sldId="2147483696"/>
          </pc:sldLayoutMkLst>
          <pc:spChg chg="mod">
            <ac:chgData name="Takumi Kobayashi" userId="6ec8770888b2809e" providerId="LiveId" clId="{D2BF6409-EFDE-4005-8D26-116A8C1E5A7B}" dt="2025-07-30T03:35:02.959" v="29" actId="14100"/>
            <ac:spMkLst>
              <pc:docMk/>
              <pc:sldMasterMk cId="3930973884" sldId="2147483693"/>
              <pc:sldLayoutMk cId="461401487" sldId="2147483696"/>
              <ac:spMk id="42" creationId="{00000000-0000-0000-0000-000000000000}"/>
            </ac:spMkLst>
          </pc:spChg>
        </pc:sldLayoutChg>
        <pc:sldLayoutChg chg="modSp mod">
          <pc:chgData name="Takumi Kobayashi" userId="6ec8770888b2809e" providerId="LiveId" clId="{D2BF6409-EFDE-4005-8D26-116A8C1E5A7B}" dt="2025-07-30T03:35:10.606" v="30" actId="14100"/>
          <pc:sldLayoutMkLst>
            <pc:docMk/>
            <pc:sldMasterMk cId="3930973884" sldId="2147483693"/>
            <pc:sldLayoutMk cId="4289704089" sldId="2147483698"/>
          </pc:sldLayoutMkLst>
          <pc:spChg chg="mod">
            <ac:chgData name="Takumi Kobayashi" userId="6ec8770888b2809e" providerId="LiveId" clId="{D2BF6409-EFDE-4005-8D26-116A8C1E5A7B}" dt="2025-07-30T03:35:10.606" v="30" actId="14100"/>
            <ac:spMkLst>
              <pc:docMk/>
              <pc:sldMasterMk cId="3930973884" sldId="2147483693"/>
              <pc:sldLayoutMk cId="4289704089" sldId="2147483698"/>
              <ac:spMk id="58"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96D6A280-D85A-4443-82B8-DC2A9612765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4D8283DC-AC33-4099-A311-2841B099B2F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979F38-8684-49EF-A12D-0B43229B0F16}" type="datetimeFigureOut">
              <a:rPr kumimoji="1" lang="ja-JP" altLang="en-US" smtClean="0"/>
              <a:t>2025/7/30</a:t>
            </a:fld>
            <a:endParaRPr kumimoji="1" lang="ja-JP" altLang="en-US"/>
          </a:p>
        </p:txBody>
      </p:sp>
      <p:sp>
        <p:nvSpPr>
          <p:cNvPr id="4" name="フッター プレースホルダー 3">
            <a:extLst>
              <a:ext uri="{FF2B5EF4-FFF2-40B4-BE49-F238E27FC236}">
                <a16:creationId xmlns:a16="http://schemas.microsoft.com/office/drawing/2014/main" id="{337B2473-DF52-43CA-B064-1CCCFFE4C1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3C4112E-2FDC-4B08-BEE3-B9E8B6AC773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7777EA-B5F3-4C39-88D8-DFA934B31389}" type="slidenum">
              <a:rPr kumimoji="1" lang="ja-JP" altLang="en-US" smtClean="0"/>
              <a:t>‹#›</a:t>
            </a:fld>
            <a:endParaRPr kumimoji="1" lang="ja-JP" altLang="en-US"/>
          </a:p>
        </p:txBody>
      </p:sp>
    </p:spTree>
    <p:extLst>
      <p:ext uri="{BB962C8B-B14F-4D97-AF65-F5344CB8AC3E}">
        <p14:creationId xmlns:p14="http://schemas.microsoft.com/office/powerpoint/2010/main" val="1067838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BCAD07-D34E-4A2A-8D9C-AAA6248C4DCB}" type="datetimeFigureOut">
              <a:rPr kumimoji="1" lang="ja-JP" altLang="en-US" smtClean="0"/>
              <a:t>2025/7/30</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8419F9-3BB3-47DF-B069-6489BD728F98}" type="slidenum">
              <a:rPr kumimoji="1" lang="ja-JP" altLang="en-US" smtClean="0"/>
              <a:t>‹#›</a:t>
            </a:fld>
            <a:endParaRPr kumimoji="1" lang="ja-JP" altLang="en-US"/>
          </a:p>
        </p:txBody>
      </p:sp>
    </p:spTree>
    <p:extLst>
      <p:ext uri="{BB962C8B-B14F-4D97-AF65-F5344CB8AC3E}">
        <p14:creationId xmlns:p14="http://schemas.microsoft.com/office/powerpoint/2010/main" val="7201089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2911475" y="523875"/>
            <a:ext cx="3457575" cy="25923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p4:notes"/>
          <p:cNvSpPr txBox="1">
            <a:spLocks noGrp="1"/>
          </p:cNvSpPr>
          <p:nvPr>
            <p:ph type="body" idx="1"/>
          </p:nvPr>
        </p:nvSpPr>
        <p:spPr>
          <a:xfrm>
            <a:off x="1236663" y="3294063"/>
            <a:ext cx="6807200" cy="3121025"/>
          </a:xfrm>
          <a:prstGeom prst="rect">
            <a:avLst/>
          </a:prstGeom>
          <a:noFill/>
          <a:ln>
            <a:noFill/>
          </a:ln>
        </p:spPr>
        <p:txBody>
          <a:bodyPr spcFirstLastPara="1" wrap="square" lIns="93650" tIns="46025" rIns="93650" bIns="4602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Times New Roman"/>
              <a:ea typeface="Times New Roman"/>
              <a:cs typeface="Times New Roman"/>
              <a:sym typeface="Times New Roman"/>
            </a:endParaRPr>
          </a:p>
        </p:txBody>
      </p:sp>
      <p:sp>
        <p:nvSpPr>
          <p:cNvPr id="169" name="Google Shape;169;p4:notes"/>
          <p:cNvSpPr txBox="1">
            <a:spLocks noGrp="1"/>
          </p:cNvSpPr>
          <p:nvPr>
            <p:ph type="dt" idx="10"/>
          </p:nvPr>
        </p:nvSpPr>
        <p:spPr>
          <a:xfrm>
            <a:off x="874713" y="17463"/>
            <a:ext cx="3663950" cy="214312"/>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&lt;month year&gt;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0" name="Google Shape;170;p4:notes"/>
          <p:cNvSpPr txBox="1">
            <a:spLocks noGrp="1"/>
          </p:cNvSpPr>
          <p:nvPr>
            <p:ph type="ftr" idx="11"/>
          </p:nvPr>
        </p:nvSpPr>
        <p:spPr>
          <a:xfrm>
            <a:off x="5048250" y="6713538"/>
            <a:ext cx="3359150" cy="184150"/>
          </a:xfrm>
          <a:prstGeom prst="rect">
            <a:avLst/>
          </a:prstGeom>
          <a:noFill/>
          <a:ln>
            <a:noFill/>
          </a:ln>
        </p:spPr>
        <p:txBody>
          <a:bodyPr spcFirstLastPara="1" wrap="square" lIns="0" tIns="0" rIns="0" bIns="0" anchor="t" anchorCtr="0">
            <a:noAutofit/>
          </a:bodyPr>
          <a:lstStyle/>
          <a:p>
            <a:pPr marL="457200" marR="0" lvl="4"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&lt;author&gt;, &lt;company&gt;</a:t>
            </a:r>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1" name="Google Shape;171;p4:notes"/>
          <p:cNvSpPr txBox="1">
            <a:spLocks noGrp="1"/>
          </p:cNvSpPr>
          <p:nvPr>
            <p:ph type="sldNum" idx="12"/>
          </p:nvPr>
        </p:nvSpPr>
        <p:spPr>
          <a:xfrm>
            <a:off x="3925888" y="6713538"/>
            <a:ext cx="1073150" cy="184150"/>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Page </a:t>
            </a:r>
            <a:fld id="{00000000-1234-1234-1234-123412341234}" type="slidenum">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172" name="Google Shape;172;p4:notes"/>
          <p:cNvSpPr txBox="1">
            <a:spLocks noGrp="1"/>
          </p:cNvSpPr>
          <p:nvPr>
            <p:ph type="hdr" idx="3"/>
          </p:nvPr>
        </p:nvSpPr>
        <p:spPr>
          <a:xfrm>
            <a:off x="4640263" y="17463"/>
            <a:ext cx="3767137" cy="214312"/>
          </a:xfrm>
          <a:prstGeom prst="rect">
            <a:avLst/>
          </a:prstGeom>
          <a:noFill/>
          <a:ln>
            <a:noFill/>
          </a:ln>
        </p:spPr>
        <p:txBody>
          <a:bodyPr spcFirstLastPara="1" wrap="square" lIns="0" tIns="0" rIns="0" bIns="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&lt;doc.: IEEE 802.15-doc&gt;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a:t>
            </a:r>
          </a:p>
        </p:txBody>
      </p:sp>
      <p:sp>
        <p:nvSpPr>
          <p:cNvPr id="4" name="スライド番号プレースホルダー 3"/>
          <p:cNvSpPr>
            <a:spLocks noGrp="1"/>
          </p:cNvSpPr>
          <p:nvPr>
            <p:ph type="sldNum" sz="quarter" idx="5"/>
          </p:nvPr>
        </p:nvSpPr>
        <p:spPr/>
        <p:txBody>
          <a:bodyPr/>
          <a:lstStyle/>
          <a:p>
            <a:fld id="{068419F9-3BB3-47DF-B069-6489BD728F98}" type="slidenum">
              <a:rPr kumimoji="1" lang="ja-JP" altLang="en-US" smtClean="0"/>
              <a:t>2</a:t>
            </a:fld>
            <a:endParaRPr kumimoji="1" lang="ja-JP" altLang="en-US"/>
          </a:p>
        </p:txBody>
      </p:sp>
    </p:spTree>
    <p:extLst>
      <p:ext uri="{BB962C8B-B14F-4D97-AF65-F5344CB8AC3E}">
        <p14:creationId xmlns:p14="http://schemas.microsoft.com/office/powerpoint/2010/main" val="301532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FE2C3AB9-3304-4C7C-9A25-0632E29EC72F}"/>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E5D70285-177E-491A-9057-92FFEA398B2C}" type="slidenum">
              <a:rPr lang="en-US" altLang="ja-JP" b="0">
                <a:ea typeface="ＭＳ Ｐゴシック" panose="020B0600070205080204" pitchFamily="50" charset="-128"/>
              </a:rPr>
              <a:pPr algn="r" eaLnBrk="1" hangingPunct="1">
                <a:spcBef>
                  <a:spcPct val="0"/>
                </a:spcBef>
              </a:pPr>
              <a:t>29</a:t>
            </a:fld>
            <a:endParaRPr lang="en-US" altLang="ja-JP" b="0">
              <a:ea typeface="ＭＳ Ｐゴシック" panose="020B0600070205080204" pitchFamily="50" charset="-128"/>
            </a:endParaRPr>
          </a:p>
        </p:txBody>
      </p:sp>
      <p:sp>
        <p:nvSpPr>
          <p:cNvPr id="29699" name="Rectangle 2">
            <a:extLst>
              <a:ext uri="{FF2B5EF4-FFF2-40B4-BE49-F238E27FC236}">
                <a16:creationId xmlns:a16="http://schemas.microsoft.com/office/drawing/2014/main" id="{0C106F1A-F612-40D0-AFA9-B117BC2718BC}"/>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EDF157EE-A150-44A8-9CBF-CC94577C6512}"/>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222168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968C6F98-864A-4B6A-A9EA-FD349E224844}"/>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7D03458C-9C4F-4DFC-A5DE-5B0018B698AD}" type="slidenum">
              <a:rPr lang="en-US" altLang="ja-JP" b="0">
                <a:ea typeface="ＭＳ Ｐゴシック" panose="020B0600070205080204" pitchFamily="50" charset="-128"/>
              </a:rPr>
              <a:pPr algn="r" eaLnBrk="1" hangingPunct="1">
                <a:spcBef>
                  <a:spcPct val="0"/>
                </a:spcBef>
              </a:pPr>
              <a:t>30</a:t>
            </a:fld>
            <a:endParaRPr lang="en-US" altLang="ja-JP" b="0">
              <a:ea typeface="ＭＳ Ｐゴシック" panose="020B0600070205080204" pitchFamily="50" charset="-128"/>
            </a:endParaRPr>
          </a:p>
        </p:txBody>
      </p:sp>
      <p:sp>
        <p:nvSpPr>
          <p:cNvPr id="33795" name="Rectangle 2">
            <a:extLst>
              <a:ext uri="{FF2B5EF4-FFF2-40B4-BE49-F238E27FC236}">
                <a16:creationId xmlns:a16="http://schemas.microsoft.com/office/drawing/2014/main" id="{7EBF766C-D1F1-487A-BEB2-6AEFFEAC9955}"/>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AC7BE83B-B1E1-46D8-AC51-31A3107D63AE}"/>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08832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BC9D276A-6AA7-4CCD-86C4-E75C16B0F9B7}"/>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A97779F9-0EB7-4CBD-BBEC-C62FFF5CED94}" type="slidenum">
              <a:rPr lang="en-US" altLang="ja-JP" b="0">
                <a:ea typeface="ＭＳ Ｐゴシック" panose="020B0600070205080204" pitchFamily="50" charset="-128"/>
              </a:rPr>
              <a:pPr algn="r" eaLnBrk="1" hangingPunct="1">
                <a:spcBef>
                  <a:spcPct val="0"/>
                </a:spcBef>
              </a:pPr>
              <a:t>32</a:t>
            </a:fld>
            <a:endParaRPr lang="en-US" altLang="ja-JP" b="0">
              <a:ea typeface="ＭＳ Ｐゴシック" panose="020B0600070205080204" pitchFamily="50" charset="-128"/>
            </a:endParaRPr>
          </a:p>
        </p:txBody>
      </p:sp>
      <p:sp>
        <p:nvSpPr>
          <p:cNvPr id="105475" name="Rectangle 2">
            <a:extLst>
              <a:ext uri="{FF2B5EF4-FFF2-40B4-BE49-F238E27FC236}">
                <a16:creationId xmlns:a16="http://schemas.microsoft.com/office/drawing/2014/main" id="{37EBE178-72C8-4D86-97A5-2236B3B1306C}"/>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89E67E02-FFDD-4418-B0C8-496F23C020E9}"/>
              </a:ext>
            </a:extLst>
          </p:cNvPr>
          <p:cNvSpPr>
            <a:spLocks noGrp="1" noChangeArrowheads="1"/>
          </p:cNvSpPr>
          <p:nvPr>
            <p:ph type="body" idx="1"/>
          </p:nvPr>
        </p:nvSpPr>
        <p:spPr>
          <a:noFill/>
        </p:spPr>
        <p:txBody>
          <a:bodyPr/>
          <a:lstStyle/>
          <a:p>
            <a:pPr eaLnBrk="1" hangingPunct="1"/>
            <a:r>
              <a:rPr lang="ja-JP" altLang="en-US">
                <a:latin typeface="Arial" panose="020B0604020202020204" pitchFamily="34" charset="0"/>
              </a:rPr>
              <a:t>t</a:t>
            </a:r>
            <a:r>
              <a:rPr lang="en-US" altLang="ja-JP">
                <a:latin typeface="Arial" panose="020B0604020202020204" pitchFamily="34" charset="0"/>
              </a:rPr>
              <a:t>herefore</a:t>
            </a:r>
            <a:endParaRPr lang="ja-JP" altLang="ja-JP">
              <a:latin typeface="Arial" panose="020B0604020202020204" pitchFamily="34" charset="0"/>
            </a:endParaRPr>
          </a:p>
        </p:txBody>
      </p:sp>
    </p:spTree>
    <p:extLst>
      <p:ext uri="{BB962C8B-B14F-4D97-AF65-F5344CB8AC3E}">
        <p14:creationId xmlns:p14="http://schemas.microsoft.com/office/powerpoint/2010/main" val="3878036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69FA0021-BFE2-40CF-972A-030B2EB11F94}"/>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8A528D3C-BB37-4885-BA80-16385B79B653}" type="slidenum">
              <a:rPr lang="en-US" altLang="ja-JP" b="0">
                <a:ea typeface="ＭＳ Ｐゴシック" panose="020B0600070205080204" pitchFamily="50" charset="-128"/>
              </a:rPr>
              <a:pPr algn="r" eaLnBrk="1" hangingPunct="1">
                <a:spcBef>
                  <a:spcPct val="0"/>
                </a:spcBef>
              </a:pPr>
              <a:t>33</a:t>
            </a:fld>
            <a:endParaRPr lang="en-US" altLang="ja-JP" b="0">
              <a:ea typeface="ＭＳ Ｐゴシック" panose="020B0600070205080204" pitchFamily="50" charset="-128"/>
            </a:endParaRPr>
          </a:p>
        </p:txBody>
      </p:sp>
      <p:sp>
        <p:nvSpPr>
          <p:cNvPr id="113667" name="Rectangle 2">
            <a:extLst>
              <a:ext uri="{FF2B5EF4-FFF2-40B4-BE49-F238E27FC236}">
                <a16:creationId xmlns:a16="http://schemas.microsoft.com/office/drawing/2014/main" id="{3C02A5F9-6B65-4C92-8069-330EFBFF8EA0}"/>
              </a:ext>
            </a:extLst>
          </p:cNvPr>
          <p:cNvSpPr>
            <a:spLocks noGrp="1" noRot="1" noChangeAspect="1" noChangeArrowheads="1" noTextEdit="1"/>
          </p:cNvSpPr>
          <p:nvPr>
            <p:ph type="sldImg"/>
          </p:nvPr>
        </p:nvSpPr>
        <p:spPr>
          <a:ln/>
        </p:spPr>
      </p:sp>
      <p:sp>
        <p:nvSpPr>
          <p:cNvPr id="113668" name="Rectangle 3">
            <a:extLst>
              <a:ext uri="{FF2B5EF4-FFF2-40B4-BE49-F238E27FC236}">
                <a16:creationId xmlns:a16="http://schemas.microsoft.com/office/drawing/2014/main" id="{2D571B30-95D3-4288-84B4-BC1900024976}"/>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513680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A94EE83D-C438-4D35-BD7A-A0E3D250112A}"/>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5E6661B6-4B79-410A-A6A7-481FDA1762E3}" type="slidenum">
              <a:rPr lang="en-US" altLang="ja-JP" b="0">
                <a:ea typeface="ＭＳ Ｐゴシック" panose="020B0600070205080204" pitchFamily="50" charset="-128"/>
              </a:rPr>
              <a:pPr algn="r" eaLnBrk="1" hangingPunct="1">
                <a:spcBef>
                  <a:spcPct val="0"/>
                </a:spcBef>
              </a:pPr>
              <a:t>34</a:t>
            </a:fld>
            <a:endParaRPr lang="en-US" altLang="ja-JP" b="0">
              <a:ea typeface="ＭＳ Ｐゴシック" panose="020B0600070205080204" pitchFamily="50" charset="-128"/>
            </a:endParaRPr>
          </a:p>
        </p:txBody>
      </p:sp>
      <p:sp>
        <p:nvSpPr>
          <p:cNvPr id="115715" name="Rectangle 2">
            <a:extLst>
              <a:ext uri="{FF2B5EF4-FFF2-40B4-BE49-F238E27FC236}">
                <a16:creationId xmlns:a16="http://schemas.microsoft.com/office/drawing/2014/main" id="{9B841C8D-99B5-47CE-A070-F65C5FC1D535}"/>
              </a:ext>
            </a:extLst>
          </p:cNvPr>
          <p:cNvSpPr>
            <a:spLocks noGrp="1" noRot="1" noChangeAspect="1" noChangeArrowheads="1" noTextEdit="1"/>
          </p:cNvSpPr>
          <p:nvPr>
            <p:ph type="sldImg"/>
          </p:nvPr>
        </p:nvSpPr>
        <p:spPr>
          <a:ln/>
        </p:spPr>
      </p:sp>
      <p:sp>
        <p:nvSpPr>
          <p:cNvPr id="115716" name="Rectangle 3">
            <a:extLst>
              <a:ext uri="{FF2B5EF4-FFF2-40B4-BE49-F238E27FC236}">
                <a16:creationId xmlns:a16="http://schemas.microsoft.com/office/drawing/2014/main" id="{1FB42854-C117-4437-9563-77E8E36DB617}"/>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1449094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CED96005-956B-4B9C-99A1-CF66D0006BFC}"/>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B88CC6EE-EED0-4C87-B685-AB7CB6FC8376}" type="slidenum">
              <a:rPr lang="en-US" altLang="ja-JP" b="0">
                <a:ea typeface="ＭＳ Ｐゴシック" panose="020B0600070205080204" pitchFamily="50" charset="-128"/>
              </a:rPr>
              <a:pPr algn="r" eaLnBrk="1" hangingPunct="1">
                <a:spcBef>
                  <a:spcPct val="0"/>
                </a:spcBef>
              </a:pPr>
              <a:t>38</a:t>
            </a:fld>
            <a:endParaRPr lang="en-US" altLang="ja-JP" b="0">
              <a:ea typeface="ＭＳ Ｐゴシック" panose="020B0600070205080204" pitchFamily="50" charset="-128"/>
            </a:endParaRPr>
          </a:p>
        </p:txBody>
      </p:sp>
      <p:sp>
        <p:nvSpPr>
          <p:cNvPr id="123907" name="Rectangle 2">
            <a:extLst>
              <a:ext uri="{FF2B5EF4-FFF2-40B4-BE49-F238E27FC236}">
                <a16:creationId xmlns:a16="http://schemas.microsoft.com/office/drawing/2014/main" id="{C998D7B3-30FC-40E4-B058-C50E589303A8}"/>
              </a:ext>
            </a:extLst>
          </p:cNvPr>
          <p:cNvSpPr>
            <a:spLocks noGrp="1" noRot="1" noChangeAspect="1" noChangeArrowheads="1" noTextEdit="1"/>
          </p:cNvSpPr>
          <p:nvPr>
            <p:ph type="sldImg"/>
          </p:nvPr>
        </p:nvSpPr>
        <p:spPr>
          <a:ln/>
        </p:spPr>
      </p:sp>
      <p:sp>
        <p:nvSpPr>
          <p:cNvPr id="123908" name="Rectangle 3">
            <a:extLst>
              <a:ext uri="{FF2B5EF4-FFF2-40B4-BE49-F238E27FC236}">
                <a16:creationId xmlns:a16="http://schemas.microsoft.com/office/drawing/2014/main" id="{4D87B6A8-0304-4BB9-9D68-523DD979F3E9}"/>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008444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userDrawn="1">
  <p:cSld name="Blan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2025</a:t>
            </a:r>
            <a:endParaRPr dirty="0"/>
          </a:p>
        </p:txBody>
      </p:sp>
      <p:sp>
        <p:nvSpPr>
          <p:cNvPr id="24" name="Google Shape;24;p2"/>
          <p:cNvSpPr txBox="1">
            <a:spLocks noGrp="1"/>
          </p:cNvSpPr>
          <p:nvPr>
            <p:ph type="ftr" idx="11"/>
          </p:nvPr>
        </p:nvSpPr>
        <p:spPr>
          <a:xfrm>
            <a:off x="4746567" y="6391189"/>
            <a:ext cx="4322618"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(OMU/YRP-IAI/U.Oulu/YNU)</a:t>
            </a:r>
            <a:endParaRPr dirty="0"/>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3054415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lvl1pPr>
              <a:defRPr/>
            </a:lvl1pPr>
          </a:lstStyle>
          <a:p>
            <a:r>
              <a:rPr lang="en-US" altLang="ja-JP" dirty="0"/>
              <a:t>Slide </a:t>
            </a:r>
            <a:fld id="{266A080E-4E30-4968-B029-7CF782D6220C}" type="slidenum">
              <a:rPr lang="en-US" altLang="ja-JP"/>
              <a:pPr/>
              <a:t>‹#›</a:t>
            </a:fld>
            <a:endParaRPr lang="en-US" altLang="ja-JP" dirty="0"/>
          </a:p>
        </p:txBody>
      </p:sp>
      <p:sp>
        <p:nvSpPr>
          <p:cNvPr id="6" name="Footer Placeholder 5">
            <a:extLst>
              <a:ext uri="{FF2B5EF4-FFF2-40B4-BE49-F238E27FC236}">
                <a16:creationId xmlns:a16="http://schemas.microsoft.com/office/drawing/2014/main" id="{4733A917-AB10-413C-905B-BCEDBC732A62}"/>
              </a:ext>
            </a:extLst>
          </p:cNvPr>
          <p:cNvSpPr>
            <a:spLocks noGrp="1" noChangeArrowheads="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a:t>Takumi Kobayashi, Minsoo Kim, Marco Hernandez, Ryuji Kohno (OMU/YRP-IAI/U.Oulu/YNU)</a:t>
            </a:r>
            <a:endParaRPr lang="en-US" altLang="ja-JP" dirty="0"/>
          </a:p>
        </p:txBody>
      </p:sp>
      <p:sp>
        <p:nvSpPr>
          <p:cNvPr id="7" name="Rectangle 4">
            <a:extLst>
              <a:ext uri="{FF2B5EF4-FFF2-40B4-BE49-F238E27FC236}">
                <a16:creationId xmlns:a16="http://schemas.microsoft.com/office/drawing/2014/main" id="{0756CC2A-6C3C-4AD3-B30B-D918765CB095}"/>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2025</a:t>
            </a:r>
            <a:endParaRPr lang="en-US" altLang="ja-JP" dirty="0"/>
          </a:p>
        </p:txBody>
      </p:sp>
    </p:spTree>
    <p:extLst>
      <p:ext uri="{BB962C8B-B14F-4D97-AF65-F5344CB8AC3E}">
        <p14:creationId xmlns:p14="http://schemas.microsoft.com/office/powerpoint/2010/main" val="3798076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5" name="スライド番号プレースホルダー 4"/>
          <p:cNvSpPr>
            <a:spLocks noGrp="1"/>
          </p:cNvSpPr>
          <p:nvPr>
            <p:ph type="sldNum" sz="quarter" idx="12"/>
          </p:nvPr>
        </p:nvSpPr>
        <p:spPr/>
        <p:txBody>
          <a:bodyPr/>
          <a:lstStyle>
            <a:lvl1pPr>
              <a:defRPr/>
            </a:lvl1pPr>
          </a:lstStyle>
          <a:p>
            <a:r>
              <a:rPr lang="en-US" altLang="ja-JP" dirty="0"/>
              <a:t>Slide </a:t>
            </a:r>
            <a:fld id="{F80C6039-A5FA-4F5B-9853-58798A63706D}" type="slidenum">
              <a:rPr lang="en-US" altLang="ja-JP"/>
              <a:pPr/>
              <a:t>‹#›</a:t>
            </a:fld>
            <a:endParaRPr lang="en-US" altLang="ja-JP" dirty="0"/>
          </a:p>
        </p:txBody>
      </p:sp>
      <p:sp>
        <p:nvSpPr>
          <p:cNvPr id="6" name="Footer Placeholder 5">
            <a:extLst>
              <a:ext uri="{FF2B5EF4-FFF2-40B4-BE49-F238E27FC236}">
                <a16:creationId xmlns:a16="http://schemas.microsoft.com/office/drawing/2014/main" id="{EB3A8EF3-0E6D-4A1A-950A-5D9E18B76CC9}"/>
              </a:ext>
            </a:extLst>
          </p:cNvPr>
          <p:cNvSpPr>
            <a:spLocks noGrp="1" noChangeArrowheads="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a:t>Takumi Kobayashi, Minsoo Kim, Marco Hernandez, Ryuji Kohno (OMU/YRP-IAI/U.Oulu/YNU)</a:t>
            </a:r>
            <a:endParaRPr lang="en-US" altLang="ja-JP" dirty="0"/>
          </a:p>
        </p:txBody>
      </p:sp>
      <p:sp>
        <p:nvSpPr>
          <p:cNvPr id="8" name="Rectangle 4">
            <a:extLst>
              <a:ext uri="{FF2B5EF4-FFF2-40B4-BE49-F238E27FC236}">
                <a16:creationId xmlns:a16="http://schemas.microsoft.com/office/drawing/2014/main" id="{CEF252AD-9861-4529-8BF1-D424A9D77656}"/>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2025</a:t>
            </a:r>
            <a:endParaRPr lang="en-US" altLang="ja-JP" dirty="0"/>
          </a:p>
        </p:txBody>
      </p:sp>
    </p:spTree>
    <p:extLst>
      <p:ext uri="{BB962C8B-B14F-4D97-AF65-F5344CB8AC3E}">
        <p14:creationId xmlns:p14="http://schemas.microsoft.com/office/powerpoint/2010/main" val="1773352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6" name="Google Shape;46;p6"/>
          <p:cNvSpPr txBox="1">
            <a:spLocks noGrp="1"/>
          </p:cNvSpPr>
          <p:nvPr>
            <p:ph type="body" idx="1"/>
          </p:nvPr>
        </p:nvSpPr>
        <p:spPr>
          <a:xfrm>
            <a:off x="6858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7" name="Google Shape;47;p6"/>
          <p:cNvSpPr txBox="1">
            <a:spLocks noGrp="1"/>
          </p:cNvSpPr>
          <p:nvPr>
            <p:ph type="body" idx="2"/>
          </p:nvPr>
        </p:nvSpPr>
        <p:spPr>
          <a:xfrm>
            <a:off x="46482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8" name="Google Shape;48;p6"/>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2025</a:t>
            </a:r>
            <a:endParaRPr dirty="0"/>
          </a:p>
        </p:txBody>
      </p:sp>
      <p:sp>
        <p:nvSpPr>
          <p:cNvPr id="49" name="Google Shape;49;p6"/>
          <p:cNvSpPr txBox="1">
            <a:spLocks noGrp="1"/>
          </p:cNvSpPr>
          <p:nvPr>
            <p:ph type="ftr" idx="11"/>
          </p:nvPr>
        </p:nvSpPr>
        <p:spPr>
          <a:xfrm>
            <a:off x="5486400" y="6383338"/>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(OMU/YRP-IAI/U.Oulu/YNU)</a:t>
            </a:r>
            <a:endParaRPr dirty="0"/>
          </a:p>
        </p:txBody>
      </p:sp>
      <p:sp>
        <p:nvSpPr>
          <p:cNvPr id="50" name="Google Shape;50;p6"/>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335505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2"/>
        <p:cNvGrpSpPr/>
        <p:nvPr/>
      </p:nvGrpSpPr>
      <p:grpSpPr>
        <a:xfrm>
          <a:off x="0" y="0"/>
          <a:ext cx="0" cy="0"/>
          <a:chOff x="0" y="0"/>
          <a:chExt cx="0" cy="0"/>
        </a:xfrm>
      </p:grpSpPr>
      <p:sp>
        <p:nvSpPr>
          <p:cNvPr id="33" name="Google Shape;33;p4"/>
          <p:cNvSpPr txBox="1">
            <a:spLocks noGrp="1"/>
          </p:cNvSpPr>
          <p:nvPr>
            <p:ph type="ctrTitle"/>
          </p:nvPr>
        </p:nvSpPr>
        <p:spPr>
          <a:xfrm>
            <a:off x="685800" y="2130426"/>
            <a:ext cx="7772400" cy="14700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34" name="Google Shape;34;p4"/>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457200" marR="0" lvl="1" indent="0" algn="ctr"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914400" marR="0" lvl="2" indent="0"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371600" marR="0" lvl="3"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1828800" marR="0" lvl="4"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286000" marR="0" lvl="5"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35" name="Google Shape;35;p4"/>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2025</a:t>
            </a:r>
            <a:endParaRPr dirty="0"/>
          </a:p>
        </p:txBody>
      </p:sp>
      <p:sp>
        <p:nvSpPr>
          <p:cNvPr id="36" name="Google Shape;36;p4"/>
          <p:cNvSpPr txBox="1">
            <a:spLocks noGrp="1"/>
          </p:cNvSpPr>
          <p:nvPr>
            <p:ph type="ftr" idx="11"/>
          </p:nvPr>
        </p:nvSpPr>
        <p:spPr>
          <a:xfrm>
            <a:off x="4685356" y="6383338"/>
            <a:ext cx="4386223"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(OMU/YRP-IAI/U.Oulu/YNU)</a:t>
            </a:r>
            <a:endParaRPr dirty="0"/>
          </a:p>
        </p:txBody>
      </p:sp>
      <p:sp>
        <p:nvSpPr>
          <p:cNvPr id="37" name="Google Shape;37;p4"/>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908728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4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0" name="Google Shape;40;p5"/>
          <p:cNvSpPr txBox="1">
            <a:spLocks noGrp="1"/>
          </p:cNvSpPr>
          <p:nvPr>
            <p:ph type="body" idx="1"/>
          </p:nvPr>
        </p:nvSpPr>
        <p:spPr>
          <a:xfrm>
            <a:off x="722313" y="2906714"/>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chemeClr val="dk1"/>
              </a:buClr>
              <a:buSzPts val="32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2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24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9pPr>
          </a:lstStyle>
          <a:p>
            <a:endParaRPr/>
          </a:p>
        </p:txBody>
      </p:sp>
      <p:sp>
        <p:nvSpPr>
          <p:cNvPr id="41" name="Google Shape;41;p5"/>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2025</a:t>
            </a:r>
            <a:endParaRPr dirty="0"/>
          </a:p>
        </p:txBody>
      </p:sp>
      <p:sp>
        <p:nvSpPr>
          <p:cNvPr id="42" name="Google Shape;42;p5"/>
          <p:cNvSpPr txBox="1">
            <a:spLocks noGrp="1"/>
          </p:cNvSpPr>
          <p:nvPr>
            <p:ph type="ftr" idx="11"/>
          </p:nvPr>
        </p:nvSpPr>
        <p:spPr>
          <a:xfrm>
            <a:off x="5157849" y="6383338"/>
            <a:ext cx="3460308" cy="373722"/>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a:t>Takumi Kobayashi, Minsoo Kim, Marco Hernandez, Ryuji Kohno (OMU/YRP-IAI/</a:t>
            </a:r>
            <a:r>
              <a:rPr lang="en-US" dirty="0" err="1"/>
              <a:t>U.Oulu</a:t>
            </a:r>
            <a:r>
              <a:rPr lang="en-US" dirty="0"/>
              <a:t>/YNU)</a:t>
            </a:r>
            <a:endParaRPr dirty="0"/>
          </a:p>
        </p:txBody>
      </p:sp>
      <p:sp>
        <p:nvSpPr>
          <p:cNvPr id="43" name="Google Shape;43;p5"/>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461401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preserve="1" userDrawn="1">
  <p:cSld name="Title only (T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2025</a:t>
            </a:r>
            <a:endParaRPr dirty="0"/>
          </a:p>
        </p:txBody>
      </p:sp>
      <p:sp>
        <p:nvSpPr>
          <p:cNvPr id="24" name="Google Shape;24;p2"/>
          <p:cNvSpPr txBox="1">
            <a:spLocks noGrp="1"/>
          </p:cNvSpPr>
          <p:nvPr>
            <p:ph type="ftr" idx="11"/>
          </p:nvPr>
        </p:nvSpPr>
        <p:spPr>
          <a:xfrm>
            <a:off x="4878387" y="6403221"/>
            <a:ext cx="4157547" cy="282834"/>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(OMU/YRP-IAI/U.Oulu/YNU)</a:t>
            </a:r>
            <a:endParaRPr dirty="0"/>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5" name="Google Shape;45;p6">
            <a:extLst>
              <a:ext uri="{FF2B5EF4-FFF2-40B4-BE49-F238E27FC236}">
                <a16:creationId xmlns:a16="http://schemas.microsoft.com/office/drawing/2014/main" id="{CD34F962-FBD7-403A-849E-8022E1552C17}"/>
              </a:ext>
            </a:extLst>
          </p:cNvPr>
          <p:cNvSpPr txBox="1">
            <a:spLocks noGrp="1"/>
          </p:cNvSpPr>
          <p:nvPr>
            <p:ph type="title"/>
          </p:nvPr>
        </p:nvSpPr>
        <p:spPr>
          <a:xfrm>
            <a:off x="685800" y="685799"/>
            <a:ext cx="7772400" cy="511233"/>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Tree>
    <p:extLst>
      <p:ext uri="{BB962C8B-B14F-4D97-AF65-F5344CB8AC3E}">
        <p14:creationId xmlns:p14="http://schemas.microsoft.com/office/powerpoint/2010/main" val="3211204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53" name="Google Shape;53;p7"/>
          <p:cNvSpPr txBox="1">
            <a:spLocks noGrp="1"/>
          </p:cNvSpPr>
          <p:nvPr>
            <p:ph type="body" idx="1"/>
          </p:nvPr>
        </p:nvSpPr>
        <p:spPr>
          <a:xfrm>
            <a:off x="457201"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4" name="Google Shape;54;p7"/>
          <p:cNvSpPr txBox="1">
            <a:spLocks noGrp="1"/>
          </p:cNvSpPr>
          <p:nvPr>
            <p:ph type="body" idx="2"/>
          </p:nvPr>
        </p:nvSpPr>
        <p:spPr>
          <a:xfrm>
            <a:off x="457201" y="2174875"/>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5" name="Google Shape;55;p7"/>
          <p:cNvSpPr txBox="1">
            <a:spLocks noGrp="1"/>
          </p:cNvSpPr>
          <p:nvPr>
            <p:ph type="body" idx="3"/>
          </p:nvPr>
        </p:nvSpPr>
        <p:spPr>
          <a:xfrm>
            <a:off x="4645026"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6" name="Google Shape;56;p7"/>
          <p:cNvSpPr txBox="1">
            <a:spLocks noGrp="1"/>
          </p:cNvSpPr>
          <p:nvPr>
            <p:ph type="body" idx="4"/>
          </p:nvPr>
        </p:nvSpPr>
        <p:spPr>
          <a:xfrm>
            <a:off x="4645026" y="2174875"/>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7" name="Google Shape;57;p7"/>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2025</a:t>
            </a:r>
            <a:endParaRPr dirty="0"/>
          </a:p>
        </p:txBody>
      </p:sp>
      <p:sp>
        <p:nvSpPr>
          <p:cNvPr id="58" name="Google Shape;58;p7"/>
          <p:cNvSpPr txBox="1">
            <a:spLocks noGrp="1"/>
          </p:cNvSpPr>
          <p:nvPr>
            <p:ph type="ftr" idx="11"/>
          </p:nvPr>
        </p:nvSpPr>
        <p:spPr>
          <a:xfrm>
            <a:off x="5102431" y="6393478"/>
            <a:ext cx="3515726" cy="464521"/>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a:t>Takumi Kobayashi, Minsoo Kim, Marco Hernandez, Ryuji Kohno (OMU/YRP-IAI/</a:t>
            </a:r>
            <a:r>
              <a:rPr lang="en-US" dirty="0" err="1"/>
              <a:t>U.Oulu</a:t>
            </a:r>
            <a:r>
              <a:rPr lang="en-US" dirty="0"/>
              <a:t>/YNU)</a:t>
            </a:r>
            <a:endParaRPr dirty="0"/>
          </a:p>
        </p:txBody>
      </p:sp>
      <p:sp>
        <p:nvSpPr>
          <p:cNvPr id="59" name="Google Shape;59;p7"/>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4289704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5"/>
        <p:cNvGrpSpPr/>
        <p:nvPr/>
      </p:nvGrpSpPr>
      <p:grpSpPr>
        <a:xfrm>
          <a:off x="0" y="0"/>
          <a:ext cx="0" cy="0"/>
          <a:chOff x="0" y="0"/>
          <a:chExt cx="0" cy="0"/>
        </a:xfrm>
      </p:grpSpPr>
      <p:sp>
        <p:nvSpPr>
          <p:cNvPr id="66" name="Google Shape;66;p9"/>
          <p:cNvSpPr txBox="1">
            <a:spLocks noGrp="1"/>
          </p:cNvSpPr>
          <p:nvPr>
            <p:ph type="title"/>
          </p:nvPr>
        </p:nvSpPr>
        <p:spPr>
          <a:xfrm>
            <a:off x="457201" y="273050"/>
            <a:ext cx="3008313"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67" name="Google Shape;67;p9"/>
          <p:cNvSpPr txBox="1">
            <a:spLocks noGrp="1"/>
          </p:cNvSpPr>
          <p:nvPr>
            <p:ph type="body" idx="1"/>
          </p:nvPr>
        </p:nvSpPr>
        <p:spPr>
          <a:xfrm>
            <a:off x="3575050" y="273051"/>
            <a:ext cx="5111751" cy="585311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 name="Google Shape;68;p9"/>
          <p:cNvSpPr txBox="1">
            <a:spLocks noGrp="1"/>
          </p:cNvSpPr>
          <p:nvPr>
            <p:ph type="body" idx="2"/>
          </p:nvPr>
        </p:nvSpPr>
        <p:spPr>
          <a:xfrm>
            <a:off x="457201" y="1435101"/>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69" name="Google Shape;69;p9"/>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2025</a:t>
            </a:r>
            <a:endParaRPr dirty="0"/>
          </a:p>
        </p:txBody>
      </p:sp>
      <p:sp>
        <p:nvSpPr>
          <p:cNvPr id="70" name="Google Shape;70;p9"/>
          <p:cNvSpPr txBox="1">
            <a:spLocks noGrp="1"/>
          </p:cNvSpPr>
          <p:nvPr>
            <p:ph type="ftr" idx="11"/>
          </p:nvPr>
        </p:nvSpPr>
        <p:spPr>
          <a:xfrm>
            <a:off x="5509071" y="6383338"/>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(OMU/YRP-IAI/U.Oulu/YNU)</a:t>
            </a:r>
            <a:endParaRPr dirty="0"/>
          </a:p>
        </p:txBody>
      </p:sp>
      <p:sp>
        <p:nvSpPr>
          <p:cNvPr id="71" name="Google Shape;71;p9"/>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717157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2"/>
        <p:cNvGrpSpPr/>
        <p:nvPr/>
      </p:nvGrpSpPr>
      <p:grpSpPr>
        <a:xfrm>
          <a:off x="0" y="0"/>
          <a:ext cx="0" cy="0"/>
          <a:chOff x="0" y="0"/>
          <a:chExt cx="0" cy="0"/>
        </a:xfrm>
      </p:grpSpPr>
      <p:sp>
        <p:nvSpPr>
          <p:cNvPr id="73" name="Google Shape;73;p10"/>
          <p:cNvSpPr txBox="1">
            <a:spLocks noGrp="1"/>
          </p:cNvSpPr>
          <p:nvPr>
            <p:ph type="title"/>
          </p:nvPr>
        </p:nvSpPr>
        <p:spPr>
          <a:xfrm>
            <a:off x="1792288" y="4800601"/>
            <a:ext cx="5486400" cy="566738"/>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74" name="Google Shape;74;p1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75" name="Google Shape;75;p10"/>
          <p:cNvSpPr txBox="1">
            <a:spLocks noGrp="1"/>
          </p:cNvSpPr>
          <p:nvPr>
            <p:ph type="body" idx="1"/>
          </p:nvPr>
        </p:nvSpPr>
        <p:spPr>
          <a:xfrm>
            <a:off x="1792288" y="5367339"/>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76" name="Google Shape;76;p10"/>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2025</a:t>
            </a:r>
            <a:endParaRPr dirty="0"/>
          </a:p>
        </p:txBody>
      </p:sp>
      <p:sp>
        <p:nvSpPr>
          <p:cNvPr id="77" name="Google Shape;77;p10"/>
          <p:cNvSpPr txBox="1">
            <a:spLocks noGrp="1"/>
          </p:cNvSpPr>
          <p:nvPr>
            <p:ph type="ftr" idx="11"/>
          </p:nvPr>
        </p:nvSpPr>
        <p:spPr>
          <a:xfrm>
            <a:off x="5486400" y="6383338"/>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(OMU/YRP-IAI/U.Oulu/YNU)</a:t>
            </a:r>
            <a:endParaRPr dirty="0"/>
          </a:p>
        </p:txBody>
      </p:sp>
      <p:sp>
        <p:nvSpPr>
          <p:cNvPr id="78" name="Google Shape;78;p10"/>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776760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9"/>
        <p:cNvGrpSpPr/>
        <p:nvPr/>
      </p:nvGrpSpPr>
      <p:grpSpPr>
        <a:xfrm>
          <a:off x="0" y="0"/>
          <a:ext cx="0" cy="0"/>
          <a:chOff x="0" y="0"/>
          <a:chExt cx="0" cy="0"/>
        </a:xfrm>
      </p:grpSpPr>
      <p:sp>
        <p:nvSpPr>
          <p:cNvPr id="80" name="Google Shape;80;p1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1" name="Google Shape;81;p11"/>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11"/>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2025</a:t>
            </a:r>
            <a:endParaRPr dirty="0"/>
          </a:p>
        </p:txBody>
      </p:sp>
      <p:sp>
        <p:nvSpPr>
          <p:cNvPr id="83" name="Google Shape;83;p11"/>
          <p:cNvSpPr txBox="1">
            <a:spLocks noGrp="1"/>
          </p:cNvSpPr>
          <p:nvPr>
            <p:ph type="ftr" idx="11"/>
          </p:nvPr>
        </p:nvSpPr>
        <p:spPr>
          <a:xfrm>
            <a:off x="5486400" y="6391189"/>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(OMU/YRP-IAI/U.Oulu/YNU)</a:t>
            </a:r>
            <a:endParaRPr dirty="0"/>
          </a:p>
        </p:txBody>
      </p:sp>
      <p:sp>
        <p:nvSpPr>
          <p:cNvPr id="84" name="Google Shape;84;p1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583535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xfrm rot="5400000">
            <a:off x="4781551" y="2419350"/>
            <a:ext cx="5410200" cy="1943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7" name="Google Shape;87;p12"/>
          <p:cNvSpPr txBox="1">
            <a:spLocks noGrp="1"/>
          </p:cNvSpPr>
          <p:nvPr>
            <p:ph type="body" idx="1"/>
          </p:nvPr>
        </p:nvSpPr>
        <p:spPr>
          <a:xfrm rot="5400000">
            <a:off x="819151" y="552450"/>
            <a:ext cx="5410200" cy="56769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1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2025</a:t>
            </a:r>
            <a:endParaRPr dirty="0"/>
          </a:p>
        </p:txBody>
      </p:sp>
      <p:sp>
        <p:nvSpPr>
          <p:cNvPr id="89" name="Google Shape;89;p12"/>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(OMU/YRP-IAI/U.Oulu/YNU)</a:t>
            </a:r>
            <a:endParaRPr dirty="0"/>
          </a:p>
        </p:txBody>
      </p:sp>
      <p:sp>
        <p:nvSpPr>
          <p:cNvPr id="90" name="Google Shape;90;p1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266078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
        <p:cNvGrpSpPr/>
        <p:nvPr/>
      </p:nvGrpSpPr>
      <p:grpSpPr>
        <a:xfrm>
          <a:off x="0" y="0"/>
          <a:ext cx="0" cy="0"/>
          <a:chOff x="0" y="0"/>
          <a:chExt cx="0" cy="0"/>
        </a:xfrm>
      </p:grpSpPr>
      <p:sp>
        <p:nvSpPr>
          <p:cNvPr id="13" name="Google Shape;13;p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dirty="0"/>
          </a:p>
        </p:txBody>
      </p:sp>
      <p:sp>
        <p:nvSpPr>
          <p:cNvPr id="14" name="Google Shape;14;p1"/>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5" name="Google Shape;15;p1"/>
          <p:cNvSpPr txBox="1">
            <a:spLocks noGrp="1"/>
          </p:cNvSpPr>
          <p:nvPr>
            <p:ph type="dt" idx="10"/>
          </p:nvPr>
        </p:nvSpPr>
        <p:spPr>
          <a:xfrm>
            <a:off x="805543" y="469900"/>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2025</a:t>
            </a:r>
            <a:endParaRPr dirty="0"/>
          </a:p>
        </p:txBody>
      </p:sp>
      <p:sp>
        <p:nvSpPr>
          <p:cNvPr id="16" name="Google Shape;16;p1"/>
          <p:cNvSpPr txBox="1">
            <a:spLocks noGrp="1"/>
          </p:cNvSpPr>
          <p:nvPr>
            <p:ph type="ftr" idx="11"/>
          </p:nvPr>
        </p:nvSpPr>
        <p:spPr>
          <a:xfrm>
            <a:off x="4878388" y="6379421"/>
            <a:ext cx="4265612" cy="478579"/>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a:t>Takumi Kobayashi, Minsoo Kim, Marco Hernandez, Ryuji Kohno (OMU/YRP-IAI/</a:t>
            </a:r>
            <a:r>
              <a:rPr lang="en-US" dirty="0" err="1"/>
              <a:t>U.Oulu</a:t>
            </a:r>
            <a:r>
              <a:rPr lang="en-US" dirty="0"/>
              <a:t>/YNU)</a:t>
            </a:r>
            <a:endParaRPr dirty="0"/>
          </a:p>
        </p:txBody>
      </p:sp>
      <p:sp>
        <p:nvSpPr>
          <p:cNvPr id="17" name="Google Shape;17;p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18" name="Google Shape;18;p1"/>
          <p:cNvSpPr/>
          <p:nvPr/>
        </p:nvSpPr>
        <p:spPr>
          <a:xfrm>
            <a:off x="3657600" y="393700"/>
            <a:ext cx="4800600" cy="215900"/>
          </a:xfrm>
          <a:prstGeom prst="rect">
            <a:avLst/>
          </a:prstGeom>
          <a:noFill/>
          <a:ln>
            <a:noFill/>
          </a:ln>
        </p:spPr>
        <p:txBody>
          <a:bodyPr spcFirstLastPara="1" wrap="square" lIns="0" tIns="0" rIns="0" bIns="0" anchor="b" anchorCtr="0">
            <a:noAutofit/>
          </a:bodyPr>
          <a:lstStyle/>
          <a:p>
            <a:pPr marL="1828800" marR="0" lvl="4" indent="0" algn="r" rtl="0">
              <a:spcBef>
                <a:spcPts val="0"/>
              </a:spcBef>
              <a:spcAft>
                <a:spcPts val="0"/>
              </a:spcAft>
              <a:buNone/>
            </a:pPr>
            <a:r>
              <a:rPr lang="en-US" sz="1400" b="1" i="0" u="none" strike="noStrike" cap="none" dirty="0">
                <a:solidFill>
                  <a:schemeClr val="tx1"/>
                </a:solidFill>
                <a:latin typeface="Times New Roman"/>
                <a:ea typeface="Times New Roman"/>
                <a:cs typeface="Times New Roman"/>
                <a:sym typeface="Times New Roman"/>
              </a:rPr>
              <a:t>Doc: IEEE P802. 15-24-0073-10-006a</a:t>
            </a:r>
            <a:endParaRPr sz="1400" b="1" i="0" u="none" strike="noStrike" cap="none" dirty="0">
              <a:solidFill>
                <a:schemeClr val="tx1"/>
              </a:solidFill>
              <a:latin typeface="Times New Roman"/>
              <a:ea typeface="Times New Roman"/>
              <a:cs typeface="Times New Roman"/>
              <a:sym typeface="Times New Roman"/>
            </a:endParaRPr>
          </a:p>
        </p:txBody>
      </p:sp>
      <p:cxnSp>
        <p:nvCxnSpPr>
          <p:cNvPr id="19" name="Google Shape;19;p1"/>
          <p:cNvCxnSpPr/>
          <p:nvPr/>
        </p:nvCxnSpPr>
        <p:spPr>
          <a:xfrm>
            <a:off x="694592" y="609600"/>
            <a:ext cx="7772400" cy="0"/>
          </a:xfrm>
          <a:prstGeom prst="straightConnector1">
            <a:avLst/>
          </a:prstGeom>
          <a:noFill/>
          <a:ln w="12700" cap="flat" cmpd="sng">
            <a:solidFill>
              <a:schemeClr val="dk1"/>
            </a:solidFill>
            <a:prstDash val="solid"/>
            <a:round/>
            <a:headEnd type="none" w="sm" len="sm"/>
            <a:tailEnd type="none" w="sm" len="sm"/>
          </a:ln>
        </p:spPr>
      </p:cxnSp>
      <p:sp>
        <p:nvSpPr>
          <p:cNvPr id="20" name="Google Shape;20;p1"/>
          <p:cNvSpPr/>
          <p:nvPr/>
        </p:nvSpPr>
        <p:spPr>
          <a:xfrm>
            <a:off x="685800" y="6475413"/>
            <a:ext cx="711200" cy="18415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Submission</a:t>
            </a:r>
            <a:endParaRPr dirty="0"/>
          </a:p>
        </p:txBody>
      </p:sp>
      <p:cxnSp>
        <p:nvCxnSpPr>
          <p:cNvPr id="21" name="Google Shape;21;p1"/>
          <p:cNvCxnSpPr/>
          <p:nvPr/>
        </p:nvCxnSpPr>
        <p:spPr>
          <a:xfrm>
            <a:off x="685800" y="6477000"/>
            <a:ext cx="7848600" cy="0"/>
          </a:xfrm>
          <a:prstGeom prst="straightConnector1">
            <a:avLst/>
          </a:prstGeom>
          <a:noFill/>
          <a:ln w="1270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3930973884"/>
      </p:ext>
    </p:extLst>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703" r:id="rId4"/>
    <p:sldLayoutId id="2147483698" r:id="rId5"/>
    <p:sldLayoutId id="2147483699" r:id="rId6"/>
    <p:sldLayoutId id="2147483700" r:id="rId7"/>
    <p:sldLayoutId id="2147483701" r:id="rId8"/>
    <p:sldLayoutId id="2147483702" r:id="rId9"/>
    <p:sldLayoutId id="2147483705" r:id="rId10"/>
    <p:sldLayoutId id="2147483706" r:id="rId11"/>
    <p:sldLayoutId id="2147483707" r:id="rId12"/>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ohno@ynu.ac.jp"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6.png"/><Relationship Id="rId18" Type="http://schemas.microsoft.com/office/2007/relationships/hdphoto" Target="../media/hdphoto7.wdp"/><Relationship Id="rId3" Type="http://schemas.openxmlformats.org/officeDocument/2006/relationships/image" Target="../media/image10.png"/><Relationship Id="rId7" Type="http://schemas.openxmlformats.org/officeDocument/2006/relationships/image" Target="../media/image13.png"/><Relationship Id="rId12" Type="http://schemas.microsoft.com/office/2007/relationships/hdphoto" Target="../media/hdphoto4.wdp"/><Relationship Id="rId17" Type="http://schemas.openxmlformats.org/officeDocument/2006/relationships/image" Target="../media/image18.png"/><Relationship Id="rId2" Type="http://schemas.openxmlformats.org/officeDocument/2006/relationships/image" Target="../media/image9.png"/><Relationship Id="rId16" Type="http://schemas.microsoft.com/office/2007/relationships/hdphoto" Target="../media/hdphoto6.wdp"/><Relationship Id="rId1" Type="http://schemas.openxmlformats.org/officeDocument/2006/relationships/slideLayout" Target="../slideLayouts/slideLayout10.xml"/><Relationship Id="rId6" Type="http://schemas.microsoft.com/office/2007/relationships/hdphoto" Target="../media/hdphoto1.wdp"/><Relationship Id="rId11" Type="http://schemas.openxmlformats.org/officeDocument/2006/relationships/image" Target="../media/image15.png"/><Relationship Id="rId5" Type="http://schemas.openxmlformats.org/officeDocument/2006/relationships/image" Target="../media/image12.png"/><Relationship Id="rId15" Type="http://schemas.openxmlformats.org/officeDocument/2006/relationships/image" Target="../media/image17.png"/><Relationship Id="rId10" Type="http://schemas.microsoft.com/office/2007/relationships/hdphoto" Target="../media/hdphoto3.wdp"/><Relationship Id="rId4" Type="http://schemas.openxmlformats.org/officeDocument/2006/relationships/image" Target="../media/image11.png"/><Relationship Id="rId9" Type="http://schemas.openxmlformats.org/officeDocument/2006/relationships/image" Target="../media/image14.png"/><Relationship Id="rId14" Type="http://schemas.microsoft.com/office/2007/relationships/hdphoto" Target="../media/hdphoto5.wdp"/></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5.emf"/></Relationships>
</file>

<file path=ppt/slides/_rels/slide3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7.emf"/></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70.png"/><Relationship Id="rId2" Type="http://schemas.openxmlformats.org/officeDocument/2006/relationships/image" Target="../media/image9.png"/><Relationship Id="rId1" Type="http://schemas.openxmlformats.org/officeDocument/2006/relationships/slideLayout" Target="../slideLayouts/slideLayout10.xml"/><Relationship Id="rId6" Type="http://schemas.openxmlformats.org/officeDocument/2006/relationships/image" Target="../media/image260.png"/><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8" Type="http://schemas.openxmlformats.org/officeDocument/2006/relationships/image" Target="../media/image15.png"/><Relationship Id="rId13" Type="http://schemas.microsoft.com/office/2007/relationships/hdphoto" Target="../media/hdphoto6.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0.xml"/><Relationship Id="rId6" Type="http://schemas.openxmlformats.org/officeDocument/2006/relationships/image" Target="../media/image14.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16.png"/><Relationship Id="rId4" Type="http://schemas.openxmlformats.org/officeDocument/2006/relationships/image" Target="../media/image13.png"/><Relationship Id="rId9" Type="http://schemas.microsoft.com/office/2007/relationships/hdphoto" Target="../media/hdphoto4.wdp"/><Relationship Id="rId14" Type="http://schemas.openxmlformats.org/officeDocument/2006/relationships/image" Target="../media/image18.png"/></Relationships>
</file>

<file path=ppt/slides/_rels/slide37.xml.rels><?xml version="1.0" encoding="UTF-8" standalone="yes"?>
<Relationships xmlns="http://schemas.openxmlformats.org/package/2006/relationships"><Relationship Id="rId13" Type="http://schemas.openxmlformats.org/officeDocument/2006/relationships/image" Target="../media/image1150.png"/><Relationship Id="rId18" Type="http://schemas.openxmlformats.org/officeDocument/2006/relationships/image" Target="../media/image1040.png"/><Relationship Id="rId26" Type="http://schemas.openxmlformats.org/officeDocument/2006/relationships/image" Target="../media/image1180.png"/><Relationship Id="rId3" Type="http://schemas.openxmlformats.org/officeDocument/2006/relationships/image" Target="../media/image1050.png"/><Relationship Id="rId21" Type="http://schemas.openxmlformats.org/officeDocument/2006/relationships/image" Target="../media/image1130.png"/><Relationship Id="rId12" Type="http://schemas.openxmlformats.org/officeDocument/2006/relationships/image" Target="../media/image1140.png"/><Relationship Id="rId17" Type="http://schemas.openxmlformats.org/officeDocument/2006/relationships/image" Target="../media/image38.png"/><Relationship Id="rId25" Type="http://schemas.openxmlformats.org/officeDocument/2006/relationships/image" Target="../media/image1170.png"/><Relationship Id="rId2" Type="http://schemas.openxmlformats.org/officeDocument/2006/relationships/image" Target="../media/image1040.png"/><Relationship Id="rId16" Type="http://schemas.openxmlformats.org/officeDocument/2006/relationships/image" Target="../media/image1180.png"/><Relationship Id="rId20" Type="http://schemas.openxmlformats.org/officeDocument/2006/relationships/image" Target="../media/image1060.png"/><Relationship Id="rId1" Type="http://schemas.openxmlformats.org/officeDocument/2006/relationships/slideLayout" Target="../slideLayouts/slideLayout10.xml"/><Relationship Id="rId11" Type="http://schemas.openxmlformats.org/officeDocument/2006/relationships/image" Target="../media/image1130.png"/><Relationship Id="rId24" Type="http://schemas.openxmlformats.org/officeDocument/2006/relationships/image" Target="../media/image1160.png"/><Relationship Id="rId15" Type="http://schemas.openxmlformats.org/officeDocument/2006/relationships/image" Target="../media/image1170.png"/><Relationship Id="rId23" Type="http://schemas.openxmlformats.org/officeDocument/2006/relationships/image" Target="../media/image1150.png"/><Relationship Id="rId19" Type="http://schemas.openxmlformats.org/officeDocument/2006/relationships/image" Target="../media/image1050.png"/><Relationship Id="rId4" Type="http://schemas.openxmlformats.org/officeDocument/2006/relationships/image" Target="../media/image1060.png"/><Relationship Id="rId14" Type="http://schemas.openxmlformats.org/officeDocument/2006/relationships/image" Target="../media/image1160.png"/><Relationship Id="rId22" Type="http://schemas.openxmlformats.org/officeDocument/2006/relationships/image" Target="../media/image1140.png"/><Relationship Id="rId27"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7" name="Google Shape;177;p25"/>
          <p:cNvSpPr/>
          <p:nvPr/>
        </p:nvSpPr>
        <p:spPr>
          <a:xfrm>
            <a:off x="114300" y="290581"/>
            <a:ext cx="8991600" cy="477043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endParaRPr kumimoji="0" lang="en-US" sz="1800" b="1" i="0" u="sng" strike="noStrike" kern="0" cap="none" spc="0" normalizeH="0" baseline="0" noProof="0" dirty="0">
              <a:ln>
                <a:noFill/>
              </a:ln>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800" b="1" i="0" u="sng" strike="noStrike" kern="0" cap="none" spc="0" normalizeH="0" baseline="0" noProof="0" dirty="0">
                <a:ln>
                  <a:noFill/>
                </a:ln>
                <a:effectLst/>
                <a:uLnTx/>
                <a:uFillTx/>
                <a:latin typeface="Times New Roman"/>
                <a:ea typeface="Times New Roman"/>
                <a:cs typeface="Times New Roman"/>
                <a:sym typeface="Times New Roman"/>
              </a:rPr>
              <a:t>Project: IEEE P802.15 Working Group for Wireless Specialty Networks</a:t>
            </a:r>
            <a:endParaRPr kumimoji="0" sz="1600" b="1" i="0" u="none" strike="noStrike" kern="0" cap="none" spc="0" normalizeH="0" baseline="0" noProof="0" dirty="0">
              <a:ln>
                <a:noFill/>
              </a:ln>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Submission Title:</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Interference Mitigation Schemes in Class 3, 5, 6, and 7 of Coexistence in TG6ma　　	</a:t>
            </a:r>
            <a:endParaRPr kumimoji="0"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Date Submitted: </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July</a:t>
            </a:r>
            <a:r>
              <a:rPr kumimoji="0" lang="en-US" sz="1600" b="0" kern="0">
                <a:latin typeface="Times New Roman"/>
                <a:ea typeface="Times New Roman"/>
                <a:cs typeface="Times New Roman"/>
                <a:sym typeface="Times New Roman"/>
              </a:rPr>
              <a:t> 30</a:t>
            </a:r>
            <a:r>
              <a:rPr kumimoji="0" lang="en-US" sz="1600" b="0" i="0" u="none" strike="noStrike" kern="0" cap="none" spc="0" normalizeH="0" baseline="0" noProof="0">
                <a:ln>
                  <a:noFill/>
                </a:ln>
                <a:effectLst/>
                <a:uLnTx/>
                <a:uFillTx/>
                <a:latin typeface="Times New Roman"/>
                <a:ea typeface="Times New Roman"/>
                <a:cs typeface="Times New Roman"/>
                <a:sym typeface="Times New Roman"/>
              </a:rPr>
              <a:t>t</a:t>
            </a:r>
            <a:r>
              <a:rPr kumimoji="0" lang="en-US" sz="1600" b="0" kern="0" dirty="0">
                <a:latin typeface="Times New Roman"/>
                <a:ea typeface="Times New Roman"/>
                <a:cs typeface="Times New Roman"/>
                <a:sym typeface="Times New Roman"/>
              </a:rPr>
              <a:t>h</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2025</a:t>
            </a:r>
            <a:endParaRPr kumimoji="0"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Source:</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Takumi Kobayashi</a:t>
            </a:r>
            <a:r>
              <a:rPr kumimoji="0" lang="en-US" altLang="ja-JP" sz="1600" b="0" i="0" u="none" strike="noStrike" kern="0" cap="none" spc="0" normalizeH="0" baseline="30000" noProof="0" dirty="0">
                <a:ln>
                  <a:noFill/>
                </a:ln>
                <a:effectLst/>
                <a:uLnTx/>
                <a:uFillTx/>
                <a:latin typeface="Times New Roman"/>
                <a:ea typeface="Times New Roman"/>
                <a:cs typeface="Times New Roman"/>
                <a:sym typeface="Times New Roman"/>
              </a:rPr>
              <a:t>1,2</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Minsoo Kim</a:t>
            </a:r>
            <a:r>
              <a:rPr kumimoji="0" lang="en-US" altLang="ja-JP" sz="1600" b="0" i="0" u="none" strike="noStrike" kern="0" cap="none" spc="0" normalizeH="0" baseline="30000" noProof="0" dirty="0">
                <a:ln>
                  <a:noFill/>
                </a:ln>
                <a:effectLst/>
                <a:uLnTx/>
                <a:uFillTx/>
                <a:latin typeface="Times New Roman"/>
                <a:ea typeface="Times New Roman"/>
                <a:cs typeface="Times New Roman"/>
                <a:sym typeface="Times New Roman"/>
              </a:rPr>
              <a:t>2</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Marco Hernandez</a:t>
            </a:r>
            <a:r>
              <a:rPr kumimoji="0" lang="en-US" altLang="ja-JP" sz="1600" b="0" i="0" u="none" strike="noStrike" kern="0" cap="none" spc="0" normalizeH="0" baseline="30000" noProof="0" dirty="0">
                <a:ln>
                  <a:noFill/>
                </a:ln>
                <a:effectLst/>
                <a:uLnTx/>
                <a:uFillTx/>
                <a:latin typeface="Times New Roman"/>
                <a:ea typeface="Times New Roman"/>
                <a:cs typeface="Times New Roman"/>
                <a:sym typeface="Times New Roman"/>
              </a:rPr>
              <a:t>2,3</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Ryuji Kohno</a:t>
            </a:r>
            <a:r>
              <a:rPr kumimoji="0" lang="en-US" altLang="ja-JP" sz="1600" b="0" i="0" u="none" strike="noStrike" kern="0" cap="none" spc="0" normalizeH="0" baseline="30000" noProof="0" dirty="0">
                <a:ln>
                  <a:noFill/>
                </a:ln>
                <a:effectLst/>
                <a:uLnTx/>
                <a:uFillTx/>
                <a:latin typeface="Times New Roman"/>
                <a:ea typeface="Times New Roman"/>
                <a:cs typeface="Times New Roman"/>
                <a:sym typeface="Times New Roman"/>
              </a:rPr>
              <a:t>2,4</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a:t>
            </a:r>
            <a:endParaRPr kumimoji="0"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altLang="ja-JP" sz="1600" b="1" i="0" u="none" strike="noStrike" kern="0" cap="none" spc="0" normalizeH="0" baseline="0" noProof="0" dirty="0">
                <a:ln>
                  <a:noFill/>
                </a:ln>
                <a:effectLst/>
                <a:uLnTx/>
                <a:uFillTx/>
                <a:latin typeface="Times New Roman"/>
                <a:ea typeface="Times New Roman"/>
                <a:cs typeface="Times New Roman"/>
                <a:sym typeface="Times New Roman"/>
              </a:rPr>
              <a:t>Company: </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a:t>
            </a:r>
            <a:r>
              <a:rPr kumimoji="0" lang="en-US" altLang="ja-JP" sz="1600" b="0" i="0" u="none" strike="noStrike" kern="0" cap="none" spc="0" normalizeH="0" baseline="30000" noProof="0" dirty="0">
                <a:ln>
                  <a:noFill/>
                </a:ln>
                <a:effectLst/>
                <a:uLnTx/>
                <a:uFillTx/>
                <a:latin typeface="Times New Roman"/>
                <a:ea typeface="Times New Roman"/>
                <a:cs typeface="Times New Roman"/>
                <a:sym typeface="Times New Roman"/>
              </a:rPr>
              <a:t>1</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Osaka Metropolitan University, </a:t>
            </a:r>
            <a:r>
              <a:rPr kumimoji="0" lang="en-US" altLang="ja-JP" sz="1600" b="0" kern="0" baseline="30000" dirty="0">
                <a:latin typeface="Times New Roman"/>
                <a:cs typeface="Times New Roman"/>
                <a:sym typeface="Times New Roman"/>
              </a:rPr>
              <a:t>2</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YRP International Alliance Institute, </a:t>
            </a:r>
            <a:r>
              <a:rPr kumimoji="0" lang="en-US" altLang="ja-JP" sz="1600" b="0" kern="0" baseline="30000" dirty="0">
                <a:latin typeface="Times New Roman"/>
                <a:cs typeface="Times New Roman"/>
                <a:sym typeface="Times New Roman"/>
              </a:rPr>
              <a:t>3</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CWC, University of Oulu, </a:t>
            </a:r>
            <a:r>
              <a:rPr kumimoji="0" lang="en-US" altLang="ja-JP" sz="1600" b="0" kern="0" baseline="30000" dirty="0">
                <a:latin typeface="Times New Roman"/>
                <a:cs typeface="Times New Roman"/>
                <a:sym typeface="Times New Roman"/>
              </a:rPr>
              <a:t>4</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Yokohama National University]                                </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altLang="ja-JP" sz="1600" i="0" u="none" strike="noStrike" kern="0" cap="none" spc="0" normalizeH="0" baseline="0" noProof="0" dirty="0">
                <a:ln>
                  <a:noFill/>
                </a:ln>
                <a:effectLst/>
                <a:uLnTx/>
                <a:uFillTx/>
                <a:latin typeface="Times New Roman"/>
                <a:ea typeface="Times New Roman"/>
                <a:cs typeface="Times New Roman"/>
                <a:sym typeface="Times New Roman"/>
              </a:rPr>
              <a:t>Address</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altLang="ja-JP" sz="1600" b="0" kern="0" dirty="0">
                <a:latin typeface="Times New Roman"/>
                <a:cs typeface="Times New Roman"/>
                <a:sym typeface="Times New Roman"/>
              </a:rPr>
              <a:t>1</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altLang="ja-JP" sz="1600" b="0" i="0" u="none" strike="noStrike" kern="0" cap="none" spc="0" normalizeH="0" baseline="0" noProof="0" dirty="0" err="1">
                <a:ln>
                  <a:noFill/>
                </a:ln>
                <a:effectLst/>
                <a:uLnTx/>
                <a:uFillTx/>
                <a:latin typeface="Times New Roman"/>
                <a:ea typeface="Times New Roman"/>
                <a:cs typeface="Times New Roman"/>
                <a:sym typeface="Times New Roman"/>
              </a:rPr>
              <a:t>Gakuen-cho</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 Sakai-</a:t>
            </a:r>
            <a:r>
              <a:rPr kumimoji="0" lang="en-US" altLang="ja-JP" sz="1600" b="0" i="0" u="none" strike="noStrike" kern="0" cap="none" spc="0" normalizeH="0" baseline="0" noProof="0" dirty="0" err="1">
                <a:ln>
                  <a:noFill/>
                </a:ln>
                <a:effectLst/>
                <a:uLnTx/>
                <a:uFillTx/>
                <a:latin typeface="Times New Roman"/>
                <a:ea typeface="Times New Roman"/>
                <a:cs typeface="Times New Roman"/>
                <a:sym typeface="Times New Roman"/>
              </a:rPr>
              <a:t>shi</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 Osaka 599-8531 Japan, 2</a:t>
            </a:r>
            <a:r>
              <a:rPr kumimoji="0" lang="en-US" altLang="ja-JP" sz="1600" b="0" kern="0" dirty="0">
                <a:latin typeface="Times New Roman"/>
                <a:ea typeface="Times New Roman"/>
                <a:cs typeface="Times New Roman"/>
                <a:sym typeface="Times New Roman"/>
              </a:rPr>
              <a:t>: YRP1 </a:t>
            </a:r>
            <a:r>
              <a:rPr kumimoji="0" lang="en-US" altLang="ja-JP" sz="1600" b="0" kern="0" dirty="0" err="1">
                <a:latin typeface="Times New Roman"/>
                <a:ea typeface="Times New Roman"/>
                <a:cs typeface="Times New Roman"/>
                <a:sym typeface="Times New Roman"/>
              </a:rPr>
              <a:t>Blg</a:t>
            </a:r>
            <a:r>
              <a:rPr kumimoji="0" lang="en-US" altLang="ja-JP" sz="1600" b="0" kern="0" dirty="0">
                <a:latin typeface="Times New Roman"/>
                <a:ea typeface="Times New Roman"/>
                <a:cs typeface="Times New Roman"/>
                <a:sym typeface="Times New Roman"/>
              </a:rPr>
              <a:t>., 3-4 </a:t>
            </a:r>
            <a:r>
              <a:rPr kumimoji="0" lang="en-US" altLang="ja-JP" sz="1600" b="0" kern="0" dirty="0" err="1">
                <a:latin typeface="Times New Roman"/>
                <a:ea typeface="Times New Roman"/>
                <a:cs typeface="Times New Roman"/>
                <a:sym typeface="Times New Roman"/>
              </a:rPr>
              <a:t>HikarinoOka</a:t>
            </a:r>
            <a:r>
              <a:rPr kumimoji="0" lang="en-US" altLang="ja-JP" sz="1600" b="0" kern="0" dirty="0">
                <a:latin typeface="Times New Roman"/>
                <a:ea typeface="Times New Roman"/>
                <a:cs typeface="Times New Roman"/>
                <a:sym typeface="Times New Roman"/>
              </a:rPr>
              <a:t>, Yokosuka-City, Kanagawa, 239-0847 Japan, 3: </a:t>
            </a:r>
            <a:r>
              <a:rPr kumimoji="0" lang="fi-FI" altLang="ja-JP" sz="1600" b="0" kern="0" dirty="0">
                <a:latin typeface="Times New Roman"/>
                <a:ea typeface="Times New Roman"/>
                <a:cs typeface="Times New Roman"/>
                <a:sym typeface="Times New Roman"/>
              </a:rPr>
              <a:t>University of Oulu Pentti Kaiteran katu 1, 90570 Oulu, Finland, </a:t>
            </a:r>
            <a:r>
              <a:rPr kumimoji="0" lang="en-US" altLang="ja-JP" sz="1600" b="0" kern="0" dirty="0">
                <a:latin typeface="Times New Roman"/>
                <a:ea typeface="Times New Roman"/>
                <a:cs typeface="Times New Roman"/>
                <a:sym typeface="Times New Roman"/>
              </a:rPr>
              <a:t>4: </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79-5 </a:t>
            </a:r>
            <a:r>
              <a:rPr kumimoji="0" lang="en-US" altLang="ja-JP" sz="1600" b="0" i="0" u="none" strike="noStrike" kern="0" cap="none" spc="0" normalizeH="0" baseline="0" noProof="0" dirty="0" err="1">
                <a:ln>
                  <a:noFill/>
                </a:ln>
                <a:effectLst/>
                <a:uLnTx/>
                <a:uFillTx/>
                <a:latin typeface="Times New Roman"/>
                <a:ea typeface="Times New Roman"/>
                <a:cs typeface="Times New Roman"/>
                <a:sym typeface="Times New Roman"/>
              </a:rPr>
              <a:t>Tokiwadai</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 Hodogaya-</a:t>
            </a:r>
            <a:r>
              <a:rPr kumimoji="0" lang="en-US" altLang="ja-JP" sz="1600" b="0" i="0" u="none" strike="noStrike" kern="0" cap="none" spc="0" normalizeH="0" baseline="0" noProof="0" dirty="0" err="1">
                <a:ln>
                  <a:noFill/>
                </a:ln>
                <a:effectLst/>
                <a:uLnTx/>
                <a:uFillTx/>
                <a:latin typeface="Times New Roman"/>
                <a:ea typeface="Times New Roman"/>
                <a:cs typeface="Times New Roman"/>
                <a:sym typeface="Times New Roman"/>
              </a:rPr>
              <a:t>ku</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 Yokohama, 240-8501 Japan]</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Voice:[+81-90-5408-0611] E-Mail:[kobayashi@nitech.ac.jp, minsoo@minsookim.com, marco.hernandez@ieee.org, </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kohno@ynu.ac.jp</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Kohno@yrp-iai.jp]</a:t>
            </a:r>
          </a:p>
          <a:p>
            <a:pPr marL="0" marR="0" lvl="0" indent="0" algn="l" defTabSz="914400" rtl="0" eaLnBrk="1" fontAlgn="auto" latinLnBrk="0" hangingPunct="1">
              <a:lnSpc>
                <a:spcPct val="100000"/>
              </a:lnSpc>
              <a:spcBef>
                <a:spcPts val="600"/>
              </a:spcBef>
              <a:spcAft>
                <a:spcPts val="0"/>
              </a:spcAft>
              <a:buClr>
                <a:srgbClr val="000000"/>
              </a:buClr>
              <a:buSzTx/>
              <a:buFont typeface="Times New Roman"/>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Re:</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In response to call for technical contributions </a:t>
            </a:r>
            <a:endParaRPr kumimoji="0" sz="1200" b="0" i="0" u="none" strike="noStrike" kern="0" cap="none" spc="0" normalizeH="0" baseline="0" noProof="0" dirty="0">
              <a:ln>
                <a:noFill/>
              </a:ln>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Abstract:</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sz="1600" b="0" kern="0" dirty="0">
                <a:latin typeface="Times New Roman"/>
                <a:ea typeface="Times New Roman"/>
                <a:cs typeface="Times New Roman"/>
                <a:sym typeface="Times New Roman"/>
              </a:rPr>
              <a:t>This provides considerations of radio environment surrounding human body area network(HBAN) and vehicle body area network(VBAN) for enhanced dependability. As an example of PHY layer countermeasure technology of these co-existence and EMC/EMI issues, signal processing technology on space and time domains based on orthogonal matched filter is introduced.</a:t>
            </a:r>
            <a:endParaRPr kumimoji="0" lang="en-US"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Purpose:</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Material for discussion in P802.15 TG6ma</a:t>
            </a:r>
            <a:endParaRPr kumimoji="0" lang="en-US"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200" b="1" i="0" u="none" strike="noStrike" kern="0" cap="none" spc="0" normalizeH="0" baseline="0" noProof="0" dirty="0">
                <a:ln>
                  <a:noFill/>
                </a:ln>
                <a:effectLst/>
                <a:uLnTx/>
                <a:uFillTx/>
                <a:latin typeface="Times New Roman"/>
                <a:ea typeface="Times New Roman"/>
                <a:cs typeface="Times New Roman"/>
                <a:sym typeface="Times New Roman"/>
              </a:rPr>
              <a:t>Notice:</a:t>
            </a:r>
            <a:r>
              <a:rPr kumimoji="0" lang="en-US" sz="1200" b="0" i="0" u="none" strike="noStrike" kern="0" cap="none" spc="0" normalizeH="0" baseline="0" noProof="0" dirty="0">
                <a:ln>
                  <a:noFill/>
                </a:ln>
                <a:effectLst/>
                <a:uLnTx/>
                <a:uFillTx/>
                <a:latin typeface="Times New Roman"/>
                <a:ea typeface="Times New Roman"/>
                <a:cs typeface="Times New Roman"/>
                <a:sym typeface="Times New Roman"/>
              </a:rPr>
              <a:t>	This document has been prepared to assist the </a:t>
            </a:r>
            <a:r>
              <a:rPr kumimoji="0" lang="en-US" altLang="en-US" sz="1200" b="0" i="0" u="none" strike="noStrike" kern="0" cap="none" spc="0" normalizeH="0" baseline="0" noProof="0" dirty="0">
                <a:ln>
                  <a:noFill/>
                </a:ln>
                <a:effectLst/>
                <a:uLnTx/>
                <a:uFillTx/>
                <a:latin typeface="Times New Roman" panose="02020603050405020304" pitchFamily="18" charset="0"/>
                <a:cs typeface="Arial"/>
                <a:sym typeface="Arial"/>
              </a:rPr>
              <a:t>IEEE P802.15</a:t>
            </a:r>
            <a:r>
              <a:rPr kumimoji="0" lang="en-US" sz="1200" b="0" i="0" u="none" strike="noStrike" kern="0" cap="none" spc="0" normalizeH="0" baseline="0" noProof="0" dirty="0">
                <a:ln>
                  <a:noFill/>
                </a:ln>
                <a:effectLst/>
                <a:uLnTx/>
                <a:uFillTx/>
                <a:latin typeface="Times New Roman"/>
                <a:ea typeface="Times New Roman"/>
                <a:cs typeface="Times New Roman"/>
                <a:sym typeface="Times New Roman"/>
              </a:rPr>
              <a:t>.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kumimoji="0" sz="11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effectLst/>
                <a:uLnTx/>
                <a:uFillTx/>
                <a:latin typeface="Times New Roman"/>
                <a:ea typeface="Times New Roman"/>
                <a:cs typeface="Times New Roman"/>
                <a:sym typeface="Times New Roman"/>
              </a:rPr>
              <a:t>Release:</a:t>
            </a:r>
            <a:r>
              <a:rPr kumimoji="0" lang="en-US" sz="1200" b="0" i="0" u="none" strike="noStrike" kern="0" cap="none" spc="0" normalizeH="0" baseline="0" noProof="0" dirty="0">
                <a:ln>
                  <a:noFill/>
                </a:ln>
                <a:effectLst/>
                <a:uLnTx/>
                <a:uFillTx/>
                <a:latin typeface="Times New Roman"/>
                <a:ea typeface="Times New Roman"/>
                <a:cs typeface="Times New Roman"/>
                <a:sym typeface="Times New Roman"/>
              </a:rPr>
              <a:t>	The contributor acknowledges and accepts that this contribution becomes the property of IEEE and may be made publicly available by </a:t>
            </a:r>
            <a:r>
              <a:rPr kumimoji="0" lang="en-US" altLang="en-US" sz="1200" b="0" i="0" u="none" strike="noStrike" kern="0" cap="none" spc="0" normalizeH="0" baseline="0" noProof="0" dirty="0">
                <a:ln>
                  <a:noFill/>
                </a:ln>
                <a:effectLst/>
                <a:uLnTx/>
                <a:uFillTx/>
                <a:latin typeface="Times New Roman" panose="02020603050405020304" pitchFamily="18" charset="0"/>
                <a:cs typeface="Arial"/>
                <a:sym typeface="Arial"/>
              </a:rPr>
              <a:t>P802.15</a:t>
            </a:r>
            <a:r>
              <a:rPr kumimoji="0" lang="en-US" sz="1200" b="0" i="0" u="none" strike="noStrike" kern="0" cap="none" spc="0" normalizeH="0" baseline="0" noProof="0" dirty="0">
                <a:ln>
                  <a:noFill/>
                </a:ln>
                <a:effectLst/>
                <a:uLnTx/>
                <a:uFillTx/>
                <a:latin typeface="Times New Roman"/>
                <a:ea typeface="Times New Roman"/>
                <a:cs typeface="Times New Roman"/>
                <a:sym typeface="Times New Roman"/>
              </a:rPr>
              <a:t>.	</a:t>
            </a:r>
            <a:endParaRPr kumimoji="0" sz="1100" b="0" i="0" u="none" strike="noStrike" kern="0" cap="none" spc="0" normalizeH="0" baseline="0" noProof="0" dirty="0">
              <a:ln>
                <a:noFill/>
              </a:ln>
              <a:effectLst/>
              <a:uLnTx/>
              <a:uFillTx/>
              <a:latin typeface="Arial"/>
              <a:cs typeface="Arial"/>
              <a:sym typeface="Arial"/>
            </a:endParaRPr>
          </a:p>
        </p:txBody>
      </p:sp>
      <p:sp>
        <p:nvSpPr>
          <p:cNvPr id="2" name="日付プレースホルダー 1">
            <a:extLst>
              <a:ext uri="{FF2B5EF4-FFF2-40B4-BE49-F238E27FC236}">
                <a16:creationId xmlns:a16="http://schemas.microsoft.com/office/drawing/2014/main" id="{61374091-3513-4360-B8E9-3B4C0BCA5549}"/>
              </a:ext>
            </a:extLst>
          </p:cNvPr>
          <p:cNvSpPr>
            <a:spLocks noGrp="1"/>
          </p:cNvSpPr>
          <p:nvPr>
            <p:ph type="dt" idx="10"/>
          </p:nvPr>
        </p:nvSpPr>
        <p:spPr>
          <a:xfrm>
            <a:off x="590550" y="454025"/>
            <a:ext cx="1600200" cy="215900"/>
          </a:xfrm>
        </p:spPr>
        <p:txBody>
          <a:bodyPr/>
          <a:lstStyle/>
          <a:p>
            <a:r>
              <a:rPr lang="en-US" altLang="ja-JP"/>
              <a:t>July 2025</a:t>
            </a:r>
            <a:endParaRPr lang="en-US" dirty="0"/>
          </a:p>
        </p:txBody>
      </p:sp>
      <p:sp>
        <p:nvSpPr>
          <p:cNvPr id="3" name="フッター プレースホルダー 2">
            <a:extLst>
              <a:ext uri="{FF2B5EF4-FFF2-40B4-BE49-F238E27FC236}">
                <a16:creationId xmlns:a16="http://schemas.microsoft.com/office/drawing/2014/main" id="{8222C4D3-81D8-49AB-BFE7-F3585D6306DB}"/>
              </a:ext>
            </a:extLst>
          </p:cNvPr>
          <p:cNvSpPr>
            <a:spLocks noGrp="1"/>
          </p:cNvSpPr>
          <p:nvPr>
            <p:ph type="ftr" idx="11"/>
          </p:nvPr>
        </p:nvSpPr>
        <p:spPr>
          <a:xfrm>
            <a:off x="4778734" y="6396037"/>
            <a:ext cx="4365266" cy="263525"/>
          </a:xfrm>
        </p:spPr>
        <p:txBody>
          <a:bodyPr/>
          <a:lstStyle/>
          <a:p>
            <a:r>
              <a:rPr lang="en-US"/>
              <a:t>Takumi Kobayashi, Minsoo Kim, Marco Hernandez, Ryuji Kohno (OMU/YRP-IAI/U.Oulu/YNU)</a:t>
            </a:r>
            <a:endParaRPr lang="en-US" dirty="0"/>
          </a:p>
        </p:txBody>
      </p:sp>
      <p:sp>
        <p:nvSpPr>
          <p:cNvPr id="4" name="スライド番号プレースホルダー 3">
            <a:extLst>
              <a:ext uri="{FF2B5EF4-FFF2-40B4-BE49-F238E27FC236}">
                <a16:creationId xmlns:a16="http://schemas.microsoft.com/office/drawing/2014/main" id="{6D6EBB5D-4858-4FF8-8362-F5288C54502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a:t>
            </a:fld>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87B0FD0C-F1D6-9D26-B8D0-001D6AD286D2}"/>
              </a:ext>
            </a:extLst>
          </p:cNvPr>
          <p:cNvSpPr>
            <a:spLocks noGrp="1"/>
          </p:cNvSpPr>
          <p:nvPr>
            <p:ph type="dt" idx="10"/>
          </p:nvPr>
        </p:nvSpPr>
        <p:spPr/>
        <p:txBody>
          <a:bodyPr/>
          <a:lstStyle/>
          <a:p>
            <a:r>
              <a:rPr lang="en-US" altLang="ja-JP"/>
              <a:t>July 2025</a:t>
            </a:r>
            <a:endParaRPr lang="en-US" dirty="0"/>
          </a:p>
        </p:txBody>
      </p:sp>
      <p:sp>
        <p:nvSpPr>
          <p:cNvPr id="5" name="フッター プレースホルダー 4">
            <a:extLst>
              <a:ext uri="{FF2B5EF4-FFF2-40B4-BE49-F238E27FC236}">
                <a16:creationId xmlns:a16="http://schemas.microsoft.com/office/drawing/2014/main" id="{C7E788C2-6256-6BA4-D1AE-2F096DC112B9}"/>
              </a:ext>
            </a:extLst>
          </p:cNvPr>
          <p:cNvSpPr>
            <a:spLocks noGrp="1"/>
          </p:cNvSpPr>
          <p:nvPr>
            <p:ph type="ftr" idx="11"/>
          </p:nvPr>
        </p:nvSpPr>
        <p:spPr/>
        <p:txBody>
          <a:bodyPr/>
          <a:lstStyle/>
          <a:p>
            <a:r>
              <a:rPr lang="en-US"/>
              <a:t>Takumi Kobayashi, Minsoo Kim, Marco Hernandez, Ryuji Kohno (OMU/YRP-IAI/U.Oulu/YNU)</a:t>
            </a:r>
            <a:endParaRPr lang="en-US" dirty="0"/>
          </a:p>
        </p:txBody>
      </p:sp>
      <p:sp>
        <p:nvSpPr>
          <p:cNvPr id="6" name="スライド番号プレースホルダー 5">
            <a:extLst>
              <a:ext uri="{FF2B5EF4-FFF2-40B4-BE49-F238E27FC236}">
                <a16:creationId xmlns:a16="http://schemas.microsoft.com/office/drawing/2014/main" id="{10C8678D-B8F5-7248-FCA5-8A8854B56570}"/>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10</a:t>
            </a:fld>
            <a:endParaRPr dirty="0"/>
          </a:p>
        </p:txBody>
      </p:sp>
      <p:sp>
        <p:nvSpPr>
          <p:cNvPr id="7" name="テキスト ボックス 6">
            <a:extLst>
              <a:ext uri="{FF2B5EF4-FFF2-40B4-BE49-F238E27FC236}">
                <a16:creationId xmlns:a16="http://schemas.microsoft.com/office/drawing/2014/main" id="{52FD9193-8407-9C7F-5307-D3B5FBBCE716}"/>
              </a:ext>
            </a:extLst>
          </p:cNvPr>
          <p:cNvSpPr txBox="1"/>
          <p:nvPr/>
        </p:nvSpPr>
        <p:spPr>
          <a:xfrm>
            <a:off x="525518" y="966952"/>
            <a:ext cx="4455066" cy="369332"/>
          </a:xfrm>
          <a:prstGeom prst="rect">
            <a:avLst/>
          </a:prstGeom>
          <a:noFill/>
        </p:spPr>
        <p:txBody>
          <a:bodyPr wrap="none" rtlCol="0">
            <a:spAutoFit/>
          </a:bodyPr>
          <a:lstStyle/>
          <a:p>
            <a:r>
              <a:rPr kumimoji="1" lang="en-US" altLang="ja-JP" dirty="0"/>
              <a:t>Interference mitigation or rejection </a:t>
            </a:r>
            <a:r>
              <a:rPr lang="en-US" altLang="ja-JP" dirty="0"/>
              <a:t>in…</a:t>
            </a:r>
            <a:endParaRPr kumimoji="1" lang="ja-JP" altLang="en-US" dirty="0"/>
          </a:p>
        </p:txBody>
      </p:sp>
      <p:sp>
        <p:nvSpPr>
          <p:cNvPr id="8" name="テキスト ボックス 7">
            <a:extLst>
              <a:ext uri="{FF2B5EF4-FFF2-40B4-BE49-F238E27FC236}">
                <a16:creationId xmlns:a16="http://schemas.microsoft.com/office/drawing/2014/main" id="{7A95E9F3-FED1-DB02-7B47-1D4BC8B1D7C8}"/>
              </a:ext>
            </a:extLst>
          </p:cNvPr>
          <p:cNvSpPr txBox="1"/>
          <p:nvPr/>
        </p:nvSpPr>
        <p:spPr>
          <a:xfrm>
            <a:off x="903890" y="1709511"/>
            <a:ext cx="7502173" cy="2308324"/>
          </a:xfrm>
          <a:prstGeom prst="rect">
            <a:avLst/>
          </a:prstGeom>
          <a:noFill/>
        </p:spPr>
        <p:txBody>
          <a:bodyPr wrap="square" rtlCol="0">
            <a:spAutoFit/>
          </a:bodyPr>
          <a:lstStyle/>
          <a:p>
            <a:r>
              <a:rPr kumimoji="1" lang="en-US" altLang="ja-JP" dirty="0"/>
              <a:t>MAC:  </a:t>
            </a:r>
            <a:r>
              <a:rPr kumimoji="1" lang="en-US" altLang="ja-JP" b="0" dirty="0"/>
              <a:t>Basically, interference mitigation on MAC needs communication. MAC technology cannot remove interference from the other system which cannot be detected in the receiver of new TG6ma nodes or coordinators.</a:t>
            </a:r>
          </a:p>
          <a:p>
            <a:endParaRPr lang="en-US" altLang="ja-JP" dirty="0"/>
          </a:p>
          <a:p>
            <a:r>
              <a:rPr kumimoji="1" lang="en-US" altLang="ja-JP" dirty="0"/>
              <a:t>PHY:  </a:t>
            </a:r>
            <a:r>
              <a:rPr kumimoji="1" lang="en-US" altLang="ja-JP" b="0" dirty="0"/>
              <a:t>Partially applicable by using PHY technology such as FEC, HARQ, </a:t>
            </a:r>
            <a:r>
              <a:rPr kumimoji="1" lang="en-US" altLang="ja-JP" b="0" dirty="0" err="1"/>
              <a:t>etc</a:t>
            </a:r>
            <a:r>
              <a:rPr kumimoji="1" lang="en-US" altLang="ja-JP" b="0" dirty="0"/>
              <a:t>…</a:t>
            </a:r>
          </a:p>
          <a:p>
            <a:endParaRPr lang="en-US" altLang="ja-JP" dirty="0"/>
          </a:p>
        </p:txBody>
      </p:sp>
      <p:sp>
        <p:nvSpPr>
          <p:cNvPr id="9" name="テキスト ボックス 8">
            <a:extLst>
              <a:ext uri="{FF2B5EF4-FFF2-40B4-BE49-F238E27FC236}">
                <a16:creationId xmlns:a16="http://schemas.microsoft.com/office/drawing/2014/main" id="{D6A47ADA-0B22-D469-59B3-FB63316368AE}"/>
              </a:ext>
            </a:extLst>
          </p:cNvPr>
          <p:cNvSpPr txBox="1"/>
          <p:nvPr/>
        </p:nvSpPr>
        <p:spPr>
          <a:xfrm>
            <a:off x="903890" y="4114063"/>
            <a:ext cx="7502173" cy="923330"/>
          </a:xfrm>
          <a:prstGeom prst="rect">
            <a:avLst/>
          </a:prstGeom>
          <a:noFill/>
        </p:spPr>
        <p:txBody>
          <a:bodyPr wrap="square" rtlCol="0">
            <a:spAutoFit/>
          </a:bodyPr>
          <a:lstStyle/>
          <a:p>
            <a:r>
              <a:rPr kumimoji="1" lang="en-US" altLang="ja-JP" dirty="0"/>
              <a:t>Lower layer signal processing can be effective to remove the effect of unknown interference from unknown various source.</a:t>
            </a:r>
          </a:p>
          <a:p>
            <a:endParaRPr lang="en-US" altLang="ja-JP" dirty="0"/>
          </a:p>
        </p:txBody>
      </p:sp>
    </p:spTree>
    <p:extLst>
      <p:ext uri="{BB962C8B-B14F-4D97-AF65-F5344CB8AC3E}">
        <p14:creationId xmlns:p14="http://schemas.microsoft.com/office/powerpoint/2010/main" val="237811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736E310-EDD5-4EEA-8F9B-CEC85B4D5AC4}"/>
              </a:ext>
            </a:extLst>
          </p:cNvPr>
          <p:cNvSpPr>
            <a:spLocks noGrp="1"/>
          </p:cNvSpPr>
          <p:nvPr>
            <p:ph type="dt" idx="10"/>
          </p:nvPr>
        </p:nvSpPr>
        <p:spPr/>
        <p:txBody>
          <a:bodyPr/>
          <a:lstStyle/>
          <a:p>
            <a:r>
              <a:rPr lang="en-US" altLang="ja-JP"/>
              <a:t>July 2025</a:t>
            </a:r>
            <a:endParaRPr lang="en-US" dirty="0"/>
          </a:p>
        </p:txBody>
      </p:sp>
      <p:sp>
        <p:nvSpPr>
          <p:cNvPr id="3" name="フッター プレースホルダー 2">
            <a:extLst>
              <a:ext uri="{FF2B5EF4-FFF2-40B4-BE49-F238E27FC236}">
                <a16:creationId xmlns:a16="http://schemas.microsoft.com/office/drawing/2014/main" id="{F6F6D17B-D790-40A2-99DD-137B6A3A22F8}"/>
              </a:ext>
            </a:extLst>
          </p:cNvPr>
          <p:cNvSpPr>
            <a:spLocks noGrp="1"/>
          </p:cNvSpPr>
          <p:nvPr>
            <p:ph type="ftr" idx="11"/>
          </p:nvPr>
        </p:nvSpPr>
        <p:spPr/>
        <p:txBody>
          <a:bodyPr/>
          <a:lstStyle/>
          <a:p>
            <a:r>
              <a:rPr lang="en-US"/>
              <a:t>Takumi Kobayashi, Minsoo Kim, Marco Hernandez, Ryuji Kohno (OMU/YRP-IAI/U.Oulu/YNU)</a:t>
            </a:r>
            <a:endParaRPr lang="en-US" dirty="0"/>
          </a:p>
        </p:txBody>
      </p:sp>
      <p:sp>
        <p:nvSpPr>
          <p:cNvPr id="4" name="スライド番号プレースホルダー 3">
            <a:extLst>
              <a:ext uri="{FF2B5EF4-FFF2-40B4-BE49-F238E27FC236}">
                <a16:creationId xmlns:a16="http://schemas.microsoft.com/office/drawing/2014/main" id="{1AA87556-AAD1-48C0-9374-42F78C3ED765}"/>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11</a:t>
            </a:fld>
            <a:endParaRPr dirty="0"/>
          </a:p>
        </p:txBody>
      </p:sp>
      <p:sp>
        <p:nvSpPr>
          <p:cNvPr id="5" name="タイトル 4">
            <a:extLst>
              <a:ext uri="{FF2B5EF4-FFF2-40B4-BE49-F238E27FC236}">
                <a16:creationId xmlns:a16="http://schemas.microsoft.com/office/drawing/2014/main" id="{98BDF6D0-B450-44FC-9D6D-221197F40887}"/>
              </a:ext>
            </a:extLst>
          </p:cNvPr>
          <p:cNvSpPr>
            <a:spLocks noGrp="1"/>
          </p:cNvSpPr>
          <p:nvPr>
            <p:ph type="title"/>
          </p:nvPr>
        </p:nvSpPr>
        <p:spPr/>
        <p:txBody>
          <a:bodyPr/>
          <a:lstStyle/>
          <a:p>
            <a:r>
              <a:rPr kumimoji="1" lang="en-US" altLang="ja-JP" dirty="0"/>
              <a:t>Medical room radio environment</a:t>
            </a:r>
            <a:endParaRPr kumimoji="1" lang="ja-JP" altLang="en-US" dirty="0"/>
          </a:p>
        </p:txBody>
      </p:sp>
      <p:pic>
        <p:nvPicPr>
          <p:cNvPr id="7" name="Picture 5">
            <a:extLst>
              <a:ext uri="{FF2B5EF4-FFF2-40B4-BE49-F238E27FC236}">
                <a16:creationId xmlns:a16="http://schemas.microsoft.com/office/drawing/2014/main" id="{433AF562-4109-4E97-970D-2D27C48D5B5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a:xfrm>
            <a:off x="685800" y="1308607"/>
            <a:ext cx="7459608" cy="508912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AutoShape 7">
            <a:extLst>
              <a:ext uri="{FF2B5EF4-FFF2-40B4-BE49-F238E27FC236}">
                <a16:creationId xmlns:a16="http://schemas.microsoft.com/office/drawing/2014/main" id="{EF046247-561D-4CEF-90AE-C12FD9645E4C}"/>
              </a:ext>
            </a:extLst>
          </p:cNvPr>
          <p:cNvSpPr>
            <a:spLocks noChangeArrowheads="1"/>
          </p:cNvSpPr>
          <p:nvPr/>
        </p:nvSpPr>
        <p:spPr bwMode="auto">
          <a:xfrm>
            <a:off x="3433537" y="1956557"/>
            <a:ext cx="2104236" cy="444822"/>
          </a:xfrm>
          <a:prstGeom prst="wedgeRoundRectCallout">
            <a:avLst>
              <a:gd name="adj1" fmla="val 39585"/>
              <a:gd name="adj2" fmla="val 259730"/>
              <a:gd name="adj3" fmla="val 16667"/>
            </a:avLst>
          </a:prstGeom>
          <a:solidFill>
            <a:srgbClr val="FFFFFF"/>
          </a:solidFill>
          <a:ln w="9525">
            <a:solidFill>
              <a:srgbClr val="000000"/>
            </a:solidFill>
            <a:miter lim="800000"/>
            <a:headEnd/>
            <a:tailEnd/>
          </a:ln>
        </p:spPr>
        <p:txBody>
          <a:bodyPr lIns="55721" tIns="6668" rIns="55721" bIns="6668"/>
          <a:lstStyle/>
          <a:p>
            <a:pPr algn="ctr">
              <a:spcBef>
                <a:spcPct val="0"/>
              </a:spcBef>
            </a:pPr>
            <a:r>
              <a:rPr lang="en-US" altLang="ja-JP" sz="2000" dirty="0">
                <a:latin typeface="+mn-ea"/>
              </a:rPr>
              <a:t>Vital monitor</a:t>
            </a:r>
            <a:endParaRPr lang="ja-JP" altLang="en-US" sz="2000" dirty="0">
              <a:latin typeface="+mn-ea"/>
            </a:endParaRPr>
          </a:p>
        </p:txBody>
      </p:sp>
      <p:sp>
        <p:nvSpPr>
          <p:cNvPr id="9" name="AutoShape 8">
            <a:extLst>
              <a:ext uri="{FF2B5EF4-FFF2-40B4-BE49-F238E27FC236}">
                <a16:creationId xmlns:a16="http://schemas.microsoft.com/office/drawing/2014/main" id="{50DE190E-6A0A-4D17-A803-B4E6A97F0874}"/>
              </a:ext>
            </a:extLst>
          </p:cNvPr>
          <p:cNvSpPr>
            <a:spLocks noChangeArrowheads="1"/>
          </p:cNvSpPr>
          <p:nvPr/>
        </p:nvSpPr>
        <p:spPr bwMode="auto">
          <a:xfrm>
            <a:off x="6175258" y="1498600"/>
            <a:ext cx="1970150" cy="1117600"/>
          </a:xfrm>
          <a:prstGeom prst="wedgeRoundRectCallout">
            <a:avLst>
              <a:gd name="adj1" fmla="val -29839"/>
              <a:gd name="adj2" fmla="val 125120"/>
              <a:gd name="adj3" fmla="val 16667"/>
            </a:avLst>
          </a:prstGeom>
          <a:solidFill>
            <a:srgbClr val="FFFFFF"/>
          </a:solidFill>
          <a:ln w="9525">
            <a:solidFill>
              <a:srgbClr val="000000"/>
            </a:solidFill>
            <a:miter lim="800000"/>
            <a:headEnd/>
            <a:tailEnd/>
          </a:ln>
        </p:spPr>
        <p:txBody>
          <a:bodyPr lIns="55721" tIns="6668" rIns="55721" bIns="6668"/>
          <a:lstStyle/>
          <a:p>
            <a:pPr algn="ctr">
              <a:spcBef>
                <a:spcPct val="0"/>
              </a:spcBef>
            </a:pPr>
            <a:r>
              <a:rPr lang="en-US" altLang="ja-JP" sz="2000" dirty="0">
                <a:latin typeface="+mn-ea"/>
              </a:rPr>
              <a:t>Cardiac output monitor</a:t>
            </a:r>
            <a:endParaRPr lang="ja-JP" altLang="en-US" sz="2000" dirty="0">
              <a:latin typeface="+mn-ea"/>
            </a:endParaRPr>
          </a:p>
        </p:txBody>
      </p:sp>
      <p:sp>
        <p:nvSpPr>
          <p:cNvPr id="10" name="AutoShape 9">
            <a:extLst>
              <a:ext uri="{FF2B5EF4-FFF2-40B4-BE49-F238E27FC236}">
                <a16:creationId xmlns:a16="http://schemas.microsoft.com/office/drawing/2014/main" id="{384651A9-CF33-4A4A-9970-086426A3144B}"/>
              </a:ext>
            </a:extLst>
          </p:cNvPr>
          <p:cNvSpPr>
            <a:spLocks noChangeArrowheads="1"/>
          </p:cNvSpPr>
          <p:nvPr/>
        </p:nvSpPr>
        <p:spPr bwMode="auto">
          <a:xfrm>
            <a:off x="6591879" y="4953001"/>
            <a:ext cx="1553529" cy="749300"/>
          </a:xfrm>
          <a:prstGeom prst="wedgeRoundRectCallout">
            <a:avLst>
              <a:gd name="adj1" fmla="val -43101"/>
              <a:gd name="adj2" fmla="val -128608"/>
              <a:gd name="adj3" fmla="val 16667"/>
            </a:avLst>
          </a:prstGeom>
          <a:solidFill>
            <a:srgbClr val="FFFFFF"/>
          </a:solidFill>
          <a:ln w="9525">
            <a:solidFill>
              <a:srgbClr val="000000"/>
            </a:solidFill>
            <a:miter lim="800000"/>
            <a:headEnd/>
            <a:tailEnd/>
          </a:ln>
        </p:spPr>
        <p:txBody>
          <a:bodyPr lIns="55721" tIns="6668" rIns="55721" bIns="6668"/>
          <a:lstStyle/>
          <a:p>
            <a:pPr algn="ctr">
              <a:spcBef>
                <a:spcPct val="0"/>
              </a:spcBef>
            </a:pPr>
            <a:r>
              <a:rPr lang="en-US" altLang="ja-JP" sz="2000" dirty="0"/>
              <a:t>Artificial respirator</a:t>
            </a:r>
            <a:endParaRPr lang="ja-JP" altLang="en-US" sz="2000" dirty="0"/>
          </a:p>
        </p:txBody>
      </p:sp>
      <p:sp>
        <p:nvSpPr>
          <p:cNvPr id="11" name="AutoShape 10">
            <a:extLst>
              <a:ext uri="{FF2B5EF4-FFF2-40B4-BE49-F238E27FC236}">
                <a16:creationId xmlns:a16="http://schemas.microsoft.com/office/drawing/2014/main" id="{80179FFD-3FB7-4256-9BFD-9D1E2D074163}"/>
              </a:ext>
            </a:extLst>
          </p:cNvPr>
          <p:cNvSpPr>
            <a:spLocks noChangeArrowheads="1"/>
          </p:cNvSpPr>
          <p:nvPr/>
        </p:nvSpPr>
        <p:spPr bwMode="auto">
          <a:xfrm>
            <a:off x="1559270" y="2078249"/>
            <a:ext cx="1653348" cy="741151"/>
          </a:xfrm>
          <a:prstGeom prst="wedgeRoundRectCallout">
            <a:avLst>
              <a:gd name="adj1" fmla="val 100674"/>
              <a:gd name="adj2" fmla="val 229382"/>
              <a:gd name="adj3" fmla="val 16667"/>
            </a:avLst>
          </a:prstGeom>
          <a:solidFill>
            <a:srgbClr val="FFFFFF"/>
          </a:solidFill>
          <a:ln w="9525">
            <a:solidFill>
              <a:srgbClr val="000000"/>
            </a:solidFill>
            <a:miter lim="800000"/>
            <a:headEnd/>
            <a:tailEnd/>
          </a:ln>
        </p:spPr>
        <p:txBody>
          <a:bodyPr lIns="55721" tIns="6668" rIns="55721" bIns="6668"/>
          <a:lstStyle/>
          <a:p>
            <a:pPr algn="ctr">
              <a:spcBef>
                <a:spcPct val="0"/>
              </a:spcBef>
            </a:pPr>
            <a:r>
              <a:rPr lang="en-US" altLang="ja-JP" sz="2000" dirty="0"/>
              <a:t>Infusion pumps</a:t>
            </a:r>
            <a:endParaRPr lang="ja-JP" altLang="en-US" sz="2000" dirty="0"/>
          </a:p>
        </p:txBody>
      </p:sp>
    </p:spTree>
    <p:extLst>
      <p:ext uri="{BB962C8B-B14F-4D97-AF65-F5344CB8AC3E}">
        <p14:creationId xmlns:p14="http://schemas.microsoft.com/office/powerpoint/2010/main" val="4029823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C1B7B-8BEB-7648-FAAE-716DF2540349}"/>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FD68023-E7F2-7AAA-EC64-7B07FC5314C2}"/>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12</a:t>
            </a:fld>
            <a:endParaRPr lang="en-US" altLang="ja-JP" dirty="0"/>
          </a:p>
        </p:txBody>
      </p:sp>
      <p:sp>
        <p:nvSpPr>
          <p:cNvPr id="3" name="フッター プレースホルダー 2">
            <a:extLst>
              <a:ext uri="{FF2B5EF4-FFF2-40B4-BE49-F238E27FC236}">
                <a16:creationId xmlns:a16="http://schemas.microsoft.com/office/drawing/2014/main" id="{25199A8B-B781-E38B-1386-FC31B661CD80}"/>
              </a:ext>
            </a:extLst>
          </p:cNvPr>
          <p:cNvSpPr>
            <a:spLocks noGrp="1"/>
          </p:cNvSpPr>
          <p:nvPr>
            <p:ph type="ftr" sz="quarter" idx="3"/>
          </p:nvPr>
        </p:nvSpPr>
        <p:spPr/>
        <p:txBody>
          <a:bodyPr/>
          <a:lstStyle/>
          <a:p>
            <a:r>
              <a:rPr lang="en-US" altLang="ja-JP"/>
              <a:t>Takumi Kobayashi, Minsoo Kim, Marco Hernandez, Ryuji Kohno (OMU/YRP-IAI/U.Oulu/YNU)</a:t>
            </a:r>
            <a:endParaRPr lang="en-US" altLang="ja-JP" dirty="0"/>
          </a:p>
        </p:txBody>
      </p:sp>
      <p:sp>
        <p:nvSpPr>
          <p:cNvPr id="4" name="日付プレースホルダー 3">
            <a:extLst>
              <a:ext uri="{FF2B5EF4-FFF2-40B4-BE49-F238E27FC236}">
                <a16:creationId xmlns:a16="http://schemas.microsoft.com/office/drawing/2014/main" id="{5B4FC42E-ACC2-4DBD-8D3F-01779C2A6009}"/>
              </a:ext>
            </a:extLst>
          </p:cNvPr>
          <p:cNvSpPr>
            <a:spLocks noGrp="1"/>
          </p:cNvSpPr>
          <p:nvPr>
            <p:ph type="dt" sz="half" idx="2"/>
          </p:nvPr>
        </p:nvSpPr>
        <p:spPr/>
        <p:txBody>
          <a:bodyPr/>
          <a:lstStyle/>
          <a:p>
            <a:r>
              <a:rPr lang="en-US" altLang="ja-JP"/>
              <a:t>July 2025</a:t>
            </a:r>
            <a:endParaRPr lang="en-US" altLang="ja-JP" dirty="0"/>
          </a:p>
        </p:txBody>
      </p:sp>
      <p:grpSp>
        <p:nvGrpSpPr>
          <p:cNvPr id="15" name="グループ化 14">
            <a:extLst>
              <a:ext uri="{FF2B5EF4-FFF2-40B4-BE49-F238E27FC236}">
                <a16:creationId xmlns:a16="http://schemas.microsoft.com/office/drawing/2014/main" id="{AB9A3074-7095-7480-359E-D8CCD66FB1E6}"/>
              </a:ext>
            </a:extLst>
          </p:cNvPr>
          <p:cNvGrpSpPr/>
          <p:nvPr/>
        </p:nvGrpSpPr>
        <p:grpSpPr>
          <a:xfrm>
            <a:off x="504513" y="1505636"/>
            <a:ext cx="3969234" cy="4179106"/>
            <a:chOff x="68155" y="1471821"/>
            <a:chExt cx="3969234" cy="4179106"/>
          </a:xfrm>
        </p:grpSpPr>
        <p:sp>
          <p:nvSpPr>
            <p:cNvPr id="6" name="フローチャート: 結合子 5">
              <a:extLst>
                <a:ext uri="{FF2B5EF4-FFF2-40B4-BE49-F238E27FC236}">
                  <a16:creationId xmlns:a16="http://schemas.microsoft.com/office/drawing/2014/main" id="{A51AF60B-0726-A222-6CB7-776036FD54F1}"/>
                </a:ext>
              </a:extLst>
            </p:cNvPr>
            <p:cNvSpPr/>
            <p:nvPr/>
          </p:nvSpPr>
          <p:spPr>
            <a:xfrm>
              <a:off x="886948" y="2197309"/>
              <a:ext cx="2971800" cy="2971800"/>
            </a:xfrm>
            <a:prstGeom prst="flowChartConnector">
              <a:avLst/>
            </a:prstGeom>
            <a:ln w="34925" cap="rnd" cmpd="sng">
              <a:solidFill>
                <a:schemeClr val="accent1">
                  <a:lumMod val="75000"/>
                </a:schemeClr>
              </a:solidFill>
              <a:prstDash val="dash"/>
              <a:round/>
            </a:ln>
          </p:spPr>
          <p:style>
            <a:lnRef idx="2">
              <a:schemeClr val="dk1"/>
            </a:lnRef>
            <a:fillRef idx="1">
              <a:schemeClr val="lt1"/>
            </a:fillRef>
            <a:effectRef idx="0">
              <a:schemeClr val="dk1"/>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endParaRPr kumimoji="1" lang="ja-JP" altLang="en-US" dirty="0"/>
            </a:p>
          </p:txBody>
        </p:sp>
        <p:sp>
          <p:nvSpPr>
            <p:cNvPr id="7" name="フローチャート: 結合子 6">
              <a:extLst>
                <a:ext uri="{FF2B5EF4-FFF2-40B4-BE49-F238E27FC236}">
                  <a16:creationId xmlns:a16="http://schemas.microsoft.com/office/drawing/2014/main" id="{64D98DAB-1B71-9A18-E2E8-12C801EED877}"/>
                </a:ext>
              </a:extLst>
            </p:cNvPr>
            <p:cNvSpPr/>
            <p:nvPr/>
          </p:nvSpPr>
          <p:spPr>
            <a:xfrm>
              <a:off x="772648" y="2069602"/>
              <a:ext cx="3200400" cy="3200400"/>
            </a:xfrm>
            <a:prstGeom prst="flowChartConnector">
              <a:avLst/>
            </a:prstGeom>
            <a:ln>
              <a:prstDash val="sysDot"/>
            </a:ln>
          </p:spPr>
          <p:style>
            <a:lnRef idx="2">
              <a:schemeClr val="dk1"/>
            </a:lnRef>
            <a:fillRef idx="1">
              <a:schemeClr val="lt1"/>
            </a:fillRef>
            <a:effectRef idx="0">
              <a:schemeClr val="dk1"/>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endParaRPr kumimoji="1" lang="ja-JP" altLang="en-US"/>
            </a:p>
          </p:txBody>
        </p:sp>
        <p:pic>
          <p:nvPicPr>
            <p:cNvPr id="8" name="図 7">
              <a:extLst>
                <a:ext uri="{FF2B5EF4-FFF2-40B4-BE49-F238E27FC236}">
                  <a16:creationId xmlns:a16="http://schemas.microsoft.com/office/drawing/2014/main" id="{9799B359-B973-963B-21DC-B726EC67A3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8014" y="2641210"/>
              <a:ext cx="780356" cy="780356"/>
            </a:xfrm>
            <a:prstGeom prst="rect">
              <a:avLst/>
            </a:prstGeom>
          </p:spPr>
        </p:pic>
        <p:pic>
          <p:nvPicPr>
            <p:cNvPr id="9" name="図 8">
              <a:extLst>
                <a:ext uri="{FF2B5EF4-FFF2-40B4-BE49-F238E27FC236}">
                  <a16:creationId xmlns:a16="http://schemas.microsoft.com/office/drawing/2014/main" id="{EE5BCEEA-39F1-B310-2952-D6DE05BC63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82670" y="1679424"/>
              <a:ext cx="780356" cy="780356"/>
            </a:xfrm>
            <a:prstGeom prst="rect">
              <a:avLst/>
            </a:prstGeom>
          </p:spPr>
        </p:pic>
        <p:pic>
          <p:nvPicPr>
            <p:cNvPr id="10" name="図 9">
              <a:extLst>
                <a:ext uri="{FF2B5EF4-FFF2-40B4-BE49-F238E27FC236}">
                  <a16:creationId xmlns:a16="http://schemas.microsoft.com/office/drawing/2014/main" id="{941D59A8-795E-6F39-661B-1B06877860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86873" y="2511193"/>
              <a:ext cx="780356" cy="780356"/>
            </a:xfrm>
            <a:prstGeom prst="rect">
              <a:avLst/>
            </a:prstGeom>
          </p:spPr>
        </p:pic>
        <p:pic>
          <p:nvPicPr>
            <p:cNvPr id="11" name="図 10">
              <a:extLst>
                <a:ext uri="{FF2B5EF4-FFF2-40B4-BE49-F238E27FC236}">
                  <a16:creationId xmlns:a16="http://schemas.microsoft.com/office/drawing/2014/main" id="{D8398EB3-A13F-D875-04CC-3995890DDC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63156" y="4063375"/>
              <a:ext cx="780356" cy="780356"/>
            </a:xfrm>
            <a:prstGeom prst="rect">
              <a:avLst/>
            </a:prstGeom>
          </p:spPr>
        </p:pic>
        <p:pic>
          <p:nvPicPr>
            <p:cNvPr id="12" name="図 11">
              <a:extLst>
                <a:ext uri="{FF2B5EF4-FFF2-40B4-BE49-F238E27FC236}">
                  <a16:creationId xmlns:a16="http://schemas.microsoft.com/office/drawing/2014/main" id="{7FC8BD47-6292-4F7B-AD63-FC849208506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8885" y="3875318"/>
              <a:ext cx="780356" cy="780356"/>
            </a:xfrm>
            <a:prstGeom prst="rect">
              <a:avLst/>
            </a:prstGeom>
          </p:spPr>
        </p:pic>
        <p:pic>
          <p:nvPicPr>
            <p:cNvPr id="13" name="図 12">
              <a:extLst>
                <a:ext uri="{FF2B5EF4-FFF2-40B4-BE49-F238E27FC236}">
                  <a16:creationId xmlns:a16="http://schemas.microsoft.com/office/drawing/2014/main" id="{4D168FA9-6E43-DED8-4CD8-FE0D802718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82670" y="3279624"/>
              <a:ext cx="780356" cy="780356"/>
            </a:xfrm>
            <a:prstGeom prst="rect">
              <a:avLst/>
            </a:prstGeom>
          </p:spPr>
        </p:pic>
        <p:sp>
          <p:nvSpPr>
            <p:cNvPr id="17" name="正方形/長方形 16">
              <a:extLst>
                <a:ext uri="{FF2B5EF4-FFF2-40B4-BE49-F238E27FC236}">
                  <a16:creationId xmlns:a16="http://schemas.microsoft.com/office/drawing/2014/main" id="{2E8C55FF-953D-3181-E8AE-C0AF75258BCD}"/>
                </a:ext>
              </a:extLst>
            </p:cNvPr>
            <p:cNvSpPr/>
            <p:nvPr/>
          </p:nvSpPr>
          <p:spPr>
            <a:xfrm>
              <a:off x="2565511" y="1471821"/>
              <a:ext cx="1471878" cy="400110"/>
            </a:xfrm>
            <a:prstGeom prst="rect">
              <a:avLst/>
            </a:prstGeom>
          </p:spPr>
          <p:txBody>
            <a:bodyPr wrap="none">
              <a:spAutoFit/>
            </a:bodyPr>
            <a:lstStyle/>
            <a:p>
              <a:r>
                <a:rPr lang="en-US" altLang="ja-JP" sz="2000" dirty="0"/>
                <a:t>Desired</a:t>
              </a:r>
              <a:r>
                <a:rPr lang="ja-JP" altLang="en-US" sz="2000" dirty="0"/>
                <a:t> </a:t>
              </a:r>
              <a:r>
                <a:rPr lang="en-US" altLang="ja-JP" sz="2000" dirty="0"/>
                <a:t>user</a:t>
              </a:r>
              <a:endParaRPr lang="ja-JP" altLang="en-US" sz="2000" dirty="0"/>
            </a:p>
          </p:txBody>
        </p:sp>
        <p:sp>
          <p:nvSpPr>
            <p:cNvPr id="18" name="正方形/長方形 17">
              <a:extLst>
                <a:ext uri="{FF2B5EF4-FFF2-40B4-BE49-F238E27FC236}">
                  <a16:creationId xmlns:a16="http://schemas.microsoft.com/office/drawing/2014/main" id="{B280BAC8-3A60-6D12-2D05-D9AAF16596F8}"/>
                </a:ext>
              </a:extLst>
            </p:cNvPr>
            <p:cNvSpPr/>
            <p:nvPr/>
          </p:nvSpPr>
          <p:spPr>
            <a:xfrm>
              <a:off x="68155" y="3484898"/>
              <a:ext cx="1665841" cy="369332"/>
            </a:xfrm>
            <a:prstGeom prst="rect">
              <a:avLst/>
            </a:prstGeom>
          </p:spPr>
          <p:txBody>
            <a:bodyPr wrap="none">
              <a:spAutoFit/>
            </a:bodyPr>
            <a:lstStyle/>
            <a:p>
              <a:r>
                <a:rPr lang="en-US" altLang="ja-JP" sz="1800" dirty="0"/>
                <a:t>Undesired users</a:t>
              </a:r>
              <a:endParaRPr lang="ja-JP" altLang="en-US" sz="1800" dirty="0"/>
            </a:p>
          </p:txBody>
        </p:sp>
        <p:cxnSp>
          <p:nvCxnSpPr>
            <p:cNvPr id="20" name="直線コネクタ 19">
              <a:extLst>
                <a:ext uri="{FF2B5EF4-FFF2-40B4-BE49-F238E27FC236}">
                  <a16:creationId xmlns:a16="http://schemas.microsoft.com/office/drawing/2014/main" id="{78038C91-C7E1-3D18-356E-9E52B57C6B26}"/>
                </a:ext>
              </a:extLst>
            </p:cNvPr>
            <p:cNvCxnSpPr/>
            <p:nvPr/>
          </p:nvCxnSpPr>
          <p:spPr>
            <a:xfrm flipV="1">
              <a:off x="2372848" y="2042791"/>
              <a:ext cx="0" cy="3274635"/>
            </a:xfrm>
            <a:prstGeom prst="line">
              <a:avLst/>
            </a:prstGeom>
            <a:ln w="28575"/>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E8C372F4-7CE9-1F58-5CD3-C43FD903B6D3}"/>
                </a:ext>
              </a:extLst>
            </p:cNvPr>
            <p:cNvCxnSpPr/>
            <p:nvPr/>
          </p:nvCxnSpPr>
          <p:spPr>
            <a:xfrm flipH="1" flipV="1">
              <a:off x="1079374" y="2714978"/>
              <a:ext cx="2568700" cy="1909175"/>
            </a:xfrm>
            <a:prstGeom prst="line">
              <a:avLst/>
            </a:prstGeom>
            <a:ln w="28575"/>
          </p:spPr>
          <p:style>
            <a:lnRef idx="1">
              <a:schemeClr val="dk1"/>
            </a:lnRef>
            <a:fillRef idx="0">
              <a:schemeClr val="dk1"/>
            </a:fillRef>
            <a:effectRef idx="0">
              <a:schemeClr val="dk1"/>
            </a:effectRef>
            <a:fontRef idx="minor">
              <a:schemeClr val="tx1"/>
            </a:fontRef>
          </p:style>
        </p:cxnSp>
        <p:cxnSp>
          <p:nvCxnSpPr>
            <p:cNvPr id="22" name="直線コネクタ 21">
              <a:extLst>
                <a:ext uri="{FF2B5EF4-FFF2-40B4-BE49-F238E27FC236}">
                  <a16:creationId xmlns:a16="http://schemas.microsoft.com/office/drawing/2014/main" id="{31C8405C-27E8-E8E8-7B02-9F22508B9654}"/>
                </a:ext>
              </a:extLst>
            </p:cNvPr>
            <p:cNvCxnSpPr/>
            <p:nvPr/>
          </p:nvCxnSpPr>
          <p:spPr>
            <a:xfrm flipV="1">
              <a:off x="1094171" y="2677978"/>
              <a:ext cx="2576534" cy="1943844"/>
            </a:xfrm>
            <a:prstGeom prst="line">
              <a:avLst/>
            </a:prstGeom>
            <a:ln w="28575"/>
          </p:spPr>
          <p:style>
            <a:lnRef idx="1">
              <a:schemeClr val="dk1"/>
            </a:lnRef>
            <a:fillRef idx="0">
              <a:schemeClr val="dk1"/>
            </a:fillRef>
            <a:effectRef idx="0">
              <a:schemeClr val="dk1"/>
            </a:effectRef>
            <a:fontRef idx="minor">
              <a:schemeClr val="tx1"/>
            </a:fontRef>
          </p:style>
        </p:cxnSp>
        <p:sp>
          <p:nvSpPr>
            <p:cNvPr id="23" name="円 58">
              <a:extLst>
                <a:ext uri="{FF2B5EF4-FFF2-40B4-BE49-F238E27FC236}">
                  <a16:creationId xmlns:a16="http://schemas.microsoft.com/office/drawing/2014/main" id="{9148D74E-7299-A137-E431-5BA2D9716EFA}"/>
                </a:ext>
              </a:extLst>
            </p:cNvPr>
            <p:cNvSpPr/>
            <p:nvPr/>
          </p:nvSpPr>
          <p:spPr>
            <a:xfrm rot="16200000">
              <a:off x="1918685" y="3212365"/>
              <a:ext cx="914400" cy="914400"/>
            </a:xfrm>
            <a:prstGeom prst="pie">
              <a:avLst>
                <a:gd name="adj1" fmla="val 0"/>
                <a:gd name="adj2" fmla="val 2159999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24" name="グループ化 23">
              <a:extLst>
                <a:ext uri="{FF2B5EF4-FFF2-40B4-BE49-F238E27FC236}">
                  <a16:creationId xmlns:a16="http://schemas.microsoft.com/office/drawing/2014/main" id="{2D5637B0-D165-4129-0DD5-07F453A219EC}"/>
                </a:ext>
              </a:extLst>
            </p:cNvPr>
            <p:cNvGrpSpPr/>
            <p:nvPr/>
          </p:nvGrpSpPr>
          <p:grpSpPr>
            <a:xfrm>
              <a:off x="2708361" y="3649900"/>
              <a:ext cx="239759" cy="28793"/>
              <a:chOff x="4269873" y="3000104"/>
              <a:chExt cx="239759" cy="28793"/>
            </a:xfrm>
          </p:grpSpPr>
          <p:cxnSp>
            <p:nvCxnSpPr>
              <p:cNvPr id="42" name="直線コネクタ 41">
                <a:extLst>
                  <a:ext uri="{FF2B5EF4-FFF2-40B4-BE49-F238E27FC236}">
                    <a16:creationId xmlns:a16="http://schemas.microsoft.com/office/drawing/2014/main" id="{EC9784FB-4358-2BC4-6B58-DB79A2E162F0}"/>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AB06AEB4-F889-C854-E333-80B43D775F09}"/>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グループ化 24">
              <a:extLst>
                <a:ext uri="{FF2B5EF4-FFF2-40B4-BE49-F238E27FC236}">
                  <a16:creationId xmlns:a16="http://schemas.microsoft.com/office/drawing/2014/main" id="{976993A1-CED4-7BF3-1229-7895631599CC}"/>
                </a:ext>
              </a:extLst>
            </p:cNvPr>
            <p:cNvGrpSpPr/>
            <p:nvPr/>
          </p:nvGrpSpPr>
          <p:grpSpPr>
            <a:xfrm>
              <a:off x="1792731" y="3635503"/>
              <a:ext cx="239759" cy="28793"/>
              <a:chOff x="4269873" y="3000104"/>
              <a:chExt cx="239759" cy="28793"/>
            </a:xfrm>
          </p:grpSpPr>
          <p:cxnSp>
            <p:nvCxnSpPr>
              <p:cNvPr id="40" name="直線コネクタ 39">
                <a:extLst>
                  <a:ext uri="{FF2B5EF4-FFF2-40B4-BE49-F238E27FC236}">
                    <a16:creationId xmlns:a16="http://schemas.microsoft.com/office/drawing/2014/main" id="{6F2492CC-D065-0236-DEE2-539DAAD7784F}"/>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B1C2825C-19F1-C9B3-A8A3-1C5E398AAC48}"/>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グループ化 25">
              <a:extLst>
                <a:ext uri="{FF2B5EF4-FFF2-40B4-BE49-F238E27FC236}">
                  <a16:creationId xmlns:a16="http://schemas.microsoft.com/office/drawing/2014/main" id="{BA31D0EE-59F6-1467-C554-79D490F80A96}"/>
                </a:ext>
              </a:extLst>
            </p:cNvPr>
            <p:cNvGrpSpPr/>
            <p:nvPr/>
          </p:nvGrpSpPr>
          <p:grpSpPr>
            <a:xfrm rot="17963895">
              <a:off x="2468488" y="3213475"/>
              <a:ext cx="239759" cy="28793"/>
              <a:chOff x="4269873" y="3000104"/>
              <a:chExt cx="239759" cy="28793"/>
            </a:xfrm>
          </p:grpSpPr>
          <p:cxnSp>
            <p:nvCxnSpPr>
              <p:cNvPr id="38" name="直線コネクタ 37">
                <a:extLst>
                  <a:ext uri="{FF2B5EF4-FFF2-40B4-BE49-F238E27FC236}">
                    <a16:creationId xmlns:a16="http://schemas.microsoft.com/office/drawing/2014/main" id="{CDAD3839-36E6-29F9-E014-16F4C771F439}"/>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709AD429-87ED-7244-07A6-C4965D4B954F}"/>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グループ化 26">
              <a:extLst>
                <a:ext uri="{FF2B5EF4-FFF2-40B4-BE49-F238E27FC236}">
                  <a16:creationId xmlns:a16="http://schemas.microsoft.com/office/drawing/2014/main" id="{7DA5A226-F003-1CCA-3028-778C366B2FB6}"/>
                </a:ext>
              </a:extLst>
            </p:cNvPr>
            <p:cNvGrpSpPr/>
            <p:nvPr/>
          </p:nvGrpSpPr>
          <p:grpSpPr>
            <a:xfrm rot="17881779">
              <a:off x="2022897" y="4099823"/>
              <a:ext cx="239759" cy="28793"/>
              <a:chOff x="4269873" y="3000104"/>
              <a:chExt cx="239759" cy="28793"/>
            </a:xfrm>
          </p:grpSpPr>
          <p:cxnSp>
            <p:nvCxnSpPr>
              <p:cNvPr id="36" name="直線コネクタ 35">
                <a:extLst>
                  <a:ext uri="{FF2B5EF4-FFF2-40B4-BE49-F238E27FC236}">
                    <a16:creationId xmlns:a16="http://schemas.microsoft.com/office/drawing/2014/main" id="{19274854-CFBF-9C69-9184-60F283B111ED}"/>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B7FA0043-4D1D-14BC-6A84-8C0112106C9B}"/>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グループ化 27">
              <a:extLst>
                <a:ext uri="{FF2B5EF4-FFF2-40B4-BE49-F238E27FC236}">
                  <a16:creationId xmlns:a16="http://schemas.microsoft.com/office/drawing/2014/main" id="{45C1DE90-32E5-5049-9EA3-CA380736BA48}"/>
                </a:ext>
              </a:extLst>
            </p:cNvPr>
            <p:cNvGrpSpPr/>
            <p:nvPr/>
          </p:nvGrpSpPr>
          <p:grpSpPr>
            <a:xfrm rot="14505826">
              <a:off x="2037118" y="3233706"/>
              <a:ext cx="239759" cy="28793"/>
              <a:chOff x="4269873" y="3000104"/>
              <a:chExt cx="239759" cy="28793"/>
            </a:xfrm>
          </p:grpSpPr>
          <p:cxnSp>
            <p:nvCxnSpPr>
              <p:cNvPr id="34" name="直線コネクタ 33">
                <a:extLst>
                  <a:ext uri="{FF2B5EF4-FFF2-40B4-BE49-F238E27FC236}">
                    <a16:creationId xmlns:a16="http://schemas.microsoft.com/office/drawing/2014/main" id="{00FF7470-41D8-BDF3-7A0C-CEE5AA2FED0F}"/>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41897D25-3513-CF52-9237-8AE313D25D67}"/>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グループ化 28">
              <a:extLst>
                <a:ext uri="{FF2B5EF4-FFF2-40B4-BE49-F238E27FC236}">
                  <a16:creationId xmlns:a16="http://schemas.microsoft.com/office/drawing/2014/main" id="{CD599F87-2C07-A50C-A1B6-7031F25C23D2}"/>
                </a:ext>
              </a:extLst>
            </p:cNvPr>
            <p:cNvGrpSpPr/>
            <p:nvPr/>
          </p:nvGrpSpPr>
          <p:grpSpPr>
            <a:xfrm rot="3493195">
              <a:off x="2494982" y="4086310"/>
              <a:ext cx="239759" cy="28793"/>
              <a:chOff x="4269873" y="3000104"/>
              <a:chExt cx="239759" cy="28793"/>
            </a:xfrm>
          </p:grpSpPr>
          <p:cxnSp>
            <p:nvCxnSpPr>
              <p:cNvPr id="32" name="直線コネクタ 31">
                <a:extLst>
                  <a:ext uri="{FF2B5EF4-FFF2-40B4-BE49-F238E27FC236}">
                    <a16:creationId xmlns:a16="http://schemas.microsoft.com/office/drawing/2014/main" id="{C47E7389-95EA-FA57-59E3-65ACD3306AB9}"/>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F1BA9677-B530-2178-BF56-1440F1F1B424}"/>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0" name="図 29">
              <a:extLst>
                <a:ext uri="{FF2B5EF4-FFF2-40B4-BE49-F238E27FC236}">
                  <a16:creationId xmlns:a16="http://schemas.microsoft.com/office/drawing/2014/main" id="{8E9C283A-5699-2FE6-6E6F-EFCB2B112F2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82670" y="4870571"/>
              <a:ext cx="780356" cy="780356"/>
            </a:xfrm>
            <a:prstGeom prst="rect">
              <a:avLst/>
            </a:prstGeom>
          </p:spPr>
        </p:pic>
      </p:grpSp>
      <p:sp>
        <p:nvSpPr>
          <p:cNvPr id="60" name="テキスト ボックス 59">
            <a:extLst>
              <a:ext uri="{FF2B5EF4-FFF2-40B4-BE49-F238E27FC236}">
                <a16:creationId xmlns:a16="http://schemas.microsoft.com/office/drawing/2014/main" id="{CC6FCFE1-69C8-A76E-CFC9-D51F26D524F6}"/>
              </a:ext>
            </a:extLst>
          </p:cNvPr>
          <p:cNvSpPr txBox="1"/>
          <p:nvPr/>
        </p:nvSpPr>
        <p:spPr>
          <a:xfrm>
            <a:off x="509808" y="720818"/>
            <a:ext cx="4572000" cy="400110"/>
          </a:xfrm>
          <a:prstGeom prst="rect">
            <a:avLst/>
          </a:prstGeom>
          <a:noFill/>
        </p:spPr>
        <p:txBody>
          <a:bodyPr wrap="square">
            <a:spAutoFit/>
          </a:bodyPr>
          <a:lstStyle/>
          <a:p>
            <a:r>
              <a:rPr lang="en-US" altLang="ja-JP" sz="2000" dirty="0"/>
              <a:t>Multiple</a:t>
            </a:r>
            <a:r>
              <a:rPr lang="ja-JP" altLang="en-US" sz="2000" dirty="0"/>
              <a:t> </a:t>
            </a:r>
            <a:r>
              <a:rPr lang="en-US" altLang="ja-JP" sz="2000" dirty="0"/>
              <a:t>VBAN</a:t>
            </a:r>
            <a:r>
              <a:rPr lang="ja-JP" altLang="en-US" sz="2000" dirty="0"/>
              <a:t> </a:t>
            </a:r>
            <a:r>
              <a:rPr lang="en-US" altLang="ja-JP" sz="2000" dirty="0"/>
              <a:t>Situation</a:t>
            </a:r>
            <a:endParaRPr lang="ja-JP" altLang="en-US" sz="2000" dirty="0"/>
          </a:p>
        </p:txBody>
      </p:sp>
      <p:grpSp>
        <p:nvGrpSpPr>
          <p:cNvPr id="16" name="グループ化 15">
            <a:extLst>
              <a:ext uri="{FF2B5EF4-FFF2-40B4-BE49-F238E27FC236}">
                <a16:creationId xmlns:a16="http://schemas.microsoft.com/office/drawing/2014/main" id="{075F0AF7-870B-7511-D024-B5F48DD50E81}"/>
              </a:ext>
            </a:extLst>
          </p:cNvPr>
          <p:cNvGrpSpPr/>
          <p:nvPr/>
        </p:nvGrpSpPr>
        <p:grpSpPr>
          <a:xfrm>
            <a:off x="6299758" y="1067764"/>
            <a:ext cx="1653125" cy="3860311"/>
            <a:chOff x="5631386" y="1866904"/>
            <a:chExt cx="1653125" cy="3860311"/>
          </a:xfrm>
        </p:grpSpPr>
        <p:grpSp>
          <p:nvGrpSpPr>
            <p:cNvPr id="59" name="グループ化 58">
              <a:extLst>
                <a:ext uri="{FF2B5EF4-FFF2-40B4-BE49-F238E27FC236}">
                  <a16:creationId xmlns:a16="http://schemas.microsoft.com/office/drawing/2014/main" id="{2ADA69A9-ED33-0F6B-0CA7-F2FACA95AB7D}"/>
                </a:ext>
              </a:extLst>
            </p:cNvPr>
            <p:cNvGrpSpPr/>
            <p:nvPr/>
          </p:nvGrpSpPr>
          <p:grpSpPr>
            <a:xfrm rot="5400000">
              <a:off x="4527793" y="2970497"/>
              <a:ext cx="3860311" cy="1653125"/>
              <a:chOff x="1659724" y="3254655"/>
              <a:chExt cx="5466424" cy="1991802"/>
            </a:xfrm>
          </p:grpSpPr>
          <p:sp>
            <p:nvSpPr>
              <p:cNvPr id="72" name="正方形/長方形 71">
                <a:extLst>
                  <a:ext uri="{FF2B5EF4-FFF2-40B4-BE49-F238E27FC236}">
                    <a16:creationId xmlns:a16="http://schemas.microsoft.com/office/drawing/2014/main" id="{2165BAF2-5D59-89C9-8D9C-DFBA691CDFE0}"/>
                  </a:ext>
                </a:extLst>
              </p:cNvPr>
              <p:cNvSpPr/>
              <p:nvPr/>
            </p:nvSpPr>
            <p:spPr>
              <a:xfrm rot="16200000">
                <a:off x="3403962" y="1529156"/>
                <a:ext cx="1991802" cy="544279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3" name="直線コネクタ 72">
                <a:extLst>
                  <a:ext uri="{FF2B5EF4-FFF2-40B4-BE49-F238E27FC236}">
                    <a16:creationId xmlns:a16="http://schemas.microsoft.com/office/drawing/2014/main" id="{06CC0970-9B51-46B1-8DE5-0D1A84E39FB6}"/>
                  </a:ext>
                </a:extLst>
              </p:cNvPr>
              <p:cNvCxnSpPr/>
              <p:nvPr/>
            </p:nvCxnSpPr>
            <p:spPr>
              <a:xfrm flipV="1">
                <a:off x="1668230" y="3383105"/>
                <a:ext cx="5457918" cy="28524"/>
              </a:xfrm>
              <a:prstGeom prst="line">
                <a:avLst/>
              </a:prstGeom>
              <a:ln w="825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CE255467-CAB9-E992-31E7-E141D06F13D7}"/>
                  </a:ext>
                </a:extLst>
              </p:cNvPr>
              <p:cNvCxnSpPr/>
              <p:nvPr/>
            </p:nvCxnSpPr>
            <p:spPr>
              <a:xfrm flipV="1">
                <a:off x="1668230" y="4564532"/>
                <a:ext cx="5457918" cy="28524"/>
              </a:xfrm>
              <a:prstGeom prst="line">
                <a:avLst/>
              </a:prstGeom>
              <a:ln w="8255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59E871FF-0055-4030-DFB5-4BED62B2C1DF}"/>
                  </a:ext>
                </a:extLst>
              </p:cNvPr>
              <p:cNvCxnSpPr/>
              <p:nvPr/>
            </p:nvCxnSpPr>
            <p:spPr>
              <a:xfrm flipV="1">
                <a:off x="1659724" y="3888386"/>
                <a:ext cx="5457918" cy="28524"/>
              </a:xfrm>
              <a:prstGeom prst="line">
                <a:avLst/>
              </a:prstGeom>
              <a:ln w="8255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76" name="直線コネクタ 75">
                <a:extLst>
                  <a:ext uri="{FF2B5EF4-FFF2-40B4-BE49-F238E27FC236}">
                    <a16:creationId xmlns:a16="http://schemas.microsoft.com/office/drawing/2014/main" id="{2F4DE9A6-41A4-6472-5902-4FC218BDA35B}"/>
                  </a:ext>
                </a:extLst>
              </p:cNvPr>
              <p:cNvCxnSpPr/>
              <p:nvPr/>
            </p:nvCxnSpPr>
            <p:spPr>
              <a:xfrm flipV="1">
                <a:off x="1668230" y="5101870"/>
                <a:ext cx="5457918" cy="28524"/>
              </a:xfrm>
              <a:prstGeom prst="line">
                <a:avLst/>
              </a:prstGeom>
              <a:ln w="825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61" name="図 60">
              <a:extLst>
                <a:ext uri="{FF2B5EF4-FFF2-40B4-BE49-F238E27FC236}">
                  <a16:creationId xmlns:a16="http://schemas.microsoft.com/office/drawing/2014/main" id="{8F204EA2-18FE-C30A-35A0-8E7D3A822CF6}"/>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0" b="95868" l="0" r="100000"/>
                      </a14:imgEffect>
                    </a14:imgLayer>
                  </a14:imgProps>
                </a:ext>
                <a:ext uri="{28A0092B-C50C-407E-A947-70E740481C1C}">
                  <a14:useLocalDpi xmlns:a14="http://schemas.microsoft.com/office/drawing/2010/main"/>
                </a:ext>
              </a:extLst>
            </a:blip>
            <a:srcRect/>
            <a:stretch/>
          </p:blipFill>
          <p:spPr>
            <a:xfrm>
              <a:off x="6337925" y="3614564"/>
              <a:ext cx="297430" cy="504859"/>
            </a:xfrm>
            <a:prstGeom prst="rect">
              <a:avLst/>
            </a:prstGeom>
          </p:spPr>
        </p:pic>
        <p:pic>
          <p:nvPicPr>
            <p:cNvPr id="62" name="図 61">
              <a:extLst>
                <a:ext uri="{FF2B5EF4-FFF2-40B4-BE49-F238E27FC236}">
                  <a16:creationId xmlns:a16="http://schemas.microsoft.com/office/drawing/2014/main" id="{ED066BC8-5C19-5265-5DB0-EEEFAD5CEDF6}"/>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ackgroundRemoval t="0" b="98868" l="0" r="97037"/>
                      </a14:imgEffect>
                    </a14:imgLayer>
                  </a14:imgProps>
                </a:ext>
                <a:ext uri="{28A0092B-C50C-407E-A947-70E740481C1C}">
                  <a14:useLocalDpi xmlns:a14="http://schemas.microsoft.com/office/drawing/2010/main"/>
                </a:ext>
              </a:extLst>
            </a:blip>
            <a:srcRect/>
            <a:stretch/>
          </p:blipFill>
          <p:spPr>
            <a:xfrm>
              <a:off x="6337926" y="2761242"/>
              <a:ext cx="297430" cy="504859"/>
            </a:xfrm>
            <a:prstGeom prst="rect">
              <a:avLst/>
            </a:prstGeom>
          </p:spPr>
        </p:pic>
        <p:pic>
          <p:nvPicPr>
            <p:cNvPr id="63" name="図 62">
              <a:extLst>
                <a:ext uri="{FF2B5EF4-FFF2-40B4-BE49-F238E27FC236}">
                  <a16:creationId xmlns:a16="http://schemas.microsoft.com/office/drawing/2014/main" id="{A36B9012-4E1F-ACFE-426E-FBD79E2A6330}"/>
                </a:ext>
              </a:extLst>
            </p:cNvPr>
            <p:cNvPicPr>
              <a:picLocks noChangeAspect="1"/>
            </p:cNvPicPr>
            <p:nvPr/>
          </p:nvPicPr>
          <p:blipFill rotWithShape="1">
            <a:blip r:embed="rId9" cstate="email">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a:ext>
              </a:extLst>
            </a:blip>
            <a:srcRect/>
            <a:stretch/>
          </p:blipFill>
          <p:spPr>
            <a:xfrm>
              <a:off x="6336862" y="4816348"/>
              <a:ext cx="298838" cy="507249"/>
            </a:xfrm>
            <a:prstGeom prst="rect">
              <a:avLst/>
            </a:prstGeom>
          </p:spPr>
        </p:pic>
        <p:pic>
          <p:nvPicPr>
            <p:cNvPr id="64" name="図 63">
              <a:extLst>
                <a:ext uri="{FF2B5EF4-FFF2-40B4-BE49-F238E27FC236}">
                  <a16:creationId xmlns:a16="http://schemas.microsoft.com/office/drawing/2014/main" id="{43752137-281B-A6A5-9483-CCED6CAED1DC}"/>
                </a:ext>
              </a:extLst>
            </p:cNvPr>
            <p:cNvPicPr>
              <a:picLocks noChangeAspect="1"/>
            </p:cNvPicPr>
            <p:nvPr/>
          </p:nvPicPr>
          <p:blipFill rotWithShape="1">
            <a:blip r:embed="rId9" cstate="email">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a:ext>
              </a:extLst>
            </a:blip>
            <a:srcRect/>
            <a:stretch/>
          </p:blipFill>
          <p:spPr>
            <a:xfrm>
              <a:off x="6822452" y="4127150"/>
              <a:ext cx="298838" cy="507249"/>
            </a:xfrm>
            <a:prstGeom prst="rect">
              <a:avLst/>
            </a:prstGeom>
          </p:spPr>
        </p:pic>
        <p:pic>
          <p:nvPicPr>
            <p:cNvPr id="65" name="図 64">
              <a:extLst>
                <a:ext uri="{FF2B5EF4-FFF2-40B4-BE49-F238E27FC236}">
                  <a16:creationId xmlns:a16="http://schemas.microsoft.com/office/drawing/2014/main" id="{C50EB962-E325-5405-657F-F1D89C76B8AE}"/>
                </a:ext>
              </a:extLst>
            </p:cNvPr>
            <p:cNvPicPr>
              <a:picLocks noChangeAspect="1"/>
            </p:cNvPicPr>
            <p:nvPr/>
          </p:nvPicPr>
          <p:blipFill rotWithShape="1">
            <a:blip r:embed="rId11" cstate="email">
              <a:extLst>
                <a:ext uri="{BEBA8EAE-BF5A-486C-A8C5-ECC9F3942E4B}">
                  <a14:imgProps xmlns:a14="http://schemas.microsoft.com/office/drawing/2010/main">
                    <a14:imgLayer r:embed="rId12">
                      <a14:imgEffect>
                        <a14:backgroundRemoval t="0" b="100000" l="0" r="100000"/>
                      </a14:imgEffect>
                    </a14:imgLayer>
                  </a14:imgProps>
                </a:ext>
                <a:ext uri="{28A0092B-C50C-407E-A947-70E740481C1C}">
                  <a14:useLocalDpi xmlns:a14="http://schemas.microsoft.com/office/drawing/2010/main"/>
                </a:ext>
              </a:extLst>
            </a:blip>
            <a:srcRect/>
            <a:stretch/>
          </p:blipFill>
          <p:spPr>
            <a:xfrm>
              <a:off x="6824731" y="3464301"/>
              <a:ext cx="298838" cy="502574"/>
            </a:xfrm>
            <a:prstGeom prst="rect">
              <a:avLst/>
            </a:prstGeom>
          </p:spPr>
        </p:pic>
        <p:pic>
          <p:nvPicPr>
            <p:cNvPr id="66" name="図 65">
              <a:extLst>
                <a:ext uri="{FF2B5EF4-FFF2-40B4-BE49-F238E27FC236}">
                  <a16:creationId xmlns:a16="http://schemas.microsoft.com/office/drawing/2014/main" id="{A4E391AE-1260-A9E9-4B66-32E2567B45C3}"/>
                </a:ext>
              </a:extLst>
            </p:cNvPr>
            <p:cNvPicPr>
              <a:picLocks noChangeAspect="1"/>
            </p:cNvPicPr>
            <p:nvPr/>
          </p:nvPicPr>
          <p:blipFill rotWithShape="1">
            <a:blip r:embed="rId9" cstate="email">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a:ext>
              </a:extLst>
            </a:blip>
            <a:srcRect/>
            <a:stretch/>
          </p:blipFill>
          <p:spPr>
            <a:xfrm>
              <a:off x="6847995" y="5153270"/>
              <a:ext cx="298838" cy="507249"/>
            </a:xfrm>
            <a:prstGeom prst="rect">
              <a:avLst/>
            </a:prstGeom>
          </p:spPr>
        </p:pic>
        <p:pic>
          <p:nvPicPr>
            <p:cNvPr id="67" name="図 66">
              <a:extLst>
                <a:ext uri="{FF2B5EF4-FFF2-40B4-BE49-F238E27FC236}">
                  <a16:creationId xmlns:a16="http://schemas.microsoft.com/office/drawing/2014/main" id="{61644F86-1A0C-AC66-6CC1-5E963E49147D}"/>
                </a:ext>
              </a:extLst>
            </p:cNvPr>
            <p:cNvPicPr>
              <a:picLocks noChangeAspect="1"/>
            </p:cNvPicPr>
            <p:nvPr/>
          </p:nvPicPr>
          <p:blipFill rotWithShape="1">
            <a:blip r:embed="rId9" cstate="email">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a:ext>
              </a:extLst>
            </a:blip>
            <a:srcRect/>
            <a:stretch/>
          </p:blipFill>
          <p:spPr>
            <a:xfrm>
              <a:off x="6822452" y="2035593"/>
              <a:ext cx="298838" cy="507249"/>
            </a:xfrm>
            <a:prstGeom prst="rect">
              <a:avLst/>
            </a:prstGeom>
          </p:spPr>
        </p:pic>
        <p:pic>
          <p:nvPicPr>
            <p:cNvPr id="68" name="図 67">
              <a:extLst>
                <a:ext uri="{FF2B5EF4-FFF2-40B4-BE49-F238E27FC236}">
                  <a16:creationId xmlns:a16="http://schemas.microsoft.com/office/drawing/2014/main" id="{B05806F2-5DEA-5B5F-B0AB-FC9F1EAF152B}"/>
                </a:ext>
              </a:extLst>
            </p:cNvPr>
            <p:cNvPicPr>
              <a:picLocks noChangeAspect="1"/>
            </p:cNvPicPr>
            <p:nvPr/>
          </p:nvPicPr>
          <p:blipFill rotWithShape="1">
            <a:blip r:embed="rId9" cstate="email">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a:ext>
              </a:extLst>
            </a:blip>
            <a:srcRect/>
            <a:stretch/>
          </p:blipFill>
          <p:spPr>
            <a:xfrm>
              <a:off x="5795239" y="5135189"/>
              <a:ext cx="298838" cy="507249"/>
            </a:xfrm>
            <a:prstGeom prst="rect">
              <a:avLst/>
            </a:prstGeom>
          </p:spPr>
        </p:pic>
        <p:pic>
          <p:nvPicPr>
            <p:cNvPr id="69" name="図 68">
              <a:extLst>
                <a:ext uri="{FF2B5EF4-FFF2-40B4-BE49-F238E27FC236}">
                  <a16:creationId xmlns:a16="http://schemas.microsoft.com/office/drawing/2014/main" id="{CB58FA21-D18C-90F9-61D4-2EA18DA7CDB9}"/>
                </a:ext>
              </a:extLst>
            </p:cNvPr>
            <p:cNvPicPr>
              <a:picLocks noChangeAspect="1"/>
            </p:cNvPicPr>
            <p:nvPr/>
          </p:nvPicPr>
          <p:blipFill rotWithShape="1">
            <a:blip r:embed="rId9" cstate="email">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a:ext>
              </a:extLst>
            </a:blip>
            <a:srcRect/>
            <a:stretch/>
          </p:blipFill>
          <p:spPr>
            <a:xfrm>
              <a:off x="5826457" y="4362109"/>
              <a:ext cx="298838" cy="507249"/>
            </a:xfrm>
            <a:prstGeom prst="rect">
              <a:avLst/>
            </a:prstGeom>
          </p:spPr>
        </p:pic>
        <p:pic>
          <p:nvPicPr>
            <p:cNvPr id="70" name="図 69">
              <a:extLst>
                <a:ext uri="{FF2B5EF4-FFF2-40B4-BE49-F238E27FC236}">
                  <a16:creationId xmlns:a16="http://schemas.microsoft.com/office/drawing/2014/main" id="{71DAEFE4-6D43-28EB-51D3-2CB11F2F8D28}"/>
                </a:ext>
              </a:extLst>
            </p:cNvPr>
            <p:cNvPicPr>
              <a:picLocks noChangeAspect="1"/>
            </p:cNvPicPr>
            <p:nvPr/>
          </p:nvPicPr>
          <p:blipFill rotWithShape="1">
            <a:blip r:embed="rId9" cstate="email">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a:ext>
              </a:extLst>
            </a:blip>
            <a:srcRect/>
            <a:stretch/>
          </p:blipFill>
          <p:spPr>
            <a:xfrm>
              <a:off x="5788923" y="3173466"/>
              <a:ext cx="298838" cy="507249"/>
            </a:xfrm>
            <a:prstGeom prst="rect">
              <a:avLst/>
            </a:prstGeom>
          </p:spPr>
        </p:pic>
        <p:pic>
          <p:nvPicPr>
            <p:cNvPr id="71" name="図 70">
              <a:extLst>
                <a:ext uri="{FF2B5EF4-FFF2-40B4-BE49-F238E27FC236}">
                  <a16:creationId xmlns:a16="http://schemas.microsoft.com/office/drawing/2014/main" id="{2D6D0F47-6D3F-3C3A-6AFC-59C0A16BC608}"/>
                </a:ext>
              </a:extLst>
            </p:cNvPr>
            <p:cNvPicPr>
              <a:picLocks noChangeAspect="1"/>
            </p:cNvPicPr>
            <p:nvPr/>
          </p:nvPicPr>
          <p:blipFill rotWithShape="1">
            <a:blip r:embed="rId9" cstate="email">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a:ext>
              </a:extLst>
            </a:blip>
            <a:srcRect/>
            <a:stretch/>
          </p:blipFill>
          <p:spPr>
            <a:xfrm>
              <a:off x="5780766" y="2067279"/>
              <a:ext cx="298838" cy="507249"/>
            </a:xfrm>
            <a:prstGeom prst="rect">
              <a:avLst/>
            </a:prstGeom>
          </p:spPr>
        </p:pic>
      </p:grpSp>
      <p:pic>
        <p:nvPicPr>
          <p:cNvPr id="77" name="図 76">
            <a:extLst>
              <a:ext uri="{FF2B5EF4-FFF2-40B4-BE49-F238E27FC236}">
                <a16:creationId xmlns:a16="http://schemas.microsoft.com/office/drawing/2014/main" id="{10577920-D3C6-107C-E9B1-A742941FF776}"/>
              </a:ext>
            </a:extLst>
          </p:cNvPr>
          <p:cNvPicPr>
            <a:picLocks noChangeAspect="1"/>
          </p:cNvPicPr>
          <p:nvPr/>
        </p:nvPicPr>
        <p:blipFill rotWithShape="1">
          <a:blip r:embed="rId13" cstate="email">
            <a:extLst>
              <a:ext uri="{BEBA8EAE-BF5A-486C-A8C5-ECC9F3942E4B}">
                <a14:imgProps xmlns:a14="http://schemas.microsoft.com/office/drawing/2010/main">
                  <a14:imgLayer r:embed="rId14">
                    <a14:imgEffect>
                      <a14:backgroundRemoval t="441" b="96035" l="0" r="99710"/>
                    </a14:imgEffect>
                  </a14:imgLayer>
                </a14:imgProps>
              </a:ext>
              <a:ext uri="{28A0092B-C50C-407E-A947-70E740481C1C}">
                <a14:useLocalDpi xmlns:a14="http://schemas.microsoft.com/office/drawing/2010/main"/>
              </a:ext>
            </a:extLst>
          </a:blip>
          <a:srcRect/>
          <a:stretch/>
        </p:blipFill>
        <p:spPr>
          <a:xfrm>
            <a:off x="6281732" y="5167485"/>
            <a:ext cx="232999" cy="395493"/>
          </a:xfrm>
          <a:prstGeom prst="rect">
            <a:avLst/>
          </a:prstGeom>
        </p:spPr>
      </p:pic>
      <p:pic>
        <p:nvPicPr>
          <p:cNvPr id="78" name="図 77">
            <a:extLst>
              <a:ext uri="{FF2B5EF4-FFF2-40B4-BE49-F238E27FC236}">
                <a16:creationId xmlns:a16="http://schemas.microsoft.com/office/drawing/2014/main" id="{25B0DC92-0989-3F21-33CC-B5481151E7E5}"/>
              </a:ext>
            </a:extLst>
          </p:cNvPr>
          <p:cNvPicPr>
            <a:picLocks noChangeAspect="1"/>
          </p:cNvPicPr>
          <p:nvPr/>
        </p:nvPicPr>
        <p:blipFill rotWithShape="1">
          <a:blip r:embed="rId15" cstate="email">
            <a:extLst>
              <a:ext uri="{BEBA8EAE-BF5A-486C-A8C5-ECC9F3942E4B}">
                <a14:imgProps xmlns:a14="http://schemas.microsoft.com/office/drawing/2010/main">
                  <a14:imgLayer r:embed="rId16">
                    <a14:imgEffect>
                      <a14:backgroundRemoval t="0" b="97917" l="0" r="96364"/>
                    </a14:imgEffect>
                  </a14:imgLayer>
                </a14:imgProps>
              </a:ext>
              <a:ext uri="{28A0092B-C50C-407E-A947-70E740481C1C}">
                <a14:useLocalDpi xmlns:a14="http://schemas.microsoft.com/office/drawing/2010/main"/>
              </a:ext>
            </a:extLst>
          </a:blip>
          <a:srcRect/>
          <a:stretch/>
        </p:blipFill>
        <p:spPr>
          <a:xfrm>
            <a:off x="6290366" y="5580309"/>
            <a:ext cx="233000" cy="395495"/>
          </a:xfrm>
          <a:prstGeom prst="rect">
            <a:avLst/>
          </a:prstGeom>
        </p:spPr>
      </p:pic>
      <p:pic>
        <p:nvPicPr>
          <p:cNvPr id="79" name="図 78">
            <a:extLst>
              <a:ext uri="{FF2B5EF4-FFF2-40B4-BE49-F238E27FC236}">
                <a16:creationId xmlns:a16="http://schemas.microsoft.com/office/drawing/2014/main" id="{DF9338A9-D851-1D95-C204-6F5B644F2D19}"/>
              </a:ext>
            </a:extLst>
          </p:cNvPr>
          <p:cNvPicPr>
            <a:picLocks noChangeAspect="1"/>
          </p:cNvPicPr>
          <p:nvPr/>
        </p:nvPicPr>
        <p:blipFill rotWithShape="1">
          <a:blip r:embed="rId17" cstate="email">
            <a:extLst>
              <a:ext uri="{BEBA8EAE-BF5A-486C-A8C5-ECC9F3942E4B}">
                <a14:imgProps xmlns:a14="http://schemas.microsoft.com/office/drawing/2010/main">
                  <a14:imgLayer r:embed="rId18">
                    <a14:imgEffect>
                      <a14:backgroundRemoval t="0" b="100000" l="0" r="100000"/>
                    </a14:imgEffect>
                  </a14:imgLayer>
                </a14:imgProps>
              </a:ext>
              <a:ext uri="{28A0092B-C50C-407E-A947-70E740481C1C}">
                <a14:useLocalDpi xmlns:a14="http://schemas.microsoft.com/office/drawing/2010/main"/>
              </a:ext>
            </a:extLst>
          </a:blip>
          <a:srcRect/>
          <a:stretch/>
        </p:blipFill>
        <p:spPr>
          <a:xfrm>
            <a:off x="6299758" y="5994101"/>
            <a:ext cx="234102" cy="397366"/>
          </a:xfrm>
          <a:prstGeom prst="rect">
            <a:avLst/>
          </a:prstGeom>
        </p:spPr>
      </p:pic>
      <p:sp>
        <p:nvSpPr>
          <p:cNvPr id="80" name="テキスト ボックス 79">
            <a:extLst>
              <a:ext uri="{FF2B5EF4-FFF2-40B4-BE49-F238E27FC236}">
                <a16:creationId xmlns:a16="http://schemas.microsoft.com/office/drawing/2014/main" id="{DE3C2707-4890-5E9D-2ABA-0C3770AF7D99}"/>
              </a:ext>
            </a:extLst>
          </p:cNvPr>
          <p:cNvSpPr txBox="1"/>
          <p:nvPr/>
        </p:nvSpPr>
        <p:spPr>
          <a:xfrm>
            <a:off x="6510275" y="5252717"/>
            <a:ext cx="743038" cy="229899"/>
          </a:xfrm>
          <a:prstGeom prst="rect">
            <a:avLst/>
          </a:prstGeom>
          <a:noFill/>
        </p:spPr>
        <p:txBody>
          <a:bodyPr wrap="none" rtlCol="0">
            <a:spAutoFit/>
          </a:bodyPr>
          <a:lstStyle/>
          <a:p>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Own vehicle</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1" name="テキスト ボックス 80">
            <a:extLst>
              <a:ext uri="{FF2B5EF4-FFF2-40B4-BE49-F238E27FC236}">
                <a16:creationId xmlns:a16="http://schemas.microsoft.com/office/drawing/2014/main" id="{D6425C8E-F474-1F5D-1964-3CEB624446C9}"/>
              </a:ext>
            </a:extLst>
          </p:cNvPr>
          <p:cNvSpPr txBox="1"/>
          <p:nvPr/>
        </p:nvSpPr>
        <p:spPr>
          <a:xfrm>
            <a:off x="6533860" y="5663106"/>
            <a:ext cx="896143" cy="229899"/>
          </a:xfrm>
          <a:prstGeom prst="rect">
            <a:avLst/>
          </a:prstGeom>
          <a:noFill/>
        </p:spPr>
        <p:txBody>
          <a:bodyPr wrap="none" rtlCol="0">
            <a:spAutoFit/>
          </a:bodyPr>
          <a:lstStyle/>
          <a:p>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Desired vehicle</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2" name="テキスト ボックス 81">
            <a:extLst>
              <a:ext uri="{FF2B5EF4-FFF2-40B4-BE49-F238E27FC236}">
                <a16:creationId xmlns:a16="http://schemas.microsoft.com/office/drawing/2014/main" id="{D740DD33-0F4A-C276-6DE8-7C4EEB6C3CDC}"/>
              </a:ext>
            </a:extLst>
          </p:cNvPr>
          <p:cNvSpPr txBox="1"/>
          <p:nvPr/>
        </p:nvSpPr>
        <p:spPr>
          <a:xfrm>
            <a:off x="6533860" y="6082784"/>
            <a:ext cx="1176499" cy="229899"/>
          </a:xfrm>
          <a:prstGeom prst="rect">
            <a:avLst/>
          </a:prstGeom>
          <a:noFill/>
        </p:spPr>
        <p:txBody>
          <a:bodyPr wrap="none" rtlCol="0">
            <a:spAutoFit/>
          </a:bodyPr>
          <a:lstStyle/>
          <a:p>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Interference vehicle </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513424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日付プレースホルダー 18">
            <a:extLst>
              <a:ext uri="{FF2B5EF4-FFF2-40B4-BE49-F238E27FC236}">
                <a16:creationId xmlns:a16="http://schemas.microsoft.com/office/drawing/2014/main" id="{0563954A-7B54-4075-9C0E-2804191383AB}"/>
              </a:ext>
            </a:extLst>
          </p:cNvPr>
          <p:cNvSpPr>
            <a:spLocks noGrp="1"/>
          </p:cNvSpPr>
          <p:nvPr>
            <p:ph type="dt" idx="10"/>
          </p:nvPr>
        </p:nvSpPr>
        <p:spPr/>
        <p:txBody>
          <a:bodyPr/>
          <a:lstStyle/>
          <a:p>
            <a:r>
              <a:rPr kumimoji="1" lang="en-US" altLang="ja-JP"/>
              <a:t>July 2025</a:t>
            </a:r>
            <a:endParaRPr kumimoji="1" lang="ja-JP" altLang="en-US"/>
          </a:p>
        </p:txBody>
      </p:sp>
      <p:sp>
        <p:nvSpPr>
          <p:cNvPr id="20" name="フッター プレースホルダー 19">
            <a:extLst>
              <a:ext uri="{FF2B5EF4-FFF2-40B4-BE49-F238E27FC236}">
                <a16:creationId xmlns:a16="http://schemas.microsoft.com/office/drawing/2014/main" id="{AE8C99A1-DBB3-4BE0-A8C9-8A1EBD4666C9}"/>
              </a:ext>
            </a:extLst>
          </p:cNvPr>
          <p:cNvSpPr>
            <a:spLocks noGrp="1"/>
          </p:cNvSpPr>
          <p:nvPr>
            <p:ph type="ftr" idx="11"/>
          </p:nvPr>
        </p:nvSpPr>
        <p:spPr>
          <a:xfrm>
            <a:off x="4660323" y="6475412"/>
            <a:ext cx="4274127" cy="191007"/>
          </a:xfrm>
        </p:spPr>
        <p:txBody>
          <a:bodyPr/>
          <a:lstStyle/>
          <a:p>
            <a:r>
              <a:rPr kumimoji="1" lang="en-US" altLang="ja-JP"/>
              <a:t>Takumi Kobayashi, Minsoo Kim, Marco Hernandez, Ryuji Kohno (OMU/YRP-IAI/U.Oulu/YNU)</a:t>
            </a:r>
            <a:endParaRPr kumimoji="1" lang="ja-JP" altLang="en-US" dirty="0"/>
          </a:p>
        </p:txBody>
      </p:sp>
      <p:sp>
        <p:nvSpPr>
          <p:cNvPr id="21" name="スライド番号プレースホルダー 20">
            <a:extLst>
              <a:ext uri="{FF2B5EF4-FFF2-40B4-BE49-F238E27FC236}">
                <a16:creationId xmlns:a16="http://schemas.microsoft.com/office/drawing/2014/main" id="{47F48515-74F0-4BE6-9D2A-3C5CC6A17497}"/>
              </a:ext>
            </a:extLst>
          </p:cNvPr>
          <p:cNvSpPr>
            <a:spLocks noGrp="1"/>
          </p:cNvSpPr>
          <p:nvPr>
            <p:ph type="sldNum" idx="12"/>
          </p:nvPr>
        </p:nvSpPr>
        <p:spPr/>
        <p:txBody>
          <a:bodyPr/>
          <a:lstStyle/>
          <a:p>
            <a:fld id="{248EE29C-DCB8-4C23-BE14-115B5B2E505D}" type="slidenum">
              <a:rPr kumimoji="1" lang="ja-JP" altLang="en-US" smtClean="0"/>
              <a:t>13</a:t>
            </a:fld>
            <a:endParaRPr kumimoji="1" lang="ja-JP" altLang="en-US"/>
          </a:p>
        </p:txBody>
      </p:sp>
      <p:sp>
        <p:nvSpPr>
          <p:cNvPr id="2" name="タイトル 1">
            <a:extLst>
              <a:ext uri="{FF2B5EF4-FFF2-40B4-BE49-F238E27FC236}">
                <a16:creationId xmlns:a16="http://schemas.microsoft.com/office/drawing/2014/main" id="{32FB79E5-E5D6-413D-B194-B7A3AE3EFD77}"/>
              </a:ext>
            </a:extLst>
          </p:cNvPr>
          <p:cNvSpPr>
            <a:spLocks noGrp="1"/>
          </p:cNvSpPr>
          <p:nvPr>
            <p:ph type="title"/>
          </p:nvPr>
        </p:nvSpPr>
        <p:spPr>
          <a:xfrm>
            <a:off x="1409700" y="593724"/>
            <a:ext cx="6818312" cy="452237"/>
          </a:xfrm>
        </p:spPr>
        <p:txBody>
          <a:bodyPr/>
          <a:lstStyle/>
          <a:p>
            <a:r>
              <a:rPr kumimoji="1" lang="en-US" altLang="ja-JP" dirty="0"/>
              <a:t>Environment Model in Vehicle</a:t>
            </a:r>
            <a:endParaRPr kumimoji="1" lang="ja-JP" altLang="en-US" dirty="0"/>
          </a:p>
        </p:txBody>
      </p:sp>
      <p:pic>
        <p:nvPicPr>
          <p:cNvPr id="1026" name="Picture 2" descr="923 Car Skeleton Stock Photos, Pictures &amp; Royalty-Free Images - iStock">
            <a:extLst>
              <a:ext uri="{FF2B5EF4-FFF2-40B4-BE49-F238E27FC236}">
                <a16:creationId xmlns:a16="http://schemas.microsoft.com/office/drawing/2014/main" id="{200CC19E-04FD-486B-82FD-ECDE812B5124}"/>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64304" y="3168958"/>
            <a:ext cx="7836929" cy="3204840"/>
          </a:xfrm>
          <a:prstGeom prst="rect">
            <a:avLst/>
          </a:prstGeom>
          <a:noFill/>
          <a:extLst>
            <a:ext uri="{909E8E84-426E-40DD-AFC4-6F175D3DCCD1}">
              <a14:hiddenFill xmlns:a14="http://schemas.microsoft.com/office/drawing/2010/main">
                <a:solidFill>
                  <a:srgbClr val="FFFFFF"/>
                </a:solidFill>
              </a14:hiddenFill>
            </a:ext>
          </a:extLst>
        </p:spPr>
      </p:pic>
      <p:sp>
        <p:nvSpPr>
          <p:cNvPr id="3" name="楕円 2">
            <a:extLst>
              <a:ext uri="{FF2B5EF4-FFF2-40B4-BE49-F238E27FC236}">
                <a16:creationId xmlns:a16="http://schemas.microsoft.com/office/drawing/2014/main" id="{8680E72D-AE70-4690-975B-25F8C18838FF}"/>
              </a:ext>
            </a:extLst>
          </p:cNvPr>
          <p:cNvSpPr/>
          <p:nvPr/>
        </p:nvSpPr>
        <p:spPr>
          <a:xfrm>
            <a:off x="4216892" y="4376691"/>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5</a:t>
            </a:r>
            <a:endParaRPr kumimoji="1" lang="ja-JP" altLang="en-US" dirty="0">
              <a:solidFill>
                <a:schemeClr val="tx1"/>
              </a:solidFill>
            </a:endParaRPr>
          </a:p>
        </p:txBody>
      </p:sp>
      <p:sp>
        <p:nvSpPr>
          <p:cNvPr id="5" name="楕円 4">
            <a:extLst>
              <a:ext uri="{FF2B5EF4-FFF2-40B4-BE49-F238E27FC236}">
                <a16:creationId xmlns:a16="http://schemas.microsoft.com/office/drawing/2014/main" id="{EEDE73EA-6109-481F-A591-323EEC4DC6F9}"/>
              </a:ext>
            </a:extLst>
          </p:cNvPr>
          <p:cNvSpPr/>
          <p:nvPr/>
        </p:nvSpPr>
        <p:spPr>
          <a:xfrm>
            <a:off x="1897438" y="4714505"/>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1</a:t>
            </a:r>
            <a:endParaRPr kumimoji="1" lang="ja-JP" altLang="en-US" dirty="0">
              <a:solidFill>
                <a:schemeClr val="tx1"/>
              </a:solidFill>
            </a:endParaRPr>
          </a:p>
        </p:txBody>
      </p:sp>
      <p:sp>
        <p:nvSpPr>
          <p:cNvPr id="6" name="楕円 5">
            <a:extLst>
              <a:ext uri="{FF2B5EF4-FFF2-40B4-BE49-F238E27FC236}">
                <a16:creationId xmlns:a16="http://schemas.microsoft.com/office/drawing/2014/main" id="{13BEB00D-8F5B-4011-BBC6-103CBFCAD8FB}"/>
              </a:ext>
            </a:extLst>
          </p:cNvPr>
          <p:cNvSpPr/>
          <p:nvPr/>
        </p:nvSpPr>
        <p:spPr>
          <a:xfrm>
            <a:off x="2430098" y="4279499"/>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2</a:t>
            </a:r>
            <a:endParaRPr kumimoji="1" lang="ja-JP" altLang="en-US" dirty="0">
              <a:solidFill>
                <a:schemeClr val="tx1"/>
              </a:solidFill>
            </a:endParaRPr>
          </a:p>
        </p:txBody>
      </p:sp>
      <p:sp>
        <p:nvSpPr>
          <p:cNvPr id="7" name="楕円 6">
            <a:extLst>
              <a:ext uri="{FF2B5EF4-FFF2-40B4-BE49-F238E27FC236}">
                <a16:creationId xmlns:a16="http://schemas.microsoft.com/office/drawing/2014/main" id="{4973D26D-DFE4-45D6-8E73-D0FBC077D671}"/>
              </a:ext>
            </a:extLst>
          </p:cNvPr>
          <p:cNvSpPr/>
          <p:nvPr/>
        </p:nvSpPr>
        <p:spPr>
          <a:xfrm>
            <a:off x="2879611" y="4917351"/>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3</a:t>
            </a:r>
            <a:endParaRPr kumimoji="1" lang="ja-JP" altLang="en-US" dirty="0">
              <a:solidFill>
                <a:schemeClr val="tx1"/>
              </a:solidFill>
            </a:endParaRPr>
          </a:p>
        </p:txBody>
      </p:sp>
      <p:sp>
        <p:nvSpPr>
          <p:cNvPr id="8" name="楕円 7">
            <a:extLst>
              <a:ext uri="{FF2B5EF4-FFF2-40B4-BE49-F238E27FC236}">
                <a16:creationId xmlns:a16="http://schemas.microsoft.com/office/drawing/2014/main" id="{9180D310-4103-4E88-9F70-6C7FFE7F72DA}"/>
              </a:ext>
            </a:extLst>
          </p:cNvPr>
          <p:cNvSpPr/>
          <p:nvPr/>
        </p:nvSpPr>
        <p:spPr>
          <a:xfrm>
            <a:off x="3234718" y="4020475"/>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4</a:t>
            </a:r>
            <a:endParaRPr kumimoji="1" lang="ja-JP" altLang="en-US" dirty="0">
              <a:solidFill>
                <a:schemeClr val="tx1"/>
              </a:solidFill>
            </a:endParaRPr>
          </a:p>
        </p:txBody>
      </p:sp>
      <p:sp>
        <p:nvSpPr>
          <p:cNvPr id="9" name="楕円 8">
            <a:extLst>
              <a:ext uri="{FF2B5EF4-FFF2-40B4-BE49-F238E27FC236}">
                <a16:creationId xmlns:a16="http://schemas.microsoft.com/office/drawing/2014/main" id="{EDB8ADD6-787B-48FB-9DF0-863A1D158746}"/>
              </a:ext>
            </a:extLst>
          </p:cNvPr>
          <p:cNvSpPr/>
          <p:nvPr/>
        </p:nvSpPr>
        <p:spPr>
          <a:xfrm>
            <a:off x="4305216" y="5103135"/>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6</a:t>
            </a:r>
            <a:endParaRPr kumimoji="1" lang="ja-JP" altLang="en-US" dirty="0">
              <a:solidFill>
                <a:schemeClr val="tx1"/>
              </a:solidFill>
            </a:endParaRPr>
          </a:p>
        </p:txBody>
      </p:sp>
      <p:sp>
        <p:nvSpPr>
          <p:cNvPr id="10" name="テキスト ボックス 9">
            <a:extLst>
              <a:ext uri="{FF2B5EF4-FFF2-40B4-BE49-F238E27FC236}">
                <a16:creationId xmlns:a16="http://schemas.microsoft.com/office/drawing/2014/main" id="{D4550381-AC2A-42C3-8AFF-1EC7B749148F}"/>
              </a:ext>
            </a:extLst>
          </p:cNvPr>
          <p:cNvSpPr txBox="1"/>
          <p:nvPr/>
        </p:nvSpPr>
        <p:spPr>
          <a:xfrm>
            <a:off x="659002" y="1212303"/>
            <a:ext cx="7836928" cy="2031325"/>
          </a:xfrm>
          <a:prstGeom prst="rect">
            <a:avLst/>
          </a:prstGeom>
          <a:noFill/>
        </p:spPr>
        <p:txBody>
          <a:bodyPr wrap="square" lIns="91440" tIns="45720" rIns="91440" bIns="45720" rtlCol="0" anchor="t">
            <a:spAutoFit/>
          </a:bodyPr>
          <a:lstStyle/>
          <a:p>
            <a:pPr marL="342900" indent="-342900">
              <a:buAutoNum type="arabicPeriod"/>
            </a:pPr>
            <a:r>
              <a:rPr kumimoji="1" lang="en-US" altLang="ja-JP" b="0" dirty="0">
                <a:latin typeface="Arial"/>
                <a:ea typeface="ＭＳ Ｐゴシック"/>
                <a:cs typeface="Arial"/>
              </a:rPr>
              <a:t>Engine</a:t>
            </a:r>
            <a:r>
              <a:rPr lang="en-US" altLang="ja-JP" b="0" dirty="0">
                <a:latin typeface="Arial"/>
                <a:ea typeface="ＭＳ Ｐゴシック"/>
                <a:cs typeface="Arial"/>
              </a:rPr>
              <a:t>/motor</a:t>
            </a:r>
            <a:r>
              <a:rPr kumimoji="1" lang="en-US" altLang="ja-JP" b="0" dirty="0">
                <a:latin typeface="Arial"/>
                <a:ea typeface="ＭＳ Ｐゴシック"/>
                <a:cs typeface="Arial"/>
              </a:rPr>
              <a:t> diagnostic sensor and controller</a:t>
            </a:r>
          </a:p>
          <a:p>
            <a:pPr marL="342900" indent="-342900">
              <a:buAutoNum type="arabicPeriod"/>
            </a:pPr>
            <a:r>
              <a:rPr kumimoji="1" lang="en-US" altLang="ja-JP" b="0" dirty="0"/>
              <a:t>Air pressure sensor,</a:t>
            </a:r>
            <a:r>
              <a:rPr lang="en-US" altLang="ja-JP" b="0" dirty="0"/>
              <a:t> wheel health sensor and controller</a:t>
            </a:r>
          </a:p>
          <a:p>
            <a:pPr marL="342900" indent="-342900">
              <a:buAutoNum type="arabicPeriod"/>
            </a:pPr>
            <a:r>
              <a:rPr lang="en-US" altLang="ja-JP" b="0" dirty="0"/>
              <a:t>Transmission monitoring sensor and controller</a:t>
            </a:r>
          </a:p>
          <a:p>
            <a:pPr marL="342900" indent="-342900">
              <a:buAutoNum type="arabicPeriod"/>
            </a:pPr>
            <a:endParaRPr lang="en-US" altLang="ja-JP" b="0" dirty="0"/>
          </a:p>
          <a:p>
            <a:pPr marL="342900" indent="-342900">
              <a:buFontTx/>
              <a:buAutoNum type="arabicPeriod"/>
            </a:pPr>
            <a:r>
              <a:rPr kumimoji="1" lang="en-US" altLang="ja-JP" b="0" dirty="0"/>
              <a:t>Cabin environment sensor (temperature, brightness, humidity etc.)</a:t>
            </a:r>
            <a:endParaRPr lang="en-US" altLang="ja-JP" b="0" dirty="0"/>
          </a:p>
          <a:p>
            <a:pPr marL="342900" indent="-342900">
              <a:buAutoNum type="arabicPeriod"/>
            </a:pPr>
            <a:r>
              <a:rPr kumimoji="1" lang="en-US" altLang="ja-JP" b="0" dirty="0"/>
              <a:t>Sheet sensor, heal</a:t>
            </a:r>
            <a:r>
              <a:rPr lang="en-US" altLang="ja-JP" b="0" dirty="0"/>
              <a:t>th care sensors for driver</a:t>
            </a:r>
          </a:p>
          <a:p>
            <a:pPr marL="342900" indent="-342900">
              <a:buFontTx/>
              <a:buAutoNum type="arabicPeriod"/>
            </a:pPr>
            <a:r>
              <a:rPr kumimoji="1" lang="en-US" altLang="ja-JP" b="0" dirty="0"/>
              <a:t>Sheet sensor, heal</a:t>
            </a:r>
            <a:r>
              <a:rPr lang="en-US" altLang="ja-JP" b="0" dirty="0"/>
              <a:t>th care sensors for passenger</a:t>
            </a:r>
          </a:p>
        </p:txBody>
      </p:sp>
      <p:sp>
        <p:nvSpPr>
          <p:cNvPr id="4" name="正方形/長方形 3">
            <a:extLst>
              <a:ext uri="{FF2B5EF4-FFF2-40B4-BE49-F238E27FC236}">
                <a16:creationId xmlns:a16="http://schemas.microsoft.com/office/drawing/2014/main" id="{08E1343C-EC88-4D60-9431-C48DE8CFE026}"/>
              </a:ext>
            </a:extLst>
          </p:cNvPr>
          <p:cNvSpPr/>
          <p:nvPr/>
        </p:nvSpPr>
        <p:spPr>
          <a:xfrm>
            <a:off x="533400" y="1212303"/>
            <a:ext cx="7483136" cy="8380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3" name="正方形/長方形 12">
            <a:extLst>
              <a:ext uri="{FF2B5EF4-FFF2-40B4-BE49-F238E27FC236}">
                <a16:creationId xmlns:a16="http://schemas.microsoft.com/office/drawing/2014/main" id="{9EF243C7-E73C-487D-A6B8-9B87DF057454}"/>
              </a:ext>
            </a:extLst>
          </p:cNvPr>
          <p:cNvSpPr/>
          <p:nvPr/>
        </p:nvSpPr>
        <p:spPr>
          <a:xfrm>
            <a:off x="533400" y="2324709"/>
            <a:ext cx="7483136" cy="83802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5" name="テキスト ボックス 14">
            <a:extLst>
              <a:ext uri="{FF2B5EF4-FFF2-40B4-BE49-F238E27FC236}">
                <a16:creationId xmlns:a16="http://schemas.microsoft.com/office/drawing/2014/main" id="{071E7C65-B46E-4B0A-8C51-C6A9060E88EE}"/>
              </a:ext>
            </a:extLst>
          </p:cNvPr>
          <p:cNvSpPr txBox="1"/>
          <p:nvPr/>
        </p:nvSpPr>
        <p:spPr>
          <a:xfrm>
            <a:off x="150756" y="917969"/>
            <a:ext cx="4906352" cy="369332"/>
          </a:xfrm>
          <a:prstGeom prst="rect">
            <a:avLst/>
          </a:prstGeom>
          <a:noFill/>
        </p:spPr>
        <p:txBody>
          <a:bodyPr wrap="square" lIns="91440" tIns="45720" rIns="91440" bIns="45720" anchor="t">
            <a:spAutoFit/>
          </a:bodyPr>
          <a:lstStyle/>
          <a:p>
            <a:r>
              <a:rPr kumimoji="1" lang="en-US" altLang="ja-JP" dirty="0">
                <a:solidFill>
                  <a:srgbClr val="FF0000"/>
                </a:solidFill>
                <a:latin typeface="Arial"/>
                <a:ea typeface="ＭＳ Ｐゴシック"/>
                <a:cs typeface="Arial"/>
              </a:rPr>
              <a:t>Engine</a:t>
            </a:r>
            <a:r>
              <a:rPr lang="en-US" altLang="ja-JP" dirty="0">
                <a:solidFill>
                  <a:srgbClr val="FF0000"/>
                </a:solidFill>
                <a:latin typeface="Arial"/>
                <a:ea typeface="ＭＳ Ｐゴシック"/>
                <a:cs typeface="Arial"/>
              </a:rPr>
              <a:t>/Motor</a:t>
            </a:r>
            <a:r>
              <a:rPr kumimoji="1" lang="en-US" altLang="ja-JP" dirty="0">
                <a:solidFill>
                  <a:srgbClr val="FF0000"/>
                </a:solidFill>
                <a:latin typeface="Arial"/>
                <a:ea typeface="ＭＳ Ｐゴシック"/>
                <a:cs typeface="Arial"/>
              </a:rPr>
              <a:t> room environment model</a:t>
            </a:r>
            <a:endParaRPr lang="en-US" altLang="ja-JP" dirty="0">
              <a:solidFill>
                <a:srgbClr val="FF0000"/>
              </a:solidFill>
              <a:latin typeface="Arial"/>
              <a:ea typeface="ＭＳ Ｐゴシック"/>
              <a:cs typeface="Arial"/>
            </a:endParaRPr>
          </a:p>
        </p:txBody>
      </p:sp>
      <p:sp>
        <p:nvSpPr>
          <p:cNvPr id="16" name="テキスト ボックス 15">
            <a:extLst>
              <a:ext uri="{FF2B5EF4-FFF2-40B4-BE49-F238E27FC236}">
                <a16:creationId xmlns:a16="http://schemas.microsoft.com/office/drawing/2014/main" id="{3AE5F820-53F7-48ED-A390-5585E500C9CB}"/>
              </a:ext>
            </a:extLst>
          </p:cNvPr>
          <p:cNvSpPr txBox="1"/>
          <p:nvPr/>
        </p:nvSpPr>
        <p:spPr>
          <a:xfrm>
            <a:off x="148703" y="2002851"/>
            <a:ext cx="4696286" cy="369332"/>
          </a:xfrm>
          <a:prstGeom prst="rect">
            <a:avLst/>
          </a:prstGeom>
          <a:noFill/>
        </p:spPr>
        <p:txBody>
          <a:bodyPr wrap="square">
            <a:spAutoFit/>
          </a:bodyPr>
          <a:lstStyle/>
          <a:p>
            <a:r>
              <a:rPr kumimoji="1" lang="en-US" altLang="ja-JP" dirty="0">
                <a:solidFill>
                  <a:srgbClr val="00B0F0"/>
                </a:solidFill>
              </a:rPr>
              <a:t>Cabin room environment model</a:t>
            </a:r>
            <a:endParaRPr lang="ja-JP" altLang="en-US" dirty="0">
              <a:solidFill>
                <a:srgbClr val="00B0F0"/>
              </a:solidFill>
            </a:endParaRPr>
          </a:p>
        </p:txBody>
      </p:sp>
      <p:sp>
        <p:nvSpPr>
          <p:cNvPr id="18" name="テキスト ボックス 17">
            <a:extLst>
              <a:ext uri="{FF2B5EF4-FFF2-40B4-BE49-F238E27FC236}">
                <a16:creationId xmlns:a16="http://schemas.microsoft.com/office/drawing/2014/main" id="{CEF72B11-3C8A-4071-B90E-1381A1F3482F}"/>
              </a:ext>
            </a:extLst>
          </p:cNvPr>
          <p:cNvSpPr txBox="1"/>
          <p:nvPr/>
        </p:nvSpPr>
        <p:spPr>
          <a:xfrm>
            <a:off x="971557" y="5879178"/>
            <a:ext cx="6485302" cy="600164"/>
          </a:xfrm>
          <a:prstGeom prst="rect">
            <a:avLst/>
          </a:prstGeom>
          <a:noFill/>
        </p:spPr>
        <p:txBody>
          <a:bodyPr wrap="square">
            <a:spAutoFit/>
          </a:bodyPr>
          <a:lstStyle/>
          <a:p>
            <a:r>
              <a:rPr lang="ja-JP" altLang="en-US" sz="1100" b="0" dirty="0"/>
              <a:t>https://media.istockphoto.com/photos/transparent-car-design-wire-model3d-illustration-my-own-car-design-picture-id594040008?k=6&amp;m=594040008&amp;s=612x612&amp;w=0&amp;h=XE8LiBjpM51aB4pH2CFt6-MT6IvALRPnlxPcac0RXhg=</a:t>
            </a:r>
          </a:p>
        </p:txBody>
      </p:sp>
      <p:sp>
        <p:nvSpPr>
          <p:cNvPr id="22" name="テキスト ボックス 21">
            <a:extLst>
              <a:ext uri="{FF2B5EF4-FFF2-40B4-BE49-F238E27FC236}">
                <a16:creationId xmlns:a16="http://schemas.microsoft.com/office/drawing/2014/main" id="{D4755A3E-EB38-459F-95E3-75EDAE11D808}"/>
              </a:ext>
            </a:extLst>
          </p:cNvPr>
          <p:cNvSpPr txBox="1"/>
          <p:nvPr/>
        </p:nvSpPr>
        <p:spPr>
          <a:xfrm>
            <a:off x="98026" y="3156503"/>
            <a:ext cx="6521968" cy="738664"/>
          </a:xfrm>
          <a:prstGeom prst="rect">
            <a:avLst/>
          </a:prstGeom>
          <a:solidFill>
            <a:srgbClr val="FFFF00"/>
          </a:solidFill>
          <a:ln>
            <a:solidFill>
              <a:schemeClr val="tx1"/>
            </a:solidFill>
          </a:ln>
        </p:spPr>
        <p:txBody>
          <a:bodyPr wrap="square" rtlCol="0">
            <a:spAutoFit/>
          </a:bodyPr>
          <a:lstStyle/>
          <a:p>
            <a:r>
              <a:rPr kumimoji="1" lang="en-US" altLang="ja-JP" b="0" dirty="0"/>
              <a:t>Note:</a:t>
            </a:r>
          </a:p>
          <a:p>
            <a:r>
              <a:rPr kumimoji="1" lang="en-US" altLang="ja-JP" sz="1200" b="0" dirty="0"/>
              <a:t>Various type of car/vehicles</a:t>
            </a:r>
          </a:p>
          <a:p>
            <a:r>
              <a:rPr lang="en-US" altLang="ja-JP" sz="1200" b="0" dirty="0"/>
              <a:t>Bus, Bulldozer, Heavy construction equipment needed each different sensors.</a:t>
            </a:r>
          </a:p>
        </p:txBody>
      </p:sp>
    </p:spTree>
    <p:extLst>
      <p:ext uri="{BB962C8B-B14F-4D97-AF65-F5344CB8AC3E}">
        <p14:creationId xmlns:p14="http://schemas.microsoft.com/office/powerpoint/2010/main" val="3514694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日付プレースホルダー 30">
            <a:extLst>
              <a:ext uri="{FF2B5EF4-FFF2-40B4-BE49-F238E27FC236}">
                <a16:creationId xmlns:a16="http://schemas.microsoft.com/office/drawing/2014/main" id="{03C8689E-18A8-4C77-BBDB-830BF6D02B92}"/>
              </a:ext>
            </a:extLst>
          </p:cNvPr>
          <p:cNvSpPr>
            <a:spLocks noGrp="1"/>
          </p:cNvSpPr>
          <p:nvPr>
            <p:ph type="dt" idx="10"/>
          </p:nvPr>
        </p:nvSpPr>
        <p:spPr/>
        <p:txBody>
          <a:bodyPr/>
          <a:lstStyle/>
          <a:p>
            <a:r>
              <a:rPr kumimoji="1" lang="en-US" altLang="ja-JP"/>
              <a:t>July 2025</a:t>
            </a:r>
            <a:endParaRPr kumimoji="1" lang="ja-JP" altLang="en-US"/>
          </a:p>
        </p:txBody>
      </p:sp>
      <p:sp>
        <p:nvSpPr>
          <p:cNvPr id="2048" name="フッター プレースホルダー 2047">
            <a:extLst>
              <a:ext uri="{FF2B5EF4-FFF2-40B4-BE49-F238E27FC236}">
                <a16:creationId xmlns:a16="http://schemas.microsoft.com/office/drawing/2014/main" id="{FA847A02-58D3-4830-A600-DFDE929624D7}"/>
              </a:ext>
            </a:extLst>
          </p:cNvPr>
          <p:cNvSpPr>
            <a:spLocks noGrp="1"/>
          </p:cNvSpPr>
          <p:nvPr>
            <p:ph type="ftr" idx="11"/>
          </p:nvPr>
        </p:nvSpPr>
        <p:spPr>
          <a:xfrm>
            <a:off x="4691118" y="6475412"/>
            <a:ext cx="4357632" cy="334191"/>
          </a:xfrm>
        </p:spPr>
        <p:txBody>
          <a:bodyPr/>
          <a:lstStyle/>
          <a:p>
            <a:r>
              <a:rPr kumimoji="1" lang="en-US" altLang="ja-JP"/>
              <a:t>Takumi Kobayashi, Minsoo Kim, Marco Hernandez, Ryuji Kohno (OMU/YRP-IAI/U.Oulu/YNU)</a:t>
            </a:r>
            <a:endParaRPr kumimoji="1" lang="ja-JP" altLang="en-US" dirty="0"/>
          </a:p>
        </p:txBody>
      </p:sp>
      <p:sp>
        <p:nvSpPr>
          <p:cNvPr id="2049" name="スライド番号プレースホルダー 2048">
            <a:extLst>
              <a:ext uri="{FF2B5EF4-FFF2-40B4-BE49-F238E27FC236}">
                <a16:creationId xmlns:a16="http://schemas.microsoft.com/office/drawing/2014/main" id="{81C4C696-3D6D-4D56-A14D-8FF72805E871}"/>
              </a:ext>
            </a:extLst>
          </p:cNvPr>
          <p:cNvSpPr>
            <a:spLocks noGrp="1"/>
          </p:cNvSpPr>
          <p:nvPr>
            <p:ph type="sldNum" idx="12"/>
          </p:nvPr>
        </p:nvSpPr>
        <p:spPr/>
        <p:txBody>
          <a:bodyPr/>
          <a:lstStyle/>
          <a:p>
            <a:fld id="{248EE29C-DCB8-4C23-BE14-115B5B2E505D}" type="slidenum">
              <a:rPr kumimoji="1" lang="ja-JP" altLang="en-US" smtClean="0"/>
              <a:t>14</a:t>
            </a:fld>
            <a:endParaRPr kumimoji="1" lang="ja-JP" altLang="en-US"/>
          </a:p>
        </p:txBody>
      </p:sp>
      <p:sp>
        <p:nvSpPr>
          <p:cNvPr id="2" name="タイトル 1">
            <a:extLst>
              <a:ext uri="{FF2B5EF4-FFF2-40B4-BE49-F238E27FC236}">
                <a16:creationId xmlns:a16="http://schemas.microsoft.com/office/drawing/2014/main" id="{971302B0-BA59-46BC-9A8A-00E40AAFB135}"/>
              </a:ext>
            </a:extLst>
          </p:cNvPr>
          <p:cNvSpPr>
            <a:spLocks noGrp="1"/>
          </p:cNvSpPr>
          <p:nvPr>
            <p:ph type="title"/>
          </p:nvPr>
        </p:nvSpPr>
        <p:spPr>
          <a:xfrm>
            <a:off x="1777740" y="685799"/>
            <a:ext cx="6680460" cy="511233"/>
          </a:xfrm>
        </p:spPr>
        <p:txBody>
          <a:bodyPr/>
          <a:lstStyle/>
          <a:p>
            <a:r>
              <a:rPr kumimoji="1" lang="en-US" altLang="ja-JP" dirty="0"/>
              <a:t>Engine/Motor Room Environment</a:t>
            </a:r>
            <a:endParaRPr kumimoji="1" lang="ja-JP" altLang="en-US" dirty="0"/>
          </a:p>
        </p:txBody>
      </p:sp>
      <p:sp>
        <p:nvSpPr>
          <p:cNvPr id="4" name="テキスト ボックス 3">
            <a:extLst>
              <a:ext uri="{FF2B5EF4-FFF2-40B4-BE49-F238E27FC236}">
                <a16:creationId xmlns:a16="http://schemas.microsoft.com/office/drawing/2014/main" id="{41A7A42F-D543-4E25-9340-D2B726926319}"/>
              </a:ext>
            </a:extLst>
          </p:cNvPr>
          <p:cNvSpPr txBox="1"/>
          <p:nvPr/>
        </p:nvSpPr>
        <p:spPr>
          <a:xfrm>
            <a:off x="92087" y="1363383"/>
            <a:ext cx="3812959" cy="923330"/>
          </a:xfrm>
          <a:prstGeom prst="rect">
            <a:avLst/>
          </a:prstGeom>
          <a:noFill/>
        </p:spPr>
        <p:txBody>
          <a:bodyPr wrap="square">
            <a:spAutoFit/>
          </a:bodyPr>
          <a:lstStyle/>
          <a:p>
            <a:pPr marL="285750" indent="-285750">
              <a:buFont typeface="Arial" panose="020B0604020202020204" pitchFamily="34" charset="0"/>
              <a:buChar char="•"/>
            </a:pPr>
            <a:r>
              <a:rPr kumimoji="1" lang="en-US" altLang="ja-JP" b="0" dirty="0"/>
              <a:t>Many</a:t>
            </a:r>
            <a:r>
              <a:rPr lang="en-US" altLang="ja-JP" b="0" strike="sngStrike" dirty="0">
                <a:solidFill>
                  <a:srgbClr val="FF0000"/>
                </a:solidFill>
              </a:rPr>
              <a:t> </a:t>
            </a:r>
            <a:r>
              <a:rPr kumimoji="1" lang="en-US" altLang="ja-JP" b="0" dirty="0"/>
              <a:t>metallic components</a:t>
            </a:r>
          </a:p>
          <a:p>
            <a:pPr marL="285750" indent="-285750">
              <a:buFont typeface="Arial" panose="020B0604020202020204" pitchFamily="34" charset="0"/>
              <a:buChar char="•"/>
            </a:pPr>
            <a:r>
              <a:rPr lang="en-US" altLang="ja-JP" b="0" dirty="0"/>
              <a:t>Components existing in densely</a:t>
            </a:r>
            <a:endParaRPr kumimoji="1" lang="en-US" altLang="ja-JP" b="0" dirty="0"/>
          </a:p>
          <a:p>
            <a:pPr marL="285750" indent="-285750">
              <a:buFont typeface="Arial" panose="020B0604020202020204" pitchFamily="34" charset="0"/>
              <a:buChar char="•"/>
            </a:pPr>
            <a:r>
              <a:rPr lang="en-US" altLang="ja-JP" b="0" dirty="0"/>
              <a:t>Ignition noise, motor noise</a:t>
            </a:r>
            <a:endParaRPr kumimoji="1" lang="en-US" altLang="ja-JP" b="0" dirty="0"/>
          </a:p>
        </p:txBody>
      </p:sp>
      <p:sp>
        <p:nvSpPr>
          <p:cNvPr id="5" name="テキスト ボックス 4">
            <a:extLst>
              <a:ext uri="{FF2B5EF4-FFF2-40B4-BE49-F238E27FC236}">
                <a16:creationId xmlns:a16="http://schemas.microsoft.com/office/drawing/2014/main" id="{E6F50590-1F81-49D7-ABFB-9672C27106E7}"/>
              </a:ext>
            </a:extLst>
          </p:cNvPr>
          <p:cNvSpPr txBox="1"/>
          <p:nvPr/>
        </p:nvSpPr>
        <p:spPr>
          <a:xfrm>
            <a:off x="4532051" y="1625244"/>
            <a:ext cx="4611949" cy="1200329"/>
          </a:xfrm>
          <a:prstGeom prst="rect">
            <a:avLst/>
          </a:prstGeom>
          <a:noFill/>
        </p:spPr>
        <p:txBody>
          <a:bodyPr wrap="square">
            <a:spAutoFit/>
          </a:bodyPr>
          <a:lstStyle/>
          <a:p>
            <a:r>
              <a:rPr kumimoji="1" lang="en-US" altLang="ja-JP" b="0" dirty="0"/>
              <a:t>Larger path-loss than free propagation</a:t>
            </a:r>
          </a:p>
          <a:p>
            <a:r>
              <a:rPr lang="en-US" altLang="ja-JP" b="0" dirty="0"/>
              <a:t>A lot of reflection of RF signal</a:t>
            </a:r>
          </a:p>
          <a:p>
            <a:r>
              <a:rPr lang="en-US" altLang="ja-JP" b="0" dirty="0"/>
              <a:t>Electro-magnetic interference, EMI issues</a:t>
            </a:r>
          </a:p>
          <a:p>
            <a:pPr marL="285750" indent="-285750">
              <a:buFont typeface="Arial" panose="020B0604020202020204" pitchFamily="34" charset="0"/>
              <a:buChar char="•"/>
            </a:pPr>
            <a:endParaRPr kumimoji="1" lang="en-US" altLang="ja-JP" b="0" dirty="0"/>
          </a:p>
        </p:txBody>
      </p:sp>
      <p:sp>
        <p:nvSpPr>
          <p:cNvPr id="6" name="矢印: 右 5">
            <a:extLst>
              <a:ext uri="{FF2B5EF4-FFF2-40B4-BE49-F238E27FC236}">
                <a16:creationId xmlns:a16="http://schemas.microsoft.com/office/drawing/2014/main" id="{2DF49C4F-C6EC-4F57-8C08-D0AAB756C33D}"/>
              </a:ext>
            </a:extLst>
          </p:cNvPr>
          <p:cNvSpPr/>
          <p:nvPr/>
        </p:nvSpPr>
        <p:spPr>
          <a:xfrm>
            <a:off x="3848472" y="1696265"/>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7" name="矢印: 右 6">
            <a:extLst>
              <a:ext uri="{FF2B5EF4-FFF2-40B4-BE49-F238E27FC236}">
                <a16:creationId xmlns:a16="http://schemas.microsoft.com/office/drawing/2014/main" id="{D7CD08E2-A861-4DC1-8014-B7622FFB137E}"/>
              </a:ext>
            </a:extLst>
          </p:cNvPr>
          <p:cNvSpPr/>
          <p:nvPr/>
        </p:nvSpPr>
        <p:spPr>
          <a:xfrm>
            <a:off x="3848472" y="1988793"/>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8" name="矢印: 右 7">
            <a:extLst>
              <a:ext uri="{FF2B5EF4-FFF2-40B4-BE49-F238E27FC236}">
                <a16:creationId xmlns:a16="http://schemas.microsoft.com/office/drawing/2014/main" id="{4BA4A073-E911-4C4F-8B30-322D6C479595}"/>
              </a:ext>
            </a:extLst>
          </p:cNvPr>
          <p:cNvSpPr/>
          <p:nvPr/>
        </p:nvSpPr>
        <p:spPr>
          <a:xfrm>
            <a:off x="3848472" y="2288230"/>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pic>
        <p:nvPicPr>
          <p:cNvPr id="2050" name="Picture 2" descr="3代目フィットRSのエンジンルーム |  現行で消滅した今こそ注目の存在。絶妙なスポーティさがマニアに刺さる先代ホンダ・フィット『RS』【ベース車両一刀両断!!】の画像・写真(3) |  autosport web">
            <a:extLst>
              <a:ext uri="{FF2B5EF4-FFF2-40B4-BE49-F238E27FC236}">
                <a16:creationId xmlns:a16="http://schemas.microsoft.com/office/drawing/2014/main" id="{045072D7-7B80-4ECE-B2EF-437F8F230F7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79596" y="3037156"/>
            <a:ext cx="5081445" cy="3390277"/>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E10F4CB2-B162-43D5-B839-E0FD62F0E288}"/>
              </a:ext>
            </a:extLst>
          </p:cNvPr>
          <p:cNvSpPr txBox="1"/>
          <p:nvPr/>
        </p:nvSpPr>
        <p:spPr>
          <a:xfrm>
            <a:off x="533400" y="3766085"/>
            <a:ext cx="3812959" cy="369332"/>
          </a:xfrm>
          <a:prstGeom prst="rect">
            <a:avLst/>
          </a:prstGeom>
          <a:noFill/>
        </p:spPr>
        <p:txBody>
          <a:bodyPr wrap="square">
            <a:spAutoFit/>
          </a:bodyPr>
          <a:lstStyle/>
          <a:p>
            <a:r>
              <a:rPr lang="en-US" altLang="ja-JP" b="0" dirty="0"/>
              <a:t>Ignition coil</a:t>
            </a:r>
            <a:endParaRPr kumimoji="1" lang="en-US" altLang="ja-JP" b="0" dirty="0"/>
          </a:p>
        </p:txBody>
      </p:sp>
      <p:sp>
        <p:nvSpPr>
          <p:cNvPr id="12" name="テキスト ボックス 11">
            <a:extLst>
              <a:ext uri="{FF2B5EF4-FFF2-40B4-BE49-F238E27FC236}">
                <a16:creationId xmlns:a16="http://schemas.microsoft.com/office/drawing/2014/main" id="{5E2CEAD6-EFA5-44B7-B5BF-D7A5D78E8151}"/>
              </a:ext>
            </a:extLst>
          </p:cNvPr>
          <p:cNvSpPr txBox="1"/>
          <p:nvPr/>
        </p:nvSpPr>
        <p:spPr>
          <a:xfrm>
            <a:off x="417989" y="4407526"/>
            <a:ext cx="3812959" cy="369332"/>
          </a:xfrm>
          <a:prstGeom prst="rect">
            <a:avLst/>
          </a:prstGeom>
          <a:noFill/>
        </p:spPr>
        <p:txBody>
          <a:bodyPr wrap="square">
            <a:spAutoFit/>
          </a:bodyPr>
          <a:lstStyle/>
          <a:p>
            <a:r>
              <a:rPr kumimoji="1" lang="en-US" altLang="ja-JP" b="0" dirty="0"/>
              <a:t>Electric motor</a:t>
            </a:r>
          </a:p>
        </p:txBody>
      </p:sp>
      <p:sp>
        <p:nvSpPr>
          <p:cNvPr id="13" name="テキスト ボックス 12">
            <a:extLst>
              <a:ext uri="{FF2B5EF4-FFF2-40B4-BE49-F238E27FC236}">
                <a16:creationId xmlns:a16="http://schemas.microsoft.com/office/drawing/2014/main" id="{361EA10C-5859-44BF-A81C-BBBBB27927C8}"/>
              </a:ext>
            </a:extLst>
          </p:cNvPr>
          <p:cNvSpPr txBox="1"/>
          <p:nvPr/>
        </p:nvSpPr>
        <p:spPr>
          <a:xfrm>
            <a:off x="7566018" y="5022777"/>
            <a:ext cx="1586117" cy="923330"/>
          </a:xfrm>
          <a:prstGeom prst="rect">
            <a:avLst/>
          </a:prstGeom>
          <a:noFill/>
        </p:spPr>
        <p:txBody>
          <a:bodyPr wrap="square">
            <a:spAutoFit/>
          </a:bodyPr>
          <a:lstStyle/>
          <a:p>
            <a:r>
              <a:rPr lang="en-US" altLang="ja-JP" b="0" dirty="0"/>
              <a:t>High current battery and cable</a:t>
            </a:r>
            <a:endParaRPr kumimoji="1" lang="en-US" altLang="ja-JP" b="0" dirty="0"/>
          </a:p>
        </p:txBody>
      </p:sp>
      <p:sp>
        <p:nvSpPr>
          <p:cNvPr id="14" name="テキスト ボックス 13">
            <a:extLst>
              <a:ext uri="{FF2B5EF4-FFF2-40B4-BE49-F238E27FC236}">
                <a16:creationId xmlns:a16="http://schemas.microsoft.com/office/drawing/2014/main" id="{F88210C4-0103-471C-8867-BF4300B3FD59}"/>
              </a:ext>
            </a:extLst>
          </p:cNvPr>
          <p:cNvSpPr txBox="1"/>
          <p:nvPr/>
        </p:nvSpPr>
        <p:spPr>
          <a:xfrm>
            <a:off x="576303" y="4042631"/>
            <a:ext cx="3812959" cy="369332"/>
          </a:xfrm>
          <a:prstGeom prst="rect">
            <a:avLst/>
          </a:prstGeom>
          <a:noFill/>
        </p:spPr>
        <p:txBody>
          <a:bodyPr wrap="square">
            <a:spAutoFit/>
          </a:bodyPr>
          <a:lstStyle/>
          <a:p>
            <a:r>
              <a:rPr lang="en-US" altLang="ja-JP" b="0" dirty="0"/>
              <a:t>Spark plug</a:t>
            </a:r>
            <a:endParaRPr kumimoji="1" lang="en-US" altLang="ja-JP" b="0" dirty="0"/>
          </a:p>
        </p:txBody>
      </p:sp>
      <p:cxnSp>
        <p:nvCxnSpPr>
          <p:cNvPr id="17" name="直線コネクタ 16">
            <a:extLst>
              <a:ext uri="{FF2B5EF4-FFF2-40B4-BE49-F238E27FC236}">
                <a16:creationId xmlns:a16="http://schemas.microsoft.com/office/drawing/2014/main" id="{34F52CC3-C0DF-4097-B4F0-1892366E9B1F}"/>
              </a:ext>
            </a:extLst>
          </p:cNvPr>
          <p:cNvCxnSpPr>
            <a:cxnSpLocks/>
          </p:cNvCxnSpPr>
          <p:nvPr/>
        </p:nvCxnSpPr>
        <p:spPr>
          <a:xfrm>
            <a:off x="1848019" y="3963844"/>
            <a:ext cx="1875416" cy="91819"/>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06518C42-05D3-4605-80FF-46B92F424C3A}"/>
              </a:ext>
            </a:extLst>
          </p:cNvPr>
          <p:cNvCxnSpPr>
            <a:cxnSpLocks/>
          </p:cNvCxnSpPr>
          <p:nvPr/>
        </p:nvCxnSpPr>
        <p:spPr>
          <a:xfrm>
            <a:off x="1998567" y="4611059"/>
            <a:ext cx="1957172" cy="693709"/>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492D7F4E-7795-46C4-9397-1C6D9B3A3B5F}"/>
              </a:ext>
            </a:extLst>
          </p:cNvPr>
          <p:cNvCxnSpPr>
            <a:cxnSpLocks/>
          </p:cNvCxnSpPr>
          <p:nvPr/>
        </p:nvCxnSpPr>
        <p:spPr>
          <a:xfrm>
            <a:off x="1848019" y="4201882"/>
            <a:ext cx="1875416" cy="64536"/>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18DB61B9-A4BF-44BB-88D1-F4F1B93AA1F8}"/>
              </a:ext>
            </a:extLst>
          </p:cNvPr>
          <p:cNvCxnSpPr>
            <a:cxnSpLocks/>
          </p:cNvCxnSpPr>
          <p:nvPr/>
        </p:nvCxnSpPr>
        <p:spPr>
          <a:xfrm flipH="1">
            <a:off x="6346434" y="5236221"/>
            <a:ext cx="1219584" cy="0"/>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7A3AF3A6-49EA-4653-911E-0F25FF3A16BE}"/>
              </a:ext>
            </a:extLst>
          </p:cNvPr>
          <p:cNvSpPr txBox="1"/>
          <p:nvPr/>
        </p:nvSpPr>
        <p:spPr>
          <a:xfrm>
            <a:off x="7237520" y="3947327"/>
            <a:ext cx="3812959" cy="369332"/>
          </a:xfrm>
          <a:prstGeom prst="rect">
            <a:avLst/>
          </a:prstGeom>
          <a:noFill/>
        </p:spPr>
        <p:txBody>
          <a:bodyPr wrap="square">
            <a:spAutoFit/>
          </a:bodyPr>
          <a:lstStyle/>
          <a:p>
            <a:r>
              <a:rPr kumimoji="1" lang="en-US" altLang="ja-JP" b="0" dirty="0"/>
              <a:t>Electric generator</a:t>
            </a:r>
          </a:p>
        </p:txBody>
      </p:sp>
      <p:cxnSp>
        <p:nvCxnSpPr>
          <p:cNvPr id="27" name="直線コネクタ 26">
            <a:extLst>
              <a:ext uri="{FF2B5EF4-FFF2-40B4-BE49-F238E27FC236}">
                <a16:creationId xmlns:a16="http://schemas.microsoft.com/office/drawing/2014/main" id="{C2C41E31-0538-4A78-AA18-F9677BAE0A98}"/>
              </a:ext>
            </a:extLst>
          </p:cNvPr>
          <p:cNvCxnSpPr>
            <a:cxnSpLocks/>
          </p:cNvCxnSpPr>
          <p:nvPr/>
        </p:nvCxnSpPr>
        <p:spPr>
          <a:xfrm flipH="1">
            <a:off x="4691118" y="4131993"/>
            <a:ext cx="2546402" cy="722041"/>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42736E65-0B82-4D88-8C9E-794D80BD708B}"/>
              </a:ext>
            </a:extLst>
          </p:cNvPr>
          <p:cNvSpPr txBox="1"/>
          <p:nvPr/>
        </p:nvSpPr>
        <p:spPr>
          <a:xfrm>
            <a:off x="2786013" y="2678314"/>
            <a:ext cx="5535226" cy="276999"/>
          </a:xfrm>
          <a:prstGeom prst="rect">
            <a:avLst/>
          </a:prstGeom>
          <a:noFill/>
        </p:spPr>
        <p:txBody>
          <a:bodyPr wrap="square">
            <a:spAutoFit/>
          </a:bodyPr>
          <a:lstStyle/>
          <a:p>
            <a:r>
              <a:rPr lang="ja-JP" altLang="en-US" sz="1200" b="0" dirty="0"/>
              <a:t>https://www.as-web.jp/car/575374/attachment/03a_sub_dsc01273</a:t>
            </a:r>
          </a:p>
        </p:txBody>
      </p:sp>
      <p:sp>
        <p:nvSpPr>
          <p:cNvPr id="25" name="テキスト ボックス 24">
            <a:extLst>
              <a:ext uri="{FF2B5EF4-FFF2-40B4-BE49-F238E27FC236}">
                <a16:creationId xmlns:a16="http://schemas.microsoft.com/office/drawing/2014/main" id="{6F26D4DA-4E32-4004-BB0E-B31B12C8E6A7}"/>
              </a:ext>
            </a:extLst>
          </p:cNvPr>
          <p:cNvSpPr txBox="1"/>
          <p:nvPr/>
        </p:nvSpPr>
        <p:spPr>
          <a:xfrm>
            <a:off x="1599071" y="2145995"/>
            <a:ext cx="4611949" cy="646331"/>
          </a:xfrm>
          <a:prstGeom prst="rect">
            <a:avLst/>
          </a:prstGeom>
          <a:noFill/>
        </p:spPr>
        <p:txBody>
          <a:bodyPr wrap="square">
            <a:spAutoFit/>
          </a:bodyPr>
          <a:lstStyle/>
          <a:p>
            <a:r>
              <a:rPr kumimoji="1" lang="en-US" altLang="ja-JP" b="0" dirty="0"/>
              <a:t>Especially EV</a:t>
            </a:r>
            <a:endParaRPr lang="en-US" altLang="ja-JP" b="0" dirty="0"/>
          </a:p>
          <a:p>
            <a:pPr marL="285750" indent="-285750">
              <a:buFont typeface="Arial" panose="020B0604020202020204" pitchFamily="34" charset="0"/>
              <a:buChar char="•"/>
            </a:pPr>
            <a:endParaRPr kumimoji="1" lang="en-US" altLang="ja-JP" b="0" dirty="0"/>
          </a:p>
        </p:txBody>
      </p:sp>
    </p:spTree>
    <p:extLst>
      <p:ext uri="{BB962C8B-B14F-4D97-AF65-F5344CB8AC3E}">
        <p14:creationId xmlns:p14="http://schemas.microsoft.com/office/powerpoint/2010/main" val="1868990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4" descr="車・セダンのイラスト02 | 無料のフリー素材 イラストエイト">
            <a:extLst>
              <a:ext uri="{FF2B5EF4-FFF2-40B4-BE49-F238E27FC236}">
                <a16:creationId xmlns:a16="http://schemas.microsoft.com/office/drawing/2014/main" id="{6F8A1E41-0919-4896-BA81-4AE126E9A7A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3234" y="1219201"/>
            <a:ext cx="8096250" cy="495300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B0216605-6F54-478A-A733-788178815910}"/>
              </a:ext>
            </a:extLst>
          </p:cNvPr>
          <p:cNvSpPr>
            <a:spLocks noGrp="1"/>
          </p:cNvSpPr>
          <p:nvPr>
            <p:ph type="dt" idx="10"/>
          </p:nvPr>
        </p:nvSpPr>
        <p:spPr/>
        <p:txBody>
          <a:bodyPr/>
          <a:lstStyle/>
          <a:p>
            <a:r>
              <a:rPr lang="en-US" altLang="ja-JP"/>
              <a:t>July 2025</a:t>
            </a:r>
            <a:endParaRPr lang="en-US" dirty="0"/>
          </a:p>
        </p:txBody>
      </p:sp>
      <p:sp>
        <p:nvSpPr>
          <p:cNvPr id="3" name="Footer Placeholder 2">
            <a:extLst>
              <a:ext uri="{FF2B5EF4-FFF2-40B4-BE49-F238E27FC236}">
                <a16:creationId xmlns:a16="http://schemas.microsoft.com/office/drawing/2014/main" id="{9262A59D-B963-4398-8E45-6980B9EE75A8}"/>
              </a:ext>
            </a:extLst>
          </p:cNvPr>
          <p:cNvSpPr>
            <a:spLocks noGrp="1"/>
          </p:cNvSpPr>
          <p:nvPr>
            <p:ph type="ftr" idx="11"/>
          </p:nvPr>
        </p:nvSpPr>
        <p:spPr/>
        <p:txBody>
          <a:bodyPr/>
          <a:lstStyle/>
          <a:p>
            <a:r>
              <a:rPr lang="en-US" altLang="ja-JP"/>
              <a:t>Takumi Kobayashi, Minsoo Kim, Marco Hernandez, Ryuji Kohno (OMU/YRP-IAI/U.Oulu/YNU)</a:t>
            </a:r>
            <a:endParaRPr lang="en-US" altLang="ja-JP" dirty="0"/>
          </a:p>
        </p:txBody>
      </p:sp>
      <p:sp>
        <p:nvSpPr>
          <p:cNvPr id="4" name="Slide Number Placeholder 3">
            <a:extLst>
              <a:ext uri="{FF2B5EF4-FFF2-40B4-BE49-F238E27FC236}">
                <a16:creationId xmlns:a16="http://schemas.microsoft.com/office/drawing/2014/main" id="{DB9C9AC5-B9EA-4C1E-8860-0EE5050FAE27}"/>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15</a:t>
            </a:fld>
            <a:endParaRPr dirty="0"/>
          </a:p>
        </p:txBody>
      </p:sp>
      <p:sp>
        <p:nvSpPr>
          <p:cNvPr id="5" name="Title 4">
            <a:extLst>
              <a:ext uri="{FF2B5EF4-FFF2-40B4-BE49-F238E27FC236}">
                <a16:creationId xmlns:a16="http://schemas.microsoft.com/office/drawing/2014/main" id="{4D7E9494-1073-42D4-978C-D1121DF1EAA2}"/>
              </a:ext>
            </a:extLst>
          </p:cNvPr>
          <p:cNvSpPr>
            <a:spLocks noGrp="1"/>
          </p:cNvSpPr>
          <p:nvPr>
            <p:ph type="title"/>
          </p:nvPr>
        </p:nvSpPr>
        <p:spPr/>
        <p:txBody>
          <a:bodyPr/>
          <a:lstStyle/>
          <a:p>
            <a:r>
              <a:rPr lang="en-US" b="1" i="1" dirty="0"/>
              <a:t>Electromagnetic Environment </a:t>
            </a:r>
            <a:endParaRPr lang="en-US" dirty="0"/>
          </a:p>
        </p:txBody>
      </p:sp>
      <p:sp>
        <p:nvSpPr>
          <p:cNvPr id="13" name="テキスト ボックス 12">
            <a:extLst>
              <a:ext uri="{FF2B5EF4-FFF2-40B4-BE49-F238E27FC236}">
                <a16:creationId xmlns:a16="http://schemas.microsoft.com/office/drawing/2014/main" id="{C8C94170-B290-417E-9EC2-D4817D6901C5}"/>
              </a:ext>
            </a:extLst>
          </p:cNvPr>
          <p:cNvSpPr txBox="1"/>
          <p:nvPr/>
        </p:nvSpPr>
        <p:spPr>
          <a:xfrm>
            <a:off x="1880998" y="1817774"/>
            <a:ext cx="1759998" cy="276999"/>
          </a:xfrm>
          <a:prstGeom prst="rect">
            <a:avLst/>
          </a:prstGeom>
          <a:solidFill>
            <a:srgbClr val="D9D9D9">
              <a:alpha val="47843"/>
            </a:srgbClr>
          </a:solidFill>
        </p:spPr>
        <p:txBody>
          <a:bodyPr wrap="square">
            <a:spAutoFit/>
          </a:bodyPr>
          <a:lstStyle/>
          <a:p>
            <a:r>
              <a:rPr lang="en-US" altLang="ja-JP" sz="1200" b="0" dirty="0"/>
              <a:t>Lane departure system</a:t>
            </a:r>
            <a:endParaRPr lang="ja-JP" altLang="en-US" sz="1200" dirty="0"/>
          </a:p>
        </p:txBody>
      </p:sp>
      <p:sp>
        <p:nvSpPr>
          <p:cNvPr id="14" name="テキスト ボックス 13">
            <a:extLst>
              <a:ext uri="{FF2B5EF4-FFF2-40B4-BE49-F238E27FC236}">
                <a16:creationId xmlns:a16="http://schemas.microsoft.com/office/drawing/2014/main" id="{B3B1A798-F283-495F-A4A1-6D6AB3E74CEF}"/>
              </a:ext>
            </a:extLst>
          </p:cNvPr>
          <p:cNvSpPr txBox="1"/>
          <p:nvPr/>
        </p:nvSpPr>
        <p:spPr>
          <a:xfrm>
            <a:off x="1653983" y="2093257"/>
            <a:ext cx="1759998" cy="276999"/>
          </a:xfrm>
          <a:prstGeom prst="rect">
            <a:avLst/>
          </a:prstGeom>
          <a:solidFill>
            <a:srgbClr val="D9D9D9">
              <a:alpha val="47843"/>
            </a:srgbClr>
          </a:solidFill>
        </p:spPr>
        <p:txBody>
          <a:bodyPr wrap="square">
            <a:spAutoFit/>
          </a:bodyPr>
          <a:lstStyle/>
          <a:p>
            <a:r>
              <a:rPr lang="en-US" altLang="ja-JP" sz="1200" b="0" dirty="0"/>
              <a:t>Night vision</a:t>
            </a:r>
            <a:endParaRPr lang="ja-JP" altLang="en-US" sz="1200" dirty="0"/>
          </a:p>
        </p:txBody>
      </p:sp>
      <p:sp>
        <p:nvSpPr>
          <p:cNvPr id="15" name="テキスト ボックス 14">
            <a:extLst>
              <a:ext uri="{FF2B5EF4-FFF2-40B4-BE49-F238E27FC236}">
                <a16:creationId xmlns:a16="http://schemas.microsoft.com/office/drawing/2014/main" id="{0CA68AB5-C636-4890-9535-7BE6A142389C}"/>
              </a:ext>
            </a:extLst>
          </p:cNvPr>
          <p:cNvSpPr txBox="1"/>
          <p:nvPr/>
        </p:nvSpPr>
        <p:spPr>
          <a:xfrm>
            <a:off x="2251247" y="1368798"/>
            <a:ext cx="1759998" cy="461665"/>
          </a:xfrm>
          <a:prstGeom prst="rect">
            <a:avLst/>
          </a:prstGeom>
          <a:solidFill>
            <a:srgbClr val="D9D9D9">
              <a:alpha val="47843"/>
            </a:srgbClr>
          </a:solidFill>
        </p:spPr>
        <p:txBody>
          <a:bodyPr wrap="square">
            <a:spAutoFit/>
          </a:bodyPr>
          <a:lstStyle/>
          <a:p>
            <a:r>
              <a:rPr lang="en-US" altLang="ja-JP" sz="1200" b="0" dirty="0"/>
              <a:t>Front object CCD camera</a:t>
            </a:r>
            <a:endParaRPr lang="ja-JP" altLang="en-US" sz="1200" dirty="0"/>
          </a:p>
        </p:txBody>
      </p:sp>
      <p:sp>
        <p:nvSpPr>
          <p:cNvPr id="16" name="テキスト ボックス 15">
            <a:extLst>
              <a:ext uri="{FF2B5EF4-FFF2-40B4-BE49-F238E27FC236}">
                <a16:creationId xmlns:a16="http://schemas.microsoft.com/office/drawing/2014/main" id="{4575C3D4-15E9-4E43-9452-C30FBA0D381A}"/>
              </a:ext>
            </a:extLst>
          </p:cNvPr>
          <p:cNvSpPr txBox="1"/>
          <p:nvPr/>
        </p:nvSpPr>
        <p:spPr>
          <a:xfrm>
            <a:off x="859920" y="2571653"/>
            <a:ext cx="1759998" cy="276999"/>
          </a:xfrm>
          <a:prstGeom prst="rect">
            <a:avLst/>
          </a:prstGeom>
          <a:solidFill>
            <a:srgbClr val="D9D9D9">
              <a:alpha val="47843"/>
            </a:srgbClr>
          </a:solidFill>
        </p:spPr>
        <p:txBody>
          <a:bodyPr wrap="square">
            <a:spAutoFit/>
          </a:bodyPr>
          <a:lstStyle/>
          <a:p>
            <a:r>
              <a:rPr lang="en-US" altLang="ja-JP" sz="1200" b="0" dirty="0"/>
              <a:t>Front airbag sensors</a:t>
            </a:r>
            <a:endParaRPr lang="ja-JP" altLang="en-US" sz="1200" dirty="0"/>
          </a:p>
        </p:txBody>
      </p:sp>
      <p:sp>
        <p:nvSpPr>
          <p:cNvPr id="17" name="テキスト ボックス 16">
            <a:extLst>
              <a:ext uri="{FF2B5EF4-FFF2-40B4-BE49-F238E27FC236}">
                <a16:creationId xmlns:a16="http://schemas.microsoft.com/office/drawing/2014/main" id="{66A3B303-8F48-4FAB-AF65-57FCED204573}"/>
              </a:ext>
            </a:extLst>
          </p:cNvPr>
          <p:cNvSpPr txBox="1"/>
          <p:nvPr/>
        </p:nvSpPr>
        <p:spPr>
          <a:xfrm>
            <a:off x="401835" y="2915640"/>
            <a:ext cx="1759998" cy="461665"/>
          </a:xfrm>
          <a:prstGeom prst="rect">
            <a:avLst/>
          </a:prstGeom>
          <a:solidFill>
            <a:srgbClr val="D9D9D9">
              <a:alpha val="47843"/>
            </a:srgbClr>
          </a:solidFill>
        </p:spPr>
        <p:txBody>
          <a:bodyPr wrap="square">
            <a:spAutoFit/>
          </a:bodyPr>
          <a:lstStyle/>
          <a:p>
            <a:r>
              <a:rPr lang="en-US" altLang="ja-JP" sz="1200" b="0" dirty="0"/>
              <a:t>Nighttime pedestrian warning</a:t>
            </a:r>
            <a:endParaRPr lang="ja-JP" altLang="en-US" sz="1200" dirty="0"/>
          </a:p>
        </p:txBody>
      </p:sp>
      <p:sp>
        <p:nvSpPr>
          <p:cNvPr id="18" name="テキスト ボックス 17">
            <a:extLst>
              <a:ext uri="{FF2B5EF4-FFF2-40B4-BE49-F238E27FC236}">
                <a16:creationId xmlns:a16="http://schemas.microsoft.com/office/drawing/2014/main" id="{4571C56D-A6F5-4C99-BEE2-D4CE7B0E13CB}"/>
              </a:ext>
            </a:extLst>
          </p:cNvPr>
          <p:cNvSpPr txBox="1"/>
          <p:nvPr/>
        </p:nvSpPr>
        <p:spPr>
          <a:xfrm>
            <a:off x="2081207" y="3317374"/>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Drowsiness sensos</a:t>
            </a:r>
            <a:endParaRPr lang="ja-JP" altLang="en-US" dirty="0"/>
          </a:p>
        </p:txBody>
      </p:sp>
      <p:sp>
        <p:nvSpPr>
          <p:cNvPr id="19" name="テキスト ボックス 18">
            <a:extLst>
              <a:ext uri="{FF2B5EF4-FFF2-40B4-BE49-F238E27FC236}">
                <a16:creationId xmlns:a16="http://schemas.microsoft.com/office/drawing/2014/main" id="{77080E0A-1136-48DE-A93B-B56AACD46129}"/>
              </a:ext>
            </a:extLst>
          </p:cNvPr>
          <p:cNvSpPr txBox="1"/>
          <p:nvPr/>
        </p:nvSpPr>
        <p:spPr>
          <a:xfrm>
            <a:off x="133207" y="3486411"/>
            <a:ext cx="1759998" cy="276999"/>
          </a:xfrm>
          <a:prstGeom prst="rect">
            <a:avLst/>
          </a:prstGeom>
          <a:solidFill>
            <a:srgbClr val="D9D9D9">
              <a:alpha val="81176"/>
            </a:srgbClr>
          </a:solidFill>
        </p:spPr>
        <p:txBody>
          <a:bodyPr wrap="square">
            <a:spAutoFit/>
          </a:bodyPr>
          <a:lstStyle/>
          <a:p>
            <a:r>
              <a:rPr lang="en-US" altLang="ja-JP" sz="1200" b="0" dirty="0"/>
              <a:t>Front object laser radar</a:t>
            </a:r>
            <a:endParaRPr lang="ja-JP" altLang="en-US" sz="1200" dirty="0"/>
          </a:p>
        </p:txBody>
      </p:sp>
      <p:sp>
        <p:nvSpPr>
          <p:cNvPr id="20" name="テキスト ボックス 19">
            <a:extLst>
              <a:ext uri="{FF2B5EF4-FFF2-40B4-BE49-F238E27FC236}">
                <a16:creationId xmlns:a16="http://schemas.microsoft.com/office/drawing/2014/main" id="{825784DD-034D-4ACF-AD44-22E8CD3603FC}"/>
              </a:ext>
            </a:extLst>
          </p:cNvPr>
          <p:cNvSpPr txBox="1"/>
          <p:nvPr/>
        </p:nvSpPr>
        <p:spPr>
          <a:xfrm>
            <a:off x="727652" y="4902816"/>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Active park assist</a:t>
            </a:r>
            <a:endParaRPr lang="ja-JP" altLang="en-US" dirty="0"/>
          </a:p>
        </p:txBody>
      </p:sp>
      <p:sp>
        <p:nvSpPr>
          <p:cNvPr id="21" name="テキスト ボックス 20">
            <a:extLst>
              <a:ext uri="{FF2B5EF4-FFF2-40B4-BE49-F238E27FC236}">
                <a16:creationId xmlns:a16="http://schemas.microsoft.com/office/drawing/2014/main" id="{9E4202CB-09B1-49F6-9358-8DE21FD2042E}"/>
              </a:ext>
            </a:extLst>
          </p:cNvPr>
          <p:cNvSpPr txBox="1"/>
          <p:nvPr/>
        </p:nvSpPr>
        <p:spPr>
          <a:xfrm>
            <a:off x="1788173" y="4120551"/>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Tire pressure sensor</a:t>
            </a:r>
            <a:endParaRPr lang="ja-JP" altLang="en-US" dirty="0"/>
          </a:p>
        </p:txBody>
      </p:sp>
      <p:sp>
        <p:nvSpPr>
          <p:cNvPr id="22" name="テキスト ボックス 21">
            <a:extLst>
              <a:ext uri="{FF2B5EF4-FFF2-40B4-BE49-F238E27FC236}">
                <a16:creationId xmlns:a16="http://schemas.microsoft.com/office/drawing/2014/main" id="{DEEB7AFF-2684-4290-91B0-F4C0D12C515B}"/>
              </a:ext>
            </a:extLst>
          </p:cNvPr>
          <p:cNvSpPr txBox="1"/>
          <p:nvPr/>
        </p:nvSpPr>
        <p:spPr>
          <a:xfrm>
            <a:off x="6942420" y="1499601"/>
            <a:ext cx="1759998" cy="461665"/>
          </a:xfrm>
          <a:prstGeom prst="rect">
            <a:avLst/>
          </a:prstGeom>
          <a:solidFill>
            <a:srgbClr val="D9D9D9">
              <a:alpha val="47843"/>
            </a:srgbClr>
          </a:solidFill>
        </p:spPr>
        <p:txBody>
          <a:bodyPr wrap="square">
            <a:spAutoFit/>
          </a:bodyPr>
          <a:lstStyle>
            <a:defPPr>
              <a:defRPr lang="ja-JP"/>
            </a:defPPr>
            <a:lvl1pPr>
              <a:defRPr sz="1200" b="0"/>
            </a:lvl1pPr>
          </a:lstStyle>
          <a:p>
            <a:r>
              <a:rPr lang="en-US" altLang="ja-JP" dirty="0"/>
              <a:t>Rear object monitor CCD camera</a:t>
            </a:r>
            <a:endParaRPr lang="ja-JP" altLang="en-US" dirty="0"/>
          </a:p>
        </p:txBody>
      </p:sp>
      <p:sp>
        <p:nvSpPr>
          <p:cNvPr id="23" name="テキスト ボックス 22">
            <a:extLst>
              <a:ext uri="{FF2B5EF4-FFF2-40B4-BE49-F238E27FC236}">
                <a16:creationId xmlns:a16="http://schemas.microsoft.com/office/drawing/2014/main" id="{3685E849-79BF-496E-9E34-9ADCC9E6EF46}"/>
              </a:ext>
            </a:extLst>
          </p:cNvPr>
          <p:cNvSpPr txBox="1"/>
          <p:nvPr/>
        </p:nvSpPr>
        <p:spPr>
          <a:xfrm>
            <a:off x="8052929" y="2891782"/>
            <a:ext cx="1091071" cy="276999"/>
          </a:xfrm>
          <a:prstGeom prst="rect">
            <a:avLst/>
          </a:prstGeom>
          <a:solidFill>
            <a:srgbClr val="D9D9D9">
              <a:alpha val="47843"/>
            </a:srgbClr>
          </a:solidFill>
        </p:spPr>
        <p:txBody>
          <a:bodyPr wrap="square">
            <a:spAutoFit/>
          </a:bodyPr>
          <a:lstStyle>
            <a:defPPr>
              <a:defRPr lang="ja-JP"/>
            </a:defPPr>
            <a:lvl1pPr>
              <a:defRPr sz="1200" b="0"/>
            </a:lvl1pPr>
          </a:lstStyle>
          <a:p>
            <a:r>
              <a:rPr lang="en-US" altLang="ja-JP" dirty="0"/>
              <a:t>Rear camera</a:t>
            </a:r>
            <a:endParaRPr lang="ja-JP" altLang="en-US" dirty="0"/>
          </a:p>
        </p:txBody>
      </p:sp>
      <p:sp>
        <p:nvSpPr>
          <p:cNvPr id="24" name="テキスト ボックス 23">
            <a:extLst>
              <a:ext uri="{FF2B5EF4-FFF2-40B4-BE49-F238E27FC236}">
                <a16:creationId xmlns:a16="http://schemas.microsoft.com/office/drawing/2014/main" id="{EF7B0101-805C-4B69-B80D-CA111D583B1C}"/>
              </a:ext>
            </a:extLst>
          </p:cNvPr>
          <p:cNvSpPr txBox="1"/>
          <p:nvPr/>
        </p:nvSpPr>
        <p:spPr>
          <a:xfrm>
            <a:off x="7232699" y="2108251"/>
            <a:ext cx="1759998" cy="276999"/>
          </a:xfrm>
          <a:prstGeom prst="rect">
            <a:avLst/>
          </a:prstGeom>
          <a:solidFill>
            <a:srgbClr val="D9D9D9">
              <a:alpha val="47843"/>
            </a:srgbClr>
          </a:solidFill>
        </p:spPr>
        <p:txBody>
          <a:bodyPr wrap="square">
            <a:spAutoFit/>
          </a:bodyPr>
          <a:lstStyle>
            <a:defPPr>
              <a:defRPr lang="ja-JP"/>
            </a:defPPr>
            <a:lvl1pPr>
              <a:defRPr sz="1200" b="0"/>
            </a:lvl1pPr>
          </a:lstStyle>
          <a:p>
            <a:r>
              <a:rPr lang="en-US" altLang="ja-JP" dirty="0"/>
              <a:t>Blind spot detection</a:t>
            </a:r>
            <a:endParaRPr lang="ja-JP" altLang="en-US" dirty="0"/>
          </a:p>
        </p:txBody>
      </p:sp>
      <p:sp>
        <p:nvSpPr>
          <p:cNvPr id="25" name="テキスト ボックス 24">
            <a:extLst>
              <a:ext uri="{FF2B5EF4-FFF2-40B4-BE49-F238E27FC236}">
                <a16:creationId xmlns:a16="http://schemas.microsoft.com/office/drawing/2014/main" id="{9D8DE402-F3CC-45B4-92A8-DA055789E52D}"/>
              </a:ext>
            </a:extLst>
          </p:cNvPr>
          <p:cNvSpPr txBox="1"/>
          <p:nvPr/>
        </p:nvSpPr>
        <p:spPr>
          <a:xfrm>
            <a:off x="5802142" y="3082657"/>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Cross traffic alert</a:t>
            </a:r>
            <a:endParaRPr lang="ja-JP" altLang="en-US" dirty="0"/>
          </a:p>
        </p:txBody>
      </p:sp>
      <p:sp>
        <p:nvSpPr>
          <p:cNvPr id="26" name="テキスト ボックス 25">
            <a:extLst>
              <a:ext uri="{FF2B5EF4-FFF2-40B4-BE49-F238E27FC236}">
                <a16:creationId xmlns:a16="http://schemas.microsoft.com/office/drawing/2014/main" id="{BA19DE22-7189-4ED9-BC9F-3090CEB1393C}"/>
              </a:ext>
            </a:extLst>
          </p:cNvPr>
          <p:cNvSpPr txBox="1"/>
          <p:nvPr/>
        </p:nvSpPr>
        <p:spPr>
          <a:xfrm>
            <a:off x="3812157" y="4333764"/>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Central computer</a:t>
            </a:r>
            <a:endParaRPr lang="ja-JP" altLang="en-US" dirty="0"/>
          </a:p>
        </p:txBody>
      </p:sp>
      <p:sp>
        <p:nvSpPr>
          <p:cNvPr id="27" name="テキスト ボックス 26">
            <a:extLst>
              <a:ext uri="{FF2B5EF4-FFF2-40B4-BE49-F238E27FC236}">
                <a16:creationId xmlns:a16="http://schemas.microsoft.com/office/drawing/2014/main" id="{CEE3E144-8430-4E24-B9D1-132EF9E6B813}"/>
              </a:ext>
            </a:extLst>
          </p:cNvPr>
          <p:cNvSpPr txBox="1"/>
          <p:nvPr/>
        </p:nvSpPr>
        <p:spPr>
          <a:xfrm>
            <a:off x="5843910" y="3396572"/>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Rear object laser radar</a:t>
            </a:r>
            <a:endParaRPr lang="ja-JP" altLang="en-US" dirty="0"/>
          </a:p>
        </p:txBody>
      </p:sp>
      <p:sp>
        <p:nvSpPr>
          <p:cNvPr id="28" name="テキスト ボックス 27">
            <a:extLst>
              <a:ext uri="{FF2B5EF4-FFF2-40B4-BE49-F238E27FC236}">
                <a16:creationId xmlns:a16="http://schemas.microsoft.com/office/drawing/2014/main" id="{9D282690-E4E3-479E-91B9-61EDB4D9FE07}"/>
              </a:ext>
            </a:extLst>
          </p:cNvPr>
          <p:cNvSpPr txBox="1"/>
          <p:nvPr/>
        </p:nvSpPr>
        <p:spPr>
          <a:xfrm>
            <a:off x="5697696" y="4598170"/>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Wheel speed sensor</a:t>
            </a:r>
            <a:endParaRPr lang="ja-JP" altLang="en-US" dirty="0"/>
          </a:p>
        </p:txBody>
      </p:sp>
      <p:sp>
        <p:nvSpPr>
          <p:cNvPr id="29" name="テキスト ボックス 28">
            <a:extLst>
              <a:ext uri="{FF2B5EF4-FFF2-40B4-BE49-F238E27FC236}">
                <a16:creationId xmlns:a16="http://schemas.microsoft.com/office/drawing/2014/main" id="{B4390502-4003-406B-98ED-6E5B39439B88}"/>
              </a:ext>
            </a:extLst>
          </p:cNvPr>
          <p:cNvSpPr txBox="1"/>
          <p:nvPr/>
        </p:nvSpPr>
        <p:spPr>
          <a:xfrm>
            <a:off x="6479486" y="3880578"/>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Tire pressure sensor</a:t>
            </a:r>
            <a:endParaRPr lang="ja-JP" altLang="en-US" dirty="0"/>
          </a:p>
        </p:txBody>
      </p:sp>
      <p:sp>
        <p:nvSpPr>
          <p:cNvPr id="30" name="テキスト ボックス 29">
            <a:extLst>
              <a:ext uri="{FF2B5EF4-FFF2-40B4-BE49-F238E27FC236}">
                <a16:creationId xmlns:a16="http://schemas.microsoft.com/office/drawing/2014/main" id="{8D88F1CE-E49B-42AF-AB33-023B7FC92922}"/>
              </a:ext>
            </a:extLst>
          </p:cNvPr>
          <p:cNvSpPr txBox="1"/>
          <p:nvPr/>
        </p:nvSpPr>
        <p:spPr>
          <a:xfrm>
            <a:off x="4468296" y="3750572"/>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Side airbag SRS</a:t>
            </a:r>
            <a:endParaRPr lang="ja-JP" altLang="en-US" dirty="0"/>
          </a:p>
        </p:txBody>
      </p:sp>
      <p:sp>
        <p:nvSpPr>
          <p:cNvPr id="31" name="テキスト ボックス 30">
            <a:extLst>
              <a:ext uri="{FF2B5EF4-FFF2-40B4-BE49-F238E27FC236}">
                <a16:creationId xmlns:a16="http://schemas.microsoft.com/office/drawing/2014/main" id="{81BDB8C8-3A79-4C57-AB94-1A44DE0CC669}"/>
              </a:ext>
            </a:extLst>
          </p:cNvPr>
          <p:cNvSpPr txBox="1"/>
          <p:nvPr/>
        </p:nvSpPr>
        <p:spPr>
          <a:xfrm>
            <a:off x="3548171" y="4853796"/>
            <a:ext cx="1759998" cy="276999"/>
          </a:xfrm>
          <a:prstGeom prst="rect">
            <a:avLst/>
          </a:prstGeom>
          <a:solidFill>
            <a:srgbClr val="D9D9D9">
              <a:alpha val="47843"/>
            </a:srgbClr>
          </a:solidFill>
        </p:spPr>
        <p:txBody>
          <a:bodyPr wrap="square">
            <a:spAutoFit/>
          </a:bodyPr>
          <a:lstStyle>
            <a:defPPr>
              <a:defRPr lang="ja-JP"/>
            </a:defPPr>
            <a:lvl1pPr>
              <a:defRPr sz="1200" b="0"/>
            </a:lvl1pPr>
          </a:lstStyle>
          <a:p>
            <a:r>
              <a:rPr lang="en-US" altLang="ja-JP" dirty="0"/>
              <a:t>Adaptive cruise control</a:t>
            </a:r>
            <a:endParaRPr lang="ja-JP" altLang="en-US" dirty="0"/>
          </a:p>
        </p:txBody>
      </p:sp>
      <p:sp>
        <p:nvSpPr>
          <p:cNvPr id="32" name="テキスト ボックス 31">
            <a:extLst>
              <a:ext uri="{FF2B5EF4-FFF2-40B4-BE49-F238E27FC236}">
                <a16:creationId xmlns:a16="http://schemas.microsoft.com/office/drawing/2014/main" id="{D9576C42-7EC2-4B3C-BA92-FD0D478F2801}"/>
              </a:ext>
            </a:extLst>
          </p:cNvPr>
          <p:cNvSpPr txBox="1"/>
          <p:nvPr/>
        </p:nvSpPr>
        <p:spPr>
          <a:xfrm>
            <a:off x="1963877" y="4427626"/>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Steering angle sensor</a:t>
            </a:r>
            <a:endParaRPr lang="ja-JP" altLang="en-US" dirty="0"/>
          </a:p>
        </p:txBody>
      </p:sp>
      <p:sp>
        <p:nvSpPr>
          <p:cNvPr id="33" name="テキスト ボックス 32">
            <a:extLst>
              <a:ext uri="{FF2B5EF4-FFF2-40B4-BE49-F238E27FC236}">
                <a16:creationId xmlns:a16="http://schemas.microsoft.com/office/drawing/2014/main" id="{3ECFE31F-0B1F-4162-9D7A-01F19221C7E4}"/>
              </a:ext>
            </a:extLst>
          </p:cNvPr>
          <p:cNvSpPr txBox="1"/>
          <p:nvPr/>
        </p:nvSpPr>
        <p:spPr>
          <a:xfrm>
            <a:off x="4091132" y="4033062"/>
            <a:ext cx="1924051"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Automatic </a:t>
            </a:r>
            <a:r>
              <a:rPr lang="en-US" altLang="ja-JP"/>
              <a:t>brake </a:t>
            </a:r>
            <a:r>
              <a:rPr lang="en-US" altLang="ja-JP" dirty="0"/>
              <a:t>actuator</a:t>
            </a:r>
            <a:endParaRPr lang="ja-JP" altLang="en-US" dirty="0"/>
          </a:p>
        </p:txBody>
      </p:sp>
      <p:sp>
        <p:nvSpPr>
          <p:cNvPr id="34" name="テキスト ボックス 33">
            <a:extLst>
              <a:ext uri="{FF2B5EF4-FFF2-40B4-BE49-F238E27FC236}">
                <a16:creationId xmlns:a16="http://schemas.microsoft.com/office/drawing/2014/main" id="{9849CE78-A8CA-4276-8CC4-41949B25763E}"/>
              </a:ext>
            </a:extLst>
          </p:cNvPr>
          <p:cNvSpPr txBox="1"/>
          <p:nvPr/>
        </p:nvSpPr>
        <p:spPr>
          <a:xfrm>
            <a:off x="1248666" y="4674638"/>
            <a:ext cx="1924051"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Wheel speed sensor</a:t>
            </a:r>
            <a:endParaRPr lang="ja-JP" altLang="en-US" dirty="0"/>
          </a:p>
        </p:txBody>
      </p:sp>
      <p:sp>
        <p:nvSpPr>
          <p:cNvPr id="35" name="楕円 34">
            <a:extLst>
              <a:ext uri="{FF2B5EF4-FFF2-40B4-BE49-F238E27FC236}">
                <a16:creationId xmlns:a16="http://schemas.microsoft.com/office/drawing/2014/main" id="{186307F8-7CD1-4B6F-BA26-F558EE182035}"/>
              </a:ext>
            </a:extLst>
          </p:cNvPr>
          <p:cNvSpPr/>
          <p:nvPr/>
        </p:nvSpPr>
        <p:spPr>
          <a:xfrm>
            <a:off x="3670813" y="2326322"/>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6" name="楕円 35">
            <a:extLst>
              <a:ext uri="{FF2B5EF4-FFF2-40B4-BE49-F238E27FC236}">
                <a16:creationId xmlns:a16="http://schemas.microsoft.com/office/drawing/2014/main" id="{2F9FD443-4697-4BE9-A170-7E2F63A04396}"/>
              </a:ext>
            </a:extLst>
          </p:cNvPr>
          <p:cNvSpPr/>
          <p:nvPr/>
        </p:nvSpPr>
        <p:spPr>
          <a:xfrm>
            <a:off x="3477499" y="2392212"/>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7" name="楕円 36">
            <a:extLst>
              <a:ext uri="{FF2B5EF4-FFF2-40B4-BE49-F238E27FC236}">
                <a16:creationId xmlns:a16="http://schemas.microsoft.com/office/drawing/2014/main" id="{C9759367-F5C2-4096-AC0F-8F7B949A6688}"/>
              </a:ext>
            </a:extLst>
          </p:cNvPr>
          <p:cNvSpPr/>
          <p:nvPr/>
        </p:nvSpPr>
        <p:spPr>
          <a:xfrm>
            <a:off x="3619841" y="2435169"/>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39" name="直線コネクタ 38">
            <a:extLst>
              <a:ext uri="{FF2B5EF4-FFF2-40B4-BE49-F238E27FC236}">
                <a16:creationId xmlns:a16="http://schemas.microsoft.com/office/drawing/2014/main" id="{DE83676D-AF3A-492F-9081-92FB38BE136B}"/>
              </a:ext>
            </a:extLst>
          </p:cNvPr>
          <p:cNvCxnSpPr>
            <a:stCxn id="13" idx="3"/>
          </p:cNvCxnSpPr>
          <p:nvPr/>
        </p:nvCxnSpPr>
        <p:spPr>
          <a:xfrm>
            <a:off x="3640996" y="1956274"/>
            <a:ext cx="29817" cy="472752"/>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1" name="直線コネクタ 40">
            <a:extLst>
              <a:ext uri="{FF2B5EF4-FFF2-40B4-BE49-F238E27FC236}">
                <a16:creationId xmlns:a16="http://schemas.microsoft.com/office/drawing/2014/main" id="{642D47BC-DAF7-43EE-A77F-C1FBA4E85F11}"/>
              </a:ext>
            </a:extLst>
          </p:cNvPr>
          <p:cNvCxnSpPr>
            <a:stCxn id="14" idx="3"/>
            <a:endCxn id="36" idx="0"/>
          </p:cNvCxnSpPr>
          <p:nvPr/>
        </p:nvCxnSpPr>
        <p:spPr>
          <a:xfrm>
            <a:off x="3413981" y="2231757"/>
            <a:ext cx="134190" cy="160455"/>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3" name="直線コネクタ 42">
            <a:extLst>
              <a:ext uri="{FF2B5EF4-FFF2-40B4-BE49-F238E27FC236}">
                <a16:creationId xmlns:a16="http://schemas.microsoft.com/office/drawing/2014/main" id="{20D7BF8C-C231-40A1-A060-3C9EC4C508FC}"/>
              </a:ext>
            </a:extLst>
          </p:cNvPr>
          <p:cNvCxnSpPr>
            <a:stCxn id="15" idx="3"/>
            <a:endCxn id="35" idx="7"/>
          </p:cNvCxnSpPr>
          <p:nvPr/>
        </p:nvCxnSpPr>
        <p:spPr>
          <a:xfrm flipH="1">
            <a:off x="3791458" y="1599631"/>
            <a:ext cx="219787" cy="745990"/>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4" name="楕円 43">
            <a:extLst>
              <a:ext uri="{FF2B5EF4-FFF2-40B4-BE49-F238E27FC236}">
                <a16:creationId xmlns:a16="http://schemas.microsoft.com/office/drawing/2014/main" id="{FF91925E-F075-4BAC-8250-4F56BA2E2021}"/>
              </a:ext>
            </a:extLst>
          </p:cNvPr>
          <p:cNvSpPr/>
          <p:nvPr/>
        </p:nvSpPr>
        <p:spPr>
          <a:xfrm>
            <a:off x="3343309" y="3127401"/>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45" name="直線コネクタ 44">
            <a:extLst>
              <a:ext uri="{FF2B5EF4-FFF2-40B4-BE49-F238E27FC236}">
                <a16:creationId xmlns:a16="http://schemas.microsoft.com/office/drawing/2014/main" id="{48C870D3-6AFA-4985-8910-A7BCDA8BA52D}"/>
              </a:ext>
            </a:extLst>
          </p:cNvPr>
          <p:cNvCxnSpPr>
            <a:cxnSpLocks/>
            <a:stCxn id="16" idx="3"/>
            <a:endCxn id="44" idx="7"/>
          </p:cNvCxnSpPr>
          <p:nvPr/>
        </p:nvCxnSpPr>
        <p:spPr>
          <a:xfrm>
            <a:off x="2619918" y="2710153"/>
            <a:ext cx="844036" cy="436547"/>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9" name="楕円 48">
            <a:extLst>
              <a:ext uri="{FF2B5EF4-FFF2-40B4-BE49-F238E27FC236}">
                <a16:creationId xmlns:a16="http://schemas.microsoft.com/office/drawing/2014/main" id="{284E23E2-62A3-4BA8-A0F1-A5F96691BD4C}"/>
              </a:ext>
            </a:extLst>
          </p:cNvPr>
          <p:cNvSpPr/>
          <p:nvPr/>
        </p:nvSpPr>
        <p:spPr>
          <a:xfrm>
            <a:off x="2483422" y="3038587"/>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50" name="直線コネクタ 49">
            <a:extLst>
              <a:ext uri="{FF2B5EF4-FFF2-40B4-BE49-F238E27FC236}">
                <a16:creationId xmlns:a16="http://schemas.microsoft.com/office/drawing/2014/main" id="{0A77CDFB-FF1C-4CC8-A4D0-3D4852BD1701}"/>
              </a:ext>
            </a:extLst>
          </p:cNvPr>
          <p:cNvCxnSpPr>
            <a:cxnSpLocks/>
            <a:stCxn id="17" idx="3"/>
            <a:endCxn id="49" idx="2"/>
          </p:cNvCxnSpPr>
          <p:nvPr/>
        </p:nvCxnSpPr>
        <p:spPr>
          <a:xfrm flipV="1">
            <a:off x="2161833" y="3104477"/>
            <a:ext cx="321589" cy="41996"/>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5" name="楕円 54">
            <a:extLst>
              <a:ext uri="{FF2B5EF4-FFF2-40B4-BE49-F238E27FC236}">
                <a16:creationId xmlns:a16="http://schemas.microsoft.com/office/drawing/2014/main" id="{87F357EC-B610-45AA-9053-BBC0792AAB68}"/>
              </a:ext>
            </a:extLst>
          </p:cNvPr>
          <p:cNvSpPr/>
          <p:nvPr/>
        </p:nvSpPr>
        <p:spPr>
          <a:xfrm>
            <a:off x="385947" y="3883305"/>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56" name="直線コネクタ 55">
            <a:extLst>
              <a:ext uri="{FF2B5EF4-FFF2-40B4-BE49-F238E27FC236}">
                <a16:creationId xmlns:a16="http://schemas.microsoft.com/office/drawing/2014/main" id="{38DFE532-D2A6-4771-AE15-5BE769579CEF}"/>
              </a:ext>
            </a:extLst>
          </p:cNvPr>
          <p:cNvCxnSpPr>
            <a:cxnSpLocks/>
            <a:stCxn id="55" idx="7"/>
            <a:endCxn id="19" idx="2"/>
          </p:cNvCxnSpPr>
          <p:nvPr/>
        </p:nvCxnSpPr>
        <p:spPr>
          <a:xfrm flipV="1">
            <a:off x="506592" y="3763410"/>
            <a:ext cx="506614" cy="139194"/>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2" name="テキスト ボックス 61">
            <a:extLst>
              <a:ext uri="{FF2B5EF4-FFF2-40B4-BE49-F238E27FC236}">
                <a16:creationId xmlns:a16="http://schemas.microsoft.com/office/drawing/2014/main" id="{5C2EDEF6-D20A-436D-B05A-4A54DC8CED87}"/>
              </a:ext>
            </a:extLst>
          </p:cNvPr>
          <p:cNvSpPr txBox="1"/>
          <p:nvPr/>
        </p:nvSpPr>
        <p:spPr>
          <a:xfrm>
            <a:off x="203879" y="5254178"/>
            <a:ext cx="1759998" cy="461665"/>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Nighttime pedestrian warning IR sensor</a:t>
            </a:r>
            <a:endParaRPr lang="ja-JP" altLang="en-US" dirty="0"/>
          </a:p>
        </p:txBody>
      </p:sp>
      <p:sp>
        <p:nvSpPr>
          <p:cNvPr id="64" name="楕円 63">
            <a:extLst>
              <a:ext uri="{FF2B5EF4-FFF2-40B4-BE49-F238E27FC236}">
                <a16:creationId xmlns:a16="http://schemas.microsoft.com/office/drawing/2014/main" id="{97C5FE4C-D036-4CDD-805C-6536833D2793}"/>
              </a:ext>
            </a:extLst>
          </p:cNvPr>
          <p:cNvSpPr/>
          <p:nvPr/>
        </p:nvSpPr>
        <p:spPr>
          <a:xfrm>
            <a:off x="364771" y="4134980"/>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65" name="直線コネクタ 64">
            <a:extLst>
              <a:ext uri="{FF2B5EF4-FFF2-40B4-BE49-F238E27FC236}">
                <a16:creationId xmlns:a16="http://schemas.microsoft.com/office/drawing/2014/main" id="{8A7E175F-4EC9-4825-939E-94A99FFDFDB5}"/>
              </a:ext>
            </a:extLst>
          </p:cNvPr>
          <p:cNvCxnSpPr>
            <a:cxnSpLocks/>
            <a:stCxn id="64" idx="4"/>
            <a:endCxn id="62" idx="1"/>
          </p:cNvCxnSpPr>
          <p:nvPr/>
        </p:nvCxnSpPr>
        <p:spPr>
          <a:xfrm flipH="1">
            <a:off x="203879" y="4266760"/>
            <a:ext cx="231564" cy="1218251"/>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0" name="楕円 69">
            <a:extLst>
              <a:ext uri="{FF2B5EF4-FFF2-40B4-BE49-F238E27FC236}">
                <a16:creationId xmlns:a16="http://schemas.microsoft.com/office/drawing/2014/main" id="{29632D24-979C-4466-B883-E83FD25F8B09}"/>
              </a:ext>
            </a:extLst>
          </p:cNvPr>
          <p:cNvSpPr/>
          <p:nvPr/>
        </p:nvSpPr>
        <p:spPr>
          <a:xfrm>
            <a:off x="586308" y="4101218"/>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71" name="直線コネクタ 70">
            <a:extLst>
              <a:ext uri="{FF2B5EF4-FFF2-40B4-BE49-F238E27FC236}">
                <a16:creationId xmlns:a16="http://schemas.microsoft.com/office/drawing/2014/main" id="{E8FD745A-8302-4BFC-9FA3-E1F694F557F8}"/>
              </a:ext>
            </a:extLst>
          </p:cNvPr>
          <p:cNvCxnSpPr>
            <a:cxnSpLocks/>
            <a:stCxn id="70" idx="4"/>
            <a:endCxn id="20" idx="1"/>
          </p:cNvCxnSpPr>
          <p:nvPr/>
        </p:nvCxnSpPr>
        <p:spPr>
          <a:xfrm>
            <a:off x="656980" y="4232998"/>
            <a:ext cx="70672" cy="80831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2" name="楕円 81">
            <a:extLst>
              <a:ext uri="{FF2B5EF4-FFF2-40B4-BE49-F238E27FC236}">
                <a16:creationId xmlns:a16="http://schemas.microsoft.com/office/drawing/2014/main" id="{7F35F4C2-81EC-467E-A09A-34930530A149}"/>
              </a:ext>
            </a:extLst>
          </p:cNvPr>
          <p:cNvSpPr/>
          <p:nvPr/>
        </p:nvSpPr>
        <p:spPr>
          <a:xfrm>
            <a:off x="3146891" y="3121526"/>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83" name="直線コネクタ 82">
            <a:extLst>
              <a:ext uri="{FF2B5EF4-FFF2-40B4-BE49-F238E27FC236}">
                <a16:creationId xmlns:a16="http://schemas.microsoft.com/office/drawing/2014/main" id="{F3AA8B0B-DD6D-400D-A017-520AEA8DE8A5}"/>
              </a:ext>
            </a:extLst>
          </p:cNvPr>
          <p:cNvCxnSpPr>
            <a:cxnSpLocks/>
            <a:stCxn id="18" idx="0"/>
            <a:endCxn id="82" idx="3"/>
          </p:cNvCxnSpPr>
          <p:nvPr/>
        </p:nvCxnSpPr>
        <p:spPr>
          <a:xfrm flipV="1">
            <a:off x="2961206" y="3234007"/>
            <a:ext cx="206384" cy="83367"/>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8" name="楕円 87">
            <a:extLst>
              <a:ext uri="{FF2B5EF4-FFF2-40B4-BE49-F238E27FC236}">
                <a16:creationId xmlns:a16="http://schemas.microsoft.com/office/drawing/2014/main" id="{07D3923C-E8BE-417E-B319-A3F4F8DB383D}"/>
              </a:ext>
            </a:extLst>
          </p:cNvPr>
          <p:cNvSpPr/>
          <p:nvPr/>
        </p:nvSpPr>
        <p:spPr>
          <a:xfrm>
            <a:off x="1822533" y="3916583"/>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89" name="直線コネクタ 88">
            <a:extLst>
              <a:ext uri="{FF2B5EF4-FFF2-40B4-BE49-F238E27FC236}">
                <a16:creationId xmlns:a16="http://schemas.microsoft.com/office/drawing/2014/main" id="{C476216A-98EB-42B5-84BF-93B8467B7AAF}"/>
              </a:ext>
            </a:extLst>
          </p:cNvPr>
          <p:cNvCxnSpPr>
            <a:cxnSpLocks/>
            <a:stCxn id="88" idx="4"/>
            <a:endCxn id="21" idx="1"/>
          </p:cNvCxnSpPr>
          <p:nvPr/>
        </p:nvCxnSpPr>
        <p:spPr>
          <a:xfrm flipH="1">
            <a:off x="1788173" y="4048363"/>
            <a:ext cx="105032" cy="21068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4" name="楕円 93">
            <a:extLst>
              <a:ext uri="{FF2B5EF4-FFF2-40B4-BE49-F238E27FC236}">
                <a16:creationId xmlns:a16="http://schemas.microsoft.com/office/drawing/2014/main" id="{4F1190DC-D7F5-45EA-AB50-6ACD5977CA4F}"/>
              </a:ext>
            </a:extLst>
          </p:cNvPr>
          <p:cNvSpPr/>
          <p:nvPr/>
        </p:nvSpPr>
        <p:spPr>
          <a:xfrm>
            <a:off x="7822419" y="3200074"/>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95" name="楕円 94">
            <a:extLst>
              <a:ext uri="{FF2B5EF4-FFF2-40B4-BE49-F238E27FC236}">
                <a16:creationId xmlns:a16="http://schemas.microsoft.com/office/drawing/2014/main" id="{5F025B87-12BE-43A8-9ADE-DE95E0A597A0}"/>
              </a:ext>
            </a:extLst>
          </p:cNvPr>
          <p:cNvSpPr/>
          <p:nvPr/>
        </p:nvSpPr>
        <p:spPr>
          <a:xfrm>
            <a:off x="5884476" y="2393653"/>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96" name="直線コネクタ 95">
            <a:extLst>
              <a:ext uri="{FF2B5EF4-FFF2-40B4-BE49-F238E27FC236}">
                <a16:creationId xmlns:a16="http://schemas.microsoft.com/office/drawing/2014/main" id="{BFC07591-1E98-4AE8-928B-541193A4273B}"/>
              </a:ext>
            </a:extLst>
          </p:cNvPr>
          <p:cNvCxnSpPr>
            <a:cxnSpLocks/>
            <a:stCxn id="22" idx="1"/>
            <a:endCxn id="95" idx="7"/>
          </p:cNvCxnSpPr>
          <p:nvPr/>
        </p:nvCxnSpPr>
        <p:spPr>
          <a:xfrm flipH="1">
            <a:off x="6005121" y="1730434"/>
            <a:ext cx="937299" cy="68251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 name="直線コネクタ 99">
            <a:extLst>
              <a:ext uri="{FF2B5EF4-FFF2-40B4-BE49-F238E27FC236}">
                <a16:creationId xmlns:a16="http://schemas.microsoft.com/office/drawing/2014/main" id="{FAD2E449-BBC0-4E47-A070-F92843BE31A7}"/>
              </a:ext>
            </a:extLst>
          </p:cNvPr>
          <p:cNvCxnSpPr>
            <a:cxnSpLocks/>
            <a:stCxn id="94" idx="0"/>
            <a:endCxn id="23" idx="1"/>
          </p:cNvCxnSpPr>
          <p:nvPr/>
        </p:nvCxnSpPr>
        <p:spPr>
          <a:xfrm flipV="1">
            <a:off x="7893091" y="3030282"/>
            <a:ext cx="159838" cy="169792"/>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4" name="直線コネクタ 103">
            <a:extLst>
              <a:ext uri="{FF2B5EF4-FFF2-40B4-BE49-F238E27FC236}">
                <a16:creationId xmlns:a16="http://schemas.microsoft.com/office/drawing/2014/main" id="{2489B4D8-62F3-482D-90C2-1DC7B1477BC9}"/>
              </a:ext>
            </a:extLst>
          </p:cNvPr>
          <p:cNvCxnSpPr>
            <a:cxnSpLocks/>
            <a:stCxn id="105" idx="5"/>
          </p:cNvCxnSpPr>
          <p:nvPr/>
        </p:nvCxnSpPr>
        <p:spPr>
          <a:xfrm flipH="1">
            <a:off x="5348295" y="3587282"/>
            <a:ext cx="42491" cy="158563"/>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5" name="楕円 104">
            <a:extLst>
              <a:ext uri="{FF2B5EF4-FFF2-40B4-BE49-F238E27FC236}">
                <a16:creationId xmlns:a16="http://schemas.microsoft.com/office/drawing/2014/main" id="{BF9AF6D4-1F8D-4E43-AF6E-FEE44E491002}"/>
              </a:ext>
            </a:extLst>
          </p:cNvPr>
          <p:cNvSpPr/>
          <p:nvPr/>
        </p:nvSpPr>
        <p:spPr>
          <a:xfrm>
            <a:off x="5270141" y="3474801"/>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06" name="楕円 105">
            <a:extLst>
              <a:ext uri="{FF2B5EF4-FFF2-40B4-BE49-F238E27FC236}">
                <a16:creationId xmlns:a16="http://schemas.microsoft.com/office/drawing/2014/main" id="{22F05B98-253B-4F7E-A0BC-46E02B89EE23}"/>
              </a:ext>
            </a:extLst>
          </p:cNvPr>
          <p:cNvSpPr/>
          <p:nvPr/>
        </p:nvSpPr>
        <p:spPr>
          <a:xfrm>
            <a:off x="5606474" y="4264191"/>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09" name="直線コネクタ 108">
            <a:extLst>
              <a:ext uri="{FF2B5EF4-FFF2-40B4-BE49-F238E27FC236}">
                <a16:creationId xmlns:a16="http://schemas.microsoft.com/office/drawing/2014/main" id="{53828C43-6D18-4454-8E5B-75740557D537}"/>
              </a:ext>
            </a:extLst>
          </p:cNvPr>
          <p:cNvCxnSpPr>
            <a:cxnSpLocks/>
            <a:stCxn id="106" idx="4"/>
            <a:endCxn id="26" idx="3"/>
          </p:cNvCxnSpPr>
          <p:nvPr/>
        </p:nvCxnSpPr>
        <p:spPr>
          <a:xfrm flipH="1">
            <a:off x="5572155" y="4395971"/>
            <a:ext cx="104991" cy="76293"/>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13" name="楕円 112">
            <a:extLst>
              <a:ext uri="{FF2B5EF4-FFF2-40B4-BE49-F238E27FC236}">
                <a16:creationId xmlns:a16="http://schemas.microsoft.com/office/drawing/2014/main" id="{792936A7-85D7-4944-A6F7-7F4BD5EE4BB3}"/>
              </a:ext>
            </a:extLst>
          </p:cNvPr>
          <p:cNvSpPr/>
          <p:nvPr/>
        </p:nvSpPr>
        <p:spPr>
          <a:xfrm>
            <a:off x="7882619" y="3377305"/>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4" name="楕円 113">
            <a:extLst>
              <a:ext uri="{FF2B5EF4-FFF2-40B4-BE49-F238E27FC236}">
                <a16:creationId xmlns:a16="http://schemas.microsoft.com/office/drawing/2014/main" id="{71B6291D-56F8-4949-B90A-1303E6C1AFED}"/>
              </a:ext>
            </a:extLst>
          </p:cNvPr>
          <p:cNvSpPr/>
          <p:nvPr/>
        </p:nvSpPr>
        <p:spPr>
          <a:xfrm>
            <a:off x="7909842" y="3544452"/>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5" name="楕円 114">
            <a:extLst>
              <a:ext uri="{FF2B5EF4-FFF2-40B4-BE49-F238E27FC236}">
                <a16:creationId xmlns:a16="http://schemas.microsoft.com/office/drawing/2014/main" id="{FF6CD384-18EB-4D3A-85BA-13BAA48A6D0F}"/>
              </a:ext>
            </a:extLst>
          </p:cNvPr>
          <p:cNvSpPr/>
          <p:nvPr/>
        </p:nvSpPr>
        <p:spPr>
          <a:xfrm>
            <a:off x="6469293" y="4299305"/>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6" name="楕円 115">
            <a:extLst>
              <a:ext uri="{FF2B5EF4-FFF2-40B4-BE49-F238E27FC236}">
                <a16:creationId xmlns:a16="http://schemas.microsoft.com/office/drawing/2014/main" id="{44BABDB5-D536-4D16-B89C-FE2A6911A619}"/>
              </a:ext>
            </a:extLst>
          </p:cNvPr>
          <p:cNvSpPr/>
          <p:nvPr/>
        </p:nvSpPr>
        <p:spPr>
          <a:xfrm>
            <a:off x="1514836" y="4324077"/>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17" name="直線コネクタ 116">
            <a:extLst>
              <a:ext uri="{FF2B5EF4-FFF2-40B4-BE49-F238E27FC236}">
                <a16:creationId xmlns:a16="http://schemas.microsoft.com/office/drawing/2014/main" id="{63E01AC7-FE22-4490-8DF4-3A89F8B8FFBE}"/>
              </a:ext>
            </a:extLst>
          </p:cNvPr>
          <p:cNvCxnSpPr>
            <a:cxnSpLocks/>
            <a:stCxn id="116" idx="5"/>
            <a:endCxn id="32" idx="1"/>
          </p:cNvCxnSpPr>
          <p:nvPr/>
        </p:nvCxnSpPr>
        <p:spPr>
          <a:xfrm>
            <a:off x="1635481" y="4436558"/>
            <a:ext cx="328396" cy="12956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3" name="直線コネクタ 122">
            <a:extLst>
              <a:ext uri="{FF2B5EF4-FFF2-40B4-BE49-F238E27FC236}">
                <a16:creationId xmlns:a16="http://schemas.microsoft.com/office/drawing/2014/main" id="{BA5956B4-60E6-4957-8636-B28BF1E139FF}"/>
              </a:ext>
            </a:extLst>
          </p:cNvPr>
          <p:cNvCxnSpPr>
            <a:cxnSpLocks/>
            <a:stCxn id="27" idx="3"/>
            <a:endCxn id="114" idx="3"/>
          </p:cNvCxnSpPr>
          <p:nvPr/>
        </p:nvCxnSpPr>
        <p:spPr>
          <a:xfrm>
            <a:off x="7603908" y="3535072"/>
            <a:ext cx="326633" cy="121861"/>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4" name="直線コネクタ 123">
            <a:extLst>
              <a:ext uri="{FF2B5EF4-FFF2-40B4-BE49-F238E27FC236}">
                <a16:creationId xmlns:a16="http://schemas.microsoft.com/office/drawing/2014/main" id="{16A50693-592E-4F1E-B533-DE564C062C09}"/>
              </a:ext>
            </a:extLst>
          </p:cNvPr>
          <p:cNvCxnSpPr>
            <a:cxnSpLocks/>
            <a:stCxn id="25" idx="3"/>
            <a:endCxn id="113" idx="2"/>
          </p:cNvCxnSpPr>
          <p:nvPr/>
        </p:nvCxnSpPr>
        <p:spPr>
          <a:xfrm>
            <a:off x="7562140" y="3221157"/>
            <a:ext cx="320479" cy="22203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29" name="楕円 128">
            <a:extLst>
              <a:ext uri="{FF2B5EF4-FFF2-40B4-BE49-F238E27FC236}">
                <a16:creationId xmlns:a16="http://schemas.microsoft.com/office/drawing/2014/main" id="{BEE29223-9351-4D91-954C-586121A267BE}"/>
              </a:ext>
            </a:extLst>
          </p:cNvPr>
          <p:cNvSpPr/>
          <p:nvPr/>
        </p:nvSpPr>
        <p:spPr>
          <a:xfrm>
            <a:off x="6957585" y="4361923"/>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30" name="直線コネクタ 129">
            <a:extLst>
              <a:ext uri="{FF2B5EF4-FFF2-40B4-BE49-F238E27FC236}">
                <a16:creationId xmlns:a16="http://schemas.microsoft.com/office/drawing/2014/main" id="{18864ED2-7FD6-48CC-94F1-B5FC66499FF5}"/>
              </a:ext>
            </a:extLst>
          </p:cNvPr>
          <p:cNvCxnSpPr>
            <a:cxnSpLocks/>
            <a:stCxn id="29" idx="2"/>
            <a:endCxn id="129" idx="7"/>
          </p:cNvCxnSpPr>
          <p:nvPr/>
        </p:nvCxnSpPr>
        <p:spPr>
          <a:xfrm flipH="1">
            <a:off x="7078230" y="4157577"/>
            <a:ext cx="281255" cy="223645"/>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3" name="直線コネクタ 132">
            <a:extLst>
              <a:ext uri="{FF2B5EF4-FFF2-40B4-BE49-F238E27FC236}">
                <a16:creationId xmlns:a16="http://schemas.microsoft.com/office/drawing/2014/main" id="{AD1897A5-C9B2-432F-A9D1-5DEBAE095CF8}"/>
              </a:ext>
            </a:extLst>
          </p:cNvPr>
          <p:cNvCxnSpPr>
            <a:cxnSpLocks/>
            <a:stCxn id="115" idx="4"/>
            <a:endCxn id="28" idx="0"/>
          </p:cNvCxnSpPr>
          <p:nvPr/>
        </p:nvCxnSpPr>
        <p:spPr>
          <a:xfrm>
            <a:off x="6539965" y="4431085"/>
            <a:ext cx="37730" cy="167085"/>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37" name="楕円 136">
            <a:extLst>
              <a:ext uri="{FF2B5EF4-FFF2-40B4-BE49-F238E27FC236}">
                <a16:creationId xmlns:a16="http://schemas.microsoft.com/office/drawing/2014/main" id="{BD929493-780C-4677-AC3C-39A01F04F70D}"/>
              </a:ext>
            </a:extLst>
          </p:cNvPr>
          <p:cNvSpPr/>
          <p:nvPr/>
        </p:nvSpPr>
        <p:spPr>
          <a:xfrm>
            <a:off x="6257837" y="4240815"/>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38" name="直線コネクタ 137">
            <a:extLst>
              <a:ext uri="{FF2B5EF4-FFF2-40B4-BE49-F238E27FC236}">
                <a16:creationId xmlns:a16="http://schemas.microsoft.com/office/drawing/2014/main" id="{1B1F0392-3B19-48D7-8CBD-717DDE131DBA}"/>
              </a:ext>
            </a:extLst>
          </p:cNvPr>
          <p:cNvCxnSpPr>
            <a:cxnSpLocks/>
            <a:stCxn id="33" idx="3"/>
            <a:endCxn id="137" idx="1"/>
          </p:cNvCxnSpPr>
          <p:nvPr/>
        </p:nvCxnSpPr>
        <p:spPr>
          <a:xfrm>
            <a:off x="6015183" y="4171562"/>
            <a:ext cx="263353" cy="88552"/>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43" name="楕円 142">
            <a:extLst>
              <a:ext uri="{FF2B5EF4-FFF2-40B4-BE49-F238E27FC236}">
                <a16:creationId xmlns:a16="http://schemas.microsoft.com/office/drawing/2014/main" id="{A3287AA1-4787-41E3-BED2-A9A67074BD29}"/>
              </a:ext>
            </a:extLst>
          </p:cNvPr>
          <p:cNvSpPr/>
          <p:nvPr/>
        </p:nvSpPr>
        <p:spPr>
          <a:xfrm>
            <a:off x="4982485" y="4670779"/>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44" name="直線コネクタ 143">
            <a:extLst>
              <a:ext uri="{FF2B5EF4-FFF2-40B4-BE49-F238E27FC236}">
                <a16:creationId xmlns:a16="http://schemas.microsoft.com/office/drawing/2014/main" id="{94C439D1-4219-48D3-9B99-C7448B016CA1}"/>
              </a:ext>
            </a:extLst>
          </p:cNvPr>
          <p:cNvCxnSpPr>
            <a:cxnSpLocks/>
            <a:stCxn id="31" idx="0"/>
            <a:endCxn id="143" idx="2"/>
          </p:cNvCxnSpPr>
          <p:nvPr/>
        </p:nvCxnSpPr>
        <p:spPr>
          <a:xfrm flipV="1">
            <a:off x="4428170" y="4736669"/>
            <a:ext cx="554315" cy="117127"/>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50" name="楕円 149">
            <a:extLst>
              <a:ext uri="{FF2B5EF4-FFF2-40B4-BE49-F238E27FC236}">
                <a16:creationId xmlns:a16="http://schemas.microsoft.com/office/drawing/2014/main" id="{E4D122F8-F25D-445A-8258-283C06B9871A}"/>
              </a:ext>
            </a:extLst>
          </p:cNvPr>
          <p:cNvSpPr/>
          <p:nvPr/>
        </p:nvSpPr>
        <p:spPr>
          <a:xfrm>
            <a:off x="1381365" y="4377014"/>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51" name="直線コネクタ 150">
            <a:extLst>
              <a:ext uri="{FF2B5EF4-FFF2-40B4-BE49-F238E27FC236}">
                <a16:creationId xmlns:a16="http://schemas.microsoft.com/office/drawing/2014/main" id="{6BC0438F-8025-49A0-A12C-10078E83B699}"/>
              </a:ext>
            </a:extLst>
          </p:cNvPr>
          <p:cNvCxnSpPr>
            <a:cxnSpLocks/>
            <a:stCxn id="150" idx="3"/>
            <a:endCxn id="34" idx="1"/>
          </p:cNvCxnSpPr>
          <p:nvPr/>
        </p:nvCxnSpPr>
        <p:spPr>
          <a:xfrm flipH="1">
            <a:off x="1248666" y="4489495"/>
            <a:ext cx="153398" cy="323643"/>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7" name="テキスト ボックス 76">
            <a:extLst>
              <a:ext uri="{FF2B5EF4-FFF2-40B4-BE49-F238E27FC236}">
                <a16:creationId xmlns:a16="http://schemas.microsoft.com/office/drawing/2014/main" id="{177878E6-8A97-4495-99B5-D6F36BBF964A}"/>
              </a:ext>
            </a:extLst>
          </p:cNvPr>
          <p:cNvSpPr txBox="1"/>
          <p:nvPr/>
        </p:nvSpPr>
        <p:spPr>
          <a:xfrm>
            <a:off x="669957" y="5953871"/>
            <a:ext cx="8096250" cy="369332"/>
          </a:xfrm>
          <a:prstGeom prst="rect">
            <a:avLst/>
          </a:prstGeom>
          <a:noFill/>
        </p:spPr>
        <p:txBody>
          <a:bodyPr wrap="square">
            <a:spAutoFit/>
          </a:bodyPr>
          <a:lstStyle/>
          <a:p>
            <a:r>
              <a:rPr lang="en-US" altLang="ja-JP" i="1" dirty="0"/>
              <a:t>Sensors, monitors and vehicle controlling systems in modern vehicle </a:t>
            </a:r>
            <a:endParaRPr lang="ja-JP" altLang="en-US" i="1" dirty="0"/>
          </a:p>
        </p:txBody>
      </p:sp>
    </p:spTree>
    <p:extLst>
      <p:ext uri="{BB962C8B-B14F-4D97-AF65-F5344CB8AC3E}">
        <p14:creationId xmlns:p14="http://schemas.microsoft.com/office/powerpoint/2010/main" val="16875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楕円 18">
            <a:extLst>
              <a:ext uri="{FF2B5EF4-FFF2-40B4-BE49-F238E27FC236}">
                <a16:creationId xmlns:a16="http://schemas.microsoft.com/office/drawing/2014/main" id="{9F81F462-27BD-4E93-A0E0-337E627F6CF7}"/>
              </a:ext>
            </a:extLst>
          </p:cNvPr>
          <p:cNvSpPr/>
          <p:nvPr/>
        </p:nvSpPr>
        <p:spPr>
          <a:xfrm>
            <a:off x="5702099" y="1287262"/>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8" name="矢印: ストライプ 17">
            <a:extLst>
              <a:ext uri="{FF2B5EF4-FFF2-40B4-BE49-F238E27FC236}">
                <a16:creationId xmlns:a16="http://schemas.microsoft.com/office/drawing/2014/main" id="{AB4B1137-59A4-4C5A-845A-C0E6E138D2E8}"/>
              </a:ext>
            </a:extLst>
          </p:cNvPr>
          <p:cNvSpPr/>
          <p:nvPr/>
        </p:nvSpPr>
        <p:spPr>
          <a:xfrm>
            <a:off x="3339249" y="1237792"/>
            <a:ext cx="2272354" cy="764284"/>
          </a:xfrm>
          <a:prstGeom prst="stripedRightArrow">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 name="楕円 15">
            <a:extLst>
              <a:ext uri="{FF2B5EF4-FFF2-40B4-BE49-F238E27FC236}">
                <a16:creationId xmlns:a16="http://schemas.microsoft.com/office/drawing/2014/main" id="{AD89EC60-E0CF-4A22-AA91-3C6795C2CFFF}"/>
              </a:ext>
            </a:extLst>
          </p:cNvPr>
          <p:cNvSpPr/>
          <p:nvPr/>
        </p:nvSpPr>
        <p:spPr>
          <a:xfrm>
            <a:off x="1653783" y="1287262"/>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 name="Date Placeholder 1">
            <a:extLst>
              <a:ext uri="{FF2B5EF4-FFF2-40B4-BE49-F238E27FC236}">
                <a16:creationId xmlns:a16="http://schemas.microsoft.com/office/drawing/2014/main" id="{3E1ADFA6-5E41-4E6C-AD3A-AC38D999D846}"/>
              </a:ext>
            </a:extLst>
          </p:cNvPr>
          <p:cNvSpPr>
            <a:spLocks noGrp="1"/>
          </p:cNvSpPr>
          <p:nvPr>
            <p:ph type="dt" idx="10"/>
          </p:nvPr>
        </p:nvSpPr>
        <p:spPr/>
        <p:txBody>
          <a:bodyPr/>
          <a:lstStyle/>
          <a:p>
            <a:r>
              <a:rPr lang="en-US" altLang="ja-JP"/>
              <a:t>July 2025</a:t>
            </a:r>
            <a:endParaRPr lang="en-US" dirty="0"/>
          </a:p>
        </p:txBody>
      </p:sp>
      <p:sp>
        <p:nvSpPr>
          <p:cNvPr id="3" name="Footer Placeholder 2">
            <a:extLst>
              <a:ext uri="{FF2B5EF4-FFF2-40B4-BE49-F238E27FC236}">
                <a16:creationId xmlns:a16="http://schemas.microsoft.com/office/drawing/2014/main" id="{5E3C2579-4842-410D-A6BC-68A2C8FD1CB8}"/>
              </a:ext>
            </a:extLst>
          </p:cNvPr>
          <p:cNvSpPr>
            <a:spLocks noGrp="1"/>
          </p:cNvSpPr>
          <p:nvPr>
            <p:ph type="ftr" idx="11"/>
          </p:nvPr>
        </p:nvSpPr>
        <p:spPr/>
        <p:txBody>
          <a:bodyPr/>
          <a:lstStyle/>
          <a:p>
            <a:r>
              <a:rPr lang="en-US" altLang="ja-JP"/>
              <a:t>Takumi Kobayashi, Minsoo Kim, Marco Hernandez, Ryuji Kohno (OMU/YRP-IAI/U.Oulu/YNU)</a:t>
            </a:r>
            <a:endParaRPr lang="en-US" altLang="ja-JP" dirty="0"/>
          </a:p>
        </p:txBody>
      </p:sp>
      <p:sp>
        <p:nvSpPr>
          <p:cNvPr id="4" name="Slide Number Placeholder 3">
            <a:extLst>
              <a:ext uri="{FF2B5EF4-FFF2-40B4-BE49-F238E27FC236}">
                <a16:creationId xmlns:a16="http://schemas.microsoft.com/office/drawing/2014/main" id="{529E4190-C4C5-4779-AF55-C3D02BB96127}"/>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16</a:t>
            </a:fld>
            <a:endParaRPr dirty="0"/>
          </a:p>
        </p:txBody>
      </p:sp>
      <p:sp>
        <p:nvSpPr>
          <p:cNvPr id="5" name="Title 4">
            <a:extLst>
              <a:ext uri="{FF2B5EF4-FFF2-40B4-BE49-F238E27FC236}">
                <a16:creationId xmlns:a16="http://schemas.microsoft.com/office/drawing/2014/main" id="{65B480F8-B7B8-4F70-912A-A05C86D77210}"/>
              </a:ext>
            </a:extLst>
          </p:cNvPr>
          <p:cNvSpPr>
            <a:spLocks noGrp="1"/>
          </p:cNvSpPr>
          <p:nvPr>
            <p:ph type="title"/>
          </p:nvPr>
        </p:nvSpPr>
        <p:spPr/>
        <p:txBody>
          <a:bodyPr/>
          <a:lstStyle/>
          <a:p>
            <a:r>
              <a:rPr lang="en-US" dirty="0"/>
              <a:t>EMC model</a:t>
            </a:r>
          </a:p>
        </p:txBody>
      </p:sp>
      <p:sp>
        <p:nvSpPr>
          <p:cNvPr id="8" name="TextBox 7">
            <a:extLst>
              <a:ext uri="{FF2B5EF4-FFF2-40B4-BE49-F238E27FC236}">
                <a16:creationId xmlns:a16="http://schemas.microsoft.com/office/drawing/2014/main" id="{7526DCA6-AE13-4739-BC00-669FC4999F65}"/>
              </a:ext>
            </a:extLst>
          </p:cNvPr>
          <p:cNvSpPr txBox="1"/>
          <p:nvPr/>
        </p:nvSpPr>
        <p:spPr>
          <a:xfrm>
            <a:off x="1881900" y="1443758"/>
            <a:ext cx="966931" cy="369332"/>
          </a:xfrm>
          <a:prstGeom prst="rect">
            <a:avLst/>
          </a:prstGeom>
          <a:noFill/>
        </p:spPr>
        <p:txBody>
          <a:bodyPr wrap="none" rtlCol="0">
            <a:spAutoFit/>
          </a:bodyPr>
          <a:lstStyle/>
          <a:p>
            <a:r>
              <a:rPr lang="en-US" dirty="0"/>
              <a:t>Source</a:t>
            </a:r>
          </a:p>
        </p:txBody>
      </p:sp>
      <p:sp>
        <p:nvSpPr>
          <p:cNvPr id="9" name="TextBox 8">
            <a:extLst>
              <a:ext uri="{FF2B5EF4-FFF2-40B4-BE49-F238E27FC236}">
                <a16:creationId xmlns:a16="http://schemas.microsoft.com/office/drawing/2014/main" id="{3EC31317-D8B7-4F3E-A3E2-7B9A7083EFFD}"/>
              </a:ext>
            </a:extLst>
          </p:cNvPr>
          <p:cNvSpPr txBox="1"/>
          <p:nvPr/>
        </p:nvSpPr>
        <p:spPr>
          <a:xfrm>
            <a:off x="804844" y="2018586"/>
            <a:ext cx="7951857" cy="646331"/>
          </a:xfrm>
          <a:prstGeom prst="rect">
            <a:avLst/>
          </a:prstGeom>
          <a:noFill/>
        </p:spPr>
        <p:txBody>
          <a:bodyPr wrap="none" rtlCol="0">
            <a:spAutoFit/>
          </a:bodyPr>
          <a:lstStyle/>
          <a:p>
            <a:r>
              <a:rPr lang="en-US" dirty="0"/>
              <a:t>Sources of EM near and far field: </a:t>
            </a:r>
            <a:r>
              <a:rPr lang="en-US" b="0" dirty="0"/>
              <a:t> may be off board and on-board sources</a:t>
            </a:r>
          </a:p>
          <a:p>
            <a:endParaRPr lang="en-US" b="0" dirty="0"/>
          </a:p>
        </p:txBody>
      </p:sp>
      <p:sp>
        <p:nvSpPr>
          <p:cNvPr id="10" name="TextBox 9">
            <a:extLst>
              <a:ext uri="{FF2B5EF4-FFF2-40B4-BE49-F238E27FC236}">
                <a16:creationId xmlns:a16="http://schemas.microsoft.com/office/drawing/2014/main" id="{BBD02350-86FD-4BAA-907C-AE4797E7E02C}"/>
              </a:ext>
            </a:extLst>
          </p:cNvPr>
          <p:cNvSpPr txBox="1"/>
          <p:nvPr/>
        </p:nvSpPr>
        <p:spPr>
          <a:xfrm>
            <a:off x="812755" y="2314307"/>
            <a:ext cx="3057247" cy="369332"/>
          </a:xfrm>
          <a:prstGeom prst="rect">
            <a:avLst/>
          </a:prstGeom>
          <a:noFill/>
        </p:spPr>
        <p:txBody>
          <a:bodyPr wrap="none" rtlCol="0">
            <a:spAutoFit/>
          </a:bodyPr>
          <a:lstStyle/>
          <a:p>
            <a:r>
              <a:rPr lang="en-US" dirty="0"/>
              <a:t>Path: </a:t>
            </a:r>
            <a:r>
              <a:rPr lang="en-US" b="0" dirty="0"/>
              <a:t>radiated or conducted</a:t>
            </a:r>
          </a:p>
        </p:txBody>
      </p:sp>
      <p:sp>
        <p:nvSpPr>
          <p:cNvPr id="11" name="TextBox 10">
            <a:extLst>
              <a:ext uri="{FF2B5EF4-FFF2-40B4-BE49-F238E27FC236}">
                <a16:creationId xmlns:a16="http://schemas.microsoft.com/office/drawing/2014/main" id="{18477906-16BB-49B0-8301-E869C273DB8D}"/>
              </a:ext>
            </a:extLst>
          </p:cNvPr>
          <p:cNvSpPr txBox="1"/>
          <p:nvPr/>
        </p:nvSpPr>
        <p:spPr>
          <a:xfrm>
            <a:off x="812755" y="2629255"/>
            <a:ext cx="4942379" cy="369332"/>
          </a:xfrm>
          <a:prstGeom prst="rect">
            <a:avLst/>
          </a:prstGeom>
          <a:noFill/>
        </p:spPr>
        <p:txBody>
          <a:bodyPr wrap="none" rtlCol="0">
            <a:spAutoFit/>
          </a:bodyPr>
          <a:lstStyle/>
          <a:p>
            <a:r>
              <a:rPr lang="en-US" dirty="0"/>
              <a:t>Sink: </a:t>
            </a:r>
            <a:r>
              <a:rPr lang="en-US" b="0" dirty="0"/>
              <a:t>intended receiver or unintended receiver</a:t>
            </a:r>
          </a:p>
        </p:txBody>
      </p:sp>
      <p:sp>
        <p:nvSpPr>
          <p:cNvPr id="12" name="TextBox 11">
            <a:extLst>
              <a:ext uri="{FF2B5EF4-FFF2-40B4-BE49-F238E27FC236}">
                <a16:creationId xmlns:a16="http://schemas.microsoft.com/office/drawing/2014/main" id="{09B80BA5-F2F0-467D-9814-8767FB716ACD}"/>
              </a:ext>
            </a:extLst>
          </p:cNvPr>
          <p:cNvSpPr txBox="1"/>
          <p:nvPr/>
        </p:nvSpPr>
        <p:spPr>
          <a:xfrm>
            <a:off x="961053" y="3983977"/>
            <a:ext cx="184731" cy="369332"/>
          </a:xfrm>
          <a:prstGeom prst="rect">
            <a:avLst/>
          </a:prstGeom>
          <a:noFill/>
        </p:spPr>
        <p:txBody>
          <a:bodyPr wrap="none" rtlCol="0">
            <a:spAutoFit/>
          </a:bodyPr>
          <a:lstStyle/>
          <a:p>
            <a:pPr algn="ctr"/>
            <a:endParaRPr lang="en-US" b="0" dirty="0"/>
          </a:p>
        </p:txBody>
      </p:sp>
      <p:sp>
        <p:nvSpPr>
          <p:cNvPr id="13" name="TextBox 7">
            <a:extLst>
              <a:ext uri="{FF2B5EF4-FFF2-40B4-BE49-F238E27FC236}">
                <a16:creationId xmlns:a16="http://schemas.microsoft.com/office/drawing/2014/main" id="{F84E8772-1CBF-4D9D-96DC-3D8263E0D009}"/>
              </a:ext>
            </a:extLst>
          </p:cNvPr>
          <p:cNvSpPr txBox="1"/>
          <p:nvPr/>
        </p:nvSpPr>
        <p:spPr>
          <a:xfrm>
            <a:off x="4014653" y="1443758"/>
            <a:ext cx="684803" cy="369332"/>
          </a:xfrm>
          <a:prstGeom prst="rect">
            <a:avLst/>
          </a:prstGeom>
          <a:noFill/>
        </p:spPr>
        <p:txBody>
          <a:bodyPr wrap="none" rtlCol="0">
            <a:spAutoFit/>
          </a:bodyPr>
          <a:lstStyle/>
          <a:p>
            <a:r>
              <a:rPr lang="en-US" dirty="0"/>
              <a:t>Path</a:t>
            </a:r>
          </a:p>
        </p:txBody>
      </p:sp>
      <p:sp>
        <p:nvSpPr>
          <p:cNvPr id="15" name="TextBox 7">
            <a:extLst>
              <a:ext uri="{FF2B5EF4-FFF2-40B4-BE49-F238E27FC236}">
                <a16:creationId xmlns:a16="http://schemas.microsoft.com/office/drawing/2014/main" id="{0BFE5849-0B39-499B-8973-2CF95427C7AE}"/>
              </a:ext>
            </a:extLst>
          </p:cNvPr>
          <p:cNvSpPr txBox="1"/>
          <p:nvPr/>
        </p:nvSpPr>
        <p:spPr>
          <a:xfrm>
            <a:off x="6063006" y="1443758"/>
            <a:ext cx="671979" cy="369332"/>
          </a:xfrm>
          <a:prstGeom prst="rect">
            <a:avLst/>
          </a:prstGeom>
          <a:noFill/>
        </p:spPr>
        <p:txBody>
          <a:bodyPr wrap="none" rtlCol="0">
            <a:spAutoFit/>
          </a:bodyPr>
          <a:lstStyle/>
          <a:p>
            <a:r>
              <a:rPr lang="en-US" dirty="0"/>
              <a:t>Sink</a:t>
            </a:r>
          </a:p>
        </p:txBody>
      </p:sp>
      <p:sp>
        <p:nvSpPr>
          <p:cNvPr id="17" name="稲妻 16">
            <a:extLst>
              <a:ext uri="{FF2B5EF4-FFF2-40B4-BE49-F238E27FC236}">
                <a16:creationId xmlns:a16="http://schemas.microsoft.com/office/drawing/2014/main" id="{ED86ED22-2C37-4436-AD69-9FA7EBE4F1AA}"/>
              </a:ext>
            </a:extLst>
          </p:cNvPr>
          <p:cNvSpPr/>
          <p:nvPr/>
        </p:nvSpPr>
        <p:spPr>
          <a:xfrm flipH="1">
            <a:off x="2700936" y="1174272"/>
            <a:ext cx="589363" cy="603307"/>
          </a:xfrm>
          <a:prstGeom prst="lightningBol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pic>
        <p:nvPicPr>
          <p:cNvPr id="22" name="図 21" descr="スポーツゲーム が含まれている画像&#10;&#10;自動的に生成された説明">
            <a:extLst>
              <a:ext uri="{FF2B5EF4-FFF2-40B4-BE49-F238E27FC236}">
                <a16:creationId xmlns:a16="http://schemas.microsoft.com/office/drawing/2014/main" id="{AB2FF5A7-DB50-4ABD-A6D3-4731CA8B7D1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40134" y="3220174"/>
            <a:ext cx="5148229" cy="3052832"/>
          </a:xfrm>
          <a:prstGeom prst="rect">
            <a:avLst/>
          </a:prstGeom>
        </p:spPr>
      </p:pic>
      <p:sp>
        <p:nvSpPr>
          <p:cNvPr id="27" name="テキスト ボックス 26">
            <a:extLst>
              <a:ext uri="{FF2B5EF4-FFF2-40B4-BE49-F238E27FC236}">
                <a16:creationId xmlns:a16="http://schemas.microsoft.com/office/drawing/2014/main" id="{76DA98B5-EF30-43C1-8A48-16F9639BB49E}"/>
              </a:ext>
            </a:extLst>
          </p:cNvPr>
          <p:cNvSpPr txBox="1"/>
          <p:nvPr/>
        </p:nvSpPr>
        <p:spPr>
          <a:xfrm>
            <a:off x="1240191" y="3404150"/>
            <a:ext cx="962463" cy="461665"/>
          </a:xfrm>
          <a:prstGeom prst="rect">
            <a:avLst/>
          </a:prstGeom>
          <a:solidFill>
            <a:srgbClr val="D9D9D9">
              <a:alpha val="81176"/>
            </a:srgbClr>
          </a:solidFill>
        </p:spPr>
        <p:txBody>
          <a:bodyPr wrap="square">
            <a:spAutoFit/>
          </a:bodyPr>
          <a:lstStyle/>
          <a:p>
            <a:pPr algn="ctr"/>
            <a:r>
              <a:rPr lang="en-US" altLang="ja-JP" sz="1200" b="0" dirty="0"/>
              <a:t>Radar application</a:t>
            </a:r>
            <a:endParaRPr lang="ja-JP" altLang="en-US" sz="1200" dirty="0"/>
          </a:p>
        </p:txBody>
      </p:sp>
      <p:sp>
        <p:nvSpPr>
          <p:cNvPr id="28" name="楕円 27">
            <a:extLst>
              <a:ext uri="{FF2B5EF4-FFF2-40B4-BE49-F238E27FC236}">
                <a16:creationId xmlns:a16="http://schemas.microsoft.com/office/drawing/2014/main" id="{F0DB5036-7CA2-4F75-9990-0C7DE0BA66A5}"/>
              </a:ext>
            </a:extLst>
          </p:cNvPr>
          <p:cNvSpPr/>
          <p:nvPr/>
        </p:nvSpPr>
        <p:spPr>
          <a:xfrm>
            <a:off x="2231051" y="3859414"/>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9" name="テキスト ボックス 28">
            <a:extLst>
              <a:ext uri="{FF2B5EF4-FFF2-40B4-BE49-F238E27FC236}">
                <a16:creationId xmlns:a16="http://schemas.microsoft.com/office/drawing/2014/main" id="{7C9D6124-EAA0-4DEA-98EB-E13CDE71EC91}"/>
              </a:ext>
            </a:extLst>
          </p:cNvPr>
          <p:cNvSpPr txBox="1"/>
          <p:nvPr/>
        </p:nvSpPr>
        <p:spPr>
          <a:xfrm>
            <a:off x="1276196" y="5489347"/>
            <a:ext cx="962463" cy="461665"/>
          </a:xfrm>
          <a:prstGeom prst="rect">
            <a:avLst/>
          </a:prstGeom>
          <a:solidFill>
            <a:srgbClr val="D9D9D9">
              <a:alpha val="81176"/>
            </a:srgbClr>
          </a:solidFill>
        </p:spPr>
        <p:txBody>
          <a:bodyPr wrap="square">
            <a:spAutoFit/>
          </a:bodyPr>
          <a:lstStyle/>
          <a:p>
            <a:pPr algn="ctr"/>
            <a:r>
              <a:rPr lang="en-US" altLang="ja-JP" sz="1200" b="0" dirty="0"/>
              <a:t>Radar application</a:t>
            </a:r>
            <a:endParaRPr lang="ja-JP" altLang="en-US" sz="1200" dirty="0"/>
          </a:p>
        </p:txBody>
      </p:sp>
      <p:sp>
        <p:nvSpPr>
          <p:cNvPr id="30" name="テキスト ボックス 29">
            <a:extLst>
              <a:ext uri="{FF2B5EF4-FFF2-40B4-BE49-F238E27FC236}">
                <a16:creationId xmlns:a16="http://schemas.microsoft.com/office/drawing/2014/main" id="{745DED8A-955E-492E-918B-5A9A5D37D85D}"/>
              </a:ext>
            </a:extLst>
          </p:cNvPr>
          <p:cNvSpPr txBox="1"/>
          <p:nvPr/>
        </p:nvSpPr>
        <p:spPr>
          <a:xfrm>
            <a:off x="2440944" y="3397749"/>
            <a:ext cx="1215716" cy="461665"/>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Engine control application</a:t>
            </a:r>
            <a:endParaRPr lang="ja-JP" altLang="en-US" dirty="0"/>
          </a:p>
        </p:txBody>
      </p:sp>
      <p:sp>
        <p:nvSpPr>
          <p:cNvPr id="31" name="テキスト ボックス 30">
            <a:extLst>
              <a:ext uri="{FF2B5EF4-FFF2-40B4-BE49-F238E27FC236}">
                <a16:creationId xmlns:a16="http://schemas.microsoft.com/office/drawing/2014/main" id="{6CA0FB69-7789-4D1A-82EB-9B33B2477449}"/>
              </a:ext>
            </a:extLst>
          </p:cNvPr>
          <p:cNvSpPr txBox="1"/>
          <p:nvPr/>
        </p:nvSpPr>
        <p:spPr>
          <a:xfrm>
            <a:off x="3064994" y="5262329"/>
            <a:ext cx="1060544" cy="461665"/>
          </a:xfrm>
          <a:prstGeom prst="rect">
            <a:avLst/>
          </a:prstGeom>
          <a:solidFill>
            <a:srgbClr val="D9D9D9">
              <a:alpha val="81176"/>
            </a:srgbClr>
          </a:solidFill>
        </p:spPr>
        <p:txBody>
          <a:bodyPr wrap="square">
            <a:spAutoFit/>
          </a:bodyPr>
          <a:lstStyle/>
          <a:p>
            <a:pPr algn="ctr"/>
            <a:r>
              <a:rPr lang="en-US" altLang="ja-JP" sz="1200" b="0" dirty="0"/>
              <a:t>Body control </a:t>
            </a:r>
            <a:r>
              <a:rPr lang="en-US" altLang="ja-JP" sz="1200" b="0" dirty="0" err="1"/>
              <a:t>applicaition</a:t>
            </a:r>
            <a:endParaRPr lang="ja-JP" altLang="en-US" sz="1200" dirty="0"/>
          </a:p>
        </p:txBody>
      </p:sp>
      <p:sp>
        <p:nvSpPr>
          <p:cNvPr id="32" name="テキスト ボックス 31">
            <a:extLst>
              <a:ext uri="{FF2B5EF4-FFF2-40B4-BE49-F238E27FC236}">
                <a16:creationId xmlns:a16="http://schemas.microsoft.com/office/drawing/2014/main" id="{639E9AF7-B518-4CBC-AF18-5E5BEA9F2B09}"/>
              </a:ext>
            </a:extLst>
          </p:cNvPr>
          <p:cNvSpPr txBox="1"/>
          <p:nvPr/>
        </p:nvSpPr>
        <p:spPr>
          <a:xfrm>
            <a:off x="3142272" y="4207699"/>
            <a:ext cx="809457" cy="461665"/>
          </a:xfrm>
          <a:prstGeom prst="rect">
            <a:avLst/>
          </a:prstGeom>
          <a:solidFill>
            <a:srgbClr val="FFFF00"/>
          </a:solidFill>
          <a:ln w="28575">
            <a:solidFill>
              <a:srgbClr val="FF0000"/>
            </a:solidFill>
          </a:ln>
        </p:spPr>
        <p:txBody>
          <a:bodyPr wrap="square">
            <a:spAutoFit/>
          </a:bodyPr>
          <a:lstStyle/>
          <a:p>
            <a:pPr algn="ctr"/>
            <a:r>
              <a:rPr lang="en-US" altLang="ja-JP" sz="1200" b="0" dirty="0"/>
              <a:t>Head unit</a:t>
            </a:r>
            <a:endParaRPr lang="ja-JP" altLang="en-US" sz="1200" dirty="0"/>
          </a:p>
        </p:txBody>
      </p:sp>
      <p:sp>
        <p:nvSpPr>
          <p:cNvPr id="33" name="テキスト ボックス 32">
            <a:extLst>
              <a:ext uri="{FF2B5EF4-FFF2-40B4-BE49-F238E27FC236}">
                <a16:creationId xmlns:a16="http://schemas.microsoft.com/office/drawing/2014/main" id="{5C1BA0E2-1DCE-427F-BA10-4E24E2405C96}"/>
              </a:ext>
            </a:extLst>
          </p:cNvPr>
          <p:cNvSpPr txBox="1"/>
          <p:nvPr/>
        </p:nvSpPr>
        <p:spPr>
          <a:xfrm>
            <a:off x="3810479" y="3031924"/>
            <a:ext cx="934097" cy="461665"/>
          </a:xfrm>
          <a:prstGeom prst="rect">
            <a:avLst/>
          </a:prstGeom>
          <a:solidFill>
            <a:srgbClr val="D9D9D9">
              <a:alpha val="81176"/>
            </a:srgbClr>
          </a:solidFill>
        </p:spPr>
        <p:txBody>
          <a:bodyPr wrap="square">
            <a:spAutoFit/>
          </a:bodyPr>
          <a:lstStyle/>
          <a:p>
            <a:pPr algn="ctr"/>
            <a:r>
              <a:rPr lang="en-US" altLang="ja-JP" sz="1200" b="0" dirty="0"/>
              <a:t>Camera application</a:t>
            </a:r>
            <a:endParaRPr lang="ja-JP" altLang="en-US" sz="1200" dirty="0"/>
          </a:p>
        </p:txBody>
      </p:sp>
      <p:sp>
        <p:nvSpPr>
          <p:cNvPr id="35" name="テキスト ボックス 34">
            <a:extLst>
              <a:ext uri="{FF2B5EF4-FFF2-40B4-BE49-F238E27FC236}">
                <a16:creationId xmlns:a16="http://schemas.microsoft.com/office/drawing/2014/main" id="{28499ADC-B30F-42C1-B0F7-5DD5B0384AD4}"/>
              </a:ext>
            </a:extLst>
          </p:cNvPr>
          <p:cNvSpPr txBox="1"/>
          <p:nvPr/>
        </p:nvSpPr>
        <p:spPr>
          <a:xfrm>
            <a:off x="6934656" y="3675262"/>
            <a:ext cx="1523544" cy="276999"/>
          </a:xfrm>
          <a:prstGeom prst="rect">
            <a:avLst/>
          </a:prstGeom>
          <a:solidFill>
            <a:srgbClr val="D9D9D9">
              <a:alpha val="81176"/>
            </a:srgbClr>
          </a:solidFill>
        </p:spPr>
        <p:txBody>
          <a:bodyPr wrap="square">
            <a:spAutoFit/>
          </a:bodyPr>
          <a:lstStyle/>
          <a:p>
            <a:pPr algn="ctr"/>
            <a:r>
              <a:rPr lang="en-US" altLang="ja-JP" sz="1200" b="0" dirty="0"/>
              <a:t>Camera application</a:t>
            </a:r>
            <a:endParaRPr lang="ja-JP" altLang="en-US" sz="1200" dirty="0"/>
          </a:p>
        </p:txBody>
      </p:sp>
      <p:sp>
        <p:nvSpPr>
          <p:cNvPr id="37" name="テキスト ボックス 36">
            <a:extLst>
              <a:ext uri="{FF2B5EF4-FFF2-40B4-BE49-F238E27FC236}">
                <a16:creationId xmlns:a16="http://schemas.microsoft.com/office/drawing/2014/main" id="{F78BCDEC-1F7F-4A7C-A429-DF235A1B6FF2}"/>
              </a:ext>
            </a:extLst>
          </p:cNvPr>
          <p:cNvSpPr txBox="1"/>
          <p:nvPr/>
        </p:nvSpPr>
        <p:spPr>
          <a:xfrm>
            <a:off x="3263529" y="4712788"/>
            <a:ext cx="1060544" cy="461665"/>
          </a:xfrm>
          <a:prstGeom prst="rect">
            <a:avLst/>
          </a:prstGeom>
          <a:solidFill>
            <a:srgbClr val="D9D9D9">
              <a:alpha val="81176"/>
            </a:srgbClr>
          </a:solidFill>
        </p:spPr>
        <p:txBody>
          <a:bodyPr wrap="square">
            <a:spAutoFit/>
          </a:bodyPr>
          <a:lstStyle/>
          <a:p>
            <a:pPr algn="ctr"/>
            <a:r>
              <a:rPr lang="en-US" altLang="ja-JP" sz="1200" b="0" dirty="0"/>
              <a:t>Dashboard application</a:t>
            </a:r>
            <a:endParaRPr lang="ja-JP" altLang="en-US" sz="1200" dirty="0"/>
          </a:p>
        </p:txBody>
      </p:sp>
      <p:sp>
        <p:nvSpPr>
          <p:cNvPr id="57" name="楕円 56">
            <a:extLst>
              <a:ext uri="{FF2B5EF4-FFF2-40B4-BE49-F238E27FC236}">
                <a16:creationId xmlns:a16="http://schemas.microsoft.com/office/drawing/2014/main" id="{A3DD585C-C4D5-41C1-A556-AB354168E37B}"/>
              </a:ext>
            </a:extLst>
          </p:cNvPr>
          <p:cNvSpPr/>
          <p:nvPr/>
        </p:nvSpPr>
        <p:spPr>
          <a:xfrm>
            <a:off x="2254795" y="5372259"/>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58" name="楕円 57">
            <a:extLst>
              <a:ext uri="{FF2B5EF4-FFF2-40B4-BE49-F238E27FC236}">
                <a16:creationId xmlns:a16="http://schemas.microsoft.com/office/drawing/2014/main" id="{8CD97B30-532F-47EA-A9F1-EF0CD7DF434A}"/>
              </a:ext>
            </a:extLst>
          </p:cNvPr>
          <p:cNvSpPr/>
          <p:nvPr/>
        </p:nvSpPr>
        <p:spPr>
          <a:xfrm>
            <a:off x="2767389" y="3863144"/>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0" name="楕円 59">
            <a:extLst>
              <a:ext uri="{FF2B5EF4-FFF2-40B4-BE49-F238E27FC236}">
                <a16:creationId xmlns:a16="http://schemas.microsoft.com/office/drawing/2014/main" id="{7A9D7FB1-8E10-4955-A1AC-5B72CA522091}"/>
              </a:ext>
            </a:extLst>
          </p:cNvPr>
          <p:cNvSpPr/>
          <p:nvPr/>
        </p:nvSpPr>
        <p:spPr>
          <a:xfrm>
            <a:off x="3105568" y="4750625"/>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1" name="楕円 60">
            <a:extLst>
              <a:ext uri="{FF2B5EF4-FFF2-40B4-BE49-F238E27FC236}">
                <a16:creationId xmlns:a16="http://schemas.microsoft.com/office/drawing/2014/main" id="{B4A2082D-9B58-478A-9E93-733BF30F4805}"/>
              </a:ext>
            </a:extLst>
          </p:cNvPr>
          <p:cNvSpPr/>
          <p:nvPr/>
        </p:nvSpPr>
        <p:spPr>
          <a:xfrm>
            <a:off x="3790646" y="3479473"/>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2" name="楕円 61">
            <a:extLst>
              <a:ext uri="{FF2B5EF4-FFF2-40B4-BE49-F238E27FC236}">
                <a16:creationId xmlns:a16="http://schemas.microsoft.com/office/drawing/2014/main" id="{3EA57DA7-2313-4886-B5BF-1D1C1B1ADA64}"/>
              </a:ext>
            </a:extLst>
          </p:cNvPr>
          <p:cNvSpPr/>
          <p:nvPr/>
        </p:nvSpPr>
        <p:spPr>
          <a:xfrm>
            <a:off x="3803217" y="5753432"/>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3" name="楕円 62">
            <a:extLst>
              <a:ext uri="{FF2B5EF4-FFF2-40B4-BE49-F238E27FC236}">
                <a16:creationId xmlns:a16="http://schemas.microsoft.com/office/drawing/2014/main" id="{819BA7B9-F0F6-47C4-A043-EC4AA65725C0}"/>
              </a:ext>
            </a:extLst>
          </p:cNvPr>
          <p:cNvSpPr/>
          <p:nvPr/>
        </p:nvSpPr>
        <p:spPr>
          <a:xfrm>
            <a:off x="5512123" y="4353309"/>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4" name="楕円 63">
            <a:extLst>
              <a:ext uri="{FF2B5EF4-FFF2-40B4-BE49-F238E27FC236}">
                <a16:creationId xmlns:a16="http://schemas.microsoft.com/office/drawing/2014/main" id="{F3A6ABEE-94CC-44F3-920F-56BD3C224D0C}"/>
              </a:ext>
            </a:extLst>
          </p:cNvPr>
          <p:cNvSpPr/>
          <p:nvPr/>
        </p:nvSpPr>
        <p:spPr>
          <a:xfrm>
            <a:off x="5519237" y="4728685"/>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5" name="楕円 64">
            <a:extLst>
              <a:ext uri="{FF2B5EF4-FFF2-40B4-BE49-F238E27FC236}">
                <a16:creationId xmlns:a16="http://schemas.microsoft.com/office/drawing/2014/main" id="{9056B51E-EF1B-495A-8E4B-1103DA1E427D}"/>
              </a:ext>
            </a:extLst>
          </p:cNvPr>
          <p:cNvSpPr/>
          <p:nvPr/>
        </p:nvSpPr>
        <p:spPr>
          <a:xfrm>
            <a:off x="2859754" y="5281326"/>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8" name="楕円 67">
            <a:extLst>
              <a:ext uri="{FF2B5EF4-FFF2-40B4-BE49-F238E27FC236}">
                <a16:creationId xmlns:a16="http://schemas.microsoft.com/office/drawing/2014/main" id="{303BAA8F-6460-48F2-AFE1-7F30973E33AB}"/>
              </a:ext>
            </a:extLst>
          </p:cNvPr>
          <p:cNvSpPr/>
          <p:nvPr/>
        </p:nvSpPr>
        <p:spPr>
          <a:xfrm>
            <a:off x="6760997" y="3612733"/>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9" name="楕円 68">
            <a:extLst>
              <a:ext uri="{FF2B5EF4-FFF2-40B4-BE49-F238E27FC236}">
                <a16:creationId xmlns:a16="http://schemas.microsoft.com/office/drawing/2014/main" id="{5E16656A-3642-41FB-A5F1-0425614CE7F2}"/>
              </a:ext>
            </a:extLst>
          </p:cNvPr>
          <p:cNvSpPr/>
          <p:nvPr/>
        </p:nvSpPr>
        <p:spPr>
          <a:xfrm>
            <a:off x="6782256" y="5619136"/>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70" name="テキスト ボックス 69">
            <a:extLst>
              <a:ext uri="{FF2B5EF4-FFF2-40B4-BE49-F238E27FC236}">
                <a16:creationId xmlns:a16="http://schemas.microsoft.com/office/drawing/2014/main" id="{23D22342-774C-4639-90E2-F8BF50E9E8B1}"/>
              </a:ext>
            </a:extLst>
          </p:cNvPr>
          <p:cNvSpPr txBox="1"/>
          <p:nvPr/>
        </p:nvSpPr>
        <p:spPr>
          <a:xfrm>
            <a:off x="4918511" y="3905456"/>
            <a:ext cx="1060544" cy="461665"/>
          </a:xfrm>
          <a:prstGeom prst="rect">
            <a:avLst/>
          </a:prstGeom>
          <a:solidFill>
            <a:srgbClr val="D9D9D9">
              <a:alpha val="81176"/>
            </a:srgbClr>
          </a:solidFill>
        </p:spPr>
        <p:txBody>
          <a:bodyPr wrap="square">
            <a:spAutoFit/>
          </a:bodyPr>
          <a:lstStyle/>
          <a:p>
            <a:pPr algn="ctr"/>
            <a:r>
              <a:rPr lang="en-US" altLang="ja-JP" sz="1200" b="0" dirty="0"/>
              <a:t>Multimedia application</a:t>
            </a:r>
            <a:endParaRPr lang="ja-JP" altLang="en-US" sz="1200" dirty="0"/>
          </a:p>
        </p:txBody>
      </p:sp>
      <p:sp>
        <p:nvSpPr>
          <p:cNvPr id="71" name="テキスト ボックス 70">
            <a:extLst>
              <a:ext uri="{FF2B5EF4-FFF2-40B4-BE49-F238E27FC236}">
                <a16:creationId xmlns:a16="http://schemas.microsoft.com/office/drawing/2014/main" id="{F1DD1688-4959-4EC1-A061-F01C595B55C4}"/>
              </a:ext>
            </a:extLst>
          </p:cNvPr>
          <p:cNvSpPr txBox="1"/>
          <p:nvPr/>
        </p:nvSpPr>
        <p:spPr>
          <a:xfrm>
            <a:off x="4904929" y="4919001"/>
            <a:ext cx="1214388" cy="461665"/>
          </a:xfrm>
          <a:prstGeom prst="rect">
            <a:avLst/>
          </a:prstGeom>
          <a:solidFill>
            <a:srgbClr val="D9D9D9">
              <a:alpha val="81176"/>
            </a:srgbClr>
          </a:solidFill>
        </p:spPr>
        <p:txBody>
          <a:bodyPr wrap="square">
            <a:spAutoFit/>
          </a:bodyPr>
          <a:lstStyle/>
          <a:p>
            <a:pPr algn="ctr"/>
            <a:r>
              <a:rPr lang="en-US" altLang="ja-JP" sz="1200" b="0" dirty="0"/>
              <a:t>rear seat entertainment</a:t>
            </a:r>
            <a:endParaRPr lang="ja-JP" altLang="en-US" sz="1200" dirty="0"/>
          </a:p>
        </p:txBody>
      </p:sp>
      <p:sp>
        <p:nvSpPr>
          <p:cNvPr id="72" name="テキスト ボックス 71">
            <a:extLst>
              <a:ext uri="{FF2B5EF4-FFF2-40B4-BE49-F238E27FC236}">
                <a16:creationId xmlns:a16="http://schemas.microsoft.com/office/drawing/2014/main" id="{A20E9E0F-C222-401A-8EEB-011EFCD62EDC}"/>
              </a:ext>
            </a:extLst>
          </p:cNvPr>
          <p:cNvSpPr txBox="1"/>
          <p:nvPr/>
        </p:nvSpPr>
        <p:spPr>
          <a:xfrm>
            <a:off x="6934656" y="5562918"/>
            <a:ext cx="1523544" cy="276999"/>
          </a:xfrm>
          <a:prstGeom prst="rect">
            <a:avLst/>
          </a:prstGeom>
          <a:solidFill>
            <a:srgbClr val="D9D9D9">
              <a:alpha val="81176"/>
            </a:srgbClr>
          </a:solidFill>
        </p:spPr>
        <p:txBody>
          <a:bodyPr wrap="square">
            <a:spAutoFit/>
          </a:bodyPr>
          <a:lstStyle/>
          <a:p>
            <a:pPr algn="ctr"/>
            <a:r>
              <a:rPr lang="en-US" altLang="ja-JP" sz="1200" b="0" dirty="0"/>
              <a:t>Camera application</a:t>
            </a:r>
            <a:endParaRPr lang="ja-JP" altLang="en-US" sz="1200" dirty="0"/>
          </a:p>
        </p:txBody>
      </p:sp>
      <p:sp>
        <p:nvSpPr>
          <p:cNvPr id="73" name="テキスト ボックス 72">
            <a:extLst>
              <a:ext uri="{FF2B5EF4-FFF2-40B4-BE49-F238E27FC236}">
                <a16:creationId xmlns:a16="http://schemas.microsoft.com/office/drawing/2014/main" id="{423F50F4-207F-461B-A08D-2BCE468EDD38}"/>
              </a:ext>
            </a:extLst>
          </p:cNvPr>
          <p:cNvSpPr txBox="1"/>
          <p:nvPr/>
        </p:nvSpPr>
        <p:spPr>
          <a:xfrm>
            <a:off x="3835488" y="5926401"/>
            <a:ext cx="934097" cy="461665"/>
          </a:xfrm>
          <a:prstGeom prst="rect">
            <a:avLst/>
          </a:prstGeom>
          <a:solidFill>
            <a:srgbClr val="D9D9D9">
              <a:alpha val="81176"/>
            </a:srgbClr>
          </a:solidFill>
        </p:spPr>
        <p:txBody>
          <a:bodyPr wrap="square">
            <a:spAutoFit/>
          </a:bodyPr>
          <a:lstStyle/>
          <a:p>
            <a:pPr algn="ctr"/>
            <a:r>
              <a:rPr lang="en-US" altLang="ja-JP" sz="1200" b="0" dirty="0"/>
              <a:t>Camera application</a:t>
            </a:r>
            <a:endParaRPr lang="ja-JP" altLang="en-US" sz="1200" dirty="0"/>
          </a:p>
        </p:txBody>
      </p:sp>
      <p:cxnSp>
        <p:nvCxnSpPr>
          <p:cNvPr id="75" name="コネクタ: カギ線 74">
            <a:extLst>
              <a:ext uri="{FF2B5EF4-FFF2-40B4-BE49-F238E27FC236}">
                <a16:creationId xmlns:a16="http://schemas.microsoft.com/office/drawing/2014/main" id="{7076B0B5-C446-464B-8473-111E43055CAC}"/>
              </a:ext>
            </a:extLst>
          </p:cNvPr>
          <p:cNvCxnSpPr>
            <a:cxnSpLocks/>
            <a:stCxn id="28" idx="6"/>
          </p:cNvCxnSpPr>
          <p:nvPr/>
        </p:nvCxnSpPr>
        <p:spPr>
          <a:xfrm>
            <a:off x="2415782" y="3945899"/>
            <a:ext cx="715216" cy="425219"/>
          </a:xfrm>
          <a:prstGeom prst="bentConnector3">
            <a:avLst>
              <a:gd name="adj1" fmla="val 38494"/>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7" name="コネクタ: カギ線 76">
            <a:extLst>
              <a:ext uri="{FF2B5EF4-FFF2-40B4-BE49-F238E27FC236}">
                <a16:creationId xmlns:a16="http://schemas.microsoft.com/office/drawing/2014/main" id="{041088EB-6D95-4E8E-879C-51A8A42E1932}"/>
              </a:ext>
            </a:extLst>
          </p:cNvPr>
          <p:cNvCxnSpPr>
            <a:cxnSpLocks/>
            <a:stCxn id="58" idx="4"/>
          </p:cNvCxnSpPr>
          <p:nvPr/>
        </p:nvCxnSpPr>
        <p:spPr>
          <a:xfrm rot="16200000" flipH="1">
            <a:off x="2871396" y="4024472"/>
            <a:ext cx="278443" cy="301724"/>
          </a:xfrm>
          <a:prstGeom prst="bentConnector2">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2" name="コネクタ: カギ線 91">
            <a:extLst>
              <a:ext uri="{FF2B5EF4-FFF2-40B4-BE49-F238E27FC236}">
                <a16:creationId xmlns:a16="http://schemas.microsoft.com/office/drawing/2014/main" id="{3D26ED97-CCFE-4FAD-9CE7-BE09AA87DD5D}"/>
              </a:ext>
            </a:extLst>
          </p:cNvPr>
          <p:cNvCxnSpPr>
            <a:cxnSpLocks/>
            <a:stCxn id="65" idx="0"/>
          </p:cNvCxnSpPr>
          <p:nvPr/>
        </p:nvCxnSpPr>
        <p:spPr>
          <a:xfrm rot="5400000" flipH="1" flipV="1">
            <a:off x="2702887" y="4841939"/>
            <a:ext cx="688621" cy="190154"/>
          </a:xfrm>
          <a:prstGeom prst="bentConnector3">
            <a:avLst>
              <a:gd name="adj1" fmla="val 101787"/>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6" name="コネクタ: カギ線 95">
            <a:extLst>
              <a:ext uri="{FF2B5EF4-FFF2-40B4-BE49-F238E27FC236}">
                <a16:creationId xmlns:a16="http://schemas.microsoft.com/office/drawing/2014/main" id="{AD80544B-639F-4A4E-A007-D4B3936CD101}"/>
              </a:ext>
            </a:extLst>
          </p:cNvPr>
          <p:cNvCxnSpPr>
            <a:cxnSpLocks/>
            <a:stCxn id="57" idx="6"/>
            <a:endCxn id="32" idx="1"/>
          </p:cNvCxnSpPr>
          <p:nvPr/>
        </p:nvCxnSpPr>
        <p:spPr>
          <a:xfrm flipV="1">
            <a:off x="2439526" y="4438532"/>
            <a:ext cx="702746" cy="1020212"/>
          </a:xfrm>
          <a:prstGeom prst="bentConnector3">
            <a:avLst>
              <a:gd name="adj1" fmla="val 50000"/>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1" name="コネクタ: カギ線 100">
            <a:extLst>
              <a:ext uri="{FF2B5EF4-FFF2-40B4-BE49-F238E27FC236}">
                <a16:creationId xmlns:a16="http://schemas.microsoft.com/office/drawing/2014/main" id="{9D7D2099-84E5-4E63-AC92-95696BDB36C9}"/>
              </a:ext>
            </a:extLst>
          </p:cNvPr>
          <p:cNvCxnSpPr>
            <a:cxnSpLocks/>
            <a:stCxn id="60" idx="6"/>
          </p:cNvCxnSpPr>
          <p:nvPr/>
        </p:nvCxnSpPr>
        <p:spPr>
          <a:xfrm flipV="1">
            <a:off x="3290299" y="4695275"/>
            <a:ext cx="88531" cy="141835"/>
          </a:xfrm>
          <a:prstGeom prst="bentConnector2">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4" name="コネクタ: カギ線 103">
            <a:extLst>
              <a:ext uri="{FF2B5EF4-FFF2-40B4-BE49-F238E27FC236}">
                <a16:creationId xmlns:a16="http://schemas.microsoft.com/office/drawing/2014/main" id="{57E30E21-2D5E-454A-891F-F350C7AF70C1}"/>
              </a:ext>
            </a:extLst>
          </p:cNvPr>
          <p:cNvCxnSpPr>
            <a:cxnSpLocks/>
            <a:stCxn id="61" idx="4"/>
          </p:cNvCxnSpPr>
          <p:nvPr/>
        </p:nvCxnSpPr>
        <p:spPr>
          <a:xfrm rot="5400000">
            <a:off x="3352871" y="3663753"/>
            <a:ext cx="541452" cy="518831"/>
          </a:xfrm>
          <a:prstGeom prst="bentConnector3">
            <a:avLst>
              <a:gd name="adj1" fmla="val 50000"/>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7" name="コネクタ: カギ線 106">
            <a:extLst>
              <a:ext uri="{FF2B5EF4-FFF2-40B4-BE49-F238E27FC236}">
                <a16:creationId xmlns:a16="http://schemas.microsoft.com/office/drawing/2014/main" id="{DF671F49-3BBE-493D-8416-733753170E76}"/>
              </a:ext>
            </a:extLst>
          </p:cNvPr>
          <p:cNvCxnSpPr>
            <a:cxnSpLocks/>
            <a:stCxn id="62" idx="6"/>
          </p:cNvCxnSpPr>
          <p:nvPr/>
        </p:nvCxnSpPr>
        <p:spPr>
          <a:xfrm flipH="1" flipV="1">
            <a:off x="3959352" y="4553712"/>
            <a:ext cx="28596" cy="1286205"/>
          </a:xfrm>
          <a:prstGeom prst="bentConnector4">
            <a:avLst>
              <a:gd name="adj1" fmla="val -1758708"/>
              <a:gd name="adj2" fmla="val 99572"/>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1" name="コネクタ: カギ線 110">
            <a:extLst>
              <a:ext uri="{FF2B5EF4-FFF2-40B4-BE49-F238E27FC236}">
                <a16:creationId xmlns:a16="http://schemas.microsoft.com/office/drawing/2014/main" id="{9549C429-8530-4FF1-9692-15ED7888FEF4}"/>
              </a:ext>
            </a:extLst>
          </p:cNvPr>
          <p:cNvCxnSpPr>
            <a:cxnSpLocks/>
          </p:cNvCxnSpPr>
          <p:nvPr/>
        </p:nvCxnSpPr>
        <p:spPr>
          <a:xfrm>
            <a:off x="3950208" y="4297680"/>
            <a:ext cx="1587024" cy="133168"/>
          </a:xfrm>
          <a:prstGeom prst="bentConnector3">
            <a:avLst>
              <a:gd name="adj1" fmla="val 50000"/>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4" name="コネクタ: カギ線 113">
            <a:extLst>
              <a:ext uri="{FF2B5EF4-FFF2-40B4-BE49-F238E27FC236}">
                <a16:creationId xmlns:a16="http://schemas.microsoft.com/office/drawing/2014/main" id="{F9070FEF-0AF0-4BED-8289-2D9CC658C9B4}"/>
              </a:ext>
            </a:extLst>
          </p:cNvPr>
          <p:cNvCxnSpPr>
            <a:cxnSpLocks/>
            <a:stCxn id="64" idx="2"/>
          </p:cNvCxnSpPr>
          <p:nvPr/>
        </p:nvCxnSpPr>
        <p:spPr>
          <a:xfrm rot="10800000">
            <a:off x="3968497" y="4370832"/>
            <a:ext cx="1550741" cy="444338"/>
          </a:xfrm>
          <a:prstGeom prst="bentConnector3">
            <a:avLst>
              <a:gd name="adj1" fmla="val 53538"/>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8" name="コネクタ: カギ線 117">
            <a:extLst>
              <a:ext uri="{FF2B5EF4-FFF2-40B4-BE49-F238E27FC236}">
                <a16:creationId xmlns:a16="http://schemas.microsoft.com/office/drawing/2014/main" id="{71D3EB69-3EB4-47A5-BF49-663EC732086B}"/>
              </a:ext>
            </a:extLst>
          </p:cNvPr>
          <p:cNvCxnSpPr>
            <a:cxnSpLocks/>
            <a:stCxn id="68" idx="2"/>
          </p:cNvCxnSpPr>
          <p:nvPr/>
        </p:nvCxnSpPr>
        <p:spPr>
          <a:xfrm rot="10800000" flipV="1">
            <a:off x="3942215" y="3699218"/>
            <a:ext cx="2818782" cy="525704"/>
          </a:xfrm>
          <a:prstGeom prst="bentConnector3">
            <a:avLst>
              <a:gd name="adj1" fmla="val 70437"/>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3" name="コネクタ: カギ線 122">
            <a:extLst>
              <a:ext uri="{FF2B5EF4-FFF2-40B4-BE49-F238E27FC236}">
                <a16:creationId xmlns:a16="http://schemas.microsoft.com/office/drawing/2014/main" id="{8E715D9D-5EF2-466B-A54E-E107C68B895D}"/>
              </a:ext>
            </a:extLst>
          </p:cNvPr>
          <p:cNvCxnSpPr>
            <a:cxnSpLocks/>
            <a:endCxn id="69" idx="2"/>
          </p:cNvCxnSpPr>
          <p:nvPr/>
        </p:nvCxnSpPr>
        <p:spPr>
          <a:xfrm>
            <a:off x="3968496" y="4438531"/>
            <a:ext cx="2813760" cy="1267090"/>
          </a:xfrm>
          <a:prstGeom prst="bentConnector3">
            <a:avLst>
              <a:gd name="adj1" fmla="val 22702"/>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30077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EAFEA858-6933-4CFE-8901-CC4CBD97D56B}"/>
              </a:ext>
            </a:extLst>
          </p:cNvPr>
          <p:cNvSpPr>
            <a:spLocks noGrp="1"/>
          </p:cNvSpPr>
          <p:nvPr>
            <p:ph type="dt" idx="10"/>
          </p:nvPr>
        </p:nvSpPr>
        <p:spPr/>
        <p:txBody>
          <a:bodyPr/>
          <a:lstStyle/>
          <a:p>
            <a:r>
              <a:rPr lang="en-US" altLang="ja-JP"/>
              <a:t>July 2025</a:t>
            </a:r>
            <a:endParaRPr lang="en-US" dirty="0"/>
          </a:p>
        </p:txBody>
      </p:sp>
      <p:sp>
        <p:nvSpPr>
          <p:cNvPr id="5" name="フッター プレースホルダー 4">
            <a:extLst>
              <a:ext uri="{FF2B5EF4-FFF2-40B4-BE49-F238E27FC236}">
                <a16:creationId xmlns:a16="http://schemas.microsoft.com/office/drawing/2014/main" id="{869A30E2-8CDD-407B-9D57-910AC2E4B94C}"/>
              </a:ext>
            </a:extLst>
          </p:cNvPr>
          <p:cNvSpPr>
            <a:spLocks noGrp="1"/>
          </p:cNvSpPr>
          <p:nvPr>
            <p:ph type="ftr" idx="11"/>
          </p:nvPr>
        </p:nvSpPr>
        <p:spPr>
          <a:xfrm>
            <a:off x="4839321" y="6475412"/>
            <a:ext cx="4228318" cy="276999"/>
          </a:xfrm>
        </p:spPr>
        <p:txBody>
          <a:bodyPr/>
          <a:lstStyle/>
          <a:p>
            <a:r>
              <a:rPr lang="en-US"/>
              <a:t>Takumi Kobayashi, Minsoo Kim, Marco Hernandez, Ryuji Kohno (OMU/YRP-IAI/U.Oulu/YNU)</a:t>
            </a:r>
            <a:endParaRPr lang="en-US" dirty="0"/>
          </a:p>
        </p:txBody>
      </p:sp>
      <p:sp>
        <p:nvSpPr>
          <p:cNvPr id="6" name="スライド番号プレースホルダー 5">
            <a:extLst>
              <a:ext uri="{FF2B5EF4-FFF2-40B4-BE49-F238E27FC236}">
                <a16:creationId xmlns:a16="http://schemas.microsoft.com/office/drawing/2014/main" id="{6C74140A-B982-46F4-946F-12E79A6B7C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17</a:t>
            </a:fld>
            <a:endParaRPr dirty="0"/>
          </a:p>
        </p:txBody>
      </p:sp>
      <p:sp>
        <p:nvSpPr>
          <p:cNvPr id="7" name="タイトル 6">
            <a:extLst>
              <a:ext uri="{FF2B5EF4-FFF2-40B4-BE49-F238E27FC236}">
                <a16:creationId xmlns:a16="http://schemas.microsoft.com/office/drawing/2014/main" id="{4D0D770D-EE4E-4169-979E-055313B64472}"/>
              </a:ext>
            </a:extLst>
          </p:cNvPr>
          <p:cNvSpPr>
            <a:spLocks noGrp="1"/>
          </p:cNvSpPr>
          <p:nvPr>
            <p:ph type="title"/>
          </p:nvPr>
        </p:nvSpPr>
        <p:spPr>
          <a:xfrm>
            <a:off x="685800" y="685799"/>
            <a:ext cx="7772400" cy="938815"/>
          </a:xfrm>
        </p:spPr>
        <p:txBody>
          <a:bodyPr/>
          <a:lstStyle/>
          <a:p>
            <a:r>
              <a:rPr lang="en-US" altLang="ja-JP" dirty="0"/>
              <a:t>Channel models and scenarios in IEEE802.15.6-2012</a:t>
            </a:r>
            <a:endParaRPr lang="ja-JP" altLang="en-US" dirty="0"/>
          </a:p>
        </p:txBody>
      </p:sp>
      <p:pic>
        <p:nvPicPr>
          <p:cNvPr id="9" name="図 8">
            <a:extLst>
              <a:ext uri="{FF2B5EF4-FFF2-40B4-BE49-F238E27FC236}">
                <a16:creationId xmlns:a16="http://schemas.microsoft.com/office/drawing/2014/main" id="{080052EE-83F4-4D6C-8F9C-CA085583E7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3621" y="1624614"/>
            <a:ext cx="3700108" cy="3036163"/>
          </a:xfrm>
          <a:prstGeom prst="rect">
            <a:avLst/>
          </a:prstGeom>
        </p:spPr>
      </p:pic>
      <p:pic>
        <p:nvPicPr>
          <p:cNvPr id="11" name="図 10">
            <a:extLst>
              <a:ext uri="{FF2B5EF4-FFF2-40B4-BE49-F238E27FC236}">
                <a16:creationId xmlns:a16="http://schemas.microsoft.com/office/drawing/2014/main" id="{20A47596-052C-4766-B44E-50F042C4DC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83729" y="1927144"/>
            <a:ext cx="4983910" cy="2311250"/>
          </a:xfrm>
          <a:prstGeom prst="rect">
            <a:avLst/>
          </a:prstGeom>
        </p:spPr>
      </p:pic>
      <p:sp>
        <p:nvSpPr>
          <p:cNvPr id="13" name="テキスト ボックス 12">
            <a:extLst>
              <a:ext uri="{FF2B5EF4-FFF2-40B4-BE49-F238E27FC236}">
                <a16:creationId xmlns:a16="http://schemas.microsoft.com/office/drawing/2014/main" id="{AE16BFF1-4329-4470-B6C1-D86848AE7F11}"/>
              </a:ext>
            </a:extLst>
          </p:cNvPr>
          <p:cNvSpPr txBox="1"/>
          <p:nvPr/>
        </p:nvSpPr>
        <p:spPr>
          <a:xfrm>
            <a:off x="4648201" y="5424256"/>
            <a:ext cx="4188379" cy="1051157"/>
          </a:xfrm>
          <a:prstGeom prst="rect">
            <a:avLst/>
          </a:prstGeom>
          <a:noFill/>
        </p:spPr>
        <p:txBody>
          <a:bodyPr wrap="square" rtlCol="0">
            <a:spAutoFit/>
          </a:bodyPr>
          <a:lstStyle/>
          <a:p>
            <a:endParaRPr kumimoji="1" lang="ja-JP" altLang="en-US" dirty="0"/>
          </a:p>
        </p:txBody>
      </p:sp>
      <p:sp>
        <p:nvSpPr>
          <p:cNvPr id="14" name="テキスト ボックス 13">
            <a:extLst>
              <a:ext uri="{FF2B5EF4-FFF2-40B4-BE49-F238E27FC236}">
                <a16:creationId xmlns:a16="http://schemas.microsoft.com/office/drawing/2014/main" id="{DEBE0C92-5AF9-4E9F-BED9-E43DCB010925}"/>
              </a:ext>
            </a:extLst>
          </p:cNvPr>
          <p:cNvSpPr txBox="1"/>
          <p:nvPr/>
        </p:nvSpPr>
        <p:spPr>
          <a:xfrm>
            <a:off x="268528" y="5424256"/>
            <a:ext cx="4188379" cy="1051157"/>
          </a:xfrm>
          <a:prstGeom prst="rect">
            <a:avLst/>
          </a:prstGeom>
          <a:noFill/>
        </p:spPr>
        <p:txBody>
          <a:bodyPr wrap="square" rtlCol="0">
            <a:spAutoFit/>
          </a:bodyPr>
          <a:lstStyle/>
          <a:p>
            <a:endParaRPr kumimoji="1" lang="ja-JP" altLang="en-US" dirty="0"/>
          </a:p>
        </p:txBody>
      </p:sp>
      <p:sp>
        <p:nvSpPr>
          <p:cNvPr id="15" name="テキスト ボックス 14">
            <a:extLst>
              <a:ext uri="{FF2B5EF4-FFF2-40B4-BE49-F238E27FC236}">
                <a16:creationId xmlns:a16="http://schemas.microsoft.com/office/drawing/2014/main" id="{10C6B807-267D-4073-B9C2-7E81B9133D57}"/>
              </a:ext>
            </a:extLst>
          </p:cNvPr>
          <p:cNvSpPr txBox="1"/>
          <p:nvPr/>
        </p:nvSpPr>
        <p:spPr>
          <a:xfrm>
            <a:off x="326074" y="4660777"/>
            <a:ext cx="6971371" cy="646331"/>
          </a:xfrm>
          <a:prstGeom prst="rect">
            <a:avLst/>
          </a:prstGeom>
          <a:noFill/>
        </p:spPr>
        <p:txBody>
          <a:bodyPr wrap="square" rtlCol="0">
            <a:spAutoFit/>
          </a:bodyPr>
          <a:lstStyle/>
          <a:p>
            <a:r>
              <a:rPr kumimoji="1" lang="en-US" altLang="ja-JP" dirty="0">
                <a:latin typeface="+mj-lt"/>
              </a:rPr>
              <a:t>IEEE 802.15.6-2012 channel models considered</a:t>
            </a:r>
          </a:p>
          <a:p>
            <a:pPr marL="285750" indent="-285750">
              <a:buFont typeface="Arial" panose="020B0604020202020204" pitchFamily="34" charset="0"/>
              <a:buChar char="•"/>
            </a:pPr>
            <a:endParaRPr kumimoji="1" lang="ja-JP" altLang="en-US" dirty="0">
              <a:latin typeface="+mj-lt"/>
            </a:endParaRPr>
          </a:p>
        </p:txBody>
      </p:sp>
      <p:sp>
        <p:nvSpPr>
          <p:cNvPr id="16" name="テキスト ボックス 15">
            <a:extLst>
              <a:ext uri="{FF2B5EF4-FFF2-40B4-BE49-F238E27FC236}">
                <a16:creationId xmlns:a16="http://schemas.microsoft.com/office/drawing/2014/main" id="{F75ED47D-E78C-4818-9759-1D5CC9854F4A}"/>
              </a:ext>
            </a:extLst>
          </p:cNvPr>
          <p:cNvSpPr txBox="1"/>
          <p:nvPr/>
        </p:nvSpPr>
        <p:spPr>
          <a:xfrm>
            <a:off x="326075" y="5089955"/>
            <a:ext cx="4552314" cy="1200329"/>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b="0" dirty="0">
                <a:latin typeface="+mn-lt"/>
              </a:rPr>
              <a:t>Fading ( Small scale/ large scale)</a:t>
            </a:r>
          </a:p>
          <a:p>
            <a:pPr marL="285750" indent="-285750">
              <a:buFont typeface="Arial" panose="020B0604020202020204" pitchFamily="34" charset="0"/>
              <a:buChar char="•"/>
            </a:pPr>
            <a:r>
              <a:rPr lang="en-US" altLang="ja-JP" b="0" dirty="0">
                <a:latin typeface="+mn-lt"/>
              </a:rPr>
              <a:t>Path loss</a:t>
            </a:r>
          </a:p>
          <a:p>
            <a:pPr marL="285750" indent="-285750">
              <a:buFont typeface="Arial" panose="020B0604020202020204" pitchFamily="34" charset="0"/>
              <a:buChar char="•"/>
            </a:pPr>
            <a:r>
              <a:rPr kumimoji="1" lang="en-US" altLang="ja-JP" b="0" dirty="0">
                <a:latin typeface="+mn-lt"/>
              </a:rPr>
              <a:t>Shadowing</a:t>
            </a:r>
          </a:p>
          <a:p>
            <a:pPr marL="285750" indent="-285750">
              <a:buFont typeface="Arial" panose="020B0604020202020204" pitchFamily="34" charset="0"/>
              <a:buChar char="•"/>
            </a:pPr>
            <a:r>
              <a:rPr lang="en-US" altLang="ja-JP" b="0" dirty="0">
                <a:latin typeface="+mn-lt"/>
              </a:rPr>
              <a:t>Power delay profile</a:t>
            </a:r>
          </a:p>
        </p:txBody>
      </p:sp>
      <p:sp>
        <p:nvSpPr>
          <p:cNvPr id="17" name="テキスト ボックス 16">
            <a:extLst>
              <a:ext uri="{FF2B5EF4-FFF2-40B4-BE49-F238E27FC236}">
                <a16:creationId xmlns:a16="http://schemas.microsoft.com/office/drawing/2014/main" id="{BC0E3F8E-DDB3-45E3-9463-A6B308B73B70}"/>
              </a:ext>
            </a:extLst>
          </p:cNvPr>
          <p:cNvSpPr txBox="1"/>
          <p:nvPr/>
        </p:nvSpPr>
        <p:spPr>
          <a:xfrm>
            <a:off x="4724227" y="5089955"/>
            <a:ext cx="4552314" cy="1477328"/>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b="0" dirty="0">
                <a:latin typeface="+mn-lt"/>
              </a:rPr>
              <a:t>In-body (implant)</a:t>
            </a:r>
          </a:p>
          <a:p>
            <a:pPr marL="285750" indent="-285750">
              <a:buFont typeface="Arial" panose="020B0604020202020204" pitchFamily="34" charset="0"/>
              <a:buChar char="•"/>
            </a:pPr>
            <a:r>
              <a:rPr lang="en-US" altLang="ja-JP" b="0" dirty="0">
                <a:latin typeface="+mn-lt"/>
              </a:rPr>
              <a:t>On-body (body surface)</a:t>
            </a:r>
          </a:p>
          <a:p>
            <a:pPr marL="285750" indent="-285750">
              <a:buFont typeface="Arial" panose="020B0604020202020204" pitchFamily="34" charset="0"/>
              <a:buChar char="•"/>
            </a:pPr>
            <a:r>
              <a:rPr lang="en-US" altLang="ja-JP" b="0" dirty="0">
                <a:latin typeface="+mn-lt"/>
              </a:rPr>
              <a:t>CM1, 2, 3, 4</a:t>
            </a:r>
          </a:p>
          <a:p>
            <a:pPr marL="285750" indent="-285750">
              <a:buFont typeface="Arial" panose="020B0604020202020204" pitchFamily="34" charset="0"/>
              <a:buChar char="•"/>
            </a:pPr>
            <a:r>
              <a:rPr lang="en-US" altLang="ja-JP" b="0" dirty="0">
                <a:latin typeface="+mn-lt"/>
              </a:rPr>
              <a:t>Scenario 1, to Scenario 7. (S1 – S7)</a:t>
            </a:r>
          </a:p>
          <a:p>
            <a:pPr marL="285750" indent="-285750">
              <a:buFont typeface="Arial" panose="020B0604020202020204" pitchFamily="34" charset="0"/>
              <a:buChar char="•"/>
            </a:pPr>
            <a:endParaRPr lang="en-US" altLang="ja-JP" b="0" dirty="0">
              <a:latin typeface="+mn-lt"/>
            </a:endParaRPr>
          </a:p>
        </p:txBody>
      </p:sp>
      <p:sp>
        <p:nvSpPr>
          <p:cNvPr id="18" name="テキスト ボックス 17">
            <a:extLst>
              <a:ext uri="{FF2B5EF4-FFF2-40B4-BE49-F238E27FC236}">
                <a16:creationId xmlns:a16="http://schemas.microsoft.com/office/drawing/2014/main" id="{F50C85B6-65D1-47F5-BBE8-8C1B8560C8CB}"/>
              </a:ext>
            </a:extLst>
          </p:cNvPr>
          <p:cNvSpPr txBox="1"/>
          <p:nvPr/>
        </p:nvSpPr>
        <p:spPr>
          <a:xfrm>
            <a:off x="6095787" y="4374839"/>
            <a:ext cx="2900414" cy="307777"/>
          </a:xfrm>
          <a:prstGeom prst="rect">
            <a:avLst/>
          </a:prstGeom>
          <a:noFill/>
        </p:spPr>
        <p:txBody>
          <a:bodyPr wrap="square" rtlCol="0">
            <a:spAutoFit/>
          </a:bodyPr>
          <a:lstStyle/>
          <a:p>
            <a:r>
              <a:rPr lang="en-US" altLang="ja-JP" sz="1400" b="0" i="1" dirty="0">
                <a:latin typeface="+mj-lt"/>
              </a:rPr>
              <a:t>IEEE P802.15-08-0780-12-0006-TG6</a:t>
            </a:r>
            <a:endParaRPr kumimoji="1" lang="ja-JP" altLang="en-US" sz="1400" b="0" i="1" dirty="0">
              <a:latin typeface="+mj-lt"/>
            </a:endParaRPr>
          </a:p>
        </p:txBody>
      </p:sp>
    </p:spTree>
    <p:extLst>
      <p:ext uri="{BB962C8B-B14F-4D97-AF65-F5344CB8AC3E}">
        <p14:creationId xmlns:p14="http://schemas.microsoft.com/office/powerpoint/2010/main" val="2127194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AF36026-E9CD-4E4C-892A-313FE70F639C}"/>
              </a:ext>
            </a:extLst>
          </p:cNvPr>
          <p:cNvSpPr>
            <a:spLocks noGrp="1"/>
          </p:cNvSpPr>
          <p:nvPr>
            <p:ph type="dt" idx="10"/>
          </p:nvPr>
        </p:nvSpPr>
        <p:spPr/>
        <p:txBody>
          <a:bodyPr/>
          <a:lstStyle/>
          <a:p>
            <a:r>
              <a:rPr lang="en-US" altLang="ja-JP"/>
              <a:t>July 2025</a:t>
            </a:r>
            <a:endParaRPr lang="en-US" dirty="0"/>
          </a:p>
        </p:txBody>
      </p:sp>
      <p:sp>
        <p:nvSpPr>
          <p:cNvPr id="3" name="フッター プレースホルダー 2">
            <a:extLst>
              <a:ext uri="{FF2B5EF4-FFF2-40B4-BE49-F238E27FC236}">
                <a16:creationId xmlns:a16="http://schemas.microsoft.com/office/drawing/2014/main" id="{44500AF9-1D93-4C58-BC49-9DE589B6E307}"/>
              </a:ext>
            </a:extLst>
          </p:cNvPr>
          <p:cNvSpPr>
            <a:spLocks noGrp="1"/>
          </p:cNvSpPr>
          <p:nvPr>
            <p:ph type="ftr" idx="11"/>
          </p:nvPr>
        </p:nvSpPr>
        <p:spPr/>
        <p:txBody>
          <a:bodyPr/>
          <a:lstStyle/>
          <a:p>
            <a:r>
              <a:rPr lang="en-US"/>
              <a:t>Takumi Kobayashi, Minsoo Kim, Marco Hernandez, Ryuji Kohno (OMU/YRP-IAI/U.Oulu/YNU)</a:t>
            </a:r>
            <a:endParaRPr lang="en-US" dirty="0"/>
          </a:p>
        </p:txBody>
      </p:sp>
      <p:sp>
        <p:nvSpPr>
          <p:cNvPr id="4" name="スライド番号プレースホルダー 3">
            <a:extLst>
              <a:ext uri="{FF2B5EF4-FFF2-40B4-BE49-F238E27FC236}">
                <a16:creationId xmlns:a16="http://schemas.microsoft.com/office/drawing/2014/main" id="{519690F9-AE50-47C3-82B1-7B08A16A8060}"/>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18</a:t>
            </a:fld>
            <a:endParaRPr dirty="0"/>
          </a:p>
        </p:txBody>
      </p:sp>
      <p:sp>
        <p:nvSpPr>
          <p:cNvPr id="5" name="タイトル 4">
            <a:extLst>
              <a:ext uri="{FF2B5EF4-FFF2-40B4-BE49-F238E27FC236}">
                <a16:creationId xmlns:a16="http://schemas.microsoft.com/office/drawing/2014/main" id="{A9A49B17-ABA5-4532-94B1-79CE08A8EC78}"/>
              </a:ext>
            </a:extLst>
          </p:cNvPr>
          <p:cNvSpPr>
            <a:spLocks noGrp="1"/>
          </p:cNvSpPr>
          <p:nvPr>
            <p:ph type="title"/>
          </p:nvPr>
        </p:nvSpPr>
        <p:spPr/>
        <p:txBody>
          <a:bodyPr/>
          <a:lstStyle/>
          <a:p>
            <a:r>
              <a:rPr kumimoji="1" lang="en-US" altLang="ja-JP" dirty="0"/>
              <a:t>Channel model</a:t>
            </a:r>
            <a:endParaRPr kumimoji="1" lang="ja-JP" altLang="en-US" dirty="0"/>
          </a:p>
        </p:txBody>
      </p:sp>
      <p:sp>
        <p:nvSpPr>
          <p:cNvPr id="6" name="楕円 5">
            <a:extLst>
              <a:ext uri="{FF2B5EF4-FFF2-40B4-BE49-F238E27FC236}">
                <a16:creationId xmlns:a16="http://schemas.microsoft.com/office/drawing/2014/main" id="{E7E843DD-1CF3-4466-A4A6-3631562EFEAE}"/>
              </a:ext>
            </a:extLst>
          </p:cNvPr>
          <p:cNvSpPr/>
          <p:nvPr/>
        </p:nvSpPr>
        <p:spPr>
          <a:xfrm>
            <a:off x="6785337" y="3071593"/>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Sink</a:t>
            </a:r>
            <a:endParaRPr kumimoji="1" lang="ja-JP" altLang="en-US" dirty="0"/>
          </a:p>
        </p:txBody>
      </p:sp>
      <p:sp>
        <p:nvSpPr>
          <p:cNvPr id="7" name="楕円 6">
            <a:extLst>
              <a:ext uri="{FF2B5EF4-FFF2-40B4-BE49-F238E27FC236}">
                <a16:creationId xmlns:a16="http://schemas.microsoft.com/office/drawing/2014/main" id="{3CBC3DA4-4C10-4A73-81CE-33FD2A06657A}"/>
              </a:ext>
            </a:extLst>
          </p:cNvPr>
          <p:cNvSpPr/>
          <p:nvPr/>
        </p:nvSpPr>
        <p:spPr>
          <a:xfrm>
            <a:off x="685800" y="3071593"/>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Source</a:t>
            </a:r>
            <a:endParaRPr kumimoji="1" lang="ja-JP" altLang="en-US" dirty="0"/>
          </a:p>
        </p:txBody>
      </p:sp>
      <p:sp>
        <p:nvSpPr>
          <p:cNvPr id="8" name="矢印: 右 7">
            <a:extLst>
              <a:ext uri="{FF2B5EF4-FFF2-40B4-BE49-F238E27FC236}">
                <a16:creationId xmlns:a16="http://schemas.microsoft.com/office/drawing/2014/main" id="{00FDE8D8-6AE0-44EE-BD34-A90D80E82AC1}"/>
              </a:ext>
            </a:extLst>
          </p:cNvPr>
          <p:cNvSpPr/>
          <p:nvPr/>
        </p:nvSpPr>
        <p:spPr>
          <a:xfrm>
            <a:off x="2079594" y="3262184"/>
            <a:ext cx="984882"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9" name="矢印: 右 8">
            <a:extLst>
              <a:ext uri="{FF2B5EF4-FFF2-40B4-BE49-F238E27FC236}">
                <a16:creationId xmlns:a16="http://schemas.microsoft.com/office/drawing/2014/main" id="{6F9B465F-ABC8-41F3-A455-A9A042C50BE7}"/>
              </a:ext>
            </a:extLst>
          </p:cNvPr>
          <p:cNvSpPr/>
          <p:nvPr/>
        </p:nvSpPr>
        <p:spPr>
          <a:xfrm>
            <a:off x="5800455" y="3262184"/>
            <a:ext cx="984882"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85B04129-00DD-4A38-9C57-A1C4FA205B6B}"/>
              </a:ext>
            </a:extLst>
          </p:cNvPr>
          <p:cNvSpPr/>
          <p:nvPr/>
        </p:nvSpPr>
        <p:spPr>
          <a:xfrm>
            <a:off x="3064476" y="1668161"/>
            <a:ext cx="2735979" cy="4300153"/>
          </a:xfrm>
          <a:prstGeom prst="rect">
            <a:avLst/>
          </a:prstGeom>
          <a:solidFill>
            <a:srgbClr val="FFCC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 name="テキスト ボックス 10">
            <a:extLst>
              <a:ext uri="{FF2B5EF4-FFF2-40B4-BE49-F238E27FC236}">
                <a16:creationId xmlns:a16="http://schemas.microsoft.com/office/drawing/2014/main" id="{B0C2C85D-9753-44DA-991E-54815EF66B8F}"/>
              </a:ext>
            </a:extLst>
          </p:cNvPr>
          <p:cNvSpPr txBox="1"/>
          <p:nvPr/>
        </p:nvSpPr>
        <p:spPr>
          <a:xfrm>
            <a:off x="3240038" y="1864836"/>
            <a:ext cx="2384854" cy="461665"/>
          </a:xfrm>
          <a:prstGeom prst="rect">
            <a:avLst/>
          </a:prstGeom>
          <a:noFill/>
        </p:spPr>
        <p:txBody>
          <a:bodyPr wrap="square" rtlCol="0">
            <a:spAutoFit/>
          </a:bodyPr>
          <a:lstStyle/>
          <a:p>
            <a:pPr eaLnBrk="1" hangingPunct="1"/>
            <a:r>
              <a:rPr lang="en-US" altLang="ja-JP" sz="2400" dirty="0">
                <a:solidFill>
                  <a:schemeClr val="dk2"/>
                </a:solidFill>
                <a:latin typeface="Times New Roman"/>
                <a:cs typeface="Times New Roman"/>
                <a:sym typeface="Times New Roman"/>
              </a:rPr>
              <a:t>Channel model</a:t>
            </a:r>
            <a:endParaRPr lang="ja-JP" altLang="en-US" sz="2400" dirty="0">
              <a:solidFill>
                <a:schemeClr val="dk2"/>
              </a:solidFill>
              <a:latin typeface="Times New Roman"/>
              <a:cs typeface="Times New Roman"/>
              <a:sym typeface="Times New Roman"/>
            </a:endParaRPr>
          </a:p>
        </p:txBody>
      </p:sp>
      <p:sp>
        <p:nvSpPr>
          <p:cNvPr id="13" name="テキスト ボックス 12">
            <a:extLst>
              <a:ext uri="{FF2B5EF4-FFF2-40B4-BE49-F238E27FC236}">
                <a16:creationId xmlns:a16="http://schemas.microsoft.com/office/drawing/2014/main" id="{0786B020-047B-45D2-AE15-0F31717F28A9}"/>
              </a:ext>
            </a:extLst>
          </p:cNvPr>
          <p:cNvSpPr txBox="1"/>
          <p:nvPr/>
        </p:nvSpPr>
        <p:spPr>
          <a:xfrm>
            <a:off x="3149386" y="2523176"/>
            <a:ext cx="2384854" cy="3416320"/>
          </a:xfrm>
          <a:prstGeom prst="rect">
            <a:avLst/>
          </a:prstGeom>
          <a:noFill/>
        </p:spPr>
        <p:txBody>
          <a:bodyPr wrap="square">
            <a:spAutoFit/>
          </a:bodyPr>
          <a:lstStyle/>
          <a:p>
            <a:pPr marL="342900" indent="-342900">
              <a:buFont typeface="Wingdings" panose="05000000000000000000" pitchFamily="2" charset="2"/>
              <a:buChar char="ü"/>
            </a:pPr>
            <a:r>
              <a:rPr kumimoji="1" lang="en-US" altLang="ja-JP" sz="2400" b="0" dirty="0"/>
              <a:t>Path loss</a:t>
            </a:r>
          </a:p>
          <a:p>
            <a:pPr marL="342900" indent="-342900">
              <a:buFont typeface="Wingdings" panose="05000000000000000000" pitchFamily="2" charset="2"/>
              <a:buChar char="ü"/>
            </a:pPr>
            <a:r>
              <a:rPr lang="en-US" altLang="ja-JP" sz="2400" b="0" dirty="0"/>
              <a:t>Reflection</a:t>
            </a:r>
          </a:p>
          <a:p>
            <a:pPr marL="342900" indent="-342900">
              <a:buFont typeface="Wingdings" panose="05000000000000000000" pitchFamily="2" charset="2"/>
              <a:buChar char="ü"/>
            </a:pPr>
            <a:r>
              <a:rPr kumimoji="1" lang="en-US" altLang="ja-JP" sz="2400" b="0" dirty="0"/>
              <a:t>Multipath</a:t>
            </a:r>
          </a:p>
          <a:p>
            <a:pPr marL="342900" indent="-342900">
              <a:buFont typeface="Wingdings" panose="05000000000000000000" pitchFamily="2" charset="2"/>
              <a:buChar char="ü"/>
            </a:pPr>
            <a:r>
              <a:rPr kumimoji="1" lang="en-US" altLang="ja-JP" sz="2400" b="0" dirty="0"/>
              <a:t>Fading</a:t>
            </a:r>
          </a:p>
          <a:p>
            <a:pPr marL="342900" indent="-342900">
              <a:buFont typeface="Wingdings" panose="05000000000000000000" pitchFamily="2" charset="2"/>
              <a:buChar char="ü"/>
            </a:pPr>
            <a:r>
              <a:rPr lang="en-US" altLang="ja-JP" sz="2400" b="0" dirty="0"/>
              <a:t>LOS / NLOS model</a:t>
            </a:r>
          </a:p>
          <a:p>
            <a:pPr marL="342900" indent="-342900">
              <a:buFont typeface="Wingdings" panose="05000000000000000000" pitchFamily="2" charset="2"/>
              <a:buChar char="ü"/>
            </a:pPr>
            <a:r>
              <a:rPr lang="en-US" altLang="ja-JP" sz="2400" b="0" dirty="0"/>
              <a:t>White Gaussian noise</a:t>
            </a:r>
          </a:p>
        </p:txBody>
      </p:sp>
    </p:spTree>
    <p:extLst>
      <p:ext uri="{BB962C8B-B14F-4D97-AF65-F5344CB8AC3E}">
        <p14:creationId xmlns:p14="http://schemas.microsoft.com/office/powerpoint/2010/main" val="506064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567C701-34CF-4F6F-BBF1-68F4C76681A0}"/>
              </a:ext>
            </a:extLst>
          </p:cNvPr>
          <p:cNvSpPr>
            <a:spLocks noGrp="1"/>
          </p:cNvSpPr>
          <p:nvPr>
            <p:ph type="dt" idx="10"/>
          </p:nvPr>
        </p:nvSpPr>
        <p:spPr/>
        <p:txBody>
          <a:bodyPr/>
          <a:lstStyle/>
          <a:p>
            <a:r>
              <a:rPr lang="en-US" altLang="ja-JP"/>
              <a:t>July 2025</a:t>
            </a:r>
            <a:endParaRPr lang="en-US" dirty="0"/>
          </a:p>
        </p:txBody>
      </p:sp>
      <p:sp>
        <p:nvSpPr>
          <p:cNvPr id="3" name="フッター プレースホルダー 2">
            <a:extLst>
              <a:ext uri="{FF2B5EF4-FFF2-40B4-BE49-F238E27FC236}">
                <a16:creationId xmlns:a16="http://schemas.microsoft.com/office/drawing/2014/main" id="{36D494DA-0322-489C-B194-5A0EFE49008F}"/>
              </a:ext>
            </a:extLst>
          </p:cNvPr>
          <p:cNvSpPr>
            <a:spLocks noGrp="1"/>
          </p:cNvSpPr>
          <p:nvPr>
            <p:ph type="ftr" idx="11"/>
          </p:nvPr>
        </p:nvSpPr>
        <p:spPr/>
        <p:txBody>
          <a:bodyPr/>
          <a:lstStyle/>
          <a:p>
            <a:r>
              <a:rPr lang="en-US"/>
              <a:t>Takumi Kobayashi, Minsoo Kim, Marco Hernandez, Ryuji Kohno (OMU/YRP-IAI/U.Oulu/YNU)</a:t>
            </a:r>
            <a:endParaRPr lang="en-US" dirty="0"/>
          </a:p>
        </p:txBody>
      </p:sp>
      <p:sp>
        <p:nvSpPr>
          <p:cNvPr id="4" name="スライド番号プレースホルダー 3">
            <a:extLst>
              <a:ext uri="{FF2B5EF4-FFF2-40B4-BE49-F238E27FC236}">
                <a16:creationId xmlns:a16="http://schemas.microsoft.com/office/drawing/2014/main" id="{825AFFEA-E8A2-4382-9AB5-B93F41466D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19</a:t>
            </a:fld>
            <a:endParaRPr dirty="0"/>
          </a:p>
        </p:txBody>
      </p:sp>
      <p:sp>
        <p:nvSpPr>
          <p:cNvPr id="5" name="タイトル 4">
            <a:extLst>
              <a:ext uri="{FF2B5EF4-FFF2-40B4-BE49-F238E27FC236}">
                <a16:creationId xmlns:a16="http://schemas.microsoft.com/office/drawing/2014/main" id="{96F598FD-17C2-42A5-96DE-BB71033CF53F}"/>
              </a:ext>
            </a:extLst>
          </p:cNvPr>
          <p:cNvSpPr>
            <a:spLocks noGrp="1"/>
          </p:cNvSpPr>
          <p:nvPr>
            <p:ph type="title"/>
          </p:nvPr>
        </p:nvSpPr>
        <p:spPr/>
        <p:txBody>
          <a:bodyPr/>
          <a:lstStyle/>
          <a:p>
            <a:r>
              <a:rPr kumimoji="1" lang="en-US" altLang="ja-JP" dirty="0"/>
              <a:t>Environmental model</a:t>
            </a:r>
            <a:endParaRPr kumimoji="1" lang="ja-JP" altLang="en-US" dirty="0"/>
          </a:p>
        </p:txBody>
      </p:sp>
      <p:sp>
        <p:nvSpPr>
          <p:cNvPr id="6" name="楕円 5">
            <a:extLst>
              <a:ext uri="{FF2B5EF4-FFF2-40B4-BE49-F238E27FC236}">
                <a16:creationId xmlns:a16="http://schemas.microsoft.com/office/drawing/2014/main" id="{9CC16764-214F-4F8C-93F7-04684625D23B}"/>
              </a:ext>
            </a:extLst>
          </p:cNvPr>
          <p:cNvSpPr/>
          <p:nvPr/>
        </p:nvSpPr>
        <p:spPr>
          <a:xfrm>
            <a:off x="7377668" y="3244280"/>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Sink</a:t>
            </a:r>
            <a:endParaRPr kumimoji="1" lang="ja-JP" altLang="en-US" dirty="0"/>
          </a:p>
        </p:txBody>
      </p:sp>
      <p:sp>
        <p:nvSpPr>
          <p:cNvPr id="7" name="楕円 6">
            <a:extLst>
              <a:ext uri="{FF2B5EF4-FFF2-40B4-BE49-F238E27FC236}">
                <a16:creationId xmlns:a16="http://schemas.microsoft.com/office/drawing/2014/main" id="{AC3A3043-BF13-4ADC-B615-26D1C107F93F}"/>
              </a:ext>
            </a:extLst>
          </p:cNvPr>
          <p:cNvSpPr/>
          <p:nvPr/>
        </p:nvSpPr>
        <p:spPr>
          <a:xfrm>
            <a:off x="291419" y="3238101"/>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Source</a:t>
            </a:r>
            <a:endParaRPr kumimoji="1" lang="ja-JP" altLang="en-US" dirty="0"/>
          </a:p>
        </p:txBody>
      </p:sp>
      <p:sp>
        <p:nvSpPr>
          <p:cNvPr id="9" name="矢印: 右 8">
            <a:extLst>
              <a:ext uri="{FF2B5EF4-FFF2-40B4-BE49-F238E27FC236}">
                <a16:creationId xmlns:a16="http://schemas.microsoft.com/office/drawing/2014/main" id="{96436A8E-EB2F-475E-9306-B6F17D928E1F}"/>
              </a:ext>
            </a:extLst>
          </p:cNvPr>
          <p:cNvSpPr/>
          <p:nvPr/>
        </p:nvSpPr>
        <p:spPr>
          <a:xfrm>
            <a:off x="6930170" y="3434871"/>
            <a:ext cx="447497"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87923C8B-1F6F-4258-9898-A90B4E3EB917}"/>
              </a:ext>
            </a:extLst>
          </p:cNvPr>
          <p:cNvSpPr/>
          <p:nvPr/>
        </p:nvSpPr>
        <p:spPr>
          <a:xfrm>
            <a:off x="3202174" y="2581687"/>
            <a:ext cx="2369929" cy="2258778"/>
          </a:xfrm>
          <a:prstGeom prst="rect">
            <a:avLst/>
          </a:prstGeom>
          <a:solidFill>
            <a:srgbClr val="FFCC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 name="テキスト ボックス 10">
            <a:extLst>
              <a:ext uri="{FF2B5EF4-FFF2-40B4-BE49-F238E27FC236}">
                <a16:creationId xmlns:a16="http://schemas.microsoft.com/office/drawing/2014/main" id="{1C49E298-1CD8-4438-9E2A-6D8439FD79BE}"/>
              </a:ext>
            </a:extLst>
          </p:cNvPr>
          <p:cNvSpPr txBox="1"/>
          <p:nvPr/>
        </p:nvSpPr>
        <p:spPr>
          <a:xfrm>
            <a:off x="3338098" y="2581687"/>
            <a:ext cx="2384854" cy="461665"/>
          </a:xfrm>
          <a:prstGeom prst="rect">
            <a:avLst/>
          </a:prstGeom>
          <a:noFill/>
        </p:spPr>
        <p:txBody>
          <a:bodyPr wrap="square" rtlCol="0">
            <a:spAutoFit/>
          </a:bodyPr>
          <a:lstStyle/>
          <a:p>
            <a:pPr eaLnBrk="1" hangingPunct="1"/>
            <a:r>
              <a:rPr lang="en-US" altLang="ja-JP" sz="2400" dirty="0">
                <a:solidFill>
                  <a:schemeClr val="dk2"/>
                </a:solidFill>
                <a:latin typeface="Times New Roman"/>
                <a:cs typeface="Times New Roman"/>
                <a:sym typeface="Times New Roman"/>
              </a:rPr>
              <a:t>Channel model</a:t>
            </a:r>
            <a:endParaRPr lang="ja-JP" altLang="en-US" sz="2400" dirty="0">
              <a:solidFill>
                <a:schemeClr val="dk2"/>
              </a:solidFill>
              <a:latin typeface="Times New Roman"/>
              <a:cs typeface="Times New Roman"/>
              <a:sym typeface="Times New Roman"/>
            </a:endParaRPr>
          </a:p>
        </p:txBody>
      </p:sp>
      <p:sp>
        <p:nvSpPr>
          <p:cNvPr id="12" name="テキスト ボックス 11">
            <a:extLst>
              <a:ext uri="{FF2B5EF4-FFF2-40B4-BE49-F238E27FC236}">
                <a16:creationId xmlns:a16="http://schemas.microsoft.com/office/drawing/2014/main" id="{40420951-06A8-466F-A8A6-31B615DAB58F}"/>
              </a:ext>
            </a:extLst>
          </p:cNvPr>
          <p:cNvSpPr txBox="1"/>
          <p:nvPr/>
        </p:nvSpPr>
        <p:spPr>
          <a:xfrm>
            <a:off x="3247446" y="3240027"/>
            <a:ext cx="2188733" cy="1600438"/>
          </a:xfrm>
          <a:prstGeom prst="rect">
            <a:avLst/>
          </a:prstGeom>
          <a:noFill/>
        </p:spPr>
        <p:txBody>
          <a:bodyPr wrap="square">
            <a:spAutoFit/>
          </a:bodyPr>
          <a:lstStyle/>
          <a:p>
            <a:pPr marL="342900" indent="-342900">
              <a:buFont typeface="Wingdings" panose="05000000000000000000" pitchFamily="2" charset="2"/>
              <a:buChar char="ü"/>
            </a:pPr>
            <a:r>
              <a:rPr kumimoji="1" lang="en-US" altLang="ja-JP" sz="1400" b="0" dirty="0"/>
              <a:t>Path loss</a:t>
            </a:r>
          </a:p>
          <a:p>
            <a:pPr marL="342900" indent="-342900">
              <a:buFont typeface="Wingdings" panose="05000000000000000000" pitchFamily="2" charset="2"/>
              <a:buChar char="ü"/>
            </a:pPr>
            <a:r>
              <a:rPr lang="en-US" altLang="ja-JP" sz="1400" b="0" dirty="0"/>
              <a:t>Reflection</a:t>
            </a:r>
          </a:p>
          <a:p>
            <a:pPr marL="342900" indent="-342900">
              <a:buFont typeface="Wingdings" panose="05000000000000000000" pitchFamily="2" charset="2"/>
              <a:buChar char="ü"/>
            </a:pPr>
            <a:r>
              <a:rPr kumimoji="1" lang="en-US" altLang="ja-JP" sz="1400" b="0" dirty="0"/>
              <a:t>Multipath</a:t>
            </a:r>
          </a:p>
          <a:p>
            <a:pPr marL="342900" indent="-342900">
              <a:buFont typeface="Wingdings" panose="05000000000000000000" pitchFamily="2" charset="2"/>
              <a:buChar char="ü"/>
            </a:pPr>
            <a:r>
              <a:rPr kumimoji="1" lang="en-US" altLang="ja-JP" sz="1400" b="0" dirty="0"/>
              <a:t>Fading</a:t>
            </a:r>
          </a:p>
          <a:p>
            <a:pPr marL="342900" indent="-342900">
              <a:buFont typeface="Wingdings" panose="05000000000000000000" pitchFamily="2" charset="2"/>
              <a:buChar char="ü"/>
            </a:pPr>
            <a:r>
              <a:rPr lang="en-US" altLang="ja-JP" sz="1400" b="0" dirty="0"/>
              <a:t>LOS / NLOS model</a:t>
            </a:r>
          </a:p>
          <a:p>
            <a:pPr marL="342900" indent="-342900">
              <a:buFont typeface="Wingdings" panose="05000000000000000000" pitchFamily="2" charset="2"/>
              <a:buChar char="ü"/>
            </a:pPr>
            <a:r>
              <a:rPr lang="en-US" altLang="ja-JP" sz="1400" b="0" dirty="0"/>
              <a:t>White Gaussian noise</a:t>
            </a:r>
          </a:p>
        </p:txBody>
      </p:sp>
      <p:grpSp>
        <p:nvGrpSpPr>
          <p:cNvPr id="19" name="グループ化 18">
            <a:extLst>
              <a:ext uri="{FF2B5EF4-FFF2-40B4-BE49-F238E27FC236}">
                <a16:creationId xmlns:a16="http://schemas.microsoft.com/office/drawing/2014/main" id="{5A521659-2BB6-43AA-88F2-DF79791DFA29}"/>
              </a:ext>
            </a:extLst>
          </p:cNvPr>
          <p:cNvGrpSpPr/>
          <p:nvPr/>
        </p:nvGrpSpPr>
        <p:grpSpPr>
          <a:xfrm>
            <a:off x="6405461" y="3339891"/>
            <a:ext cx="510037" cy="511233"/>
            <a:chOff x="2092344" y="3167204"/>
            <a:chExt cx="510037" cy="511233"/>
          </a:xfrm>
        </p:grpSpPr>
        <p:sp>
          <p:nvSpPr>
            <p:cNvPr id="20" name="楕円 19">
              <a:extLst>
                <a:ext uri="{FF2B5EF4-FFF2-40B4-BE49-F238E27FC236}">
                  <a16:creationId xmlns:a16="http://schemas.microsoft.com/office/drawing/2014/main" id="{A69E8469-FDC8-4172-8BF0-F6B7CE84AD0E}"/>
                </a:ext>
              </a:extLst>
            </p:cNvPr>
            <p:cNvSpPr/>
            <p:nvPr/>
          </p:nvSpPr>
          <p:spPr>
            <a:xfrm>
              <a:off x="2092344" y="3167204"/>
              <a:ext cx="510037" cy="511233"/>
            </a:xfrm>
            <a:prstGeom prst="ellipse">
              <a:avLst/>
            </a:prstGeom>
            <a:solidFill>
              <a:srgbClr val="FFFF00"/>
            </a:solidFill>
            <a:ln w="28575">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21" name="直線コネクタ 20">
              <a:extLst>
                <a:ext uri="{FF2B5EF4-FFF2-40B4-BE49-F238E27FC236}">
                  <a16:creationId xmlns:a16="http://schemas.microsoft.com/office/drawing/2014/main" id="{13F74097-B98F-44F1-9AD6-0A5B6CDBABF1}"/>
                </a:ext>
              </a:extLst>
            </p:cNvPr>
            <p:cNvCxnSpPr>
              <a:stCxn id="20" idx="0"/>
              <a:endCxn id="20" idx="4"/>
            </p:cNvCxnSpPr>
            <p:nvPr/>
          </p:nvCxnSpPr>
          <p:spPr>
            <a:xfrm>
              <a:off x="2347363" y="3167204"/>
              <a:ext cx="0" cy="511233"/>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直線コネクタ 21">
              <a:extLst>
                <a:ext uri="{FF2B5EF4-FFF2-40B4-BE49-F238E27FC236}">
                  <a16:creationId xmlns:a16="http://schemas.microsoft.com/office/drawing/2014/main" id="{99011BAF-6D6A-41D8-9876-2B3F333AD549}"/>
                </a:ext>
              </a:extLst>
            </p:cNvPr>
            <p:cNvCxnSpPr>
              <a:stCxn id="20" idx="2"/>
              <a:endCxn id="20" idx="6"/>
            </p:cNvCxnSpPr>
            <p:nvPr/>
          </p:nvCxnSpPr>
          <p:spPr>
            <a:xfrm>
              <a:off x="2092344" y="3422821"/>
              <a:ext cx="510037"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23" name="矢印: 右 22">
            <a:extLst>
              <a:ext uri="{FF2B5EF4-FFF2-40B4-BE49-F238E27FC236}">
                <a16:creationId xmlns:a16="http://schemas.microsoft.com/office/drawing/2014/main" id="{A56EBBD2-3D5B-47A6-80A2-AB5A822764D9}"/>
              </a:ext>
            </a:extLst>
          </p:cNvPr>
          <p:cNvSpPr/>
          <p:nvPr/>
        </p:nvSpPr>
        <p:spPr>
          <a:xfrm>
            <a:off x="5572102" y="3434871"/>
            <a:ext cx="818687"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4" name="矢印: 右 23">
            <a:extLst>
              <a:ext uri="{FF2B5EF4-FFF2-40B4-BE49-F238E27FC236}">
                <a16:creationId xmlns:a16="http://schemas.microsoft.com/office/drawing/2014/main" id="{AFB6A0AF-4174-487E-BA30-18738BD13173}"/>
              </a:ext>
            </a:extLst>
          </p:cNvPr>
          <p:cNvSpPr/>
          <p:nvPr/>
        </p:nvSpPr>
        <p:spPr>
          <a:xfrm>
            <a:off x="1699885" y="3434871"/>
            <a:ext cx="1521819"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5" name="矢印: 右 24">
            <a:extLst>
              <a:ext uri="{FF2B5EF4-FFF2-40B4-BE49-F238E27FC236}">
                <a16:creationId xmlns:a16="http://schemas.microsoft.com/office/drawing/2014/main" id="{3A5F6796-30A1-4399-B063-93AD1ED63DB2}"/>
              </a:ext>
            </a:extLst>
          </p:cNvPr>
          <p:cNvSpPr/>
          <p:nvPr/>
        </p:nvSpPr>
        <p:spPr>
          <a:xfrm rot="5400000">
            <a:off x="6050473" y="2569249"/>
            <a:ext cx="1220009"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6" name="矢印: 右 25">
            <a:extLst>
              <a:ext uri="{FF2B5EF4-FFF2-40B4-BE49-F238E27FC236}">
                <a16:creationId xmlns:a16="http://schemas.microsoft.com/office/drawing/2014/main" id="{8E39953E-ED06-4004-879D-3FC82E8A00D4}"/>
              </a:ext>
            </a:extLst>
          </p:cNvPr>
          <p:cNvSpPr/>
          <p:nvPr/>
        </p:nvSpPr>
        <p:spPr>
          <a:xfrm rot="18269372">
            <a:off x="1206019" y="2628264"/>
            <a:ext cx="1259461"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8" name="正方形/長方形 27">
            <a:extLst>
              <a:ext uri="{FF2B5EF4-FFF2-40B4-BE49-F238E27FC236}">
                <a16:creationId xmlns:a16="http://schemas.microsoft.com/office/drawing/2014/main" id="{B1CB4019-8ABD-44A6-897A-71C3550BD805}"/>
              </a:ext>
            </a:extLst>
          </p:cNvPr>
          <p:cNvSpPr/>
          <p:nvPr/>
        </p:nvSpPr>
        <p:spPr>
          <a:xfrm>
            <a:off x="1988644" y="1464970"/>
            <a:ext cx="1865870" cy="765113"/>
          </a:xfrm>
          <a:prstGeom prst="rect">
            <a:avLst/>
          </a:prstGeom>
          <a:solidFill>
            <a:srgbClr val="FFFF00"/>
          </a:solidFill>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Interference to the other devices</a:t>
            </a:r>
            <a:endParaRPr kumimoji="1" lang="ja-JP" altLang="en-US" dirty="0"/>
          </a:p>
        </p:txBody>
      </p:sp>
      <p:sp>
        <p:nvSpPr>
          <p:cNvPr id="29" name="正方形/長方形 28">
            <a:extLst>
              <a:ext uri="{FF2B5EF4-FFF2-40B4-BE49-F238E27FC236}">
                <a16:creationId xmlns:a16="http://schemas.microsoft.com/office/drawing/2014/main" id="{B7C4A1C3-7C69-44D1-B3C1-48B7567D3D9B}"/>
              </a:ext>
            </a:extLst>
          </p:cNvPr>
          <p:cNvSpPr/>
          <p:nvPr/>
        </p:nvSpPr>
        <p:spPr>
          <a:xfrm>
            <a:off x="5727542" y="1343929"/>
            <a:ext cx="1865870" cy="765113"/>
          </a:xfrm>
          <a:prstGeom prst="rect">
            <a:avLst/>
          </a:prstGeom>
          <a:solidFill>
            <a:srgbClr val="FFFF00"/>
          </a:solidFill>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Interference from </a:t>
            </a:r>
            <a:r>
              <a:rPr lang="en-US" altLang="ja-JP" dirty="0"/>
              <a:t>t</a:t>
            </a:r>
            <a:r>
              <a:rPr kumimoji="1" lang="en-US" altLang="ja-JP" dirty="0"/>
              <a:t>he other devices</a:t>
            </a:r>
            <a:endParaRPr kumimoji="1" lang="ja-JP" altLang="en-US" dirty="0"/>
          </a:p>
        </p:txBody>
      </p:sp>
      <p:sp>
        <p:nvSpPr>
          <p:cNvPr id="30" name="正方形/長方形 29">
            <a:extLst>
              <a:ext uri="{FF2B5EF4-FFF2-40B4-BE49-F238E27FC236}">
                <a16:creationId xmlns:a16="http://schemas.microsoft.com/office/drawing/2014/main" id="{4DF07F70-5AAB-480A-BF21-9049687EEE55}"/>
              </a:ext>
            </a:extLst>
          </p:cNvPr>
          <p:cNvSpPr/>
          <p:nvPr/>
        </p:nvSpPr>
        <p:spPr>
          <a:xfrm>
            <a:off x="5727542" y="5106993"/>
            <a:ext cx="1865870" cy="765113"/>
          </a:xfrm>
          <a:prstGeom prst="rect">
            <a:avLst/>
          </a:prstGeom>
          <a:solidFill>
            <a:srgbClr val="FFFF00"/>
          </a:solidFill>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Colored noise</a:t>
            </a:r>
            <a:endParaRPr kumimoji="1" lang="ja-JP" altLang="en-US" dirty="0"/>
          </a:p>
        </p:txBody>
      </p:sp>
      <p:sp>
        <p:nvSpPr>
          <p:cNvPr id="31" name="矢印: 右 30">
            <a:extLst>
              <a:ext uri="{FF2B5EF4-FFF2-40B4-BE49-F238E27FC236}">
                <a16:creationId xmlns:a16="http://schemas.microsoft.com/office/drawing/2014/main" id="{700A6F68-AC14-418B-BA9B-89B9DFE03603}"/>
              </a:ext>
            </a:extLst>
          </p:cNvPr>
          <p:cNvSpPr/>
          <p:nvPr/>
        </p:nvSpPr>
        <p:spPr>
          <a:xfrm rot="16200000">
            <a:off x="6047529" y="4347002"/>
            <a:ext cx="1220009"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2" name="正方形/長方形 31">
            <a:extLst>
              <a:ext uri="{FF2B5EF4-FFF2-40B4-BE49-F238E27FC236}">
                <a16:creationId xmlns:a16="http://schemas.microsoft.com/office/drawing/2014/main" id="{D94E69E4-9896-4E5E-83D7-F7F28399DBD0}"/>
              </a:ext>
            </a:extLst>
          </p:cNvPr>
          <p:cNvSpPr/>
          <p:nvPr/>
        </p:nvSpPr>
        <p:spPr>
          <a:xfrm>
            <a:off x="1055709" y="4507639"/>
            <a:ext cx="1865870" cy="765113"/>
          </a:xfrm>
          <a:prstGeom prst="rect">
            <a:avLst/>
          </a:prstGeom>
          <a:solidFill>
            <a:srgbClr val="FFFF00"/>
          </a:solidFill>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Human impact</a:t>
            </a:r>
            <a:endParaRPr kumimoji="1" lang="ja-JP" altLang="en-US" dirty="0"/>
          </a:p>
        </p:txBody>
      </p:sp>
      <p:sp>
        <p:nvSpPr>
          <p:cNvPr id="33" name="矢印: 右 32">
            <a:extLst>
              <a:ext uri="{FF2B5EF4-FFF2-40B4-BE49-F238E27FC236}">
                <a16:creationId xmlns:a16="http://schemas.microsoft.com/office/drawing/2014/main" id="{97E643E6-C8DA-4987-8AFD-5C5634EC92F1}"/>
              </a:ext>
            </a:extLst>
          </p:cNvPr>
          <p:cNvSpPr/>
          <p:nvPr/>
        </p:nvSpPr>
        <p:spPr>
          <a:xfrm rot="3600000">
            <a:off x="1303503" y="4001025"/>
            <a:ext cx="729479"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745564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B059CA-4E28-46EC-8C4B-BF7DC347BBEA}"/>
              </a:ext>
            </a:extLst>
          </p:cNvPr>
          <p:cNvSpPr>
            <a:spLocks noGrp="1"/>
          </p:cNvSpPr>
          <p:nvPr>
            <p:ph type="ctrTitle"/>
          </p:nvPr>
        </p:nvSpPr>
        <p:spPr>
          <a:xfrm>
            <a:off x="685800" y="1787525"/>
            <a:ext cx="8096250" cy="1470025"/>
          </a:xfrm>
        </p:spPr>
        <p:txBody>
          <a:bodyPr>
            <a:normAutofit fontScale="90000"/>
          </a:bodyPr>
          <a:lstStyle/>
          <a:p>
            <a:r>
              <a:rPr kumimoji="0" lang="en-US" altLang="ja-JP" sz="36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t>Interference Mitigation Schemes in </a:t>
            </a:r>
            <a:br>
              <a:rPr kumimoji="0" lang="en-US" altLang="ja-JP" sz="36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br>
            <a:r>
              <a:rPr kumimoji="0" lang="en-US" altLang="ja-JP" sz="36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t>Class 3, 5, 6, and 7 of Coexistence in TG6ma</a:t>
            </a:r>
            <a:endParaRPr kumimoji="1" lang="ja-JP" altLang="en-US" dirty="0">
              <a:solidFill>
                <a:schemeClr val="tx1"/>
              </a:solidFill>
            </a:endParaRPr>
          </a:p>
        </p:txBody>
      </p:sp>
      <p:sp>
        <p:nvSpPr>
          <p:cNvPr id="3" name="字幕 2">
            <a:extLst>
              <a:ext uri="{FF2B5EF4-FFF2-40B4-BE49-F238E27FC236}">
                <a16:creationId xmlns:a16="http://schemas.microsoft.com/office/drawing/2014/main" id="{169AC742-DB54-4E5D-B13D-65186EC1240E}"/>
              </a:ext>
            </a:extLst>
          </p:cNvPr>
          <p:cNvSpPr>
            <a:spLocks noGrp="1"/>
          </p:cNvSpPr>
          <p:nvPr>
            <p:ph type="subTitle" idx="1"/>
          </p:nvPr>
        </p:nvSpPr>
        <p:spPr>
          <a:xfrm>
            <a:off x="1409700" y="3649662"/>
            <a:ext cx="6400800" cy="1470025"/>
          </a:xfrm>
        </p:spPr>
        <p:txBody>
          <a:bodyPr/>
          <a:lstStyle/>
          <a:p>
            <a:r>
              <a:rPr kumimoji="1" lang="en-US" altLang="ja-JP" sz="2000" dirty="0">
                <a:latin typeface="+mj-lt"/>
              </a:rPr>
              <a:t>Takumi Kobayashi</a:t>
            </a:r>
            <a:r>
              <a:rPr kumimoji="1" lang="en-US" altLang="ja-JP" sz="2000" baseline="30000" dirty="0">
                <a:latin typeface="+mj-lt"/>
              </a:rPr>
              <a:t>1,2</a:t>
            </a:r>
            <a:r>
              <a:rPr kumimoji="1" lang="en-US" altLang="ja-JP" sz="2000" dirty="0">
                <a:latin typeface="+mj-lt"/>
              </a:rPr>
              <a:t>, Minsoo Kim</a:t>
            </a:r>
            <a:r>
              <a:rPr kumimoji="1" lang="en-US" altLang="ja-JP" sz="2000" baseline="30000" dirty="0">
                <a:latin typeface="+mj-lt"/>
              </a:rPr>
              <a:t>2</a:t>
            </a:r>
            <a:r>
              <a:rPr kumimoji="1" lang="en-US" altLang="ja-JP" sz="2000" dirty="0">
                <a:latin typeface="+mj-lt"/>
              </a:rPr>
              <a:t>, Marco Hernandez</a:t>
            </a:r>
            <a:r>
              <a:rPr kumimoji="1" lang="en-US" altLang="ja-JP" sz="2000" baseline="30000" dirty="0">
                <a:latin typeface="+mj-lt"/>
              </a:rPr>
              <a:t>2,3</a:t>
            </a:r>
            <a:r>
              <a:rPr kumimoji="1" lang="en-US" altLang="ja-JP" sz="2000" dirty="0">
                <a:latin typeface="+mj-lt"/>
              </a:rPr>
              <a:t>, Daisuke Anzai</a:t>
            </a:r>
            <a:r>
              <a:rPr kumimoji="1" lang="en-US" altLang="ja-JP" sz="2000" baseline="30000" dirty="0">
                <a:latin typeface="+mj-lt"/>
              </a:rPr>
              <a:t>1</a:t>
            </a:r>
            <a:r>
              <a:rPr kumimoji="1" lang="en-US" altLang="ja-JP" sz="2000" dirty="0">
                <a:latin typeface="+mj-lt"/>
              </a:rPr>
              <a:t>, Ryuji Kohno</a:t>
            </a:r>
            <a:r>
              <a:rPr kumimoji="1" lang="en-US" altLang="ja-JP" sz="2000" baseline="30000" dirty="0">
                <a:latin typeface="+mj-lt"/>
              </a:rPr>
              <a:t>2,4</a:t>
            </a:r>
          </a:p>
        </p:txBody>
      </p:sp>
      <p:sp>
        <p:nvSpPr>
          <p:cNvPr id="5" name="日付プレースホルダー 4">
            <a:extLst>
              <a:ext uri="{FF2B5EF4-FFF2-40B4-BE49-F238E27FC236}">
                <a16:creationId xmlns:a16="http://schemas.microsoft.com/office/drawing/2014/main" id="{A9B665EA-F07D-4188-8326-F659381AFD03}"/>
              </a:ext>
            </a:extLst>
          </p:cNvPr>
          <p:cNvSpPr>
            <a:spLocks noGrp="1"/>
          </p:cNvSpPr>
          <p:nvPr>
            <p:ph type="dt" idx="10"/>
          </p:nvPr>
        </p:nvSpPr>
        <p:spPr>
          <a:xfrm>
            <a:off x="685800" y="444500"/>
            <a:ext cx="1600200" cy="215900"/>
          </a:xfrm>
        </p:spPr>
        <p:txBody>
          <a:bodyPr/>
          <a:lstStyle/>
          <a:p>
            <a:r>
              <a:rPr kumimoji="1" lang="en-US" altLang="ja-JP"/>
              <a:t>July 2025</a:t>
            </a:r>
            <a:endParaRPr kumimoji="1" lang="ja-JP" altLang="en-US"/>
          </a:p>
        </p:txBody>
      </p:sp>
      <p:sp>
        <p:nvSpPr>
          <p:cNvPr id="6" name="フッター プレースホルダー 5">
            <a:extLst>
              <a:ext uri="{FF2B5EF4-FFF2-40B4-BE49-F238E27FC236}">
                <a16:creationId xmlns:a16="http://schemas.microsoft.com/office/drawing/2014/main" id="{D04E258F-1F60-4F52-8C75-E11614000F78}"/>
              </a:ext>
            </a:extLst>
          </p:cNvPr>
          <p:cNvSpPr>
            <a:spLocks noGrp="1"/>
          </p:cNvSpPr>
          <p:nvPr>
            <p:ph type="ftr" idx="11"/>
          </p:nvPr>
        </p:nvSpPr>
        <p:spPr>
          <a:xfrm>
            <a:off x="4878388" y="6398039"/>
            <a:ext cx="4132262" cy="184150"/>
          </a:xfrm>
        </p:spPr>
        <p:txBody>
          <a:bodyPr/>
          <a:lstStyle/>
          <a:p>
            <a:r>
              <a:rPr kumimoji="1" lang="en-US" altLang="ja-JP"/>
              <a:t>Takumi Kobayashi, Minsoo Kim, Marco Hernandez, Ryuji Kohno (OMU/YRP-IAI/U.Oulu/YNU)</a:t>
            </a:r>
            <a:endParaRPr kumimoji="1" lang="ja-JP" altLang="en-US" dirty="0"/>
          </a:p>
        </p:txBody>
      </p:sp>
      <p:sp>
        <p:nvSpPr>
          <p:cNvPr id="4" name="スライド番号プレースホルダー 3">
            <a:extLst>
              <a:ext uri="{FF2B5EF4-FFF2-40B4-BE49-F238E27FC236}">
                <a16:creationId xmlns:a16="http://schemas.microsoft.com/office/drawing/2014/main" id="{C07F7F96-A9BC-4DA5-8F52-A51FF0FD776E}"/>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a:t>
            </a:fld>
            <a:endParaRPr dirty="0"/>
          </a:p>
        </p:txBody>
      </p:sp>
      <p:sp>
        <p:nvSpPr>
          <p:cNvPr id="7" name="字幕 2">
            <a:extLst>
              <a:ext uri="{FF2B5EF4-FFF2-40B4-BE49-F238E27FC236}">
                <a16:creationId xmlns:a16="http://schemas.microsoft.com/office/drawing/2014/main" id="{7055BBC3-2DC1-D944-DF52-A97F596F37EA}"/>
              </a:ext>
            </a:extLst>
          </p:cNvPr>
          <p:cNvSpPr txBox="1">
            <a:spLocks/>
          </p:cNvSpPr>
          <p:nvPr/>
        </p:nvSpPr>
        <p:spPr>
          <a:xfrm>
            <a:off x="2870553" y="4613276"/>
            <a:ext cx="3726744" cy="14700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457200" marR="0" lvl="1" indent="0" algn="ctr"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914400" marR="0" lvl="2" indent="0" algn="ctr"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371600" marR="0" lvl="3" indent="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1828800" marR="0" lvl="4" indent="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286000" marR="0" lvl="5" indent="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L="2743200" marR="0" lvl="6" indent="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L="3200400" marR="0" lvl="7" indent="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L="3657600" marR="0" lvl="8" indent="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pPr algn="l" eaLnBrk="1" fontAlgn="auto" hangingPunct="1"/>
            <a:r>
              <a:rPr lang="en-US" altLang="ja-JP" sz="2000" baseline="30000" dirty="0">
                <a:latin typeface="+mj-lt"/>
              </a:rPr>
              <a:t>1</a:t>
            </a:r>
            <a:r>
              <a:rPr lang="en-US" altLang="ja-JP" sz="1600" kern="0" dirty="0">
                <a:latin typeface="+mj-lt"/>
              </a:rPr>
              <a:t> Osaka Metropolitan University</a:t>
            </a:r>
          </a:p>
          <a:p>
            <a:pPr algn="l" eaLnBrk="1" fontAlgn="auto" hangingPunct="1"/>
            <a:r>
              <a:rPr lang="en-US" altLang="ja-JP" sz="2000" baseline="30000" dirty="0">
                <a:latin typeface="+mj-lt"/>
              </a:rPr>
              <a:t>2 </a:t>
            </a:r>
            <a:r>
              <a:rPr kumimoji="1" lang="en-US" altLang="ja-JP" sz="1600" kern="0" dirty="0">
                <a:latin typeface="+mj-lt"/>
              </a:rPr>
              <a:t>YRP International Alliance Institute</a:t>
            </a:r>
          </a:p>
          <a:p>
            <a:pPr algn="l" eaLnBrk="1" fontAlgn="auto" hangingPunct="1"/>
            <a:r>
              <a:rPr lang="en-US" altLang="ja-JP" sz="2000" baseline="30000" dirty="0">
                <a:latin typeface="+mj-lt"/>
              </a:rPr>
              <a:t>3 </a:t>
            </a:r>
            <a:r>
              <a:rPr lang="en-US" altLang="ja-JP" sz="1600" kern="0" dirty="0">
                <a:latin typeface="+mj-lt"/>
              </a:rPr>
              <a:t>CWC, University of Oulu</a:t>
            </a:r>
          </a:p>
          <a:p>
            <a:pPr algn="l" eaLnBrk="1" fontAlgn="auto" hangingPunct="1"/>
            <a:r>
              <a:rPr lang="en-US" altLang="ja-JP" sz="2000" baseline="30000" dirty="0">
                <a:latin typeface="+mj-lt"/>
              </a:rPr>
              <a:t>4 </a:t>
            </a:r>
            <a:r>
              <a:rPr kumimoji="1" lang="en-US" altLang="ja-JP" sz="1600" kern="0" dirty="0">
                <a:latin typeface="+mj-lt"/>
              </a:rPr>
              <a:t>Yokohama National University</a:t>
            </a:r>
          </a:p>
        </p:txBody>
      </p:sp>
    </p:spTree>
    <p:extLst>
      <p:ext uri="{BB962C8B-B14F-4D97-AF65-F5344CB8AC3E}">
        <p14:creationId xmlns:p14="http://schemas.microsoft.com/office/powerpoint/2010/main" val="3656800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B29FCDD-EA81-7C54-50F3-C0875FC7BF20}"/>
              </a:ext>
            </a:extLst>
          </p:cNvPr>
          <p:cNvSpPr>
            <a:spLocks noGrp="1"/>
          </p:cNvSpPr>
          <p:nvPr>
            <p:ph type="dt" idx="10"/>
          </p:nvPr>
        </p:nvSpPr>
        <p:spPr/>
        <p:txBody>
          <a:bodyPr/>
          <a:lstStyle/>
          <a:p>
            <a:r>
              <a:rPr lang="en-US" altLang="ja-JP"/>
              <a:t>July 2025</a:t>
            </a:r>
            <a:endParaRPr lang="en-US" dirty="0"/>
          </a:p>
        </p:txBody>
      </p:sp>
      <p:sp>
        <p:nvSpPr>
          <p:cNvPr id="3" name="フッター プレースホルダー 2">
            <a:extLst>
              <a:ext uri="{FF2B5EF4-FFF2-40B4-BE49-F238E27FC236}">
                <a16:creationId xmlns:a16="http://schemas.microsoft.com/office/drawing/2014/main" id="{4B6197DF-07CF-4DFA-A351-2DCC73678A43}"/>
              </a:ext>
            </a:extLst>
          </p:cNvPr>
          <p:cNvSpPr>
            <a:spLocks noGrp="1"/>
          </p:cNvSpPr>
          <p:nvPr>
            <p:ph type="ftr" idx="11"/>
          </p:nvPr>
        </p:nvSpPr>
        <p:spPr/>
        <p:txBody>
          <a:bodyPr/>
          <a:lstStyle/>
          <a:p>
            <a:r>
              <a:rPr lang="en-US"/>
              <a:t>Takumi Kobayashi, Minsoo Kim, Marco Hernandez, Ryuji Kohno (OMU/YRP-IAI/U.Oulu/YNU)</a:t>
            </a:r>
            <a:endParaRPr lang="en-US" dirty="0"/>
          </a:p>
        </p:txBody>
      </p:sp>
      <p:sp>
        <p:nvSpPr>
          <p:cNvPr id="4" name="スライド番号プレースホルダー 3">
            <a:extLst>
              <a:ext uri="{FF2B5EF4-FFF2-40B4-BE49-F238E27FC236}">
                <a16:creationId xmlns:a16="http://schemas.microsoft.com/office/drawing/2014/main" id="{AC3D693E-5623-8A9C-4710-C80172E80B9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20</a:t>
            </a:fld>
            <a:endParaRPr dirty="0"/>
          </a:p>
        </p:txBody>
      </p:sp>
      <p:sp>
        <p:nvSpPr>
          <p:cNvPr id="6" name="正方形/長方形 5">
            <a:extLst>
              <a:ext uri="{FF2B5EF4-FFF2-40B4-BE49-F238E27FC236}">
                <a16:creationId xmlns:a16="http://schemas.microsoft.com/office/drawing/2014/main" id="{E664745E-5D1B-BD06-EDA0-F70DB9A94532}"/>
              </a:ext>
            </a:extLst>
          </p:cNvPr>
          <p:cNvSpPr/>
          <p:nvPr/>
        </p:nvSpPr>
        <p:spPr>
          <a:xfrm>
            <a:off x="106533" y="3107185"/>
            <a:ext cx="48827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RF</a:t>
            </a:r>
            <a:endParaRPr kumimoji="1" lang="ja-JP" altLang="en-US" dirty="0">
              <a:solidFill>
                <a:schemeClr val="tx1"/>
              </a:solidFill>
            </a:endParaRPr>
          </a:p>
        </p:txBody>
      </p:sp>
      <p:sp>
        <p:nvSpPr>
          <p:cNvPr id="7" name="正方形/長方形 6">
            <a:extLst>
              <a:ext uri="{FF2B5EF4-FFF2-40B4-BE49-F238E27FC236}">
                <a16:creationId xmlns:a16="http://schemas.microsoft.com/office/drawing/2014/main" id="{DBC4657A-AE8C-DAA7-227E-342C5D8FDC76}"/>
              </a:ext>
            </a:extLst>
          </p:cNvPr>
          <p:cNvSpPr/>
          <p:nvPr/>
        </p:nvSpPr>
        <p:spPr>
          <a:xfrm>
            <a:off x="914400" y="3107185"/>
            <a:ext cx="67914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ANT</a:t>
            </a:r>
            <a:endParaRPr kumimoji="1" lang="ja-JP" altLang="en-US" dirty="0">
              <a:solidFill>
                <a:schemeClr val="tx1"/>
              </a:solidFill>
            </a:endParaRPr>
          </a:p>
        </p:txBody>
      </p:sp>
      <p:sp>
        <p:nvSpPr>
          <p:cNvPr id="8" name="正方形/長方形 7">
            <a:extLst>
              <a:ext uri="{FF2B5EF4-FFF2-40B4-BE49-F238E27FC236}">
                <a16:creationId xmlns:a16="http://schemas.microsoft.com/office/drawing/2014/main" id="{9E5E0E4E-BCFC-34C1-AC0D-47F7015FE535}"/>
              </a:ext>
            </a:extLst>
          </p:cNvPr>
          <p:cNvSpPr/>
          <p:nvPr/>
        </p:nvSpPr>
        <p:spPr>
          <a:xfrm>
            <a:off x="1819922" y="2814222"/>
            <a:ext cx="2210542" cy="1198486"/>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Propagation</a:t>
            </a:r>
            <a:r>
              <a:rPr kumimoji="1" lang="ja-JP" altLang="en-US" dirty="0">
                <a:solidFill>
                  <a:schemeClr val="tx1"/>
                </a:solidFill>
              </a:rPr>
              <a:t> </a:t>
            </a:r>
            <a:r>
              <a:rPr kumimoji="1" lang="en-US" altLang="ja-JP" dirty="0">
                <a:solidFill>
                  <a:schemeClr val="tx1"/>
                </a:solidFill>
              </a:rPr>
              <a:t>Model</a:t>
            </a:r>
            <a:r>
              <a:rPr kumimoji="1" lang="ja-JP" altLang="en-US" dirty="0">
                <a:solidFill>
                  <a:schemeClr val="tx1"/>
                </a:solidFill>
              </a:rPr>
              <a:t> （</a:t>
            </a:r>
            <a:r>
              <a:rPr kumimoji="1" lang="en-US" altLang="ja-JP" dirty="0">
                <a:solidFill>
                  <a:schemeClr val="tx1"/>
                </a:solidFill>
              </a:rPr>
              <a:t>based on S-V Model</a:t>
            </a:r>
            <a:r>
              <a:rPr kumimoji="1" lang="ja-JP" altLang="en-US" dirty="0">
                <a:solidFill>
                  <a:schemeClr val="tx1"/>
                </a:solidFill>
              </a:rPr>
              <a:t>）</a:t>
            </a:r>
          </a:p>
        </p:txBody>
      </p:sp>
      <p:sp>
        <p:nvSpPr>
          <p:cNvPr id="9" name="正方形/長方形 8">
            <a:extLst>
              <a:ext uri="{FF2B5EF4-FFF2-40B4-BE49-F238E27FC236}">
                <a16:creationId xmlns:a16="http://schemas.microsoft.com/office/drawing/2014/main" id="{5728CCA7-2467-E7BA-7877-976167235CB3}"/>
              </a:ext>
            </a:extLst>
          </p:cNvPr>
          <p:cNvSpPr/>
          <p:nvPr/>
        </p:nvSpPr>
        <p:spPr>
          <a:xfrm>
            <a:off x="3719742" y="4385570"/>
            <a:ext cx="1500330"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Interference from the other BAN</a:t>
            </a:r>
            <a:endParaRPr kumimoji="1" lang="ja-JP" altLang="en-US" dirty="0">
              <a:solidFill>
                <a:schemeClr val="tx1"/>
              </a:solidFill>
            </a:endParaRPr>
          </a:p>
        </p:txBody>
      </p:sp>
      <p:sp>
        <p:nvSpPr>
          <p:cNvPr id="10" name="正方形/長方形 9">
            <a:extLst>
              <a:ext uri="{FF2B5EF4-FFF2-40B4-BE49-F238E27FC236}">
                <a16:creationId xmlns:a16="http://schemas.microsoft.com/office/drawing/2014/main" id="{6A2F0CFC-3F32-3ABF-09D3-FD026007850F}"/>
              </a:ext>
            </a:extLst>
          </p:cNvPr>
          <p:cNvSpPr/>
          <p:nvPr/>
        </p:nvSpPr>
        <p:spPr>
          <a:xfrm>
            <a:off x="5389299" y="4385570"/>
            <a:ext cx="1624615"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Interference from the other UWB (not BAN)</a:t>
            </a:r>
            <a:endParaRPr kumimoji="1" lang="ja-JP" altLang="en-US" dirty="0">
              <a:solidFill>
                <a:schemeClr val="tx1"/>
              </a:solidFill>
            </a:endParaRPr>
          </a:p>
        </p:txBody>
      </p:sp>
      <p:sp>
        <p:nvSpPr>
          <p:cNvPr id="11" name="楕円 10">
            <a:extLst>
              <a:ext uri="{FF2B5EF4-FFF2-40B4-BE49-F238E27FC236}">
                <a16:creationId xmlns:a16="http://schemas.microsoft.com/office/drawing/2014/main" id="{2835971A-12C1-3805-A668-DAE701B8591F}"/>
              </a:ext>
            </a:extLst>
          </p:cNvPr>
          <p:cNvSpPr/>
          <p:nvPr/>
        </p:nvSpPr>
        <p:spPr>
          <a:xfrm>
            <a:off x="4767310" y="3200399"/>
            <a:ext cx="435007" cy="412813"/>
          </a:xfrm>
          <a:prstGeom prst="ellipse">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a:t>
            </a:r>
            <a:endParaRPr kumimoji="1" lang="ja-JP" altLang="en-US" dirty="0">
              <a:solidFill>
                <a:schemeClr val="tx1"/>
              </a:solidFill>
            </a:endParaRPr>
          </a:p>
        </p:txBody>
      </p:sp>
      <p:sp>
        <p:nvSpPr>
          <p:cNvPr id="12" name="正方形/長方形 11">
            <a:extLst>
              <a:ext uri="{FF2B5EF4-FFF2-40B4-BE49-F238E27FC236}">
                <a16:creationId xmlns:a16="http://schemas.microsoft.com/office/drawing/2014/main" id="{0DA219B0-6047-457E-8932-101083DD4439}"/>
              </a:ext>
            </a:extLst>
          </p:cNvPr>
          <p:cNvSpPr/>
          <p:nvPr/>
        </p:nvSpPr>
        <p:spPr>
          <a:xfrm>
            <a:off x="4409982" y="931412"/>
            <a:ext cx="1189607"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EMI from vehicle system</a:t>
            </a:r>
            <a:endParaRPr kumimoji="1" lang="ja-JP" altLang="en-US" dirty="0">
              <a:solidFill>
                <a:schemeClr val="tx1"/>
              </a:solidFill>
            </a:endParaRPr>
          </a:p>
        </p:txBody>
      </p:sp>
      <p:sp>
        <p:nvSpPr>
          <p:cNvPr id="13" name="テキスト ボックス 12">
            <a:extLst>
              <a:ext uri="{FF2B5EF4-FFF2-40B4-BE49-F238E27FC236}">
                <a16:creationId xmlns:a16="http://schemas.microsoft.com/office/drawing/2014/main" id="{6A76D0AE-76CE-E3B1-57C6-A32000588185}"/>
              </a:ext>
            </a:extLst>
          </p:cNvPr>
          <p:cNvSpPr txBox="1"/>
          <p:nvPr/>
        </p:nvSpPr>
        <p:spPr>
          <a:xfrm>
            <a:off x="5599589" y="1083726"/>
            <a:ext cx="2665522" cy="1200329"/>
          </a:xfrm>
          <a:prstGeom prst="rect">
            <a:avLst/>
          </a:prstGeom>
          <a:noFill/>
        </p:spPr>
        <p:txBody>
          <a:bodyPr wrap="square">
            <a:spAutoFit/>
          </a:bodyPr>
          <a:lstStyle/>
          <a:p>
            <a:pPr marL="285750" indent="-285750">
              <a:buFont typeface="Arial" panose="020B0604020202020204" pitchFamily="34" charset="0"/>
              <a:buChar char="•"/>
            </a:pPr>
            <a:r>
              <a:rPr lang="en-US" altLang="ja-JP" b="0" dirty="0"/>
              <a:t>Colored noise</a:t>
            </a:r>
          </a:p>
          <a:p>
            <a:pPr marL="285750" indent="-285750">
              <a:buFont typeface="Arial" panose="020B0604020202020204" pitchFamily="34" charset="0"/>
              <a:buChar char="•"/>
            </a:pPr>
            <a:r>
              <a:rPr lang="en-US" altLang="ja-JP" b="0" dirty="0"/>
              <a:t>EV Switching noise</a:t>
            </a:r>
          </a:p>
          <a:p>
            <a:pPr marL="285750" indent="-285750">
              <a:buFont typeface="Arial" panose="020B0604020202020204" pitchFamily="34" charset="0"/>
              <a:buChar char="•"/>
            </a:pPr>
            <a:r>
              <a:rPr lang="en-US" altLang="ja-JP" b="0" dirty="0"/>
              <a:t>Ignition noise</a:t>
            </a:r>
          </a:p>
          <a:p>
            <a:pPr marL="285750" indent="-285750">
              <a:buFont typeface="Arial" panose="020B0604020202020204" pitchFamily="34" charset="0"/>
              <a:buChar char="•"/>
            </a:pPr>
            <a:r>
              <a:rPr lang="en-US" altLang="ja-JP" b="0" dirty="0" err="1"/>
              <a:t>etc</a:t>
            </a:r>
            <a:r>
              <a:rPr lang="en-US" altLang="ja-JP" b="0" dirty="0"/>
              <a:t>…</a:t>
            </a:r>
            <a:endParaRPr lang="ja-JP" altLang="en-US" b="0" dirty="0"/>
          </a:p>
        </p:txBody>
      </p:sp>
      <p:sp>
        <p:nvSpPr>
          <p:cNvPr id="14" name="正方形/長方形 13">
            <a:extLst>
              <a:ext uri="{FF2B5EF4-FFF2-40B4-BE49-F238E27FC236}">
                <a16:creationId xmlns:a16="http://schemas.microsoft.com/office/drawing/2014/main" id="{B008D8B8-1DE1-8C16-E811-7D1491DDB7DB}"/>
              </a:ext>
            </a:extLst>
          </p:cNvPr>
          <p:cNvSpPr/>
          <p:nvPr/>
        </p:nvSpPr>
        <p:spPr>
          <a:xfrm>
            <a:off x="8256234" y="3107185"/>
            <a:ext cx="48827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RF</a:t>
            </a:r>
            <a:endParaRPr kumimoji="1" lang="ja-JP" altLang="en-US" dirty="0">
              <a:solidFill>
                <a:schemeClr val="tx1"/>
              </a:solidFill>
            </a:endParaRPr>
          </a:p>
        </p:txBody>
      </p:sp>
      <p:sp>
        <p:nvSpPr>
          <p:cNvPr id="15" name="正方形/長方形 14">
            <a:extLst>
              <a:ext uri="{FF2B5EF4-FFF2-40B4-BE49-F238E27FC236}">
                <a16:creationId xmlns:a16="http://schemas.microsoft.com/office/drawing/2014/main" id="{80468147-C58E-3665-0CC3-08CD70BDF8E8}"/>
              </a:ext>
            </a:extLst>
          </p:cNvPr>
          <p:cNvSpPr/>
          <p:nvPr/>
        </p:nvSpPr>
        <p:spPr>
          <a:xfrm>
            <a:off x="7324078" y="3107185"/>
            <a:ext cx="67914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ANT</a:t>
            </a:r>
            <a:endParaRPr kumimoji="1" lang="ja-JP" altLang="en-US" dirty="0">
              <a:solidFill>
                <a:schemeClr val="tx1"/>
              </a:solidFill>
            </a:endParaRPr>
          </a:p>
        </p:txBody>
      </p:sp>
      <p:cxnSp>
        <p:nvCxnSpPr>
          <p:cNvPr id="16" name="直線コネクタ 15">
            <a:extLst>
              <a:ext uri="{FF2B5EF4-FFF2-40B4-BE49-F238E27FC236}">
                <a16:creationId xmlns:a16="http://schemas.microsoft.com/office/drawing/2014/main" id="{BBD6C816-AAE3-B146-2437-BD3C0E30B7C2}"/>
              </a:ext>
            </a:extLst>
          </p:cNvPr>
          <p:cNvCxnSpPr>
            <a:stCxn id="6" idx="3"/>
            <a:endCxn id="7" idx="1"/>
          </p:cNvCxnSpPr>
          <p:nvPr/>
        </p:nvCxnSpPr>
        <p:spPr>
          <a:xfrm>
            <a:off x="594806" y="3413465"/>
            <a:ext cx="319594" cy="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4C1FC138-D734-AA43-926D-A4F2617AE3E1}"/>
              </a:ext>
            </a:extLst>
          </p:cNvPr>
          <p:cNvCxnSpPr>
            <a:stCxn id="7" idx="3"/>
            <a:endCxn id="8" idx="1"/>
          </p:cNvCxnSpPr>
          <p:nvPr/>
        </p:nvCxnSpPr>
        <p:spPr>
          <a:xfrm>
            <a:off x="1593543" y="3413465"/>
            <a:ext cx="226379" cy="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245163D6-D58A-5D69-FE70-F2787CAFCFA6}"/>
              </a:ext>
            </a:extLst>
          </p:cNvPr>
          <p:cNvCxnSpPr>
            <a:cxnSpLocks/>
            <a:stCxn id="8" idx="3"/>
            <a:endCxn id="11" idx="2"/>
          </p:cNvCxnSpPr>
          <p:nvPr/>
        </p:nvCxnSpPr>
        <p:spPr>
          <a:xfrm flipV="1">
            <a:off x="4030464" y="3406806"/>
            <a:ext cx="736846" cy="6659"/>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CC541F55-F5C6-97E5-E094-1CA463CCF256}"/>
              </a:ext>
            </a:extLst>
          </p:cNvPr>
          <p:cNvCxnSpPr>
            <a:stCxn id="12" idx="2"/>
            <a:endCxn id="11" idx="0"/>
          </p:cNvCxnSpPr>
          <p:nvPr/>
        </p:nvCxnSpPr>
        <p:spPr>
          <a:xfrm flipH="1">
            <a:off x="4984814" y="2378472"/>
            <a:ext cx="19972" cy="821927"/>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6010C4CC-F6BC-DB5C-28A5-19D3272295F0}"/>
              </a:ext>
            </a:extLst>
          </p:cNvPr>
          <p:cNvCxnSpPr>
            <a:cxnSpLocks/>
            <a:stCxn id="9" idx="0"/>
            <a:endCxn id="11" idx="3"/>
          </p:cNvCxnSpPr>
          <p:nvPr/>
        </p:nvCxnSpPr>
        <p:spPr>
          <a:xfrm flipV="1">
            <a:off x="4469907" y="3552757"/>
            <a:ext cx="361108" cy="832813"/>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FAA3B414-B52B-C74C-534D-4E17EB446786}"/>
              </a:ext>
            </a:extLst>
          </p:cNvPr>
          <p:cNvCxnSpPr>
            <a:cxnSpLocks/>
            <a:stCxn id="10" idx="0"/>
            <a:endCxn id="11" idx="5"/>
          </p:cNvCxnSpPr>
          <p:nvPr/>
        </p:nvCxnSpPr>
        <p:spPr>
          <a:xfrm flipH="1" flipV="1">
            <a:off x="5138612" y="3552757"/>
            <a:ext cx="1062995" cy="832813"/>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59B2AC21-DE5F-8CA8-BCD3-30D0AE8F6F84}"/>
              </a:ext>
            </a:extLst>
          </p:cNvPr>
          <p:cNvCxnSpPr>
            <a:stCxn id="11" idx="6"/>
            <a:endCxn id="15" idx="1"/>
          </p:cNvCxnSpPr>
          <p:nvPr/>
        </p:nvCxnSpPr>
        <p:spPr>
          <a:xfrm>
            <a:off x="5202317" y="3406806"/>
            <a:ext cx="2121761" cy="6659"/>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831BD21B-E6BF-01F4-8BAE-FD16BCDC38CC}"/>
              </a:ext>
            </a:extLst>
          </p:cNvPr>
          <p:cNvCxnSpPr>
            <a:stCxn id="15" idx="3"/>
            <a:endCxn id="14" idx="1"/>
          </p:cNvCxnSpPr>
          <p:nvPr/>
        </p:nvCxnSpPr>
        <p:spPr>
          <a:xfrm>
            <a:off x="8003221" y="3413465"/>
            <a:ext cx="253013" cy="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24" name="四角形: 角を丸くする 23">
            <a:extLst>
              <a:ext uri="{FF2B5EF4-FFF2-40B4-BE49-F238E27FC236}">
                <a16:creationId xmlns:a16="http://schemas.microsoft.com/office/drawing/2014/main" id="{B278F0B6-3399-BD59-7F90-C248E4120A83}"/>
              </a:ext>
            </a:extLst>
          </p:cNvPr>
          <p:cNvSpPr/>
          <p:nvPr/>
        </p:nvSpPr>
        <p:spPr>
          <a:xfrm>
            <a:off x="694405" y="852256"/>
            <a:ext cx="7462230" cy="5074332"/>
          </a:xfrm>
          <a:prstGeom prst="roundRect">
            <a:avLst>
              <a:gd name="adj" fmla="val 5970"/>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四角形: 角を丸くする 24">
            <a:extLst>
              <a:ext uri="{FF2B5EF4-FFF2-40B4-BE49-F238E27FC236}">
                <a16:creationId xmlns:a16="http://schemas.microsoft.com/office/drawing/2014/main" id="{53C2FFBE-E41E-43CA-B919-9D8AF34B3757}"/>
              </a:ext>
            </a:extLst>
          </p:cNvPr>
          <p:cNvSpPr/>
          <p:nvPr/>
        </p:nvSpPr>
        <p:spPr>
          <a:xfrm>
            <a:off x="1700075" y="2716657"/>
            <a:ext cx="5409278" cy="1481823"/>
          </a:xfrm>
          <a:prstGeom prst="roundRect">
            <a:avLst>
              <a:gd name="adj" fmla="val 5970"/>
            </a:avLst>
          </a:prstGeom>
          <a:noFill/>
          <a:ln w="5715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テキスト ボックス 25">
            <a:extLst>
              <a:ext uri="{FF2B5EF4-FFF2-40B4-BE49-F238E27FC236}">
                <a16:creationId xmlns:a16="http://schemas.microsoft.com/office/drawing/2014/main" id="{FE0E62AF-13CD-3DFB-57B1-CCCF2A5EC5A3}"/>
              </a:ext>
            </a:extLst>
          </p:cNvPr>
          <p:cNvSpPr txBox="1"/>
          <p:nvPr/>
        </p:nvSpPr>
        <p:spPr>
          <a:xfrm>
            <a:off x="1961962" y="2350804"/>
            <a:ext cx="2284433" cy="400110"/>
          </a:xfrm>
          <a:prstGeom prst="rect">
            <a:avLst/>
          </a:prstGeom>
          <a:noFill/>
        </p:spPr>
        <p:txBody>
          <a:bodyPr wrap="square">
            <a:spAutoFit/>
          </a:bodyPr>
          <a:lstStyle/>
          <a:p>
            <a:r>
              <a:rPr lang="en-US" altLang="ja-JP" sz="2000" dirty="0">
                <a:solidFill>
                  <a:srgbClr val="0000FF"/>
                </a:solidFill>
              </a:rPr>
              <a:t>Channel model</a:t>
            </a:r>
          </a:p>
        </p:txBody>
      </p:sp>
      <p:sp>
        <p:nvSpPr>
          <p:cNvPr id="27" name="四角形: 角を丸くする 26">
            <a:extLst>
              <a:ext uri="{FF2B5EF4-FFF2-40B4-BE49-F238E27FC236}">
                <a16:creationId xmlns:a16="http://schemas.microsoft.com/office/drawing/2014/main" id="{09FFA4F5-A98E-C38A-3879-39C7C4B2D9F0}"/>
              </a:ext>
            </a:extLst>
          </p:cNvPr>
          <p:cNvSpPr/>
          <p:nvPr/>
        </p:nvSpPr>
        <p:spPr>
          <a:xfrm>
            <a:off x="1797725" y="2381439"/>
            <a:ext cx="2414726" cy="309242"/>
          </a:xfrm>
          <a:prstGeom prst="roundRect">
            <a:avLst>
              <a:gd name="adj" fmla="val 5970"/>
            </a:avLst>
          </a:prstGeom>
          <a:noFill/>
          <a:ln w="5715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 name="四角形: 角を丸くする 27">
            <a:extLst>
              <a:ext uri="{FF2B5EF4-FFF2-40B4-BE49-F238E27FC236}">
                <a16:creationId xmlns:a16="http://schemas.microsoft.com/office/drawing/2014/main" id="{9B2764D2-1DA2-5E8D-5C09-3E81C88A7121}"/>
              </a:ext>
            </a:extLst>
          </p:cNvPr>
          <p:cNvSpPr/>
          <p:nvPr/>
        </p:nvSpPr>
        <p:spPr>
          <a:xfrm>
            <a:off x="808658" y="703305"/>
            <a:ext cx="2849732" cy="400110"/>
          </a:xfrm>
          <a:prstGeom prst="roundRect">
            <a:avLst>
              <a:gd name="adj" fmla="val 5970"/>
            </a:avLst>
          </a:prstGeom>
          <a:solidFill>
            <a:schemeClr val="bg1"/>
          </a:solid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9" name="正方形/長方形 28">
            <a:extLst>
              <a:ext uri="{FF2B5EF4-FFF2-40B4-BE49-F238E27FC236}">
                <a16:creationId xmlns:a16="http://schemas.microsoft.com/office/drawing/2014/main" id="{FDFFFD68-CBAE-2AD5-5CDC-197A89482D0D}"/>
              </a:ext>
            </a:extLst>
          </p:cNvPr>
          <p:cNvSpPr/>
          <p:nvPr/>
        </p:nvSpPr>
        <p:spPr>
          <a:xfrm>
            <a:off x="64636" y="4446580"/>
            <a:ext cx="1500330" cy="79899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b="0" dirty="0">
                <a:solidFill>
                  <a:schemeClr val="tx1"/>
                </a:solidFill>
              </a:rPr>
              <a:t>Distance dependent function</a:t>
            </a:r>
            <a:endParaRPr kumimoji="1" lang="ja-JP" altLang="en-US" b="0" dirty="0">
              <a:solidFill>
                <a:schemeClr val="tx1"/>
              </a:solidFill>
            </a:endParaRPr>
          </a:p>
        </p:txBody>
      </p:sp>
      <p:cxnSp>
        <p:nvCxnSpPr>
          <p:cNvPr id="30" name="直線矢印コネクタ 29">
            <a:extLst>
              <a:ext uri="{FF2B5EF4-FFF2-40B4-BE49-F238E27FC236}">
                <a16:creationId xmlns:a16="http://schemas.microsoft.com/office/drawing/2014/main" id="{AF38C8B5-31B9-BFF5-3313-B85F0BB25284}"/>
              </a:ext>
            </a:extLst>
          </p:cNvPr>
          <p:cNvCxnSpPr>
            <a:cxnSpLocks/>
          </p:cNvCxnSpPr>
          <p:nvPr/>
        </p:nvCxnSpPr>
        <p:spPr>
          <a:xfrm flipV="1">
            <a:off x="739808" y="3426179"/>
            <a:ext cx="19874" cy="102040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正方形/長方形 30">
            <a:extLst>
              <a:ext uri="{FF2B5EF4-FFF2-40B4-BE49-F238E27FC236}">
                <a16:creationId xmlns:a16="http://schemas.microsoft.com/office/drawing/2014/main" id="{F815D999-79EC-079B-DA2E-88F87A4985BB}"/>
              </a:ext>
            </a:extLst>
          </p:cNvPr>
          <p:cNvSpPr/>
          <p:nvPr/>
        </p:nvSpPr>
        <p:spPr>
          <a:xfrm>
            <a:off x="7183141" y="4557157"/>
            <a:ext cx="1500330" cy="79899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b="0" dirty="0">
                <a:solidFill>
                  <a:schemeClr val="tx1"/>
                </a:solidFill>
              </a:rPr>
              <a:t>Distance dependent function</a:t>
            </a:r>
            <a:endParaRPr kumimoji="1" lang="ja-JP" altLang="en-US" b="0" dirty="0">
              <a:solidFill>
                <a:schemeClr val="tx1"/>
              </a:solidFill>
            </a:endParaRPr>
          </a:p>
        </p:txBody>
      </p:sp>
      <p:cxnSp>
        <p:nvCxnSpPr>
          <p:cNvPr id="32" name="直線矢印コネクタ 31">
            <a:extLst>
              <a:ext uri="{FF2B5EF4-FFF2-40B4-BE49-F238E27FC236}">
                <a16:creationId xmlns:a16="http://schemas.microsoft.com/office/drawing/2014/main" id="{685FAF45-58AA-D16A-15CE-E8CF38C8C0EC}"/>
              </a:ext>
            </a:extLst>
          </p:cNvPr>
          <p:cNvCxnSpPr>
            <a:cxnSpLocks/>
            <a:stCxn id="31" idx="0"/>
          </p:cNvCxnSpPr>
          <p:nvPr/>
        </p:nvCxnSpPr>
        <p:spPr>
          <a:xfrm flipV="1">
            <a:off x="7933306" y="3461345"/>
            <a:ext cx="223329" cy="10958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7E0948A1-717E-E56F-2E73-1CA719DC9717}"/>
              </a:ext>
            </a:extLst>
          </p:cNvPr>
          <p:cNvCxnSpPr>
            <a:cxnSpLocks/>
          </p:cNvCxnSpPr>
          <p:nvPr/>
        </p:nvCxnSpPr>
        <p:spPr>
          <a:xfrm>
            <a:off x="847819" y="2646632"/>
            <a:ext cx="173113" cy="5876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E832AD87-DF9E-74DE-10F7-1981FD39F630}"/>
              </a:ext>
            </a:extLst>
          </p:cNvPr>
          <p:cNvSpPr txBox="1"/>
          <p:nvPr/>
        </p:nvSpPr>
        <p:spPr>
          <a:xfrm>
            <a:off x="67182" y="2004437"/>
            <a:ext cx="1299978" cy="646331"/>
          </a:xfrm>
          <a:prstGeom prst="rect">
            <a:avLst/>
          </a:prstGeom>
          <a:noFill/>
        </p:spPr>
        <p:txBody>
          <a:bodyPr wrap="square">
            <a:spAutoFit/>
          </a:bodyPr>
          <a:lstStyle/>
          <a:p>
            <a:r>
              <a:rPr kumimoji="1" lang="en-US" altLang="ja-JP" b="0" dirty="0">
                <a:solidFill>
                  <a:schemeClr val="tx1"/>
                </a:solidFill>
              </a:rPr>
              <a:t>Standard antenna</a:t>
            </a:r>
            <a:endParaRPr lang="ja-JP" altLang="en-US" dirty="0"/>
          </a:p>
        </p:txBody>
      </p:sp>
      <p:cxnSp>
        <p:nvCxnSpPr>
          <p:cNvPr id="35" name="直線矢印コネクタ 34">
            <a:extLst>
              <a:ext uri="{FF2B5EF4-FFF2-40B4-BE49-F238E27FC236}">
                <a16:creationId xmlns:a16="http://schemas.microsoft.com/office/drawing/2014/main" id="{4FC5AC3C-CFF8-98BB-4AEC-D83238807CC7}"/>
              </a:ext>
            </a:extLst>
          </p:cNvPr>
          <p:cNvCxnSpPr>
            <a:cxnSpLocks/>
          </p:cNvCxnSpPr>
          <p:nvPr/>
        </p:nvCxnSpPr>
        <p:spPr>
          <a:xfrm flipH="1">
            <a:off x="7873942" y="2618913"/>
            <a:ext cx="223328" cy="50255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042E3626-48F5-E4F5-29D9-E068984AE5F8}"/>
              </a:ext>
            </a:extLst>
          </p:cNvPr>
          <p:cNvSpPr txBox="1"/>
          <p:nvPr/>
        </p:nvSpPr>
        <p:spPr>
          <a:xfrm>
            <a:off x="7712014" y="1946606"/>
            <a:ext cx="1209210" cy="646331"/>
          </a:xfrm>
          <a:prstGeom prst="rect">
            <a:avLst/>
          </a:prstGeom>
          <a:noFill/>
        </p:spPr>
        <p:txBody>
          <a:bodyPr wrap="square">
            <a:spAutoFit/>
          </a:bodyPr>
          <a:lstStyle/>
          <a:p>
            <a:r>
              <a:rPr kumimoji="1" lang="en-US" altLang="ja-JP" b="0" dirty="0">
                <a:solidFill>
                  <a:schemeClr val="tx1"/>
                </a:solidFill>
              </a:rPr>
              <a:t>Standard antenna</a:t>
            </a:r>
            <a:endParaRPr lang="ja-JP" altLang="en-US" dirty="0"/>
          </a:p>
        </p:txBody>
      </p:sp>
      <p:sp>
        <p:nvSpPr>
          <p:cNvPr id="37" name="テキスト ボックス 36">
            <a:extLst>
              <a:ext uri="{FF2B5EF4-FFF2-40B4-BE49-F238E27FC236}">
                <a16:creationId xmlns:a16="http://schemas.microsoft.com/office/drawing/2014/main" id="{1BABDA93-248E-4805-EF39-41175310A79D}"/>
              </a:ext>
            </a:extLst>
          </p:cNvPr>
          <p:cNvSpPr txBox="1"/>
          <p:nvPr/>
        </p:nvSpPr>
        <p:spPr>
          <a:xfrm>
            <a:off x="844169" y="681790"/>
            <a:ext cx="3078327" cy="400110"/>
          </a:xfrm>
          <a:prstGeom prst="rect">
            <a:avLst/>
          </a:prstGeom>
          <a:noFill/>
        </p:spPr>
        <p:txBody>
          <a:bodyPr wrap="square">
            <a:spAutoFit/>
          </a:bodyPr>
          <a:lstStyle/>
          <a:p>
            <a:r>
              <a:rPr lang="en-US" altLang="ja-JP" sz="2000" dirty="0">
                <a:solidFill>
                  <a:srgbClr val="FF0000"/>
                </a:solidFill>
              </a:rPr>
              <a:t>Environmental model</a:t>
            </a:r>
          </a:p>
        </p:txBody>
      </p:sp>
      <p:sp>
        <p:nvSpPr>
          <p:cNvPr id="38" name="正方形/長方形 12">
            <a:extLst>
              <a:ext uri="{FF2B5EF4-FFF2-40B4-BE49-F238E27FC236}">
                <a16:creationId xmlns:a16="http://schemas.microsoft.com/office/drawing/2014/main" id="{2D8B020E-CAD3-0BDA-039E-E2EA049FAC1D}"/>
              </a:ext>
            </a:extLst>
          </p:cNvPr>
          <p:cNvSpPr/>
          <p:nvPr/>
        </p:nvSpPr>
        <p:spPr>
          <a:xfrm>
            <a:off x="2050185" y="4424991"/>
            <a:ext cx="1500330"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Interference from the other Wireless systems</a:t>
            </a:r>
            <a:endParaRPr kumimoji="1" lang="ja-JP" altLang="en-US" dirty="0">
              <a:solidFill>
                <a:schemeClr val="tx1"/>
              </a:solidFill>
            </a:endParaRPr>
          </a:p>
        </p:txBody>
      </p:sp>
      <p:cxnSp>
        <p:nvCxnSpPr>
          <p:cNvPr id="39" name="直線コネクタ 34">
            <a:extLst>
              <a:ext uri="{FF2B5EF4-FFF2-40B4-BE49-F238E27FC236}">
                <a16:creationId xmlns:a16="http://schemas.microsoft.com/office/drawing/2014/main" id="{665BAF61-BA2B-784B-995C-8D2B3D9C8925}"/>
              </a:ext>
            </a:extLst>
          </p:cNvPr>
          <p:cNvCxnSpPr>
            <a:cxnSpLocks/>
            <a:endCxn id="11" idx="3"/>
          </p:cNvCxnSpPr>
          <p:nvPr/>
        </p:nvCxnSpPr>
        <p:spPr>
          <a:xfrm flipV="1">
            <a:off x="3005088" y="3552757"/>
            <a:ext cx="1825927" cy="86345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049F5027-E44C-DAD8-0D80-58F0DB6B0C92}"/>
              </a:ext>
            </a:extLst>
          </p:cNvPr>
          <p:cNvSpPr txBox="1"/>
          <p:nvPr/>
        </p:nvSpPr>
        <p:spPr>
          <a:xfrm>
            <a:off x="74815" y="5962146"/>
            <a:ext cx="9004549" cy="584775"/>
          </a:xfrm>
          <a:prstGeom prst="rect">
            <a:avLst/>
          </a:prstGeom>
          <a:noFill/>
        </p:spPr>
        <p:txBody>
          <a:bodyPr wrap="square">
            <a:spAutoFit/>
          </a:bodyPr>
          <a:lstStyle/>
          <a:p>
            <a:r>
              <a:rPr kumimoji="1" lang="en-US" altLang="ja-JP" sz="1600" b="0" dirty="0">
                <a:solidFill>
                  <a:schemeClr val="tx1"/>
                </a:solidFill>
              </a:rPr>
              <a:t>We propose to define environmental models including antenna effect. </a:t>
            </a:r>
            <a:r>
              <a:rPr lang="en-US" altLang="ja-JP" sz="1600" b="0" dirty="0"/>
              <a:t>Parameter measurements will be performed by using standard antennas which will be defined separately.</a:t>
            </a:r>
            <a:endParaRPr lang="ja-JP" altLang="en-US" sz="1600" b="0" dirty="0"/>
          </a:p>
        </p:txBody>
      </p:sp>
    </p:spTree>
    <p:extLst>
      <p:ext uri="{BB962C8B-B14F-4D97-AF65-F5344CB8AC3E}">
        <p14:creationId xmlns:p14="http://schemas.microsoft.com/office/powerpoint/2010/main" val="2807169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日付プレースホルダー 94">
            <a:extLst>
              <a:ext uri="{FF2B5EF4-FFF2-40B4-BE49-F238E27FC236}">
                <a16:creationId xmlns:a16="http://schemas.microsoft.com/office/drawing/2014/main" id="{2FA570AE-F9BE-406B-ADD2-AB82A4CA3F10}"/>
              </a:ext>
            </a:extLst>
          </p:cNvPr>
          <p:cNvSpPr>
            <a:spLocks noGrp="1"/>
          </p:cNvSpPr>
          <p:nvPr>
            <p:ph type="dt" idx="10"/>
          </p:nvPr>
        </p:nvSpPr>
        <p:spPr/>
        <p:txBody>
          <a:bodyPr/>
          <a:lstStyle/>
          <a:p>
            <a:r>
              <a:rPr kumimoji="1" lang="en-US" altLang="ja-JP"/>
              <a:t>July 2025</a:t>
            </a:r>
            <a:endParaRPr kumimoji="1" lang="ja-JP" altLang="en-US"/>
          </a:p>
        </p:txBody>
      </p:sp>
      <p:sp>
        <p:nvSpPr>
          <p:cNvPr id="96" name="フッター プレースホルダー 95">
            <a:extLst>
              <a:ext uri="{FF2B5EF4-FFF2-40B4-BE49-F238E27FC236}">
                <a16:creationId xmlns:a16="http://schemas.microsoft.com/office/drawing/2014/main" id="{89CD199B-D258-4D60-B576-E3F14C34B93B}"/>
              </a:ext>
            </a:extLst>
          </p:cNvPr>
          <p:cNvSpPr>
            <a:spLocks noGrp="1"/>
          </p:cNvSpPr>
          <p:nvPr>
            <p:ph type="ftr" idx="11"/>
          </p:nvPr>
        </p:nvSpPr>
        <p:spPr>
          <a:xfrm>
            <a:off x="4820574" y="6389688"/>
            <a:ext cx="4218731" cy="222561"/>
          </a:xfrm>
        </p:spPr>
        <p:txBody>
          <a:bodyPr/>
          <a:lstStyle/>
          <a:p>
            <a:r>
              <a:rPr kumimoji="1" lang="en-US" altLang="ja-JP"/>
              <a:t>Takumi Kobayashi, Minsoo Kim, Marco Hernandez, Ryuji Kohno (OMU/YRP-IAI/U.Oulu/YNU)</a:t>
            </a:r>
            <a:endParaRPr kumimoji="1" lang="ja-JP" altLang="en-US" dirty="0"/>
          </a:p>
        </p:txBody>
      </p:sp>
      <p:sp>
        <p:nvSpPr>
          <p:cNvPr id="97" name="スライド番号プレースホルダー 96">
            <a:extLst>
              <a:ext uri="{FF2B5EF4-FFF2-40B4-BE49-F238E27FC236}">
                <a16:creationId xmlns:a16="http://schemas.microsoft.com/office/drawing/2014/main" id="{76A73A5C-7490-45D9-852C-523B9BA71105}"/>
              </a:ext>
            </a:extLst>
          </p:cNvPr>
          <p:cNvSpPr>
            <a:spLocks noGrp="1"/>
          </p:cNvSpPr>
          <p:nvPr>
            <p:ph type="sldNum" idx="12"/>
          </p:nvPr>
        </p:nvSpPr>
        <p:spPr>
          <a:xfrm>
            <a:off x="4341813" y="6465888"/>
            <a:ext cx="536575" cy="184150"/>
          </a:xfrm>
        </p:spPr>
        <p:txBody>
          <a:bodyPr/>
          <a:lstStyle/>
          <a:p>
            <a:fld id="{248EE29C-DCB8-4C23-BE14-115B5B2E505D}" type="slidenum">
              <a:rPr kumimoji="1" lang="ja-JP" altLang="en-US" smtClean="0"/>
              <a:t>21</a:t>
            </a:fld>
            <a:endParaRPr kumimoji="1" lang="ja-JP" altLang="en-US"/>
          </a:p>
        </p:txBody>
      </p:sp>
      <p:sp>
        <p:nvSpPr>
          <p:cNvPr id="25" name="タイトル 24">
            <a:extLst>
              <a:ext uri="{FF2B5EF4-FFF2-40B4-BE49-F238E27FC236}">
                <a16:creationId xmlns:a16="http://schemas.microsoft.com/office/drawing/2014/main" id="{9950F5FC-EE87-440C-A029-3148B1E080FA}"/>
              </a:ext>
            </a:extLst>
          </p:cNvPr>
          <p:cNvSpPr>
            <a:spLocks noGrp="1"/>
          </p:cNvSpPr>
          <p:nvPr>
            <p:ph type="title"/>
          </p:nvPr>
        </p:nvSpPr>
        <p:spPr>
          <a:xfrm>
            <a:off x="0" y="761144"/>
            <a:ext cx="9191624" cy="511233"/>
          </a:xfrm>
        </p:spPr>
        <p:txBody>
          <a:bodyPr/>
          <a:lstStyle/>
          <a:p>
            <a:pPr algn="ctr"/>
            <a:r>
              <a:rPr lang="en-US" altLang="ja-JP" sz="2800" b="1" dirty="0">
                <a:latin typeface="+mj-lt"/>
                <a:cs typeface="Arial" panose="020B0604020202020204" pitchFamily="34" charset="0"/>
              </a:rPr>
              <a:t>Classification of Channel and Environment Models for Human and Vehicle Body Area Networks (HBAN&amp;VBAN)</a:t>
            </a:r>
            <a:endParaRPr lang="ja-JP" altLang="en-US" sz="2800" b="1" dirty="0">
              <a:latin typeface="+mj-lt"/>
              <a:cs typeface="Arial" panose="020B0604020202020204" pitchFamily="34" charset="0"/>
            </a:endParaRPr>
          </a:p>
        </p:txBody>
      </p:sp>
      <p:sp>
        <p:nvSpPr>
          <p:cNvPr id="2" name="テキスト ボックス 1">
            <a:extLst>
              <a:ext uri="{FF2B5EF4-FFF2-40B4-BE49-F238E27FC236}">
                <a16:creationId xmlns:a16="http://schemas.microsoft.com/office/drawing/2014/main" id="{3C9AD33D-F472-B52D-3497-107C1F173865}"/>
              </a:ext>
            </a:extLst>
          </p:cNvPr>
          <p:cNvSpPr txBox="1"/>
          <p:nvPr/>
        </p:nvSpPr>
        <p:spPr>
          <a:xfrm>
            <a:off x="64363" y="4086729"/>
            <a:ext cx="2767613" cy="2215991"/>
          </a:xfrm>
          <a:prstGeom prst="rect">
            <a:avLst/>
          </a:prstGeom>
          <a:solidFill>
            <a:srgbClr val="FFFF00"/>
          </a:solidFill>
          <a:ln>
            <a:solidFill>
              <a:schemeClr val="tx1"/>
            </a:solidFill>
          </a:ln>
        </p:spPr>
        <p:txBody>
          <a:bodyPr wrap="square" rtlCol="0">
            <a:spAutoFit/>
          </a:bodyPr>
          <a:lstStyle/>
          <a:p>
            <a:r>
              <a:rPr kumimoji="1" lang="en-US" altLang="ja-JP" dirty="0"/>
              <a:t>Note:</a:t>
            </a:r>
          </a:p>
          <a:p>
            <a:r>
              <a:rPr kumimoji="1" lang="en-US" altLang="ja-JP" sz="1200" b="0" dirty="0"/>
              <a:t>HBAN-model: </a:t>
            </a:r>
          </a:p>
          <a:p>
            <a:r>
              <a:rPr kumimoji="1" lang="en-US" altLang="ja-JP" sz="1200" b="0" dirty="0"/>
              <a:t>-Environment with co-existing systems is not considered.</a:t>
            </a:r>
            <a:endParaRPr lang="en-US" altLang="ja-JP" sz="1200" b="0" dirty="0"/>
          </a:p>
          <a:p>
            <a:endParaRPr lang="en-US" altLang="ja-JP" sz="1200" b="0" dirty="0"/>
          </a:p>
          <a:p>
            <a:r>
              <a:rPr lang="en-US" altLang="ja-JP" sz="1200" b="0" dirty="0"/>
              <a:t>VBAN model:</a:t>
            </a:r>
          </a:p>
          <a:p>
            <a:pPr marL="171450" indent="-171450">
              <a:buFont typeface="Arial" panose="020B0604020202020204" pitchFamily="34" charset="0"/>
              <a:buChar char="•"/>
            </a:pPr>
            <a:r>
              <a:rPr lang="en-US" altLang="ja-JP" sz="1200" b="0" dirty="0"/>
              <a:t>Key-less entry system</a:t>
            </a:r>
          </a:p>
          <a:p>
            <a:pPr marL="171450" indent="-171450">
              <a:buFont typeface="Arial" panose="020B0604020202020204" pitchFamily="34" charset="0"/>
              <a:buChar char="•"/>
            </a:pPr>
            <a:r>
              <a:rPr lang="en-US" altLang="ja-JP" sz="1200" b="0" dirty="0"/>
              <a:t>Localization in-body, on-body</a:t>
            </a:r>
          </a:p>
          <a:p>
            <a:pPr marL="171450" indent="-171450">
              <a:buFont typeface="Arial" panose="020B0604020202020204" pitchFamily="34" charset="0"/>
              <a:buChar char="•"/>
            </a:pPr>
            <a:r>
              <a:rPr lang="en-US" altLang="ja-JP" sz="1200" b="0" dirty="0"/>
              <a:t>Most dominant model should be defined  and separatory defined as Mandatory and Optional.</a:t>
            </a:r>
          </a:p>
        </p:txBody>
      </p:sp>
      <p:sp>
        <p:nvSpPr>
          <p:cNvPr id="3" name="テキスト ボックス 2">
            <a:extLst>
              <a:ext uri="{FF2B5EF4-FFF2-40B4-BE49-F238E27FC236}">
                <a16:creationId xmlns:a16="http://schemas.microsoft.com/office/drawing/2014/main" id="{B0AB41BD-72D9-1705-F775-4CABA26B5F22}"/>
              </a:ext>
            </a:extLst>
          </p:cNvPr>
          <p:cNvSpPr txBox="1"/>
          <p:nvPr/>
        </p:nvSpPr>
        <p:spPr>
          <a:xfrm>
            <a:off x="44387" y="1466464"/>
            <a:ext cx="1083076" cy="646331"/>
          </a:xfrm>
          <a:prstGeom prst="rect">
            <a:avLst/>
          </a:prstGeom>
          <a:noFill/>
          <a:ln>
            <a:solidFill>
              <a:schemeClr val="tx1"/>
            </a:solidFill>
          </a:ln>
        </p:spPr>
        <p:txBody>
          <a:bodyPr wrap="square" rtlCol="0">
            <a:spAutoFit/>
          </a:bodyPr>
          <a:lstStyle/>
          <a:p>
            <a:r>
              <a:rPr kumimoji="1" lang="en-US" altLang="ja-JP" b="0" dirty="0"/>
              <a:t>Channel model</a:t>
            </a:r>
            <a:endParaRPr kumimoji="1" lang="ja-JP" altLang="en-US" b="0" dirty="0"/>
          </a:p>
        </p:txBody>
      </p:sp>
      <p:sp>
        <p:nvSpPr>
          <p:cNvPr id="4" name="テキスト ボックス 3">
            <a:extLst>
              <a:ext uri="{FF2B5EF4-FFF2-40B4-BE49-F238E27FC236}">
                <a16:creationId xmlns:a16="http://schemas.microsoft.com/office/drawing/2014/main" id="{A20C5EC9-87F1-9794-1FBE-98749F5B106C}"/>
              </a:ext>
            </a:extLst>
          </p:cNvPr>
          <p:cNvSpPr txBox="1"/>
          <p:nvPr/>
        </p:nvSpPr>
        <p:spPr>
          <a:xfrm>
            <a:off x="1384916" y="1604964"/>
            <a:ext cx="2592280" cy="369332"/>
          </a:xfrm>
          <a:prstGeom prst="rect">
            <a:avLst/>
          </a:prstGeom>
          <a:noFill/>
        </p:spPr>
        <p:txBody>
          <a:bodyPr wrap="square" rtlCol="0">
            <a:spAutoFit/>
          </a:bodyPr>
          <a:lstStyle/>
          <a:p>
            <a:r>
              <a:rPr kumimoji="1" lang="en-US" altLang="ja-JP" b="0" dirty="0"/>
              <a:t>HBAN model</a:t>
            </a:r>
            <a:endParaRPr kumimoji="1" lang="ja-JP" altLang="en-US" b="0" dirty="0"/>
          </a:p>
        </p:txBody>
      </p:sp>
      <p:sp>
        <p:nvSpPr>
          <p:cNvPr id="8" name="テキスト ボックス 7">
            <a:extLst>
              <a:ext uri="{FF2B5EF4-FFF2-40B4-BE49-F238E27FC236}">
                <a16:creationId xmlns:a16="http://schemas.microsoft.com/office/drawing/2014/main" id="{72DF1922-3ADB-01BA-33DA-D680D18ED800}"/>
              </a:ext>
            </a:extLst>
          </p:cNvPr>
          <p:cNvSpPr txBox="1"/>
          <p:nvPr/>
        </p:nvSpPr>
        <p:spPr>
          <a:xfrm>
            <a:off x="1384916" y="3667068"/>
            <a:ext cx="2592280" cy="369332"/>
          </a:xfrm>
          <a:prstGeom prst="rect">
            <a:avLst/>
          </a:prstGeom>
          <a:noFill/>
        </p:spPr>
        <p:txBody>
          <a:bodyPr wrap="square" rtlCol="0">
            <a:spAutoFit/>
          </a:bodyPr>
          <a:lstStyle/>
          <a:p>
            <a:r>
              <a:rPr kumimoji="1" lang="en-US" altLang="ja-JP" b="0" dirty="0"/>
              <a:t>VBAN model</a:t>
            </a:r>
            <a:endParaRPr kumimoji="1" lang="ja-JP" altLang="en-US" b="0" dirty="0"/>
          </a:p>
        </p:txBody>
      </p:sp>
      <p:sp>
        <p:nvSpPr>
          <p:cNvPr id="22" name="テキスト ボックス 21">
            <a:extLst>
              <a:ext uri="{FF2B5EF4-FFF2-40B4-BE49-F238E27FC236}">
                <a16:creationId xmlns:a16="http://schemas.microsoft.com/office/drawing/2014/main" id="{659EDC2B-0EC6-61CE-ADA5-7CBB67E57EE0}"/>
              </a:ext>
            </a:extLst>
          </p:cNvPr>
          <p:cNvSpPr txBox="1"/>
          <p:nvPr/>
        </p:nvSpPr>
        <p:spPr>
          <a:xfrm>
            <a:off x="3178205" y="1604964"/>
            <a:ext cx="2592280" cy="369332"/>
          </a:xfrm>
          <a:prstGeom prst="rect">
            <a:avLst/>
          </a:prstGeom>
          <a:noFill/>
        </p:spPr>
        <p:txBody>
          <a:bodyPr wrap="square" rtlCol="0">
            <a:spAutoFit/>
          </a:bodyPr>
          <a:lstStyle/>
          <a:p>
            <a:r>
              <a:rPr kumimoji="1" lang="en-US" altLang="ja-JP" b="0" dirty="0"/>
              <a:t>In-body (Implant)</a:t>
            </a:r>
            <a:endParaRPr kumimoji="1" lang="ja-JP" altLang="en-US" b="0" dirty="0"/>
          </a:p>
        </p:txBody>
      </p:sp>
      <p:sp>
        <p:nvSpPr>
          <p:cNvPr id="24" name="テキスト ボックス 23">
            <a:extLst>
              <a:ext uri="{FF2B5EF4-FFF2-40B4-BE49-F238E27FC236}">
                <a16:creationId xmlns:a16="http://schemas.microsoft.com/office/drawing/2014/main" id="{AF84EB8E-EFE6-CE2F-8CDF-15E114BA6778}"/>
              </a:ext>
            </a:extLst>
          </p:cNvPr>
          <p:cNvSpPr txBox="1"/>
          <p:nvPr/>
        </p:nvSpPr>
        <p:spPr>
          <a:xfrm>
            <a:off x="3178205" y="1872639"/>
            <a:ext cx="2592280" cy="369332"/>
          </a:xfrm>
          <a:prstGeom prst="rect">
            <a:avLst/>
          </a:prstGeom>
          <a:noFill/>
        </p:spPr>
        <p:txBody>
          <a:bodyPr wrap="square" rtlCol="0">
            <a:spAutoFit/>
          </a:bodyPr>
          <a:lstStyle/>
          <a:p>
            <a:r>
              <a:rPr kumimoji="1" lang="en-US" altLang="ja-JP" b="0" dirty="0"/>
              <a:t>On-body</a:t>
            </a:r>
            <a:endParaRPr kumimoji="1" lang="ja-JP" altLang="en-US" b="0" dirty="0"/>
          </a:p>
        </p:txBody>
      </p:sp>
      <p:sp>
        <p:nvSpPr>
          <p:cNvPr id="27" name="テキスト ボックス 26">
            <a:extLst>
              <a:ext uri="{FF2B5EF4-FFF2-40B4-BE49-F238E27FC236}">
                <a16:creationId xmlns:a16="http://schemas.microsoft.com/office/drawing/2014/main" id="{B7330679-6EF5-1C33-1434-B4D5DABCC939}"/>
              </a:ext>
            </a:extLst>
          </p:cNvPr>
          <p:cNvSpPr txBox="1"/>
          <p:nvPr/>
        </p:nvSpPr>
        <p:spPr>
          <a:xfrm>
            <a:off x="3178205" y="2179671"/>
            <a:ext cx="1482572" cy="369332"/>
          </a:xfrm>
          <a:prstGeom prst="rect">
            <a:avLst/>
          </a:prstGeom>
          <a:noFill/>
        </p:spPr>
        <p:txBody>
          <a:bodyPr wrap="square" rtlCol="0">
            <a:spAutoFit/>
          </a:bodyPr>
          <a:lstStyle/>
          <a:p>
            <a:r>
              <a:rPr kumimoji="1" lang="en-US" altLang="ja-JP" b="0" dirty="0"/>
              <a:t>Around body</a:t>
            </a:r>
            <a:endParaRPr kumimoji="1" lang="ja-JP" altLang="en-US" b="0" dirty="0"/>
          </a:p>
        </p:txBody>
      </p:sp>
      <p:sp>
        <p:nvSpPr>
          <p:cNvPr id="28" name="テキスト ボックス 27">
            <a:extLst>
              <a:ext uri="{FF2B5EF4-FFF2-40B4-BE49-F238E27FC236}">
                <a16:creationId xmlns:a16="http://schemas.microsoft.com/office/drawing/2014/main" id="{DD813026-799B-DDA4-804C-72F170BEF1F2}"/>
              </a:ext>
            </a:extLst>
          </p:cNvPr>
          <p:cNvSpPr txBox="1"/>
          <p:nvPr/>
        </p:nvSpPr>
        <p:spPr>
          <a:xfrm>
            <a:off x="4882717" y="2179671"/>
            <a:ext cx="1482572" cy="369332"/>
          </a:xfrm>
          <a:prstGeom prst="rect">
            <a:avLst/>
          </a:prstGeom>
          <a:noFill/>
        </p:spPr>
        <p:txBody>
          <a:bodyPr wrap="square" rtlCol="0">
            <a:spAutoFit/>
          </a:bodyPr>
          <a:lstStyle/>
          <a:p>
            <a:r>
              <a:rPr kumimoji="1" lang="en-US" altLang="ja-JP" b="0" dirty="0"/>
              <a:t>Outdoor</a:t>
            </a:r>
            <a:endParaRPr kumimoji="1" lang="ja-JP" altLang="en-US" b="0" dirty="0"/>
          </a:p>
        </p:txBody>
      </p:sp>
      <p:sp>
        <p:nvSpPr>
          <p:cNvPr id="31" name="テキスト ボックス 30">
            <a:extLst>
              <a:ext uri="{FF2B5EF4-FFF2-40B4-BE49-F238E27FC236}">
                <a16:creationId xmlns:a16="http://schemas.microsoft.com/office/drawing/2014/main" id="{E601E681-10C8-5185-305D-2C34619D4020}"/>
              </a:ext>
            </a:extLst>
          </p:cNvPr>
          <p:cNvSpPr txBox="1"/>
          <p:nvPr/>
        </p:nvSpPr>
        <p:spPr>
          <a:xfrm>
            <a:off x="4882717" y="2451341"/>
            <a:ext cx="887768" cy="369332"/>
          </a:xfrm>
          <a:prstGeom prst="rect">
            <a:avLst/>
          </a:prstGeom>
          <a:noFill/>
        </p:spPr>
        <p:txBody>
          <a:bodyPr wrap="square" rtlCol="0">
            <a:spAutoFit/>
          </a:bodyPr>
          <a:lstStyle/>
          <a:p>
            <a:r>
              <a:rPr kumimoji="1" lang="en-US" altLang="ja-JP" b="0" dirty="0"/>
              <a:t>Indoor</a:t>
            </a:r>
            <a:endParaRPr kumimoji="1" lang="ja-JP" altLang="en-US" b="0" dirty="0"/>
          </a:p>
        </p:txBody>
      </p:sp>
      <p:sp>
        <p:nvSpPr>
          <p:cNvPr id="32" name="テキスト ボックス 31">
            <a:extLst>
              <a:ext uri="{FF2B5EF4-FFF2-40B4-BE49-F238E27FC236}">
                <a16:creationId xmlns:a16="http://schemas.microsoft.com/office/drawing/2014/main" id="{EAEF9F92-BC8F-822C-1EAA-08D120A03995}"/>
              </a:ext>
            </a:extLst>
          </p:cNvPr>
          <p:cNvSpPr txBox="1"/>
          <p:nvPr/>
        </p:nvSpPr>
        <p:spPr>
          <a:xfrm>
            <a:off x="5921405" y="2457878"/>
            <a:ext cx="887768" cy="369332"/>
          </a:xfrm>
          <a:prstGeom prst="rect">
            <a:avLst/>
          </a:prstGeom>
          <a:noFill/>
        </p:spPr>
        <p:txBody>
          <a:bodyPr wrap="square" rtlCol="0">
            <a:spAutoFit/>
          </a:bodyPr>
          <a:lstStyle/>
          <a:p>
            <a:r>
              <a:rPr kumimoji="1" lang="en-US" altLang="ja-JP" b="0" dirty="0"/>
              <a:t>Home</a:t>
            </a:r>
            <a:endParaRPr kumimoji="1" lang="ja-JP" altLang="en-US" b="0" dirty="0"/>
          </a:p>
        </p:txBody>
      </p:sp>
      <p:sp>
        <p:nvSpPr>
          <p:cNvPr id="33" name="テキスト ボックス 32">
            <a:extLst>
              <a:ext uri="{FF2B5EF4-FFF2-40B4-BE49-F238E27FC236}">
                <a16:creationId xmlns:a16="http://schemas.microsoft.com/office/drawing/2014/main" id="{77456175-B7F7-E667-88FF-D06FDA261FB3}"/>
              </a:ext>
            </a:extLst>
          </p:cNvPr>
          <p:cNvSpPr txBox="1"/>
          <p:nvPr/>
        </p:nvSpPr>
        <p:spPr>
          <a:xfrm>
            <a:off x="5921405" y="2736085"/>
            <a:ext cx="887768" cy="369332"/>
          </a:xfrm>
          <a:prstGeom prst="rect">
            <a:avLst/>
          </a:prstGeom>
          <a:noFill/>
        </p:spPr>
        <p:txBody>
          <a:bodyPr wrap="square" rtlCol="0">
            <a:spAutoFit/>
          </a:bodyPr>
          <a:lstStyle/>
          <a:p>
            <a:r>
              <a:rPr kumimoji="1" lang="en-US" altLang="ja-JP" b="0" dirty="0"/>
              <a:t>Office</a:t>
            </a:r>
            <a:endParaRPr kumimoji="1" lang="ja-JP" altLang="en-US" b="0" dirty="0"/>
          </a:p>
        </p:txBody>
      </p:sp>
      <p:sp>
        <p:nvSpPr>
          <p:cNvPr id="34" name="テキスト ボックス 33">
            <a:extLst>
              <a:ext uri="{FF2B5EF4-FFF2-40B4-BE49-F238E27FC236}">
                <a16:creationId xmlns:a16="http://schemas.microsoft.com/office/drawing/2014/main" id="{CD33720B-F015-0085-44DE-1F00BD22D29F}"/>
              </a:ext>
            </a:extLst>
          </p:cNvPr>
          <p:cNvSpPr txBox="1"/>
          <p:nvPr/>
        </p:nvSpPr>
        <p:spPr>
          <a:xfrm>
            <a:off x="5921404" y="3032585"/>
            <a:ext cx="2503505" cy="369332"/>
          </a:xfrm>
          <a:prstGeom prst="rect">
            <a:avLst/>
          </a:prstGeom>
          <a:noFill/>
        </p:spPr>
        <p:txBody>
          <a:bodyPr wrap="square" rtlCol="0">
            <a:spAutoFit/>
          </a:bodyPr>
          <a:lstStyle/>
          <a:p>
            <a:r>
              <a:rPr kumimoji="1" lang="en-US" altLang="ja-JP" b="0" dirty="0"/>
              <a:t>Medical (e.g. Hospital)</a:t>
            </a:r>
            <a:endParaRPr kumimoji="1" lang="ja-JP" altLang="en-US" b="0" dirty="0"/>
          </a:p>
        </p:txBody>
      </p:sp>
      <p:sp>
        <p:nvSpPr>
          <p:cNvPr id="35" name="テキスト ボックス 34">
            <a:extLst>
              <a:ext uri="{FF2B5EF4-FFF2-40B4-BE49-F238E27FC236}">
                <a16:creationId xmlns:a16="http://schemas.microsoft.com/office/drawing/2014/main" id="{0086BBB3-D7B7-6BE1-10BB-29CBB9104DF4}"/>
              </a:ext>
            </a:extLst>
          </p:cNvPr>
          <p:cNvSpPr txBox="1"/>
          <p:nvPr/>
        </p:nvSpPr>
        <p:spPr>
          <a:xfrm>
            <a:off x="3178205" y="3667068"/>
            <a:ext cx="2592280" cy="369332"/>
          </a:xfrm>
          <a:prstGeom prst="rect">
            <a:avLst/>
          </a:prstGeom>
          <a:noFill/>
        </p:spPr>
        <p:txBody>
          <a:bodyPr wrap="square" rtlCol="0">
            <a:spAutoFit/>
          </a:bodyPr>
          <a:lstStyle/>
          <a:p>
            <a:r>
              <a:rPr kumimoji="1" lang="en-US" altLang="ja-JP" b="0" dirty="0"/>
              <a:t>In-vehicle</a:t>
            </a:r>
            <a:endParaRPr kumimoji="1" lang="ja-JP" altLang="en-US" b="0" dirty="0"/>
          </a:p>
        </p:txBody>
      </p:sp>
      <p:sp>
        <p:nvSpPr>
          <p:cNvPr id="37" name="テキスト ボックス 36">
            <a:extLst>
              <a:ext uri="{FF2B5EF4-FFF2-40B4-BE49-F238E27FC236}">
                <a16:creationId xmlns:a16="http://schemas.microsoft.com/office/drawing/2014/main" id="{4B937D05-CC92-CC4E-31EE-4A3EFEB0E03B}"/>
              </a:ext>
            </a:extLst>
          </p:cNvPr>
          <p:cNvSpPr txBox="1"/>
          <p:nvPr/>
        </p:nvSpPr>
        <p:spPr>
          <a:xfrm>
            <a:off x="3178205" y="4825393"/>
            <a:ext cx="2592280" cy="369332"/>
          </a:xfrm>
          <a:prstGeom prst="rect">
            <a:avLst/>
          </a:prstGeom>
          <a:noFill/>
        </p:spPr>
        <p:txBody>
          <a:bodyPr wrap="square" rtlCol="0">
            <a:spAutoFit/>
          </a:bodyPr>
          <a:lstStyle/>
          <a:p>
            <a:r>
              <a:rPr kumimoji="1" lang="en-US" altLang="ja-JP" b="0" dirty="0"/>
              <a:t>On-vehicle</a:t>
            </a:r>
            <a:endParaRPr kumimoji="1" lang="ja-JP" altLang="en-US" b="0" dirty="0"/>
          </a:p>
        </p:txBody>
      </p:sp>
      <p:sp>
        <p:nvSpPr>
          <p:cNvPr id="38" name="テキスト ボックス 37">
            <a:extLst>
              <a:ext uri="{FF2B5EF4-FFF2-40B4-BE49-F238E27FC236}">
                <a16:creationId xmlns:a16="http://schemas.microsoft.com/office/drawing/2014/main" id="{6E18B7F1-3804-D0FE-881C-78FBA0ACFEEE}"/>
              </a:ext>
            </a:extLst>
          </p:cNvPr>
          <p:cNvSpPr txBox="1"/>
          <p:nvPr/>
        </p:nvSpPr>
        <p:spPr>
          <a:xfrm>
            <a:off x="3178205" y="5119079"/>
            <a:ext cx="2592280" cy="369332"/>
          </a:xfrm>
          <a:prstGeom prst="rect">
            <a:avLst/>
          </a:prstGeom>
          <a:noFill/>
        </p:spPr>
        <p:txBody>
          <a:bodyPr wrap="square" rtlCol="0">
            <a:spAutoFit/>
          </a:bodyPr>
          <a:lstStyle/>
          <a:p>
            <a:r>
              <a:rPr kumimoji="1" lang="en-US" altLang="ja-JP" b="0" dirty="0"/>
              <a:t>Around vehicle</a:t>
            </a:r>
            <a:endParaRPr kumimoji="1" lang="ja-JP" altLang="en-US" b="0" dirty="0"/>
          </a:p>
        </p:txBody>
      </p:sp>
      <p:sp>
        <p:nvSpPr>
          <p:cNvPr id="39" name="テキスト ボックス 38">
            <a:extLst>
              <a:ext uri="{FF2B5EF4-FFF2-40B4-BE49-F238E27FC236}">
                <a16:creationId xmlns:a16="http://schemas.microsoft.com/office/drawing/2014/main" id="{E7DFE5A7-EFA5-60F3-805E-E98590648B27}"/>
              </a:ext>
            </a:extLst>
          </p:cNvPr>
          <p:cNvSpPr txBox="1"/>
          <p:nvPr/>
        </p:nvSpPr>
        <p:spPr>
          <a:xfrm>
            <a:off x="4882716" y="3667068"/>
            <a:ext cx="3364639" cy="369332"/>
          </a:xfrm>
          <a:prstGeom prst="rect">
            <a:avLst/>
          </a:prstGeom>
          <a:noFill/>
        </p:spPr>
        <p:txBody>
          <a:bodyPr wrap="square" rtlCol="0">
            <a:spAutoFit/>
          </a:bodyPr>
          <a:lstStyle/>
          <a:p>
            <a:r>
              <a:rPr kumimoji="1" lang="en-US" altLang="ja-JP" b="0" dirty="0"/>
              <a:t>Engine compartment</a:t>
            </a:r>
            <a:endParaRPr kumimoji="1" lang="ja-JP" altLang="en-US" b="0" dirty="0"/>
          </a:p>
        </p:txBody>
      </p:sp>
      <p:sp>
        <p:nvSpPr>
          <p:cNvPr id="41" name="テキスト ボックス 40">
            <a:extLst>
              <a:ext uri="{FF2B5EF4-FFF2-40B4-BE49-F238E27FC236}">
                <a16:creationId xmlns:a16="http://schemas.microsoft.com/office/drawing/2014/main" id="{08A95F70-1350-2DE3-29BA-7BC19F55FCCF}"/>
              </a:ext>
            </a:extLst>
          </p:cNvPr>
          <p:cNvSpPr txBox="1"/>
          <p:nvPr/>
        </p:nvSpPr>
        <p:spPr>
          <a:xfrm>
            <a:off x="4891588" y="3960020"/>
            <a:ext cx="1793289" cy="369332"/>
          </a:xfrm>
          <a:prstGeom prst="rect">
            <a:avLst/>
          </a:prstGeom>
          <a:noFill/>
        </p:spPr>
        <p:txBody>
          <a:bodyPr wrap="square" rtlCol="0">
            <a:spAutoFit/>
          </a:bodyPr>
          <a:lstStyle/>
          <a:p>
            <a:r>
              <a:rPr kumimoji="1" lang="en-US" altLang="ja-JP" b="0" dirty="0"/>
              <a:t>Cabin</a:t>
            </a:r>
            <a:endParaRPr kumimoji="1" lang="ja-JP" altLang="en-US" b="0" dirty="0"/>
          </a:p>
        </p:txBody>
      </p:sp>
      <p:cxnSp>
        <p:nvCxnSpPr>
          <p:cNvPr id="47" name="直線コネクタ 46">
            <a:extLst>
              <a:ext uri="{FF2B5EF4-FFF2-40B4-BE49-F238E27FC236}">
                <a16:creationId xmlns:a16="http://schemas.microsoft.com/office/drawing/2014/main" id="{79FBC7B1-33AE-7199-DD17-9F071EEAEF40}"/>
              </a:ext>
            </a:extLst>
          </p:cNvPr>
          <p:cNvCxnSpPr>
            <a:cxnSpLocks/>
            <a:stCxn id="3" idx="3"/>
            <a:endCxn id="4" idx="1"/>
          </p:cNvCxnSpPr>
          <p:nvPr/>
        </p:nvCxnSpPr>
        <p:spPr>
          <a:xfrm>
            <a:off x="1127463" y="1789630"/>
            <a:ext cx="25745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7BB6DD10-43AB-EE41-33E3-2BF98C810DC5}"/>
              </a:ext>
            </a:extLst>
          </p:cNvPr>
          <p:cNvCxnSpPr>
            <a:cxnSpLocks/>
            <a:endCxn id="22" idx="1"/>
          </p:cNvCxnSpPr>
          <p:nvPr/>
        </p:nvCxnSpPr>
        <p:spPr>
          <a:xfrm>
            <a:off x="2796466" y="1789630"/>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80456244-4568-E5AE-F03B-9B7488AED6E9}"/>
              </a:ext>
            </a:extLst>
          </p:cNvPr>
          <p:cNvCxnSpPr>
            <a:cxnSpLocks/>
          </p:cNvCxnSpPr>
          <p:nvPr/>
        </p:nvCxnSpPr>
        <p:spPr>
          <a:xfrm>
            <a:off x="2911875" y="2097206"/>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A580F204-3F1B-C4C9-0C27-1D6997B07449}"/>
              </a:ext>
            </a:extLst>
          </p:cNvPr>
          <p:cNvCxnSpPr>
            <a:cxnSpLocks/>
          </p:cNvCxnSpPr>
          <p:nvPr/>
        </p:nvCxnSpPr>
        <p:spPr>
          <a:xfrm>
            <a:off x="2911875" y="237241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0D9769CA-4E4D-0BBA-CCEB-E6BF05F3B536}"/>
              </a:ext>
            </a:extLst>
          </p:cNvPr>
          <p:cNvCxnSpPr>
            <a:cxnSpLocks/>
          </p:cNvCxnSpPr>
          <p:nvPr/>
        </p:nvCxnSpPr>
        <p:spPr>
          <a:xfrm>
            <a:off x="2911875" y="1789630"/>
            <a:ext cx="0" cy="16393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5D41CFCD-2B67-7B57-4F92-9E572F9C27C0}"/>
              </a:ext>
            </a:extLst>
          </p:cNvPr>
          <p:cNvCxnSpPr>
            <a:cxnSpLocks/>
          </p:cNvCxnSpPr>
          <p:nvPr/>
        </p:nvCxnSpPr>
        <p:spPr>
          <a:xfrm>
            <a:off x="1256189" y="1789629"/>
            <a:ext cx="0" cy="20621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D74A3506-147E-4420-C16B-F307D67302DC}"/>
              </a:ext>
            </a:extLst>
          </p:cNvPr>
          <p:cNvCxnSpPr>
            <a:cxnSpLocks/>
          </p:cNvCxnSpPr>
          <p:nvPr/>
        </p:nvCxnSpPr>
        <p:spPr>
          <a:xfrm>
            <a:off x="1256189" y="385173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60068A3D-06E8-D329-0D0E-ADED6F194F21}"/>
              </a:ext>
            </a:extLst>
          </p:cNvPr>
          <p:cNvCxnSpPr>
            <a:cxnSpLocks/>
          </p:cNvCxnSpPr>
          <p:nvPr/>
        </p:nvCxnSpPr>
        <p:spPr>
          <a:xfrm>
            <a:off x="2987335" y="4990853"/>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id="{B7EF79A4-F3EA-45E5-A375-BAAB3F9D2F93}"/>
              </a:ext>
            </a:extLst>
          </p:cNvPr>
          <p:cNvCxnSpPr>
            <a:cxnSpLocks/>
          </p:cNvCxnSpPr>
          <p:nvPr/>
        </p:nvCxnSpPr>
        <p:spPr>
          <a:xfrm>
            <a:off x="2796466" y="3851734"/>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a:extLst>
              <a:ext uri="{FF2B5EF4-FFF2-40B4-BE49-F238E27FC236}">
                <a16:creationId xmlns:a16="http://schemas.microsoft.com/office/drawing/2014/main" id="{1AC8F26B-8D6B-1AA2-B488-C0022DAC16AD}"/>
              </a:ext>
            </a:extLst>
          </p:cNvPr>
          <p:cNvCxnSpPr>
            <a:cxnSpLocks/>
          </p:cNvCxnSpPr>
          <p:nvPr/>
        </p:nvCxnSpPr>
        <p:spPr>
          <a:xfrm>
            <a:off x="2987335" y="528453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a:extLst>
              <a:ext uri="{FF2B5EF4-FFF2-40B4-BE49-F238E27FC236}">
                <a16:creationId xmlns:a16="http://schemas.microsoft.com/office/drawing/2014/main" id="{6DA37400-84B7-98AC-F975-6A8B56BFCF29}"/>
              </a:ext>
            </a:extLst>
          </p:cNvPr>
          <p:cNvCxnSpPr>
            <a:cxnSpLocks/>
          </p:cNvCxnSpPr>
          <p:nvPr/>
        </p:nvCxnSpPr>
        <p:spPr>
          <a:xfrm>
            <a:off x="2987335" y="3851734"/>
            <a:ext cx="0" cy="14328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36BBF929-670D-C062-0452-2AAAD771CB88}"/>
              </a:ext>
            </a:extLst>
          </p:cNvPr>
          <p:cNvCxnSpPr>
            <a:cxnSpLocks/>
          </p:cNvCxnSpPr>
          <p:nvPr/>
        </p:nvCxnSpPr>
        <p:spPr>
          <a:xfrm>
            <a:off x="4572000" y="2357626"/>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a:extLst>
              <a:ext uri="{FF2B5EF4-FFF2-40B4-BE49-F238E27FC236}">
                <a16:creationId xmlns:a16="http://schemas.microsoft.com/office/drawing/2014/main" id="{A67FB3DF-2F7C-CAF5-5491-40537C45D024}"/>
              </a:ext>
            </a:extLst>
          </p:cNvPr>
          <p:cNvCxnSpPr>
            <a:cxnSpLocks/>
          </p:cNvCxnSpPr>
          <p:nvPr/>
        </p:nvCxnSpPr>
        <p:spPr>
          <a:xfrm>
            <a:off x="4687409" y="2665202"/>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a:extLst>
              <a:ext uri="{FF2B5EF4-FFF2-40B4-BE49-F238E27FC236}">
                <a16:creationId xmlns:a16="http://schemas.microsoft.com/office/drawing/2014/main" id="{54DEE9E1-FFA7-B18B-3701-CBFF4F0C52E1}"/>
              </a:ext>
            </a:extLst>
          </p:cNvPr>
          <p:cNvCxnSpPr>
            <a:cxnSpLocks/>
          </p:cNvCxnSpPr>
          <p:nvPr/>
        </p:nvCxnSpPr>
        <p:spPr>
          <a:xfrm>
            <a:off x="4687409" y="2357626"/>
            <a:ext cx="0" cy="307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a:extLst>
              <a:ext uri="{FF2B5EF4-FFF2-40B4-BE49-F238E27FC236}">
                <a16:creationId xmlns:a16="http://schemas.microsoft.com/office/drawing/2014/main" id="{BA0B571E-0F2C-E798-AD12-B1F2F177E728}"/>
              </a:ext>
            </a:extLst>
          </p:cNvPr>
          <p:cNvCxnSpPr>
            <a:cxnSpLocks/>
          </p:cNvCxnSpPr>
          <p:nvPr/>
        </p:nvCxnSpPr>
        <p:spPr>
          <a:xfrm>
            <a:off x="5624003" y="2636007"/>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1A2A970B-0617-5D0A-9E5E-A5F9442470CE}"/>
              </a:ext>
            </a:extLst>
          </p:cNvPr>
          <p:cNvCxnSpPr>
            <a:cxnSpLocks/>
          </p:cNvCxnSpPr>
          <p:nvPr/>
        </p:nvCxnSpPr>
        <p:spPr>
          <a:xfrm>
            <a:off x="5739412" y="2943583"/>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a:extLst>
              <a:ext uri="{FF2B5EF4-FFF2-40B4-BE49-F238E27FC236}">
                <a16:creationId xmlns:a16="http://schemas.microsoft.com/office/drawing/2014/main" id="{B62CEFA7-1EA6-C305-EEF0-C3D40FFFF931}"/>
              </a:ext>
            </a:extLst>
          </p:cNvPr>
          <p:cNvCxnSpPr>
            <a:cxnSpLocks/>
          </p:cNvCxnSpPr>
          <p:nvPr/>
        </p:nvCxnSpPr>
        <p:spPr>
          <a:xfrm>
            <a:off x="5739412" y="3218791"/>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766C8E4F-7B7D-2972-ABC9-0BE86A2E5DA3}"/>
              </a:ext>
            </a:extLst>
          </p:cNvPr>
          <p:cNvCxnSpPr>
            <a:cxnSpLocks/>
          </p:cNvCxnSpPr>
          <p:nvPr/>
        </p:nvCxnSpPr>
        <p:spPr>
          <a:xfrm>
            <a:off x="5739412" y="2636007"/>
            <a:ext cx="0" cy="5827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C37D553E-763A-C2B7-0CE0-163B37B4A637}"/>
              </a:ext>
            </a:extLst>
          </p:cNvPr>
          <p:cNvCxnSpPr>
            <a:cxnSpLocks/>
          </p:cNvCxnSpPr>
          <p:nvPr/>
        </p:nvCxnSpPr>
        <p:spPr>
          <a:xfrm>
            <a:off x="4727358" y="4145420"/>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a:extLst>
              <a:ext uri="{FF2B5EF4-FFF2-40B4-BE49-F238E27FC236}">
                <a16:creationId xmlns:a16="http://schemas.microsoft.com/office/drawing/2014/main" id="{AAE1397D-C8DA-9A69-CFE9-D7F18C45AB15}"/>
              </a:ext>
            </a:extLst>
          </p:cNvPr>
          <p:cNvCxnSpPr>
            <a:cxnSpLocks/>
          </p:cNvCxnSpPr>
          <p:nvPr/>
        </p:nvCxnSpPr>
        <p:spPr>
          <a:xfrm>
            <a:off x="4323425" y="3851734"/>
            <a:ext cx="5948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直線コネクタ 108">
            <a:extLst>
              <a:ext uri="{FF2B5EF4-FFF2-40B4-BE49-F238E27FC236}">
                <a16:creationId xmlns:a16="http://schemas.microsoft.com/office/drawing/2014/main" id="{37808EEA-C20D-C9ED-81A8-AFE039D042B2}"/>
              </a:ext>
            </a:extLst>
          </p:cNvPr>
          <p:cNvCxnSpPr>
            <a:cxnSpLocks/>
          </p:cNvCxnSpPr>
          <p:nvPr/>
        </p:nvCxnSpPr>
        <p:spPr>
          <a:xfrm>
            <a:off x="4727358" y="3851734"/>
            <a:ext cx="0" cy="670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a:extLst>
              <a:ext uri="{FF2B5EF4-FFF2-40B4-BE49-F238E27FC236}">
                <a16:creationId xmlns:a16="http://schemas.microsoft.com/office/drawing/2014/main" id="{EB9BDAF5-3788-09AA-49C6-849EB6F49942}"/>
              </a:ext>
            </a:extLst>
          </p:cNvPr>
          <p:cNvCxnSpPr>
            <a:cxnSpLocks/>
          </p:cNvCxnSpPr>
          <p:nvPr/>
        </p:nvCxnSpPr>
        <p:spPr>
          <a:xfrm>
            <a:off x="4727358" y="4522102"/>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テキスト ボックス 110">
            <a:extLst>
              <a:ext uri="{FF2B5EF4-FFF2-40B4-BE49-F238E27FC236}">
                <a16:creationId xmlns:a16="http://schemas.microsoft.com/office/drawing/2014/main" id="{46E55873-D5CC-9735-0418-7BB70DF4E342}"/>
              </a:ext>
            </a:extLst>
          </p:cNvPr>
          <p:cNvSpPr txBox="1"/>
          <p:nvPr/>
        </p:nvSpPr>
        <p:spPr>
          <a:xfrm>
            <a:off x="4882716" y="4275914"/>
            <a:ext cx="3880280" cy="646331"/>
          </a:xfrm>
          <a:prstGeom prst="rect">
            <a:avLst/>
          </a:prstGeom>
          <a:noFill/>
        </p:spPr>
        <p:txBody>
          <a:bodyPr wrap="square" rtlCol="0">
            <a:spAutoFit/>
          </a:bodyPr>
          <a:lstStyle/>
          <a:p>
            <a:r>
              <a:rPr kumimoji="1" lang="en-US" altLang="ja-JP" b="0" dirty="0"/>
              <a:t>Through Engine compartment and cabin</a:t>
            </a:r>
            <a:endParaRPr kumimoji="1" lang="ja-JP" altLang="en-US" b="0" dirty="0"/>
          </a:p>
        </p:txBody>
      </p:sp>
      <p:cxnSp>
        <p:nvCxnSpPr>
          <p:cNvPr id="112" name="直線コネクタ 111">
            <a:extLst>
              <a:ext uri="{FF2B5EF4-FFF2-40B4-BE49-F238E27FC236}">
                <a16:creationId xmlns:a16="http://schemas.microsoft.com/office/drawing/2014/main" id="{934BB92A-CE34-88F4-36A4-2C21005374B7}"/>
              </a:ext>
            </a:extLst>
          </p:cNvPr>
          <p:cNvCxnSpPr>
            <a:cxnSpLocks/>
          </p:cNvCxnSpPr>
          <p:nvPr/>
        </p:nvCxnSpPr>
        <p:spPr>
          <a:xfrm>
            <a:off x="4421079" y="5017486"/>
            <a:ext cx="14914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線コネクタ 112">
            <a:extLst>
              <a:ext uri="{FF2B5EF4-FFF2-40B4-BE49-F238E27FC236}">
                <a16:creationId xmlns:a16="http://schemas.microsoft.com/office/drawing/2014/main" id="{E10BC44E-807E-D468-1A18-A9DABCEAE784}"/>
              </a:ext>
            </a:extLst>
          </p:cNvPr>
          <p:cNvCxnSpPr>
            <a:cxnSpLocks/>
          </p:cNvCxnSpPr>
          <p:nvPr/>
        </p:nvCxnSpPr>
        <p:spPr>
          <a:xfrm>
            <a:off x="5646199" y="530369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直線コネクタ 113">
            <a:extLst>
              <a:ext uri="{FF2B5EF4-FFF2-40B4-BE49-F238E27FC236}">
                <a16:creationId xmlns:a16="http://schemas.microsoft.com/office/drawing/2014/main" id="{20518455-31B9-B5B7-F110-AFF92D4FA9FD}"/>
              </a:ext>
            </a:extLst>
          </p:cNvPr>
          <p:cNvCxnSpPr>
            <a:cxnSpLocks/>
          </p:cNvCxnSpPr>
          <p:nvPr/>
        </p:nvCxnSpPr>
        <p:spPr>
          <a:xfrm>
            <a:off x="5646199" y="4997956"/>
            <a:ext cx="0" cy="670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直線コネクタ 114">
            <a:extLst>
              <a:ext uri="{FF2B5EF4-FFF2-40B4-BE49-F238E27FC236}">
                <a16:creationId xmlns:a16="http://schemas.microsoft.com/office/drawing/2014/main" id="{2482EBAD-C13A-0899-16F8-9E389AB8A67E}"/>
              </a:ext>
            </a:extLst>
          </p:cNvPr>
          <p:cNvCxnSpPr>
            <a:cxnSpLocks/>
          </p:cNvCxnSpPr>
          <p:nvPr/>
        </p:nvCxnSpPr>
        <p:spPr>
          <a:xfrm>
            <a:off x="5646199" y="566832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テキスト ボックス 115">
            <a:extLst>
              <a:ext uri="{FF2B5EF4-FFF2-40B4-BE49-F238E27FC236}">
                <a16:creationId xmlns:a16="http://schemas.microsoft.com/office/drawing/2014/main" id="{3FE5FF26-A341-D390-E74C-97FB2A24E11D}"/>
              </a:ext>
            </a:extLst>
          </p:cNvPr>
          <p:cNvSpPr txBox="1"/>
          <p:nvPr/>
        </p:nvSpPr>
        <p:spPr>
          <a:xfrm>
            <a:off x="5921404" y="4825393"/>
            <a:ext cx="2592280" cy="369332"/>
          </a:xfrm>
          <a:prstGeom prst="rect">
            <a:avLst/>
          </a:prstGeom>
          <a:noFill/>
        </p:spPr>
        <p:txBody>
          <a:bodyPr wrap="square" rtlCol="0">
            <a:spAutoFit/>
          </a:bodyPr>
          <a:lstStyle/>
          <a:p>
            <a:r>
              <a:rPr kumimoji="1" lang="en-US" altLang="ja-JP" b="0" dirty="0"/>
              <a:t>Roof</a:t>
            </a:r>
            <a:endParaRPr kumimoji="1" lang="ja-JP" altLang="en-US" b="0" dirty="0"/>
          </a:p>
        </p:txBody>
      </p:sp>
      <p:sp>
        <p:nvSpPr>
          <p:cNvPr id="117" name="テキスト ボックス 116">
            <a:extLst>
              <a:ext uri="{FF2B5EF4-FFF2-40B4-BE49-F238E27FC236}">
                <a16:creationId xmlns:a16="http://schemas.microsoft.com/office/drawing/2014/main" id="{52ED9B6A-CC58-7D8D-B8A6-32CBBB183147}"/>
              </a:ext>
            </a:extLst>
          </p:cNvPr>
          <p:cNvSpPr txBox="1"/>
          <p:nvPr/>
        </p:nvSpPr>
        <p:spPr>
          <a:xfrm>
            <a:off x="5921403" y="5131136"/>
            <a:ext cx="3158233" cy="369332"/>
          </a:xfrm>
          <a:prstGeom prst="rect">
            <a:avLst/>
          </a:prstGeom>
          <a:noFill/>
        </p:spPr>
        <p:txBody>
          <a:bodyPr wrap="square" rtlCol="0">
            <a:spAutoFit/>
          </a:bodyPr>
          <a:lstStyle/>
          <a:p>
            <a:r>
              <a:rPr kumimoji="1" lang="en-US" altLang="ja-JP" b="0" dirty="0"/>
              <a:t>Side Right/Left/Front/back</a:t>
            </a:r>
            <a:endParaRPr kumimoji="1" lang="ja-JP" altLang="en-US" b="0" dirty="0"/>
          </a:p>
        </p:txBody>
      </p:sp>
      <p:sp>
        <p:nvSpPr>
          <p:cNvPr id="118" name="テキスト ボックス 117">
            <a:extLst>
              <a:ext uri="{FF2B5EF4-FFF2-40B4-BE49-F238E27FC236}">
                <a16:creationId xmlns:a16="http://schemas.microsoft.com/office/drawing/2014/main" id="{E6AE327F-1101-9AE4-88F7-C9693EADB4A5}"/>
              </a:ext>
            </a:extLst>
          </p:cNvPr>
          <p:cNvSpPr txBox="1"/>
          <p:nvPr/>
        </p:nvSpPr>
        <p:spPr>
          <a:xfrm>
            <a:off x="5921404" y="5456099"/>
            <a:ext cx="2592280" cy="369332"/>
          </a:xfrm>
          <a:prstGeom prst="rect">
            <a:avLst/>
          </a:prstGeom>
          <a:noFill/>
        </p:spPr>
        <p:txBody>
          <a:bodyPr wrap="square" rtlCol="0">
            <a:spAutoFit/>
          </a:bodyPr>
          <a:lstStyle/>
          <a:p>
            <a:r>
              <a:rPr kumimoji="1" lang="en-US" altLang="ja-JP" b="0" dirty="0"/>
              <a:t>Bottom</a:t>
            </a:r>
            <a:endParaRPr kumimoji="1" lang="ja-JP" altLang="en-US" b="0" dirty="0"/>
          </a:p>
        </p:txBody>
      </p:sp>
      <p:cxnSp>
        <p:nvCxnSpPr>
          <p:cNvPr id="119" name="直線コネクタ 118">
            <a:extLst>
              <a:ext uri="{FF2B5EF4-FFF2-40B4-BE49-F238E27FC236}">
                <a16:creationId xmlns:a16="http://schemas.microsoft.com/office/drawing/2014/main" id="{B7C4441B-E261-6D2A-F5D4-79B04D790BAE}"/>
              </a:ext>
            </a:extLst>
          </p:cNvPr>
          <p:cNvCxnSpPr>
            <a:cxnSpLocks/>
          </p:cNvCxnSpPr>
          <p:nvPr/>
        </p:nvCxnSpPr>
        <p:spPr>
          <a:xfrm>
            <a:off x="4944862" y="5980305"/>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a:extLst>
              <a:ext uri="{FF2B5EF4-FFF2-40B4-BE49-F238E27FC236}">
                <a16:creationId xmlns:a16="http://schemas.microsoft.com/office/drawing/2014/main" id="{752E19C5-0B6C-A808-91FC-DD9E643CAFBC}"/>
              </a:ext>
            </a:extLst>
          </p:cNvPr>
          <p:cNvCxnSpPr>
            <a:cxnSpLocks/>
          </p:cNvCxnSpPr>
          <p:nvPr/>
        </p:nvCxnSpPr>
        <p:spPr>
          <a:xfrm>
            <a:off x="4944862" y="5330985"/>
            <a:ext cx="0" cy="10501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a:extLst>
              <a:ext uri="{FF2B5EF4-FFF2-40B4-BE49-F238E27FC236}">
                <a16:creationId xmlns:a16="http://schemas.microsoft.com/office/drawing/2014/main" id="{0EFE3B0D-9242-743D-F3E4-130EA6CF7D40}"/>
              </a:ext>
            </a:extLst>
          </p:cNvPr>
          <p:cNvCxnSpPr>
            <a:cxnSpLocks/>
          </p:cNvCxnSpPr>
          <p:nvPr/>
        </p:nvCxnSpPr>
        <p:spPr>
          <a:xfrm>
            <a:off x="4944862" y="638112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a:extLst>
              <a:ext uri="{FF2B5EF4-FFF2-40B4-BE49-F238E27FC236}">
                <a16:creationId xmlns:a16="http://schemas.microsoft.com/office/drawing/2014/main" id="{AED7008F-48DC-E99C-9B10-09CD81CA7DF2}"/>
              </a:ext>
            </a:extLst>
          </p:cNvPr>
          <p:cNvCxnSpPr>
            <a:cxnSpLocks/>
          </p:cNvCxnSpPr>
          <p:nvPr/>
        </p:nvCxnSpPr>
        <p:spPr>
          <a:xfrm>
            <a:off x="4811697" y="5320738"/>
            <a:ext cx="1420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テキスト ボックス 122">
            <a:extLst>
              <a:ext uri="{FF2B5EF4-FFF2-40B4-BE49-F238E27FC236}">
                <a16:creationId xmlns:a16="http://schemas.microsoft.com/office/drawing/2014/main" id="{412EF85E-2985-4DA2-A319-2F2EAB3044CD}"/>
              </a:ext>
            </a:extLst>
          </p:cNvPr>
          <p:cNvSpPr txBox="1"/>
          <p:nvPr/>
        </p:nvSpPr>
        <p:spPr>
          <a:xfrm>
            <a:off x="5166804" y="5804305"/>
            <a:ext cx="2592280" cy="369332"/>
          </a:xfrm>
          <a:prstGeom prst="rect">
            <a:avLst/>
          </a:prstGeom>
          <a:noFill/>
        </p:spPr>
        <p:txBody>
          <a:bodyPr wrap="square" rtlCol="0">
            <a:spAutoFit/>
          </a:bodyPr>
          <a:lstStyle/>
          <a:p>
            <a:r>
              <a:rPr kumimoji="1" lang="en-US" altLang="ja-JP" b="0" dirty="0"/>
              <a:t>Static vehicle</a:t>
            </a:r>
            <a:endParaRPr kumimoji="1" lang="ja-JP" altLang="en-US" b="0" dirty="0"/>
          </a:p>
        </p:txBody>
      </p:sp>
      <p:sp>
        <p:nvSpPr>
          <p:cNvPr id="124" name="テキスト ボックス 123">
            <a:extLst>
              <a:ext uri="{FF2B5EF4-FFF2-40B4-BE49-F238E27FC236}">
                <a16:creationId xmlns:a16="http://schemas.microsoft.com/office/drawing/2014/main" id="{61F7BE0D-21CB-6401-E777-D2E147A93905}"/>
              </a:ext>
            </a:extLst>
          </p:cNvPr>
          <p:cNvSpPr txBox="1"/>
          <p:nvPr/>
        </p:nvSpPr>
        <p:spPr>
          <a:xfrm>
            <a:off x="6152225" y="1477838"/>
            <a:ext cx="2561208" cy="646331"/>
          </a:xfrm>
          <a:prstGeom prst="rect">
            <a:avLst/>
          </a:prstGeom>
          <a:noFill/>
        </p:spPr>
        <p:txBody>
          <a:bodyPr wrap="square">
            <a:spAutoFit/>
          </a:bodyPr>
          <a:lstStyle/>
          <a:p>
            <a:r>
              <a:rPr lang="en-US" altLang="ja-JP" dirty="0">
                <a:solidFill>
                  <a:srgbClr val="0000FF"/>
                </a:solidFill>
              </a:rPr>
              <a:t>※Covered by</a:t>
            </a:r>
            <a:br>
              <a:rPr lang="en-US" altLang="ja-JP" dirty="0">
                <a:solidFill>
                  <a:srgbClr val="0000FF"/>
                </a:solidFill>
              </a:rPr>
            </a:br>
            <a:r>
              <a:rPr kumimoji="1" lang="en-US" altLang="ja-JP" dirty="0">
                <a:solidFill>
                  <a:srgbClr val="0000FF"/>
                </a:solidFill>
              </a:rPr>
              <a:t>IEEE 802.15.6-2012</a:t>
            </a:r>
          </a:p>
        </p:txBody>
      </p:sp>
      <p:sp>
        <p:nvSpPr>
          <p:cNvPr id="125" name="四角形: 角を丸くする 124">
            <a:extLst>
              <a:ext uri="{FF2B5EF4-FFF2-40B4-BE49-F238E27FC236}">
                <a16:creationId xmlns:a16="http://schemas.microsoft.com/office/drawing/2014/main" id="{F11B7EB7-3465-A317-E2CE-2309BF03A9A2}"/>
              </a:ext>
            </a:extLst>
          </p:cNvPr>
          <p:cNvSpPr/>
          <p:nvPr/>
        </p:nvSpPr>
        <p:spPr>
          <a:xfrm>
            <a:off x="1384916" y="1466464"/>
            <a:ext cx="7328508" cy="2272059"/>
          </a:xfrm>
          <a:prstGeom prst="roundRect">
            <a:avLst/>
          </a:prstGeom>
          <a:noFill/>
          <a:ln>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26" name="テキスト ボックス 125">
            <a:extLst>
              <a:ext uri="{FF2B5EF4-FFF2-40B4-BE49-F238E27FC236}">
                <a16:creationId xmlns:a16="http://schemas.microsoft.com/office/drawing/2014/main" id="{03EF05C5-3F49-AC06-5C3B-7AFD52E909D1}"/>
              </a:ext>
            </a:extLst>
          </p:cNvPr>
          <p:cNvSpPr txBox="1"/>
          <p:nvPr/>
        </p:nvSpPr>
        <p:spPr>
          <a:xfrm>
            <a:off x="7057375" y="2110554"/>
            <a:ext cx="1656049" cy="600164"/>
          </a:xfrm>
          <a:prstGeom prst="rect">
            <a:avLst/>
          </a:prstGeom>
          <a:solidFill>
            <a:srgbClr val="FFFF00"/>
          </a:solidFill>
          <a:ln>
            <a:solidFill>
              <a:schemeClr val="tx1"/>
            </a:solidFill>
          </a:ln>
        </p:spPr>
        <p:txBody>
          <a:bodyPr wrap="square" rtlCol="0">
            <a:spAutoFit/>
          </a:bodyPr>
          <a:lstStyle/>
          <a:p>
            <a:r>
              <a:rPr lang="en-US" altLang="ja-JP" sz="1100" b="0" dirty="0"/>
              <a:t>※Around means;</a:t>
            </a:r>
          </a:p>
          <a:p>
            <a:r>
              <a:rPr kumimoji="1" lang="en-US" altLang="ja-JP" sz="1100" b="0" dirty="0"/>
              <a:t>Desk, WiFi AP in the room etc.</a:t>
            </a:r>
            <a:endParaRPr kumimoji="1" lang="ja-JP" altLang="en-US" sz="1100" b="0" dirty="0"/>
          </a:p>
        </p:txBody>
      </p:sp>
      <p:sp>
        <p:nvSpPr>
          <p:cNvPr id="127" name="テキスト ボックス 126">
            <a:extLst>
              <a:ext uri="{FF2B5EF4-FFF2-40B4-BE49-F238E27FC236}">
                <a16:creationId xmlns:a16="http://schemas.microsoft.com/office/drawing/2014/main" id="{3602F0DB-E236-2E02-2281-277F5488E153}"/>
              </a:ext>
            </a:extLst>
          </p:cNvPr>
          <p:cNvSpPr txBox="1"/>
          <p:nvPr/>
        </p:nvSpPr>
        <p:spPr>
          <a:xfrm>
            <a:off x="44387" y="2099107"/>
            <a:ext cx="1083076" cy="1477328"/>
          </a:xfrm>
          <a:prstGeom prst="rect">
            <a:avLst/>
          </a:prstGeom>
          <a:noFill/>
          <a:ln>
            <a:solidFill>
              <a:schemeClr val="tx1"/>
            </a:solidFill>
          </a:ln>
        </p:spPr>
        <p:txBody>
          <a:bodyPr wrap="square" rtlCol="0">
            <a:spAutoFit/>
          </a:bodyPr>
          <a:lstStyle/>
          <a:p>
            <a:r>
              <a:rPr kumimoji="1" lang="en-US" altLang="ja-JP" b="0" dirty="0"/>
              <a:t>Channel model</a:t>
            </a:r>
          </a:p>
          <a:p>
            <a:r>
              <a:rPr lang="en-US" altLang="ja-JP" b="0" dirty="0"/>
              <a:t>With environment</a:t>
            </a:r>
            <a:endParaRPr kumimoji="1" lang="ja-JP" altLang="en-US" b="0" dirty="0"/>
          </a:p>
        </p:txBody>
      </p:sp>
      <p:sp>
        <p:nvSpPr>
          <p:cNvPr id="128" name="テキスト ボックス 127">
            <a:extLst>
              <a:ext uri="{FF2B5EF4-FFF2-40B4-BE49-F238E27FC236}">
                <a16:creationId xmlns:a16="http://schemas.microsoft.com/office/drawing/2014/main" id="{BF6DD551-3D92-3660-7B0C-9782A46BAECE}"/>
              </a:ext>
            </a:extLst>
          </p:cNvPr>
          <p:cNvSpPr txBox="1"/>
          <p:nvPr/>
        </p:nvSpPr>
        <p:spPr>
          <a:xfrm>
            <a:off x="4918228" y="1615649"/>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129" name="テキスト ボックス 128">
            <a:extLst>
              <a:ext uri="{FF2B5EF4-FFF2-40B4-BE49-F238E27FC236}">
                <a16:creationId xmlns:a16="http://schemas.microsoft.com/office/drawing/2014/main" id="{88835E8E-CDF0-B6C5-0156-969508194CB8}"/>
              </a:ext>
            </a:extLst>
          </p:cNvPr>
          <p:cNvSpPr txBox="1"/>
          <p:nvPr/>
        </p:nvSpPr>
        <p:spPr>
          <a:xfrm>
            <a:off x="4092605" y="1890348"/>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130" name="テキスト ボックス 129">
            <a:extLst>
              <a:ext uri="{FF2B5EF4-FFF2-40B4-BE49-F238E27FC236}">
                <a16:creationId xmlns:a16="http://schemas.microsoft.com/office/drawing/2014/main" id="{ED3A0962-D4AC-F68A-1A0E-91B48DAC15F8}"/>
              </a:ext>
            </a:extLst>
          </p:cNvPr>
          <p:cNvSpPr txBox="1"/>
          <p:nvPr/>
        </p:nvSpPr>
        <p:spPr>
          <a:xfrm>
            <a:off x="6540984" y="2447202"/>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131" name="テキスト ボックス 130">
            <a:extLst>
              <a:ext uri="{FF2B5EF4-FFF2-40B4-BE49-F238E27FC236}">
                <a16:creationId xmlns:a16="http://schemas.microsoft.com/office/drawing/2014/main" id="{6702C3C4-DDC2-6040-63A7-275476546521}"/>
              </a:ext>
            </a:extLst>
          </p:cNvPr>
          <p:cNvSpPr txBox="1"/>
          <p:nvPr/>
        </p:nvSpPr>
        <p:spPr>
          <a:xfrm>
            <a:off x="6555784" y="2750050"/>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132" name="テキスト ボックス 131">
            <a:extLst>
              <a:ext uri="{FF2B5EF4-FFF2-40B4-BE49-F238E27FC236}">
                <a16:creationId xmlns:a16="http://schemas.microsoft.com/office/drawing/2014/main" id="{691B1FAC-A857-4873-BBCC-770A41528DC2}"/>
              </a:ext>
            </a:extLst>
          </p:cNvPr>
          <p:cNvSpPr txBox="1"/>
          <p:nvPr/>
        </p:nvSpPr>
        <p:spPr>
          <a:xfrm>
            <a:off x="8184828" y="3042821"/>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133" name="テキスト ボックス 132">
            <a:extLst>
              <a:ext uri="{FF2B5EF4-FFF2-40B4-BE49-F238E27FC236}">
                <a16:creationId xmlns:a16="http://schemas.microsoft.com/office/drawing/2014/main" id="{24313295-7181-6FCC-9FD9-20B3487CBB45}"/>
              </a:ext>
            </a:extLst>
          </p:cNvPr>
          <p:cNvSpPr txBox="1"/>
          <p:nvPr/>
        </p:nvSpPr>
        <p:spPr>
          <a:xfrm>
            <a:off x="3206865" y="2649287"/>
            <a:ext cx="2592280" cy="369332"/>
          </a:xfrm>
          <a:prstGeom prst="rect">
            <a:avLst/>
          </a:prstGeom>
          <a:noFill/>
        </p:spPr>
        <p:txBody>
          <a:bodyPr wrap="square" rtlCol="0">
            <a:spAutoFit/>
          </a:bodyPr>
          <a:lstStyle/>
          <a:p>
            <a:r>
              <a:rPr kumimoji="1" lang="en-US" altLang="ja-JP" b="0" dirty="0">
                <a:solidFill>
                  <a:srgbClr val="FF0000"/>
                </a:solidFill>
              </a:rPr>
              <a:t>Implanted BCI model</a:t>
            </a:r>
            <a:endParaRPr kumimoji="1" lang="ja-JP" altLang="en-US" b="0" dirty="0">
              <a:solidFill>
                <a:srgbClr val="FF0000"/>
              </a:solidFill>
            </a:endParaRPr>
          </a:p>
        </p:txBody>
      </p:sp>
      <p:cxnSp>
        <p:nvCxnSpPr>
          <p:cNvPr id="134" name="直線コネクタ 133">
            <a:extLst>
              <a:ext uri="{FF2B5EF4-FFF2-40B4-BE49-F238E27FC236}">
                <a16:creationId xmlns:a16="http://schemas.microsoft.com/office/drawing/2014/main" id="{28691329-F5AD-1259-351A-E7F28B5233EE}"/>
              </a:ext>
            </a:extLst>
          </p:cNvPr>
          <p:cNvCxnSpPr>
            <a:cxnSpLocks/>
          </p:cNvCxnSpPr>
          <p:nvPr/>
        </p:nvCxnSpPr>
        <p:spPr>
          <a:xfrm>
            <a:off x="2911875" y="2840803"/>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テキスト ボックス 134">
            <a:extLst>
              <a:ext uri="{FF2B5EF4-FFF2-40B4-BE49-F238E27FC236}">
                <a16:creationId xmlns:a16="http://schemas.microsoft.com/office/drawing/2014/main" id="{C212506F-8F1D-40BC-0454-AF857C69A521}"/>
              </a:ext>
            </a:extLst>
          </p:cNvPr>
          <p:cNvSpPr txBox="1"/>
          <p:nvPr/>
        </p:nvSpPr>
        <p:spPr>
          <a:xfrm>
            <a:off x="3603688" y="3430430"/>
            <a:ext cx="2424249" cy="338554"/>
          </a:xfrm>
          <a:prstGeom prst="rect">
            <a:avLst/>
          </a:prstGeom>
          <a:noFill/>
        </p:spPr>
        <p:txBody>
          <a:bodyPr wrap="square" rtlCol="0">
            <a:spAutoFit/>
          </a:bodyPr>
          <a:lstStyle/>
          <a:p>
            <a:r>
              <a:rPr lang="en-US" altLang="ja-JP" sz="1600" b="0" dirty="0">
                <a:solidFill>
                  <a:srgbClr val="FF0000"/>
                </a:solidFill>
              </a:rPr>
              <a:t>※not covered in 2012</a:t>
            </a:r>
            <a:endParaRPr kumimoji="1" lang="ja-JP" altLang="en-US" sz="1600" b="0" dirty="0">
              <a:solidFill>
                <a:srgbClr val="FF0000"/>
              </a:solidFill>
            </a:endParaRPr>
          </a:p>
        </p:txBody>
      </p:sp>
      <p:sp>
        <p:nvSpPr>
          <p:cNvPr id="136" name="テキスト ボックス 135">
            <a:extLst>
              <a:ext uri="{FF2B5EF4-FFF2-40B4-BE49-F238E27FC236}">
                <a16:creationId xmlns:a16="http://schemas.microsoft.com/office/drawing/2014/main" id="{EF9F6488-FB89-D744-D7DF-09E421C0E6EE}"/>
              </a:ext>
            </a:extLst>
          </p:cNvPr>
          <p:cNvSpPr txBox="1"/>
          <p:nvPr/>
        </p:nvSpPr>
        <p:spPr>
          <a:xfrm>
            <a:off x="3206865" y="2902021"/>
            <a:ext cx="2592280" cy="369332"/>
          </a:xfrm>
          <a:prstGeom prst="rect">
            <a:avLst/>
          </a:prstGeom>
          <a:noFill/>
        </p:spPr>
        <p:txBody>
          <a:bodyPr wrap="square" rtlCol="0">
            <a:spAutoFit/>
          </a:bodyPr>
          <a:lstStyle/>
          <a:p>
            <a:r>
              <a:rPr kumimoji="1" lang="en-US" altLang="ja-JP" b="0" dirty="0">
                <a:solidFill>
                  <a:srgbClr val="FF0000"/>
                </a:solidFill>
              </a:rPr>
              <a:t>On skull BCI model</a:t>
            </a:r>
            <a:endParaRPr kumimoji="1" lang="ja-JP" altLang="en-US" b="0" dirty="0">
              <a:solidFill>
                <a:srgbClr val="FF0000"/>
              </a:solidFill>
            </a:endParaRPr>
          </a:p>
        </p:txBody>
      </p:sp>
      <p:cxnSp>
        <p:nvCxnSpPr>
          <p:cNvPr id="137" name="直線コネクタ 136">
            <a:extLst>
              <a:ext uri="{FF2B5EF4-FFF2-40B4-BE49-F238E27FC236}">
                <a16:creationId xmlns:a16="http://schemas.microsoft.com/office/drawing/2014/main" id="{7278DF50-E394-4C94-7CF1-61D8E82C2FFA}"/>
              </a:ext>
            </a:extLst>
          </p:cNvPr>
          <p:cNvCxnSpPr>
            <a:cxnSpLocks/>
          </p:cNvCxnSpPr>
          <p:nvPr/>
        </p:nvCxnSpPr>
        <p:spPr>
          <a:xfrm>
            <a:off x="2911875" y="3105417"/>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a:extLst>
              <a:ext uri="{FF2B5EF4-FFF2-40B4-BE49-F238E27FC236}">
                <a16:creationId xmlns:a16="http://schemas.microsoft.com/office/drawing/2014/main" id="{BF5E46DC-74E4-2FFD-8CA9-EA89112B50F9}"/>
              </a:ext>
            </a:extLst>
          </p:cNvPr>
          <p:cNvCxnSpPr>
            <a:cxnSpLocks/>
          </p:cNvCxnSpPr>
          <p:nvPr/>
        </p:nvCxnSpPr>
        <p:spPr>
          <a:xfrm>
            <a:off x="2911875" y="3429000"/>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テキスト ボックス 138">
            <a:extLst>
              <a:ext uri="{FF2B5EF4-FFF2-40B4-BE49-F238E27FC236}">
                <a16:creationId xmlns:a16="http://schemas.microsoft.com/office/drawing/2014/main" id="{E6C50184-D480-231B-C7BE-A656A5B5E357}"/>
              </a:ext>
            </a:extLst>
          </p:cNvPr>
          <p:cNvSpPr txBox="1"/>
          <p:nvPr/>
        </p:nvSpPr>
        <p:spPr>
          <a:xfrm>
            <a:off x="3206865" y="3182413"/>
            <a:ext cx="2592280" cy="369332"/>
          </a:xfrm>
          <a:prstGeom prst="rect">
            <a:avLst/>
          </a:prstGeom>
          <a:noFill/>
        </p:spPr>
        <p:txBody>
          <a:bodyPr wrap="square" rtlCol="0">
            <a:spAutoFit/>
          </a:bodyPr>
          <a:lstStyle/>
          <a:p>
            <a:r>
              <a:rPr kumimoji="1" lang="en-US" altLang="ja-JP" b="0" dirty="0">
                <a:solidFill>
                  <a:srgbClr val="FF0000"/>
                </a:solidFill>
              </a:rPr>
              <a:t>capsule endoscopy</a:t>
            </a:r>
            <a:endParaRPr kumimoji="1" lang="ja-JP" altLang="en-US" b="0" dirty="0">
              <a:solidFill>
                <a:srgbClr val="FF0000"/>
              </a:solidFill>
            </a:endParaRPr>
          </a:p>
        </p:txBody>
      </p:sp>
    </p:spTree>
    <p:extLst>
      <p:ext uri="{BB962C8B-B14F-4D97-AF65-F5344CB8AC3E}">
        <p14:creationId xmlns:p14="http://schemas.microsoft.com/office/powerpoint/2010/main" val="996351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グループ化 18">
            <a:extLst>
              <a:ext uri="{FF2B5EF4-FFF2-40B4-BE49-F238E27FC236}">
                <a16:creationId xmlns:a16="http://schemas.microsoft.com/office/drawing/2014/main" id="{97650818-7585-BE65-AF09-5BF9E8CD73A7}"/>
              </a:ext>
            </a:extLst>
          </p:cNvPr>
          <p:cNvGrpSpPr/>
          <p:nvPr/>
        </p:nvGrpSpPr>
        <p:grpSpPr>
          <a:xfrm>
            <a:off x="4392804" y="3118921"/>
            <a:ext cx="2121852" cy="3304043"/>
            <a:chOff x="876191" y="1890944"/>
            <a:chExt cx="1186793" cy="2412171"/>
          </a:xfrm>
        </p:grpSpPr>
        <p:sp>
          <p:nvSpPr>
            <p:cNvPr id="20" name="楕円 19">
              <a:extLst>
                <a:ext uri="{FF2B5EF4-FFF2-40B4-BE49-F238E27FC236}">
                  <a16:creationId xmlns:a16="http://schemas.microsoft.com/office/drawing/2014/main" id="{8A7AA790-B117-FB53-0AD7-40C064E18FD6}"/>
                </a:ext>
              </a:extLst>
            </p:cNvPr>
            <p:cNvSpPr/>
            <p:nvPr/>
          </p:nvSpPr>
          <p:spPr>
            <a:xfrm>
              <a:off x="1225118" y="1890944"/>
              <a:ext cx="470517"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1" name="楕円 20">
              <a:extLst>
                <a:ext uri="{FF2B5EF4-FFF2-40B4-BE49-F238E27FC236}">
                  <a16:creationId xmlns:a16="http://schemas.microsoft.com/office/drawing/2014/main" id="{FC7B6C61-F89F-87EA-B599-40231C93F14A}"/>
                </a:ext>
              </a:extLst>
            </p:cNvPr>
            <p:cNvSpPr/>
            <p:nvPr/>
          </p:nvSpPr>
          <p:spPr>
            <a:xfrm>
              <a:off x="1225118" y="2348875"/>
              <a:ext cx="470517" cy="125545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2" name="楕円 21">
              <a:extLst>
                <a:ext uri="{FF2B5EF4-FFF2-40B4-BE49-F238E27FC236}">
                  <a16:creationId xmlns:a16="http://schemas.microsoft.com/office/drawing/2014/main" id="{AB382926-7F31-D4AE-12C4-3530B8FB766B}"/>
                </a:ext>
              </a:extLst>
            </p:cNvPr>
            <p:cNvSpPr/>
            <p:nvPr/>
          </p:nvSpPr>
          <p:spPr>
            <a:xfrm rot="3792933">
              <a:off x="1056347" y="2329114"/>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3" name="楕円 22">
              <a:extLst>
                <a:ext uri="{FF2B5EF4-FFF2-40B4-BE49-F238E27FC236}">
                  <a16:creationId xmlns:a16="http://schemas.microsoft.com/office/drawing/2014/main" id="{C4DBFF08-0899-2C99-4558-4E8726D53E1B}"/>
                </a:ext>
              </a:extLst>
            </p:cNvPr>
            <p:cNvSpPr/>
            <p:nvPr/>
          </p:nvSpPr>
          <p:spPr>
            <a:xfrm rot="18594835">
              <a:off x="1731907" y="2359733"/>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4" name="楕円 23">
              <a:extLst>
                <a:ext uri="{FF2B5EF4-FFF2-40B4-BE49-F238E27FC236}">
                  <a16:creationId xmlns:a16="http://schemas.microsoft.com/office/drawing/2014/main" id="{9975B104-10E8-3B03-9D0C-52C6B7D425F9}"/>
                </a:ext>
              </a:extLst>
            </p:cNvPr>
            <p:cNvSpPr/>
            <p:nvPr/>
          </p:nvSpPr>
          <p:spPr>
            <a:xfrm rot="209895">
              <a:off x="1284590" y="3455571"/>
              <a:ext cx="134561" cy="820125"/>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5" name="楕円 24">
              <a:extLst>
                <a:ext uri="{FF2B5EF4-FFF2-40B4-BE49-F238E27FC236}">
                  <a16:creationId xmlns:a16="http://schemas.microsoft.com/office/drawing/2014/main" id="{03D5AA6E-2DFB-E606-6479-C58D4DD9B933}"/>
                </a:ext>
              </a:extLst>
            </p:cNvPr>
            <p:cNvSpPr/>
            <p:nvPr/>
          </p:nvSpPr>
          <p:spPr>
            <a:xfrm rot="20901421">
              <a:off x="1557134" y="3446929"/>
              <a:ext cx="151317" cy="856186"/>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17" name="正方形/長方形 16">
            <a:extLst>
              <a:ext uri="{FF2B5EF4-FFF2-40B4-BE49-F238E27FC236}">
                <a16:creationId xmlns:a16="http://schemas.microsoft.com/office/drawing/2014/main" id="{6A32E020-BAD5-B5A3-9212-120EABCC200A}"/>
              </a:ext>
            </a:extLst>
          </p:cNvPr>
          <p:cNvSpPr/>
          <p:nvPr/>
        </p:nvSpPr>
        <p:spPr>
          <a:xfrm>
            <a:off x="4167130" y="3666612"/>
            <a:ext cx="1004935" cy="425513"/>
          </a:xfrm>
          <a:prstGeom prst="rect">
            <a:avLst/>
          </a:prstGeom>
          <a:solidFill>
            <a:schemeClr val="accent1">
              <a:lumMod val="40000"/>
              <a:lumOff val="6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15.4ab</a:t>
            </a:r>
            <a:endParaRPr kumimoji="1" lang="ja-JP" altLang="en-US" dirty="0"/>
          </a:p>
        </p:txBody>
      </p:sp>
      <p:grpSp>
        <p:nvGrpSpPr>
          <p:cNvPr id="10" name="グループ化 9">
            <a:extLst>
              <a:ext uri="{FF2B5EF4-FFF2-40B4-BE49-F238E27FC236}">
                <a16:creationId xmlns:a16="http://schemas.microsoft.com/office/drawing/2014/main" id="{3A99BB9B-14DF-CB7F-ADB5-5F49AFB6136C}"/>
              </a:ext>
            </a:extLst>
          </p:cNvPr>
          <p:cNvGrpSpPr/>
          <p:nvPr/>
        </p:nvGrpSpPr>
        <p:grpSpPr>
          <a:xfrm>
            <a:off x="427667" y="2228016"/>
            <a:ext cx="2121852" cy="3304043"/>
            <a:chOff x="876191" y="1890944"/>
            <a:chExt cx="1186793" cy="2412171"/>
          </a:xfrm>
        </p:grpSpPr>
        <p:sp>
          <p:nvSpPr>
            <p:cNvPr id="11" name="楕円 10">
              <a:extLst>
                <a:ext uri="{FF2B5EF4-FFF2-40B4-BE49-F238E27FC236}">
                  <a16:creationId xmlns:a16="http://schemas.microsoft.com/office/drawing/2014/main" id="{1D589EEC-17DA-D91B-0DCB-69CD0819DB0A}"/>
                </a:ext>
              </a:extLst>
            </p:cNvPr>
            <p:cNvSpPr/>
            <p:nvPr/>
          </p:nvSpPr>
          <p:spPr>
            <a:xfrm>
              <a:off x="1225118" y="1890944"/>
              <a:ext cx="470517"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 name="楕円 11">
              <a:extLst>
                <a:ext uri="{FF2B5EF4-FFF2-40B4-BE49-F238E27FC236}">
                  <a16:creationId xmlns:a16="http://schemas.microsoft.com/office/drawing/2014/main" id="{7F872808-48C0-2455-8C61-1FEB2004163E}"/>
                </a:ext>
              </a:extLst>
            </p:cNvPr>
            <p:cNvSpPr/>
            <p:nvPr/>
          </p:nvSpPr>
          <p:spPr>
            <a:xfrm>
              <a:off x="1225118" y="2348875"/>
              <a:ext cx="470517" cy="125545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 name="楕円 12">
              <a:extLst>
                <a:ext uri="{FF2B5EF4-FFF2-40B4-BE49-F238E27FC236}">
                  <a16:creationId xmlns:a16="http://schemas.microsoft.com/office/drawing/2014/main" id="{510333E9-42E4-776A-3D8C-E30841781BE0}"/>
                </a:ext>
              </a:extLst>
            </p:cNvPr>
            <p:cNvSpPr/>
            <p:nvPr/>
          </p:nvSpPr>
          <p:spPr>
            <a:xfrm rot="3792933">
              <a:off x="1056347" y="2329114"/>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4" name="楕円 13">
              <a:extLst>
                <a:ext uri="{FF2B5EF4-FFF2-40B4-BE49-F238E27FC236}">
                  <a16:creationId xmlns:a16="http://schemas.microsoft.com/office/drawing/2014/main" id="{201834AA-3617-9DFC-9419-23C9E34FE6F4}"/>
                </a:ext>
              </a:extLst>
            </p:cNvPr>
            <p:cNvSpPr/>
            <p:nvPr/>
          </p:nvSpPr>
          <p:spPr>
            <a:xfrm rot="18594835">
              <a:off x="1731907" y="2359733"/>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5" name="楕円 14">
              <a:extLst>
                <a:ext uri="{FF2B5EF4-FFF2-40B4-BE49-F238E27FC236}">
                  <a16:creationId xmlns:a16="http://schemas.microsoft.com/office/drawing/2014/main" id="{5C3E4E9C-F141-C1A2-0D18-683CCFDBBF71}"/>
                </a:ext>
              </a:extLst>
            </p:cNvPr>
            <p:cNvSpPr/>
            <p:nvPr/>
          </p:nvSpPr>
          <p:spPr>
            <a:xfrm rot="209895">
              <a:off x="1284590" y="3455571"/>
              <a:ext cx="134561" cy="820125"/>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 name="楕円 15">
              <a:extLst>
                <a:ext uri="{FF2B5EF4-FFF2-40B4-BE49-F238E27FC236}">
                  <a16:creationId xmlns:a16="http://schemas.microsoft.com/office/drawing/2014/main" id="{E10787E3-39AF-D8DE-B4BA-3A9D5DC2271A}"/>
                </a:ext>
              </a:extLst>
            </p:cNvPr>
            <p:cNvSpPr/>
            <p:nvPr/>
          </p:nvSpPr>
          <p:spPr>
            <a:xfrm rot="20901421">
              <a:off x="1557134" y="3446929"/>
              <a:ext cx="151317" cy="856186"/>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2" name="日付プレースホルダー 1">
            <a:extLst>
              <a:ext uri="{FF2B5EF4-FFF2-40B4-BE49-F238E27FC236}">
                <a16:creationId xmlns:a16="http://schemas.microsoft.com/office/drawing/2014/main" id="{F5C9473F-3765-42B4-B68A-54212C8BB709}"/>
              </a:ext>
            </a:extLst>
          </p:cNvPr>
          <p:cNvSpPr>
            <a:spLocks noGrp="1"/>
          </p:cNvSpPr>
          <p:nvPr>
            <p:ph type="dt" idx="10"/>
          </p:nvPr>
        </p:nvSpPr>
        <p:spPr/>
        <p:txBody>
          <a:bodyPr/>
          <a:lstStyle/>
          <a:p>
            <a:r>
              <a:rPr lang="en-US" altLang="ja-JP"/>
              <a:t>July 2025</a:t>
            </a:r>
            <a:endParaRPr lang="en-US" dirty="0"/>
          </a:p>
        </p:txBody>
      </p:sp>
      <p:sp>
        <p:nvSpPr>
          <p:cNvPr id="3" name="フッター プレースホルダー 2">
            <a:extLst>
              <a:ext uri="{FF2B5EF4-FFF2-40B4-BE49-F238E27FC236}">
                <a16:creationId xmlns:a16="http://schemas.microsoft.com/office/drawing/2014/main" id="{003AFD22-3DE1-BC7E-F75E-0EE9A7F6BEA3}"/>
              </a:ext>
            </a:extLst>
          </p:cNvPr>
          <p:cNvSpPr>
            <a:spLocks noGrp="1"/>
          </p:cNvSpPr>
          <p:nvPr>
            <p:ph type="ftr" idx="11"/>
          </p:nvPr>
        </p:nvSpPr>
        <p:spPr/>
        <p:txBody>
          <a:bodyPr/>
          <a:lstStyle/>
          <a:p>
            <a:r>
              <a:rPr lang="en-US"/>
              <a:t>Takumi Kobayashi, Minsoo Kim, Marco Hernandez, Ryuji Kohno (OMU/YRP-IAI/U.Oulu/YNU)</a:t>
            </a:r>
            <a:endParaRPr lang="en-US" dirty="0"/>
          </a:p>
        </p:txBody>
      </p:sp>
      <p:sp>
        <p:nvSpPr>
          <p:cNvPr id="4" name="スライド番号プレースホルダー 3">
            <a:extLst>
              <a:ext uri="{FF2B5EF4-FFF2-40B4-BE49-F238E27FC236}">
                <a16:creationId xmlns:a16="http://schemas.microsoft.com/office/drawing/2014/main" id="{21C5B212-C8D5-77D7-81EE-93054C44A9EE}"/>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22</a:t>
            </a:fld>
            <a:endParaRPr dirty="0"/>
          </a:p>
        </p:txBody>
      </p:sp>
      <p:sp>
        <p:nvSpPr>
          <p:cNvPr id="5" name="タイトル 4">
            <a:extLst>
              <a:ext uri="{FF2B5EF4-FFF2-40B4-BE49-F238E27FC236}">
                <a16:creationId xmlns:a16="http://schemas.microsoft.com/office/drawing/2014/main" id="{C50B0D1B-0C2D-08C1-E0E4-C4A28052D45B}"/>
              </a:ext>
            </a:extLst>
          </p:cNvPr>
          <p:cNvSpPr>
            <a:spLocks noGrp="1"/>
          </p:cNvSpPr>
          <p:nvPr>
            <p:ph type="title"/>
          </p:nvPr>
        </p:nvSpPr>
        <p:spPr/>
        <p:txBody>
          <a:bodyPr/>
          <a:lstStyle/>
          <a:p>
            <a:r>
              <a:rPr kumimoji="1" lang="en-US" altLang="ja-JP" dirty="0"/>
              <a:t>Radio environment</a:t>
            </a:r>
            <a:endParaRPr kumimoji="1" lang="ja-JP" altLang="en-US" dirty="0"/>
          </a:p>
        </p:txBody>
      </p:sp>
      <p:sp>
        <p:nvSpPr>
          <p:cNvPr id="6" name="正方形/長方形 5">
            <a:extLst>
              <a:ext uri="{FF2B5EF4-FFF2-40B4-BE49-F238E27FC236}">
                <a16:creationId xmlns:a16="http://schemas.microsoft.com/office/drawing/2014/main" id="{E7B5ED8D-32EC-B88A-809F-A5D07F19BA7D}"/>
              </a:ext>
            </a:extLst>
          </p:cNvPr>
          <p:cNvSpPr/>
          <p:nvPr/>
        </p:nvSpPr>
        <p:spPr>
          <a:xfrm>
            <a:off x="926605" y="1930459"/>
            <a:ext cx="1004935" cy="42551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15.6ma</a:t>
            </a:r>
            <a:endParaRPr kumimoji="1" lang="ja-JP" altLang="en-US" dirty="0"/>
          </a:p>
        </p:txBody>
      </p:sp>
      <p:sp>
        <p:nvSpPr>
          <p:cNvPr id="7" name="正方形/長方形 6">
            <a:extLst>
              <a:ext uri="{FF2B5EF4-FFF2-40B4-BE49-F238E27FC236}">
                <a16:creationId xmlns:a16="http://schemas.microsoft.com/office/drawing/2014/main" id="{C3F31925-100B-4DB0-C805-69B8CB99C689}"/>
              </a:ext>
            </a:extLst>
          </p:cNvPr>
          <p:cNvSpPr/>
          <p:nvPr/>
        </p:nvSpPr>
        <p:spPr>
          <a:xfrm>
            <a:off x="1087570" y="3666612"/>
            <a:ext cx="1004935" cy="42551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15.6</a:t>
            </a:r>
            <a:endParaRPr kumimoji="1" lang="ja-JP" altLang="en-US" dirty="0"/>
          </a:p>
        </p:txBody>
      </p:sp>
      <p:sp>
        <p:nvSpPr>
          <p:cNvPr id="8" name="正方形/長方形 7">
            <a:extLst>
              <a:ext uri="{FF2B5EF4-FFF2-40B4-BE49-F238E27FC236}">
                <a16:creationId xmlns:a16="http://schemas.microsoft.com/office/drawing/2014/main" id="{ABE882F8-88E0-3DFB-4EB8-6B5F9415A73D}"/>
              </a:ext>
            </a:extLst>
          </p:cNvPr>
          <p:cNvSpPr/>
          <p:nvPr/>
        </p:nvSpPr>
        <p:spPr>
          <a:xfrm>
            <a:off x="4299440" y="4847518"/>
            <a:ext cx="1004935" cy="425513"/>
          </a:xfrm>
          <a:prstGeom prst="rect">
            <a:avLst/>
          </a:prstGeom>
          <a:solidFill>
            <a:schemeClr val="accent1">
              <a:lumMod val="40000"/>
              <a:lumOff val="6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15.4</a:t>
            </a:r>
            <a:endParaRPr kumimoji="1" lang="ja-JP" altLang="en-US" dirty="0"/>
          </a:p>
        </p:txBody>
      </p:sp>
      <p:sp>
        <p:nvSpPr>
          <p:cNvPr id="9" name="正方形/長方形 8">
            <a:extLst>
              <a:ext uri="{FF2B5EF4-FFF2-40B4-BE49-F238E27FC236}">
                <a16:creationId xmlns:a16="http://schemas.microsoft.com/office/drawing/2014/main" id="{F629385B-444A-BF42-40AD-DF43E20EB482}"/>
              </a:ext>
            </a:extLst>
          </p:cNvPr>
          <p:cNvSpPr/>
          <p:nvPr/>
        </p:nvSpPr>
        <p:spPr>
          <a:xfrm>
            <a:off x="2198141" y="2880103"/>
            <a:ext cx="1004935" cy="42551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15.6ma</a:t>
            </a:r>
            <a:endParaRPr kumimoji="1" lang="ja-JP" altLang="en-US" dirty="0"/>
          </a:p>
        </p:txBody>
      </p:sp>
      <p:sp>
        <p:nvSpPr>
          <p:cNvPr id="18" name="正方形/長方形 17">
            <a:extLst>
              <a:ext uri="{FF2B5EF4-FFF2-40B4-BE49-F238E27FC236}">
                <a16:creationId xmlns:a16="http://schemas.microsoft.com/office/drawing/2014/main" id="{E6D9D453-6412-8DC8-162E-0CFB9414598A}"/>
              </a:ext>
            </a:extLst>
          </p:cNvPr>
          <p:cNvSpPr/>
          <p:nvPr/>
        </p:nvSpPr>
        <p:spPr>
          <a:xfrm>
            <a:off x="144172" y="2776892"/>
            <a:ext cx="1004935" cy="425513"/>
          </a:xfrm>
          <a:prstGeom prst="rect">
            <a:avLst/>
          </a:prstGeom>
          <a:solidFill>
            <a:schemeClr val="accent1">
              <a:lumMod val="40000"/>
              <a:lumOff val="6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15.4z</a:t>
            </a:r>
            <a:endParaRPr kumimoji="1" lang="ja-JP" altLang="en-US" dirty="0"/>
          </a:p>
        </p:txBody>
      </p:sp>
      <p:sp>
        <p:nvSpPr>
          <p:cNvPr id="26" name="正方形/長方形 25">
            <a:extLst>
              <a:ext uri="{FF2B5EF4-FFF2-40B4-BE49-F238E27FC236}">
                <a16:creationId xmlns:a16="http://schemas.microsoft.com/office/drawing/2014/main" id="{17C362E8-227C-FE4F-1AC5-EA3A379A0ABC}"/>
              </a:ext>
            </a:extLst>
          </p:cNvPr>
          <p:cNvSpPr/>
          <p:nvPr/>
        </p:nvSpPr>
        <p:spPr>
          <a:xfrm>
            <a:off x="4515730" y="2927476"/>
            <a:ext cx="1004935" cy="42551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15.6ma</a:t>
            </a:r>
            <a:endParaRPr kumimoji="1" lang="ja-JP" altLang="en-US" dirty="0"/>
          </a:p>
        </p:txBody>
      </p:sp>
      <p:grpSp>
        <p:nvGrpSpPr>
          <p:cNvPr id="27" name="グループ化 26">
            <a:extLst>
              <a:ext uri="{FF2B5EF4-FFF2-40B4-BE49-F238E27FC236}">
                <a16:creationId xmlns:a16="http://schemas.microsoft.com/office/drawing/2014/main" id="{63B3E914-1B78-ED5E-22FB-972001B49C3F}"/>
              </a:ext>
            </a:extLst>
          </p:cNvPr>
          <p:cNvGrpSpPr/>
          <p:nvPr/>
        </p:nvGrpSpPr>
        <p:grpSpPr>
          <a:xfrm>
            <a:off x="5911409" y="1255445"/>
            <a:ext cx="2662708" cy="1720441"/>
            <a:chOff x="914400" y="1593575"/>
            <a:chExt cx="7599285" cy="2885209"/>
          </a:xfrm>
        </p:grpSpPr>
        <p:cxnSp>
          <p:nvCxnSpPr>
            <p:cNvPr id="28" name="直線コネクタ 27">
              <a:extLst>
                <a:ext uri="{FF2B5EF4-FFF2-40B4-BE49-F238E27FC236}">
                  <a16:creationId xmlns:a16="http://schemas.microsoft.com/office/drawing/2014/main" id="{D585FBD8-F475-E1A4-1D55-8AEE93D97E54}"/>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31DF5B74-EFF2-AF39-292F-04679D403782}"/>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84EAA20B-D238-631E-D31E-98ED28908106}"/>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7056DBF7-FA8C-0EBA-123E-8DFD4F9D7059}"/>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C0971369-170B-BFC5-5DE9-66C78F51C27B}"/>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14B7F0DD-CBE8-BA01-B7AF-DB26C87E91E2}"/>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79F1167B-1C49-CFAE-B554-F13CD2103C67}"/>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20D9042A-DB43-5478-3166-68C76D46DBB7}"/>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36" name="楕円 35">
              <a:extLst>
                <a:ext uri="{FF2B5EF4-FFF2-40B4-BE49-F238E27FC236}">
                  <a16:creationId xmlns:a16="http://schemas.microsoft.com/office/drawing/2014/main" id="{2A2D1107-DE68-30E8-466A-D443D81B6382}"/>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7" name="楕円 36">
              <a:extLst>
                <a:ext uri="{FF2B5EF4-FFF2-40B4-BE49-F238E27FC236}">
                  <a16:creationId xmlns:a16="http://schemas.microsoft.com/office/drawing/2014/main" id="{433570A1-C9A3-A5AE-4B77-55B43773890E}"/>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38" name="正方形/長方形 37">
            <a:extLst>
              <a:ext uri="{FF2B5EF4-FFF2-40B4-BE49-F238E27FC236}">
                <a16:creationId xmlns:a16="http://schemas.microsoft.com/office/drawing/2014/main" id="{315E0167-4DCC-26BF-D0C6-393305C59B66}"/>
              </a:ext>
            </a:extLst>
          </p:cNvPr>
          <p:cNvSpPr/>
          <p:nvPr/>
        </p:nvSpPr>
        <p:spPr>
          <a:xfrm>
            <a:off x="6225128" y="1909098"/>
            <a:ext cx="1004935" cy="612235"/>
          </a:xfrm>
          <a:prstGeom prst="rect">
            <a:avLst/>
          </a:prstGeom>
          <a:solidFill>
            <a:schemeClr val="accent1">
              <a:lumMod val="40000"/>
              <a:lumOff val="6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EMI source</a:t>
            </a:r>
            <a:endParaRPr kumimoji="1" lang="ja-JP" altLang="en-US" dirty="0"/>
          </a:p>
        </p:txBody>
      </p:sp>
      <p:sp>
        <p:nvSpPr>
          <p:cNvPr id="39" name="正方形/長方形 38">
            <a:extLst>
              <a:ext uri="{FF2B5EF4-FFF2-40B4-BE49-F238E27FC236}">
                <a16:creationId xmlns:a16="http://schemas.microsoft.com/office/drawing/2014/main" id="{0ABBC80A-B54D-E131-A761-EA0C3E3D0C54}"/>
              </a:ext>
            </a:extLst>
          </p:cNvPr>
          <p:cNvSpPr/>
          <p:nvPr/>
        </p:nvSpPr>
        <p:spPr>
          <a:xfrm>
            <a:off x="6543646" y="1125185"/>
            <a:ext cx="1004935" cy="42551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solidFill>
                  <a:schemeClr val="bg2"/>
                </a:solidFill>
              </a:rPr>
              <a:t>15.6ma</a:t>
            </a:r>
            <a:endParaRPr kumimoji="1" lang="ja-JP" altLang="en-US" dirty="0">
              <a:solidFill>
                <a:schemeClr val="bg2"/>
              </a:solidFill>
            </a:endParaRPr>
          </a:p>
        </p:txBody>
      </p:sp>
      <p:cxnSp>
        <p:nvCxnSpPr>
          <p:cNvPr id="41" name="直線コネクタ 40">
            <a:extLst>
              <a:ext uri="{FF2B5EF4-FFF2-40B4-BE49-F238E27FC236}">
                <a16:creationId xmlns:a16="http://schemas.microsoft.com/office/drawing/2014/main" id="{98561750-DF32-D30B-6B3F-C0D217916942}"/>
              </a:ext>
            </a:extLst>
          </p:cNvPr>
          <p:cNvCxnSpPr>
            <a:stCxn id="6" idx="3"/>
            <a:endCxn id="9" idx="0"/>
          </p:cNvCxnSpPr>
          <p:nvPr/>
        </p:nvCxnSpPr>
        <p:spPr>
          <a:xfrm>
            <a:off x="1931540" y="2143216"/>
            <a:ext cx="769069" cy="736887"/>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2" name="直線コネクタ 41">
            <a:extLst>
              <a:ext uri="{FF2B5EF4-FFF2-40B4-BE49-F238E27FC236}">
                <a16:creationId xmlns:a16="http://schemas.microsoft.com/office/drawing/2014/main" id="{3B37ED42-3FE5-5F2C-8241-CE6045893540}"/>
              </a:ext>
            </a:extLst>
          </p:cNvPr>
          <p:cNvCxnSpPr>
            <a:cxnSpLocks/>
          </p:cNvCxnSpPr>
          <p:nvPr/>
        </p:nvCxnSpPr>
        <p:spPr>
          <a:xfrm flipV="1">
            <a:off x="1011316" y="2483061"/>
            <a:ext cx="1045128" cy="393616"/>
          </a:xfrm>
          <a:prstGeom prst="line">
            <a:avLst/>
          </a:prstGeom>
          <a:ln w="28575">
            <a:solidFill>
              <a:schemeClr val="accent2"/>
            </a:solidFill>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44" name="直線コネクタ 43">
            <a:extLst>
              <a:ext uri="{FF2B5EF4-FFF2-40B4-BE49-F238E27FC236}">
                <a16:creationId xmlns:a16="http://schemas.microsoft.com/office/drawing/2014/main" id="{03DE9279-3EDC-DD40-F672-F4714FA35FA7}"/>
              </a:ext>
            </a:extLst>
          </p:cNvPr>
          <p:cNvCxnSpPr>
            <a:cxnSpLocks/>
          </p:cNvCxnSpPr>
          <p:nvPr/>
        </p:nvCxnSpPr>
        <p:spPr>
          <a:xfrm flipV="1">
            <a:off x="1374156" y="2536204"/>
            <a:ext cx="777692" cy="1236863"/>
          </a:xfrm>
          <a:prstGeom prst="line">
            <a:avLst/>
          </a:prstGeom>
          <a:ln w="28575">
            <a:solidFill>
              <a:schemeClr val="accent2"/>
            </a:solidFill>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46" name="直線コネクタ 45">
            <a:extLst>
              <a:ext uri="{FF2B5EF4-FFF2-40B4-BE49-F238E27FC236}">
                <a16:creationId xmlns:a16="http://schemas.microsoft.com/office/drawing/2014/main" id="{0FDA66DB-A740-58B6-D709-55EEECF518DF}"/>
              </a:ext>
            </a:extLst>
          </p:cNvPr>
          <p:cNvCxnSpPr>
            <a:cxnSpLocks/>
          </p:cNvCxnSpPr>
          <p:nvPr/>
        </p:nvCxnSpPr>
        <p:spPr>
          <a:xfrm flipH="1" flipV="1">
            <a:off x="3956234" y="3146817"/>
            <a:ext cx="213883" cy="699040"/>
          </a:xfrm>
          <a:prstGeom prst="line">
            <a:avLst/>
          </a:prstGeom>
          <a:ln w="28575">
            <a:solidFill>
              <a:schemeClr val="accent2"/>
            </a:solidFill>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47" name="直線コネクタ 46">
            <a:extLst>
              <a:ext uri="{FF2B5EF4-FFF2-40B4-BE49-F238E27FC236}">
                <a16:creationId xmlns:a16="http://schemas.microsoft.com/office/drawing/2014/main" id="{35E94BF7-5E28-6FD2-F76E-531AD26B3B61}"/>
              </a:ext>
            </a:extLst>
          </p:cNvPr>
          <p:cNvCxnSpPr>
            <a:cxnSpLocks/>
            <a:endCxn id="26" idx="1"/>
          </p:cNvCxnSpPr>
          <p:nvPr/>
        </p:nvCxnSpPr>
        <p:spPr>
          <a:xfrm>
            <a:off x="3133768" y="3080753"/>
            <a:ext cx="1381962" cy="59480"/>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0" name="直線コネクタ 49">
            <a:extLst>
              <a:ext uri="{FF2B5EF4-FFF2-40B4-BE49-F238E27FC236}">
                <a16:creationId xmlns:a16="http://schemas.microsoft.com/office/drawing/2014/main" id="{4F377B74-CE65-72EB-CFFA-9A817D3EC0DF}"/>
              </a:ext>
            </a:extLst>
          </p:cNvPr>
          <p:cNvCxnSpPr>
            <a:cxnSpLocks/>
          </p:cNvCxnSpPr>
          <p:nvPr/>
        </p:nvCxnSpPr>
        <p:spPr>
          <a:xfrm flipH="1" flipV="1">
            <a:off x="3525049" y="3146817"/>
            <a:ext cx="816764" cy="1700701"/>
          </a:xfrm>
          <a:prstGeom prst="line">
            <a:avLst/>
          </a:prstGeom>
          <a:ln w="28575">
            <a:solidFill>
              <a:schemeClr val="accent2"/>
            </a:solidFill>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52" name="直線コネクタ 51">
            <a:extLst>
              <a:ext uri="{FF2B5EF4-FFF2-40B4-BE49-F238E27FC236}">
                <a16:creationId xmlns:a16="http://schemas.microsoft.com/office/drawing/2014/main" id="{4BA196A0-0903-701A-C06A-87CC6CC121D9}"/>
              </a:ext>
            </a:extLst>
          </p:cNvPr>
          <p:cNvCxnSpPr>
            <a:cxnSpLocks/>
            <a:stCxn id="39" idx="1"/>
          </p:cNvCxnSpPr>
          <p:nvPr/>
        </p:nvCxnSpPr>
        <p:spPr>
          <a:xfrm flipH="1">
            <a:off x="2998946" y="1337942"/>
            <a:ext cx="3544700" cy="1566705"/>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4" name="直線コネクタ 53">
            <a:extLst>
              <a:ext uri="{FF2B5EF4-FFF2-40B4-BE49-F238E27FC236}">
                <a16:creationId xmlns:a16="http://schemas.microsoft.com/office/drawing/2014/main" id="{DAC3F922-7B92-695E-CD05-EEBD32F6D069}"/>
              </a:ext>
            </a:extLst>
          </p:cNvPr>
          <p:cNvCxnSpPr>
            <a:cxnSpLocks/>
          </p:cNvCxnSpPr>
          <p:nvPr/>
        </p:nvCxnSpPr>
        <p:spPr>
          <a:xfrm flipH="1" flipV="1">
            <a:off x="5325460" y="1997423"/>
            <a:ext cx="1035437" cy="219606"/>
          </a:xfrm>
          <a:prstGeom prst="line">
            <a:avLst/>
          </a:prstGeom>
          <a:ln w="28575">
            <a:solidFill>
              <a:schemeClr val="accent2"/>
            </a:solidFill>
            <a:headEnd type="none" w="med" len="med"/>
            <a:tailEnd type="triangle" w="lg" len="lg"/>
          </a:ln>
        </p:spPr>
        <p:style>
          <a:lnRef idx="1">
            <a:schemeClr val="dk1"/>
          </a:lnRef>
          <a:fillRef idx="0">
            <a:schemeClr val="dk1"/>
          </a:fillRef>
          <a:effectRef idx="0">
            <a:schemeClr val="dk1"/>
          </a:effectRef>
          <a:fontRef idx="minor">
            <a:schemeClr val="tx1"/>
          </a:fontRef>
        </p:style>
      </p:cxnSp>
      <p:sp>
        <p:nvSpPr>
          <p:cNvPr id="56" name="爆発: 8 pt 55">
            <a:extLst>
              <a:ext uri="{FF2B5EF4-FFF2-40B4-BE49-F238E27FC236}">
                <a16:creationId xmlns:a16="http://schemas.microsoft.com/office/drawing/2014/main" id="{9706584E-9CF7-7D72-87D6-156608225896}"/>
              </a:ext>
            </a:extLst>
          </p:cNvPr>
          <p:cNvSpPr/>
          <p:nvPr/>
        </p:nvSpPr>
        <p:spPr>
          <a:xfrm>
            <a:off x="2073603" y="2262144"/>
            <a:ext cx="318055" cy="300780"/>
          </a:xfrm>
          <a:prstGeom prst="irregularSeal1">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57" name="爆発: 8 pt 56">
            <a:extLst>
              <a:ext uri="{FF2B5EF4-FFF2-40B4-BE49-F238E27FC236}">
                <a16:creationId xmlns:a16="http://schemas.microsoft.com/office/drawing/2014/main" id="{55D49785-1B40-52D7-EF03-BEBD88641FAF}"/>
              </a:ext>
            </a:extLst>
          </p:cNvPr>
          <p:cNvSpPr/>
          <p:nvPr/>
        </p:nvSpPr>
        <p:spPr>
          <a:xfrm>
            <a:off x="3638199" y="2942469"/>
            <a:ext cx="318055" cy="300780"/>
          </a:xfrm>
          <a:prstGeom prst="irregularSeal1">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58" name="爆発: 8 pt 57">
            <a:extLst>
              <a:ext uri="{FF2B5EF4-FFF2-40B4-BE49-F238E27FC236}">
                <a16:creationId xmlns:a16="http://schemas.microsoft.com/office/drawing/2014/main" id="{41A82D79-4C3F-E632-2378-FE348DB1196D}"/>
              </a:ext>
            </a:extLst>
          </p:cNvPr>
          <p:cNvSpPr/>
          <p:nvPr/>
        </p:nvSpPr>
        <p:spPr>
          <a:xfrm>
            <a:off x="4973944" y="1820514"/>
            <a:ext cx="318055" cy="300780"/>
          </a:xfrm>
          <a:prstGeom prst="irregularSeal1">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3596573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541B7E70-C55A-1728-0A51-67EF8CC17BA6}"/>
              </a:ext>
            </a:extLst>
          </p:cNvPr>
          <p:cNvSpPr>
            <a:spLocks noGrp="1"/>
          </p:cNvSpPr>
          <p:nvPr>
            <p:ph type="ftr" idx="11"/>
          </p:nvPr>
        </p:nvSpPr>
        <p:spPr/>
        <p:txBody>
          <a:bodyPr/>
          <a:lstStyle/>
          <a:p>
            <a:r>
              <a:rPr lang="en-US"/>
              <a:t>Takumi Kobayashi, Minsoo Kim, Marco Hernandez, Ryuji Kohno (OMU/YRP-IAI/U.Oulu/YNU)</a:t>
            </a:r>
            <a:endParaRPr lang="en-US" dirty="0"/>
          </a:p>
        </p:txBody>
      </p:sp>
      <p:sp>
        <p:nvSpPr>
          <p:cNvPr id="4" name="スライド番号プレースホルダー 3">
            <a:extLst>
              <a:ext uri="{FF2B5EF4-FFF2-40B4-BE49-F238E27FC236}">
                <a16:creationId xmlns:a16="http://schemas.microsoft.com/office/drawing/2014/main" id="{578DF658-C16A-8D11-36A1-5EA1B679778A}"/>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23</a:t>
            </a:fld>
            <a:endParaRPr dirty="0"/>
          </a:p>
        </p:txBody>
      </p:sp>
      <p:sp>
        <p:nvSpPr>
          <p:cNvPr id="5" name="タイトル 4">
            <a:extLst>
              <a:ext uri="{FF2B5EF4-FFF2-40B4-BE49-F238E27FC236}">
                <a16:creationId xmlns:a16="http://schemas.microsoft.com/office/drawing/2014/main" id="{FE6E890B-FD68-0952-6262-A45BBE4591A8}"/>
              </a:ext>
            </a:extLst>
          </p:cNvPr>
          <p:cNvSpPr>
            <a:spLocks noGrp="1"/>
          </p:cNvSpPr>
          <p:nvPr>
            <p:ph type="title"/>
          </p:nvPr>
        </p:nvSpPr>
        <p:spPr/>
        <p:txBody>
          <a:bodyPr/>
          <a:lstStyle/>
          <a:p>
            <a:r>
              <a:rPr kumimoji="1" lang="en-US" altLang="ja-JP" dirty="0"/>
              <a:t>Interference sources example</a:t>
            </a:r>
            <a:endParaRPr kumimoji="1" lang="ja-JP" altLang="en-US" dirty="0"/>
          </a:p>
        </p:txBody>
      </p:sp>
      <p:sp>
        <p:nvSpPr>
          <p:cNvPr id="2" name="日付プレースホルダー 1">
            <a:extLst>
              <a:ext uri="{FF2B5EF4-FFF2-40B4-BE49-F238E27FC236}">
                <a16:creationId xmlns:a16="http://schemas.microsoft.com/office/drawing/2014/main" id="{12A627C4-813B-4494-EABB-9B17714C3310}"/>
              </a:ext>
            </a:extLst>
          </p:cNvPr>
          <p:cNvSpPr>
            <a:spLocks noGrp="1"/>
          </p:cNvSpPr>
          <p:nvPr>
            <p:ph type="dt" idx="10"/>
          </p:nvPr>
        </p:nvSpPr>
        <p:spPr/>
        <p:txBody>
          <a:bodyPr/>
          <a:lstStyle/>
          <a:p>
            <a:r>
              <a:rPr lang="en-US" altLang="ja-JP"/>
              <a:t>July 2025</a:t>
            </a:r>
            <a:endParaRPr lang="en-US" dirty="0"/>
          </a:p>
        </p:txBody>
      </p:sp>
      <p:sp>
        <p:nvSpPr>
          <p:cNvPr id="7" name="Rectangle 3">
            <a:extLst>
              <a:ext uri="{FF2B5EF4-FFF2-40B4-BE49-F238E27FC236}">
                <a16:creationId xmlns:a16="http://schemas.microsoft.com/office/drawing/2014/main" id="{733B3A18-CAF5-9418-D86D-2A085F1399D0}"/>
              </a:ext>
            </a:extLst>
          </p:cNvPr>
          <p:cNvSpPr txBox="1">
            <a:spLocks noChangeArrowheads="1"/>
          </p:cNvSpPr>
          <p:nvPr/>
        </p:nvSpPr>
        <p:spPr>
          <a:xfrm>
            <a:off x="0" y="1269224"/>
            <a:ext cx="9144000" cy="39727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eaLnBrk="1" fontAlgn="auto" hangingPunct="1"/>
            <a:r>
              <a:rPr kumimoji="0" lang="en-US" altLang="ja-JP" sz="2000" kern="0" dirty="0">
                <a:latin typeface="Arial" panose="020B0604020202020204" pitchFamily="34" charset="0"/>
                <a:ea typeface="ＭＳ Ｐゴシック" panose="020B0600070205080204" pitchFamily="50" charset="-128"/>
              </a:rPr>
              <a:t>Interference from the other 15.6ma devices (not controlled)</a:t>
            </a:r>
          </a:p>
          <a:p>
            <a:pPr lvl="1" eaLnBrk="1" fontAlgn="auto" hangingPunct="1"/>
            <a:r>
              <a:rPr kumimoji="0" lang="en-US" altLang="ja-JP" sz="1400" kern="0" dirty="0">
                <a:latin typeface="Arial" panose="020B0604020202020204" pitchFamily="34" charset="0"/>
                <a:ea typeface="ＭＳ Ｐゴシック" panose="020B0600070205080204" pitchFamily="50" charset="-128"/>
              </a:rPr>
              <a:t>From the other BAN networks, hidden devices etc.</a:t>
            </a:r>
            <a:br>
              <a:rPr kumimoji="0" lang="en-US" altLang="ja-JP" sz="1400" kern="0" dirty="0">
                <a:latin typeface="Arial" panose="020B0604020202020204" pitchFamily="34" charset="0"/>
                <a:ea typeface="ＭＳ Ｐゴシック" panose="020B0600070205080204" pitchFamily="50" charset="-128"/>
              </a:rPr>
            </a:br>
            <a:endParaRPr kumimoji="0" lang="en-US" altLang="ja-JP" sz="1400" kern="0" dirty="0">
              <a:latin typeface="Arial" panose="020B0604020202020204" pitchFamily="34" charset="0"/>
              <a:ea typeface="ＭＳ Ｐゴシック" panose="020B0600070205080204" pitchFamily="50" charset="-128"/>
            </a:endParaRPr>
          </a:p>
          <a:p>
            <a:pPr eaLnBrk="1" fontAlgn="auto" hangingPunct="1"/>
            <a:r>
              <a:rPr kumimoji="0" lang="en-US" altLang="ja-JP" sz="2000" kern="0" dirty="0">
                <a:latin typeface="Arial" panose="020B0604020202020204" pitchFamily="34" charset="0"/>
                <a:ea typeface="ＭＳ Ｐゴシック" panose="020B0600070205080204" pitchFamily="50" charset="-128"/>
              </a:rPr>
              <a:t>Interference from the other UWB systems</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For example: 15.4, 15.4ab and 15.4z</a:t>
            </a:r>
            <a:br>
              <a:rPr kumimoji="0" lang="en-US" altLang="ja-JP" sz="1600" kern="0" dirty="0">
                <a:latin typeface="Arial" panose="020B0604020202020204" pitchFamily="34" charset="0"/>
                <a:ea typeface="ＭＳ Ｐゴシック" panose="020B0600070205080204" pitchFamily="50" charset="-128"/>
              </a:rPr>
            </a:br>
            <a:endParaRPr kumimoji="0" lang="en-US" altLang="ja-JP" sz="1600" kern="0" dirty="0">
              <a:latin typeface="Arial" panose="020B0604020202020204" pitchFamily="34" charset="0"/>
              <a:ea typeface="ＭＳ Ｐゴシック" panose="020B0600070205080204" pitchFamily="50" charset="-128"/>
            </a:endParaRPr>
          </a:p>
          <a:p>
            <a:pPr eaLnBrk="1" fontAlgn="auto" hangingPunct="1"/>
            <a:r>
              <a:rPr kumimoji="0" lang="en-US" altLang="ja-JP" sz="2000" kern="0" dirty="0">
                <a:latin typeface="Arial" panose="020B0604020202020204" pitchFamily="34" charset="0"/>
                <a:ea typeface="ＭＳ Ｐゴシック" panose="020B0600070205080204" pitchFamily="50" charset="-128"/>
              </a:rPr>
              <a:t>Interference from the other wireless systems</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Such as 802.11 series, 802.15.x (narrowband) systems operating in the UWB band.</a:t>
            </a:r>
            <a:endParaRPr kumimoji="0" lang="en-US" altLang="ja-JP" sz="2000" kern="0" dirty="0">
              <a:latin typeface="Arial" panose="020B0604020202020204" pitchFamily="34" charset="0"/>
              <a:ea typeface="ＭＳ Ｐゴシック" panose="020B0600070205080204" pitchFamily="50" charset="-128"/>
            </a:endParaRPr>
          </a:p>
          <a:p>
            <a:pPr lvl="1" eaLnBrk="1" fontAlgn="auto" hangingPunct="1"/>
            <a:endParaRPr kumimoji="0" lang="en-US" altLang="ja-JP" sz="2000" kern="0" dirty="0">
              <a:latin typeface="Arial" panose="020B0604020202020204" pitchFamily="34" charset="0"/>
              <a:ea typeface="ＭＳ Ｐゴシック" panose="020B0600070205080204" pitchFamily="50" charset="-128"/>
            </a:endParaRPr>
          </a:p>
          <a:p>
            <a:pPr eaLnBrk="1" fontAlgn="auto" hangingPunct="1"/>
            <a:r>
              <a:rPr kumimoji="0" lang="en-US" altLang="ja-JP" sz="2000" kern="0" dirty="0">
                <a:latin typeface="Arial" panose="020B0604020202020204" pitchFamily="34" charset="0"/>
                <a:ea typeface="ＭＳ Ｐゴシック" panose="020B0600070205080204" pitchFamily="50" charset="-128"/>
              </a:rPr>
              <a:t>Interference from the other electric and electronic components</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Such as medical components, vehicle components, electric motor, spark plug etc.</a:t>
            </a:r>
          </a:p>
        </p:txBody>
      </p:sp>
    </p:spTree>
    <p:extLst>
      <p:ext uri="{BB962C8B-B14F-4D97-AF65-F5344CB8AC3E}">
        <p14:creationId xmlns:p14="http://schemas.microsoft.com/office/powerpoint/2010/main" val="4849838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691E541-30EA-8A49-42CE-DB171FAA73F5}"/>
              </a:ext>
            </a:extLst>
          </p:cNvPr>
          <p:cNvSpPr>
            <a:spLocks noGrp="1"/>
          </p:cNvSpPr>
          <p:nvPr>
            <p:ph type="dt" idx="10"/>
          </p:nvPr>
        </p:nvSpPr>
        <p:spPr/>
        <p:txBody>
          <a:bodyPr/>
          <a:lstStyle/>
          <a:p>
            <a:r>
              <a:rPr lang="en-US" altLang="ja-JP"/>
              <a:t>July 2025</a:t>
            </a:r>
            <a:endParaRPr lang="en-US" dirty="0"/>
          </a:p>
        </p:txBody>
      </p:sp>
      <p:sp>
        <p:nvSpPr>
          <p:cNvPr id="3" name="フッター プレースホルダー 2">
            <a:extLst>
              <a:ext uri="{FF2B5EF4-FFF2-40B4-BE49-F238E27FC236}">
                <a16:creationId xmlns:a16="http://schemas.microsoft.com/office/drawing/2014/main" id="{63319D2D-4924-1187-2A79-8F0FDC04407A}"/>
              </a:ext>
            </a:extLst>
          </p:cNvPr>
          <p:cNvSpPr>
            <a:spLocks noGrp="1"/>
          </p:cNvSpPr>
          <p:nvPr>
            <p:ph type="ftr" idx="11"/>
          </p:nvPr>
        </p:nvSpPr>
        <p:spPr/>
        <p:txBody>
          <a:bodyPr/>
          <a:lstStyle/>
          <a:p>
            <a:r>
              <a:rPr lang="en-US"/>
              <a:t>Takumi Kobayashi, Minsoo Kim, Marco Hernandez, Ryuji Kohno (OMU/YRP-IAI/U.Oulu/YNU)</a:t>
            </a:r>
            <a:endParaRPr lang="en-US" dirty="0"/>
          </a:p>
        </p:txBody>
      </p:sp>
      <p:sp>
        <p:nvSpPr>
          <p:cNvPr id="4" name="スライド番号プレースホルダー 3">
            <a:extLst>
              <a:ext uri="{FF2B5EF4-FFF2-40B4-BE49-F238E27FC236}">
                <a16:creationId xmlns:a16="http://schemas.microsoft.com/office/drawing/2014/main" id="{DCA98B03-B564-8596-1889-F890F46BCFD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24</a:t>
            </a:fld>
            <a:endParaRPr dirty="0"/>
          </a:p>
        </p:txBody>
      </p:sp>
      <p:sp>
        <p:nvSpPr>
          <p:cNvPr id="5" name="タイトル 4">
            <a:extLst>
              <a:ext uri="{FF2B5EF4-FFF2-40B4-BE49-F238E27FC236}">
                <a16:creationId xmlns:a16="http://schemas.microsoft.com/office/drawing/2014/main" id="{17F42E7A-1103-B309-CDDF-374B9F8C16E7}"/>
              </a:ext>
            </a:extLst>
          </p:cNvPr>
          <p:cNvSpPr>
            <a:spLocks noGrp="1"/>
          </p:cNvSpPr>
          <p:nvPr>
            <p:ph type="title"/>
          </p:nvPr>
        </p:nvSpPr>
        <p:spPr/>
        <p:txBody>
          <a:bodyPr/>
          <a:lstStyle/>
          <a:p>
            <a:r>
              <a:rPr kumimoji="1" lang="en-US" altLang="ja-JP" dirty="0"/>
              <a:t>Contributions in TG6ma from  attendees</a:t>
            </a:r>
            <a:endParaRPr kumimoji="1" lang="ja-JP" altLang="en-US" dirty="0"/>
          </a:p>
        </p:txBody>
      </p:sp>
      <p:sp>
        <p:nvSpPr>
          <p:cNvPr id="6" name="テキスト ボックス 5">
            <a:extLst>
              <a:ext uri="{FF2B5EF4-FFF2-40B4-BE49-F238E27FC236}">
                <a16:creationId xmlns:a16="http://schemas.microsoft.com/office/drawing/2014/main" id="{CFFBCEBE-F18A-96B3-3C7D-1DAAA21C6417}"/>
              </a:ext>
            </a:extLst>
          </p:cNvPr>
          <p:cNvSpPr txBox="1"/>
          <p:nvPr/>
        </p:nvSpPr>
        <p:spPr>
          <a:xfrm>
            <a:off x="258348" y="1396357"/>
            <a:ext cx="3856452" cy="461665"/>
          </a:xfrm>
          <a:prstGeom prst="rect">
            <a:avLst/>
          </a:prstGeom>
          <a:noFill/>
        </p:spPr>
        <p:txBody>
          <a:bodyPr wrap="square">
            <a:spAutoFit/>
          </a:bodyPr>
          <a:lstStyle/>
          <a:p>
            <a:r>
              <a:rPr kumimoji="0" lang="en-US" altLang="ja-JP" sz="2400" b="0" kern="0" dirty="0">
                <a:latin typeface="+mj-lt"/>
              </a:rPr>
              <a:t>PHY Layer Technologies</a:t>
            </a:r>
            <a:endParaRPr lang="ja-JP" altLang="en-US" sz="3200" b="0" dirty="0">
              <a:latin typeface="+mj-lt"/>
            </a:endParaRPr>
          </a:p>
        </p:txBody>
      </p:sp>
      <p:sp>
        <p:nvSpPr>
          <p:cNvPr id="7" name="テキスト ボックス 6">
            <a:extLst>
              <a:ext uri="{FF2B5EF4-FFF2-40B4-BE49-F238E27FC236}">
                <a16:creationId xmlns:a16="http://schemas.microsoft.com/office/drawing/2014/main" id="{BCDDE01A-D7F9-497F-5C76-AB2ADA391531}"/>
              </a:ext>
            </a:extLst>
          </p:cNvPr>
          <p:cNvSpPr txBox="1"/>
          <p:nvPr/>
        </p:nvSpPr>
        <p:spPr>
          <a:xfrm>
            <a:off x="319415" y="1764285"/>
            <a:ext cx="2455103" cy="400110"/>
          </a:xfrm>
          <a:prstGeom prst="rect">
            <a:avLst/>
          </a:prstGeom>
          <a:noFill/>
        </p:spPr>
        <p:txBody>
          <a:bodyPr wrap="square">
            <a:spAutoFit/>
          </a:bodyPr>
          <a:lstStyle/>
          <a:p>
            <a:r>
              <a:rPr kumimoji="0" lang="en-US" altLang="ja-JP" sz="2000" kern="0" dirty="0">
                <a:latin typeface="+mj-lt"/>
              </a:rPr>
              <a:t>FEC, channel coding</a:t>
            </a:r>
            <a:endParaRPr lang="ja-JP" altLang="en-US" sz="2800" dirty="0">
              <a:latin typeface="+mj-lt"/>
            </a:endParaRPr>
          </a:p>
        </p:txBody>
      </p:sp>
      <p:sp>
        <p:nvSpPr>
          <p:cNvPr id="9" name="テキスト ボックス 8">
            <a:extLst>
              <a:ext uri="{FF2B5EF4-FFF2-40B4-BE49-F238E27FC236}">
                <a16:creationId xmlns:a16="http://schemas.microsoft.com/office/drawing/2014/main" id="{35415B02-DF85-A24F-F307-96667CEC6992}"/>
              </a:ext>
            </a:extLst>
          </p:cNvPr>
          <p:cNvSpPr txBox="1"/>
          <p:nvPr/>
        </p:nvSpPr>
        <p:spPr>
          <a:xfrm>
            <a:off x="870058" y="4417678"/>
            <a:ext cx="8016657" cy="646331"/>
          </a:xfrm>
          <a:prstGeom prst="rect">
            <a:avLst/>
          </a:prstGeom>
          <a:noFill/>
          <a:ln>
            <a:solidFill>
              <a:schemeClr val="tx1"/>
            </a:solidFill>
          </a:ln>
        </p:spPr>
        <p:txBody>
          <a:bodyPr wrap="square">
            <a:spAutoFit/>
          </a:bodyPr>
          <a:lstStyle/>
          <a:p>
            <a:r>
              <a:rPr lang="en-US" altLang="ja-JP" sz="1800" b="0" dirty="0">
                <a:latin typeface="+mj-lt"/>
              </a:rPr>
              <a:t>Kento Takabayashi, “Hybrid ARQ Scheme for High QoS Packets in High Class of Coexistence of IEEE 802.15.6ma, IEEE P802.15-23-576-07-006a</a:t>
            </a:r>
            <a:endParaRPr lang="ja-JP" altLang="en-US" sz="1200" b="0" dirty="0">
              <a:latin typeface="+mj-lt"/>
            </a:endParaRPr>
          </a:p>
        </p:txBody>
      </p:sp>
      <p:sp>
        <p:nvSpPr>
          <p:cNvPr id="10" name="テキスト ボックス 9">
            <a:extLst>
              <a:ext uri="{FF2B5EF4-FFF2-40B4-BE49-F238E27FC236}">
                <a16:creationId xmlns:a16="http://schemas.microsoft.com/office/drawing/2014/main" id="{74CB27B0-F34C-3D28-0FBF-8974CF2BF113}"/>
              </a:ext>
            </a:extLst>
          </p:cNvPr>
          <p:cNvSpPr txBox="1"/>
          <p:nvPr/>
        </p:nvSpPr>
        <p:spPr>
          <a:xfrm>
            <a:off x="870058" y="2179054"/>
            <a:ext cx="8016657" cy="646331"/>
          </a:xfrm>
          <a:prstGeom prst="rect">
            <a:avLst/>
          </a:prstGeom>
          <a:noFill/>
          <a:ln>
            <a:solidFill>
              <a:schemeClr val="tx1"/>
            </a:solidFill>
          </a:ln>
        </p:spPr>
        <p:txBody>
          <a:bodyPr wrap="square">
            <a:spAutoFit/>
          </a:bodyPr>
          <a:lstStyle/>
          <a:p>
            <a:r>
              <a:rPr lang="en-US" altLang="ja-JP" sz="1800" b="0" dirty="0">
                <a:latin typeface="+mj-lt"/>
              </a:rPr>
              <a:t>Kento Takabayashi, “Evaluation of IEEE 802.15.6ma Ultra-wideband Physical Layer Utilizing Super Orthogonal Convolutional Code, IEEE P802.15-22-562-13-006a</a:t>
            </a:r>
            <a:endParaRPr lang="ja-JP" altLang="en-US" sz="1200" b="0" dirty="0">
              <a:latin typeface="+mj-lt"/>
            </a:endParaRPr>
          </a:p>
        </p:txBody>
      </p:sp>
      <p:sp>
        <p:nvSpPr>
          <p:cNvPr id="11" name="テキスト ボックス 10">
            <a:extLst>
              <a:ext uri="{FF2B5EF4-FFF2-40B4-BE49-F238E27FC236}">
                <a16:creationId xmlns:a16="http://schemas.microsoft.com/office/drawing/2014/main" id="{E0B5FD17-5DEC-ABBB-5F7A-F918B20BB2F1}"/>
              </a:ext>
            </a:extLst>
          </p:cNvPr>
          <p:cNvSpPr txBox="1"/>
          <p:nvPr/>
        </p:nvSpPr>
        <p:spPr>
          <a:xfrm>
            <a:off x="319415" y="4032616"/>
            <a:ext cx="2455103" cy="400110"/>
          </a:xfrm>
          <a:prstGeom prst="rect">
            <a:avLst/>
          </a:prstGeom>
          <a:noFill/>
        </p:spPr>
        <p:txBody>
          <a:bodyPr wrap="square">
            <a:spAutoFit/>
          </a:bodyPr>
          <a:lstStyle/>
          <a:p>
            <a:r>
              <a:rPr kumimoji="0" lang="en-US" altLang="ja-JP" sz="2000" kern="0" dirty="0">
                <a:latin typeface="+mj-lt"/>
              </a:rPr>
              <a:t>ARQ, HARQ</a:t>
            </a:r>
            <a:endParaRPr lang="ja-JP" altLang="en-US" sz="2800" dirty="0">
              <a:latin typeface="+mj-lt"/>
            </a:endParaRPr>
          </a:p>
        </p:txBody>
      </p:sp>
      <p:sp>
        <p:nvSpPr>
          <p:cNvPr id="12" name="テキスト ボックス 11">
            <a:extLst>
              <a:ext uri="{FF2B5EF4-FFF2-40B4-BE49-F238E27FC236}">
                <a16:creationId xmlns:a16="http://schemas.microsoft.com/office/drawing/2014/main" id="{D2539140-126E-5950-565C-19A930A39DB8}"/>
              </a:ext>
            </a:extLst>
          </p:cNvPr>
          <p:cNvSpPr txBox="1"/>
          <p:nvPr/>
        </p:nvSpPr>
        <p:spPr>
          <a:xfrm>
            <a:off x="870058" y="2925333"/>
            <a:ext cx="8016657" cy="923330"/>
          </a:xfrm>
          <a:prstGeom prst="rect">
            <a:avLst/>
          </a:prstGeom>
          <a:noFill/>
          <a:ln>
            <a:solidFill>
              <a:schemeClr val="tx1"/>
            </a:solidFill>
          </a:ln>
        </p:spPr>
        <p:txBody>
          <a:bodyPr wrap="square">
            <a:spAutoFit/>
          </a:bodyPr>
          <a:lstStyle/>
          <a:p>
            <a:r>
              <a:rPr lang="en-US" altLang="ja-JP" sz="1800" b="0" dirty="0">
                <a:latin typeface="+mj-lt"/>
              </a:rPr>
              <a:t>Daisuke </a:t>
            </a:r>
            <a:r>
              <a:rPr lang="en-US" altLang="ja-JP" sz="1800" b="0" dirty="0" err="1">
                <a:latin typeface="+mj-lt"/>
              </a:rPr>
              <a:t>Anzai</a:t>
            </a:r>
            <a:r>
              <a:rPr lang="en-US" altLang="ja-JP" sz="1800" b="0" dirty="0">
                <a:latin typeface="+mj-lt"/>
              </a:rPr>
              <a:t> et al, “Performance Evaluation of Channel Coding with </a:t>
            </a:r>
            <a:r>
              <a:rPr lang="en-US" altLang="ja-JP" sz="1800" b="0" dirty="0" err="1">
                <a:latin typeface="+mj-lt"/>
              </a:rPr>
              <a:t>Interleaver</a:t>
            </a:r>
            <a:r>
              <a:rPr lang="en-US" altLang="ja-JP" sz="1800" b="0" dirty="0">
                <a:latin typeface="+mj-lt"/>
              </a:rPr>
              <a:t> Based on TG6ma Channel Model for Some Classes of Coexistence, IEEE P802.15-2</a:t>
            </a:r>
            <a:r>
              <a:rPr lang="en-US" altLang="ja-JP" b="0" dirty="0">
                <a:latin typeface="+mj-lt"/>
              </a:rPr>
              <a:t>4</a:t>
            </a:r>
            <a:r>
              <a:rPr lang="en-US" altLang="ja-JP" sz="1800" b="0" dirty="0">
                <a:latin typeface="+mj-lt"/>
              </a:rPr>
              <a:t>-247-</a:t>
            </a:r>
            <a:r>
              <a:rPr lang="en-US" altLang="ja-JP" b="0" dirty="0">
                <a:latin typeface="+mj-lt"/>
              </a:rPr>
              <a:t>0</a:t>
            </a:r>
            <a:r>
              <a:rPr lang="en-US" altLang="ja-JP" sz="1800" b="0" dirty="0">
                <a:latin typeface="+mj-lt"/>
              </a:rPr>
              <a:t>3-006a</a:t>
            </a:r>
            <a:endParaRPr lang="ja-JP" altLang="en-US" sz="1200" b="0" dirty="0">
              <a:latin typeface="+mj-lt"/>
            </a:endParaRPr>
          </a:p>
        </p:txBody>
      </p:sp>
      <p:sp>
        <p:nvSpPr>
          <p:cNvPr id="17" name="テキスト ボックス 16">
            <a:extLst>
              <a:ext uri="{FF2B5EF4-FFF2-40B4-BE49-F238E27FC236}">
                <a16:creationId xmlns:a16="http://schemas.microsoft.com/office/drawing/2014/main" id="{D09D8B9E-4665-1B2B-D95F-8F5EE8212FDC}"/>
              </a:ext>
            </a:extLst>
          </p:cNvPr>
          <p:cNvSpPr txBox="1"/>
          <p:nvPr/>
        </p:nvSpPr>
        <p:spPr>
          <a:xfrm>
            <a:off x="870057" y="5136700"/>
            <a:ext cx="8016657" cy="923330"/>
          </a:xfrm>
          <a:prstGeom prst="rect">
            <a:avLst/>
          </a:prstGeom>
          <a:noFill/>
          <a:ln>
            <a:solidFill>
              <a:schemeClr val="tx1"/>
            </a:solidFill>
          </a:ln>
        </p:spPr>
        <p:txBody>
          <a:bodyPr wrap="square">
            <a:spAutoFit/>
          </a:bodyPr>
          <a:lstStyle/>
          <a:p>
            <a:r>
              <a:rPr lang="en-US" altLang="ja-JP" sz="1800" b="0" dirty="0">
                <a:latin typeface="+mj-lt"/>
              </a:rPr>
              <a:t>Kento Takabayashi, “QoS-aware Hybrid ARQ Scheme Utilizing Decomposable Error Correcting Codes for Wireless Body Area Networks, IEEE P802.15-2</a:t>
            </a:r>
            <a:r>
              <a:rPr lang="en-US" altLang="ja-JP" b="0" dirty="0">
                <a:latin typeface="+mj-lt"/>
              </a:rPr>
              <a:t>2</a:t>
            </a:r>
            <a:r>
              <a:rPr lang="en-US" altLang="ja-JP" sz="1800" b="0" dirty="0">
                <a:latin typeface="+mj-lt"/>
              </a:rPr>
              <a:t>-561-02-006a</a:t>
            </a:r>
            <a:endParaRPr lang="ja-JP" altLang="en-US" sz="1200" b="0" dirty="0">
              <a:latin typeface="+mj-lt"/>
            </a:endParaRPr>
          </a:p>
        </p:txBody>
      </p:sp>
    </p:spTree>
    <p:extLst>
      <p:ext uri="{BB962C8B-B14F-4D97-AF65-F5344CB8AC3E}">
        <p14:creationId xmlns:p14="http://schemas.microsoft.com/office/powerpoint/2010/main" val="524093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7ED89E75-CBD1-ADED-1665-7912586EF19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43032" y="2480715"/>
            <a:ext cx="3819149" cy="1641792"/>
          </a:xfrm>
          <a:prstGeom prst="rect">
            <a:avLst/>
          </a:prstGeom>
        </p:spPr>
      </p:pic>
      <p:sp>
        <p:nvSpPr>
          <p:cNvPr id="2" name="日付プレースホルダー 1">
            <a:extLst>
              <a:ext uri="{FF2B5EF4-FFF2-40B4-BE49-F238E27FC236}">
                <a16:creationId xmlns:a16="http://schemas.microsoft.com/office/drawing/2014/main" id="{4691E541-30EA-8A49-42CE-DB171FAA73F5}"/>
              </a:ext>
            </a:extLst>
          </p:cNvPr>
          <p:cNvSpPr>
            <a:spLocks noGrp="1"/>
          </p:cNvSpPr>
          <p:nvPr>
            <p:ph type="dt" idx="10"/>
          </p:nvPr>
        </p:nvSpPr>
        <p:spPr/>
        <p:txBody>
          <a:bodyPr/>
          <a:lstStyle/>
          <a:p>
            <a:r>
              <a:rPr lang="en-US" altLang="ja-JP"/>
              <a:t>July 2025</a:t>
            </a:r>
            <a:endParaRPr lang="en-US" dirty="0"/>
          </a:p>
        </p:txBody>
      </p:sp>
      <p:sp>
        <p:nvSpPr>
          <p:cNvPr id="3" name="フッター プレースホルダー 2">
            <a:extLst>
              <a:ext uri="{FF2B5EF4-FFF2-40B4-BE49-F238E27FC236}">
                <a16:creationId xmlns:a16="http://schemas.microsoft.com/office/drawing/2014/main" id="{63319D2D-4924-1187-2A79-8F0FDC04407A}"/>
              </a:ext>
            </a:extLst>
          </p:cNvPr>
          <p:cNvSpPr>
            <a:spLocks noGrp="1"/>
          </p:cNvSpPr>
          <p:nvPr>
            <p:ph type="ftr" idx="11"/>
          </p:nvPr>
        </p:nvSpPr>
        <p:spPr/>
        <p:txBody>
          <a:bodyPr/>
          <a:lstStyle/>
          <a:p>
            <a:r>
              <a:rPr lang="en-US"/>
              <a:t>Takumi Kobayashi, Minsoo Kim, Marco Hernandez, Ryuji Kohno (OMU/YRP-IAI/U.Oulu/YNU)</a:t>
            </a:r>
            <a:endParaRPr lang="en-US" dirty="0"/>
          </a:p>
        </p:txBody>
      </p:sp>
      <p:sp>
        <p:nvSpPr>
          <p:cNvPr id="4" name="スライド番号プレースホルダー 3">
            <a:extLst>
              <a:ext uri="{FF2B5EF4-FFF2-40B4-BE49-F238E27FC236}">
                <a16:creationId xmlns:a16="http://schemas.microsoft.com/office/drawing/2014/main" id="{DCA98B03-B564-8596-1889-F890F46BCFD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25</a:t>
            </a:fld>
            <a:endParaRPr dirty="0"/>
          </a:p>
        </p:txBody>
      </p:sp>
      <p:sp>
        <p:nvSpPr>
          <p:cNvPr id="5" name="タイトル 4">
            <a:extLst>
              <a:ext uri="{FF2B5EF4-FFF2-40B4-BE49-F238E27FC236}">
                <a16:creationId xmlns:a16="http://schemas.microsoft.com/office/drawing/2014/main" id="{17F42E7A-1103-B309-CDDF-374B9F8C16E7}"/>
              </a:ext>
            </a:extLst>
          </p:cNvPr>
          <p:cNvSpPr>
            <a:spLocks noGrp="1"/>
          </p:cNvSpPr>
          <p:nvPr>
            <p:ph type="title"/>
          </p:nvPr>
        </p:nvSpPr>
        <p:spPr/>
        <p:txBody>
          <a:bodyPr/>
          <a:lstStyle/>
          <a:p>
            <a:r>
              <a:rPr kumimoji="1" lang="en-US" altLang="ja-JP" dirty="0"/>
              <a:t>Contributions in TG6ma from  attendees</a:t>
            </a:r>
            <a:endParaRPr kumimoji="1" lang="ja-JP" altLang="en-US" dirty="0"/>
          </a:p>
        </p:txBody>
      </p:sp>
      <p:sp>
        <p:nvSpPr>
          <p:cNvPr id="34" name="テキスト ボックス 33">
            <a:extLst>
              <a:ext uri="{FF2B5EF4-FFF2-40B4-BE49-F238E27FC236}">
                <a16:creationId xmlns:a16="http://schemas.microsoft.com/office/drawing/2014/main" id="{42F8992D-A36C-1A0B-DCCE-15FBEF369745}"/>
              </a:ext>
            </a:extLst>
          </p:cNvPr>
          <p:cNvSpPr txBox="1"/>
          <p:nvPr/>
        </p:nvSpPr>
        <p:spPr>
          <a:xfrm>
            <a:off x="187892" y="1140278"/>
            <a:ext cx="5104355" cy="400110"/>
          </a:xfrm>
          <a:prstGeom prst="rect">
            <a:avLst/>
          </a:prstGeom>
          <a:noFill/>
        </p:spPr>
        <p:txBody>
          <a:bodyPr wrap="square">
            <a:spAutoFit/>
          </a:bodyPr>
          <a:lstStyle/>
          <a:p>
            <a:r>
              <a:rPr kumimoji="0" lang="en-US" altLang="ja-JP" sz="2000" kern="0" dirty="0">
                <a:latin typeface="+mj-lt"/>
              </a:rPr>
              <a:t>Code orthogonality, signal processing</a:t>
            </a:r>
            <a:endParaRPr lang="ja-JP" altLang="en-US" sz="2800" dirty="0">
              <a:latin typeface="+mj-lt"/>
            </a:endParaRPr>
          </a:p>
        </p:txBody>
      </p:sp>
      <p:sp>
        <p:nvSpPr>
          <p:cNvPr id="35" name="テキスト ボックス 34">
            <a:extLst>
              <a:ext uri="{FF2B5EF4-FFF2-40B4-BE49-F238E27FC236}">
                <a16:creationId xmlns:a16="http://schemas.microsoft.com/office/drawing/2014/main" id="{61147381-8996-7C20-9D85-C192373977A2}"/>
              </a:ext>
            </a:extLst>
          </p:cNvPr>
          <p:cNvSpPr txBox="1"/>
          <p:nvPr/>
        </p:nvSpPr>
        <p:spPr>
          <a:xfrm>
            <a:off x="441543" y="1478764"/>
            <a:ext cx="8016657" cy="1015663"/>
          </a:xfrm>
          <a:prstGeom prst="rect">
            <a:avLst/>
          </a:prstGeom>
          <a:ln>
            <a:solidFill>
              <a:schemeClr val="tx1"/>
            </a:solidFill>
          </a:ln>
        </p:spPr>
        <p:txBody>
          <a:bodyPr wrap="square">
            <a:spAutoFit/>
          </a:bodyPr>
          <a:lstStyle/>
          <a:p>
            <a:r>
              <a:rPr kumimoji="0" lang="en-US" altLang="ja-JP" b="0" kern="0" dirty="0">
                <a:latin typeface="+mj-lt"/>
                <a:ea typeface="ＭＳ Ｐゴシック" panose="020B0600070205080204" pitchFamily="50" charset="-128"/>
              </a:rPr>
              <a:t>H. </a:t>
            </a:r>
            <a:r>
              <a:rPr kumimoji="0" lang="en-US" altLang="ja-JP" b="0" kern="0" dirty="0" err="1">
                <a:latin typeface="+mj-lt"/>
                <a:ea typeface="ＭＳ Ｐゴシック" panose="020B0600070205080204" pitchFamily="50" charset="-128"/>
              </a:rPr>
              <a:t>Yoshitake</a:t>
            </a:r>
            <a:r>
              <a:rPr kumimoji="0" lang="en-US" altLang="ja-JP" b="0" kern="0" dirty="0">
                <a:latin typeface="+mj-lt"/>
                <a:ea typeface="ＭＳ Ｐゴシック" panose="020B0600070205080204" pitchFamily="50" charset="-128"/>
              </a:rPr>
              <a:t>, T. Nomura, M. </a:t>
            </a:r>
            <a:r>
              <a:rPr kumimoji="0" lang="en-US" altLang="ja-JP" b="0" kern="0" dirty="0" err="1">
                <a:latin typeface="+mj-lt"/>
                <a:ea typeface="ＭＳ Ｐゴシック" panose="020B0600070205080204" pitchFamily="50" charset="-128"/>
              </a:rPr>
              <a:t>Okuhara</a:t>
            </a:r>
            <a:r>
              <a:rPr kumimoji="0" lang="en-US" altLang="ja-JP" b="0" kern="0" dirty="0">
                <a:latin typeface="+mj-lt"/>
                <a:ea typeface="ＭＳ Ｐゴシック" panose="020B0600070205080204" pitchFamily="50" charset="-128"/>
              </a:rPr>
              <a:t>, “Performance Improvement by Proper Set of Preamble Codes in UWB Wireless Communications in a Presence of Multiple Coexisting VBANs” IEEE P802.15-24-0567-00-006a</a:t>
            </a:r>
            <a:endParaRPr lang="ja-JP" altLang="en-US" sz="2400" b="0" dirty="0">
              <a:latin typeface="+mj-lt"/>
            </a:endParaRPr>
          </a:p>
        </p:txBody>
      </p:sp>
      <p:sp>
        <p:nvSpPr>
          <p:cNvPr id="41" name="テキスト ボックス 40">
            <a:extLst>
              <a:ext uri="{FF2B5EF4-FFF2-40B4-BE49-F238E27FC236}">
                <a16:creationId xmlns:a16="http://schemas.microsoft.com/office/drawing/2014/main" id="{AF13381E-76F3-6C1F-DF59-3ECD3BC9FA70}"/>
              </a:ext>
            </a:extLst>
          </p:cNvPr>
          <p:cNvSpPr txBox="1"/>
          <p:nvPr/>
        </p:nvSpPr>
        <p:spPr>
          <a:xfrm>
            <a:off x="919814" y="6085959"/>
            <a:ext cx="8016657" cy="461665"/>
          </a:xfrm>
          <a:prstGeom prst="rect">
            <a:avLst/>
          </a:prstGeom>
          <a:noFill/>
        </p:spPr>
        <p:txBody>
          <a:bodyPr wrap="square">
            <a:spAutoFit/>
          </a:bodyPr>
          <a:lstStyle/>
          <a:p>
            <a:r>
              <a:rPr kumimoji="0" lang="en-US" altLang="ja-JP" sz="1200" b="0" i="1" kern="0" dirty="0">
                <a:latin typeface="+mj-lt"/>
                <a:ea typeface="ＭＳ Ｐゴシック" panose="020B0600070205080204" pitchFamily="50" charset="-128"/>
              </a:rPr>
              <a:t>H. </a:t>
            </a:r>
            <a:r>
              <a:rPr kumimoji="0" lang="en-US" altLang="ja-JP" sz="1200" b="0" i="1" kern="0" dirty="0" err="1">
                <a:latin typeface="+mj-lt"/>
                <a:ea typeface="ＭＳ Ｐゴシック" panose="020B0600070205080204" pitchFamily="50" charset="-128"/>
              </a:rPr>
              <a:t>Yoshitake</a:t>
            </a:r>
            <a:r>
              <a:rPr kumimoji="0" lang="en-US" altLang="ja-JP" sz="1200" b="0" i="1" kern="0" dirty="0">
                <a:latin typeface="+mj-lt"/>
                <a:ea typeface="ＭＳ Ｐゴシック" panose="020B0600070205080204" pitchFamily="50" charset="-128"/>
              </a:rPr>
              <a:t>, T. Nomura, M. </a:t>
            </a:r>
            <a:r>
              <a:rPr kumimoji="0" lang="en-US" altLang="ja-JP" sz="1200" b="0" i="1" kern="0" dirty="0" err="1">
                <a:latin typeface="+mj-lt"/>
                <a:ea typeface="ＭＳ Ｐゴシック" panose="020B0600070205080204" pitchFamily="50" charset="-128"/>
              </a:rPr>
              <a:t>Okuhara</a:t>
            </a:r>
            <a:r>
              <a:rPr kumimoji="0" lang="en-US" altLang="ja-JP" sz="1200" b="0" i="1" kern="0" dirty="0">
                <a:latin typeface="+mj-lt"/>
                <a:ea typeface="ＭＳ Ｐゴシック" panose="020B0600070205080204" pitchFamily="50" charset="-128"/>
              </a:rPr>
              <a:t>, “Performance Improvement by Proper Set of Preamble Codes in UWB Wireless Communications in a Presence of Multiple Coexisting VBANs” IEEE P802.15-24-0567-00-006a</a:t>
            </a:r>
          </a:p>
        </p:txBody>
      </p:sp>
      <p:pic>
        <p:nvPicPr>
          <p:cNvPr id="9" name="図 8">
            <a:extLst>
              <a:ext uri="{FF2B5EF4-FFF2-40B4-BE49-F238E27FC236}">
                <a16:creationId xmlns:a16="http://schemas.microsoft.com/office/drawing/2014/main" id="{6C013523-5925-C0FA-565D-299334D95E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7892" y="4090083"/>
            <a:ext cx="3819149" cy="2071142"/>
          </a:xfrm>
          <a:prstGeom prst="rect">
            <a:avLst/>
          </a:prstGeom>
        </p:spPr>
      </p:pic>
      <p:pic>
        <p:nvPicPr>
          <p:cNvPr id="11" name="図 10">
            <a:extLst>
              <a:ext uri="{FF2B5EF4-FFF2-40B4-BE49-F238E27FC236}">
                <a16:creationId xmlns:a16="http://schemas.microsoft.com/office/drawing/2014/main" id="{98AC3754-13F1-93ED-6C15-C857AABE3F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8963" y="4068237"/>
            <a:ext cx="3754677" cy="2090716"/>
          </a:xfrm>
          <a:prstGeom prst="rect">
            <a:avLst/>
          </a:prstGeom>
        </p:spPr>
      </p:pic>
      <p:pic>
        <p:nvPicPr>
          <p:cNvPr id="13" name="図 12">
            <a:extLst>
              <a:ext uri="{FF2B5EF4-FFF2-40B4-BE49-F238E27FC236}">
                <a16:creationId xmlns:a16="http://schemas.microsoft.com/office/drawing/2014/main" id="{1CC3F0A3-3246-4461-F789-0050DD1D08D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91519" y="2500742"/>
            <a:ext cx="2454579" cy="1541003"/>
          </a:xfrm>
          <a:prstGeom prst="rect">
            <a:avLst/>
          </a:prstGeom>
        </p:spPr>
      </p:pic>
    </p:spTree>
    <p:extLst>
      <p:ext uri="{BB962C8B-B14F-4D97-AF65-F5344CB8AC3E}">
        <p14:creationId xmlns:p14="http://schemas.microsoft.com/office/powerpoint/2010/main" val="2750161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691E541-30EA-8A49-42CE-DB171FAA73F5}"/>
              </a:ext>
            </a:extLst>
          </p:cNvPr>
          <p:cNvSpPr>
            <a:spLocks noGrp="1"/>
          </p:cNvSpPr>
          <p:nvPr>
            <p:ph type="dt" idx="10"/>
          </p:nvPr>
        </p:nvSpPr>
        <p:spPr/>
        <p:txBody>
          <a:bodyPr/>
          <a:lstStyle/>
          <a:p>
            <a:r>
              <a:rPr lang="en-US" altLang="ja-JP"/>
              <a:t>July 2025</a:t>
            </a:r>
            <a:endParaRPr lang="en-US" dirty="0"/>
          </a:p>
        </p:txBody>
      </p:sp>
      <p:sp>
        <p:nvSpPr>
          <p:cNvPr id="3" name="フッター プレースホルダー 2">
            <a:extLst>
              <a:ext uri="{FF2B5EF4-FFF2-40B4-BE49-F238E27FC236}">
                <a16:creationId xmlns:a16="http://schemas.microsoft.com/office/drawing/2014/main" id="{63319D2D-4924-1187-2A79-8F0FDC04407A}"/>
              </a:ext>
            </a:extLst>
          </p:cNvPr>
          <p:cNvSpPr>
            <a:spLocks noGrp="1"/>
          </p:cNvSpPr>
          <p:nvPr>
            <p:ph type="ftr" idx="11"/>
          </p:nvPr>
        </p:nvSpPr>
        <p:spPr/>
        <p:txBody>
          <a:bodyPr/>
          <a:lstStyle/>
          <a:p>
            <a:r>
              <a:rPr lang="en-US"/>
              <a:t>Takumi Kobayashi, Minsoo Kim, Marco Hernandez, Ryuji Kohno (OMU/YRP-IAI/U.Oulu/YNU)</a:t>
            </a:r>
            <a:endParaRPr lang="en-US" dirty="0"/>
          </a:p>
        </p:txBody>
      </p:sp>
      <p:sp>
        <p:nvSpPr>
          <p:cNvPr id="4" name="スライド番号プレースホルダー 3">
            <a:extLst>
              <a:ext uri="{FF2B5EF4-FFF2-40B4-BE49-F238E27FC236}">
                <a16:creationId xmlns:a16="http://schemas.microsoft.com/office/drawing/2014/main" id="{DCA98B03-B564-8596-1889-F890F46BCFD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26</a:t>
            </a:fld>
            <a:endParaRPr dirty="0"/>
          </a:p>
        </p:txBody>
      </p:sp>
      <p:sp>
        <p:nvSpPr>
          <p:cNvPr id="5" name="タイトル 4">
            <a:extLst>
              <a:ext uri="{FF2B5EF4-FFF2-40B4-BE49-F238E27FC236}">
                <a16:creationId xmlns:a16="http://schemas.microsoft.com/office/drawing/2014/main" id="{17F42E7A-1103-B309-CDDF-374B9F8C16E7}"/>
              </a:ext>
            </a:extLst>
          </p:cNvPr>
          <p:cNvSpPr>
            <a:spLocks noGrp="1"/>
          </p:cNvSpPr>
          <p:nvPr>
            <p:ph type="title"/>
          </p:nvPr>
        </p:nvSpPr>
        <p:spPr/>
        <p:txBody>
          <a:bodyPr/>
          <a:lstStyle/>
          <a:p>
            <a:r>
              <a:rPr kumimoji="1" lang="en-US" altLang="ja-JP" dirty="0"/>
              <a:t>Contributions in TG6ma from  attendees</a:t>
            </a:r>
            <a:endParaRPr kumimoji="1" lang="ja-JP" altLang="en-US" dirty="0"/>
          </a:p>
        </p:txBody>
      </p:sp>
      <p:pic>
        <p:nvPicPr>
          <p:cNvPr id="31" name="図 30">
            <a:extLst>
              <a:ext uri="{FF2B5EF4-FFF2-40B4-BE49-F238E27FC236}">
                <a16:creationId xmlns:a16="http://schemas.microsoft.com/office/drawing/2014/main" id="{022E1AA9-04E4-B1CE-51B6-F3C0E349CD6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32721" y="2671064"/>
            <a:ext cx="4605520" cy="34149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4" name="テキスト ボックス 33">
            <a:extLst>
              <a:ext uri="{FF2B5EF4-FFF2-40B4-BE49-F238E27FC236}">
                <a16:creationId xmlns:a16="http://schemas.microsoft.com/office/drawing/2014/main" id="{42F8992D-A36C-1A0B-DCCE-15FBEF369745}"/>
              </a:ext>
            </a:extLst>
          </p:cNvPr>
          <p:cNvSpPr txBox="1"/>
          <p:nvPr/>
        </p:nvSpPr>
        <p:spPr>
          <a:xfrm>
            <a:off x="187892" y="1197032"/>
            <a:ext cx="5104355" cy="400110"/>
          </a:xfrm>
          <a:prstGeom prst="rect">
            <a:avLst/>
          </a:prstGeom>
          <a:noFill/>
        </p:spPr>
        <p:txBody>
          <a:bodyPr wrap="square">
            <a:spAutoFit/>
          </a:bodyPr>
          <a:lstStyle/>
          <a:p>
            <a:r>
              <a:rPr kumimoji="0" lang="en-US" altLang="ja-JP" sz="2000" kern="0" dirty="0">
                <a:latin typeface="+mj-lt"/>
              </a:rPr>
              <a:t>Code orthogonality, signal processing</a:t>
            </a:r>
            <a:endParaRPr lang="ja-JP" altLang="en-US" sz="2800" dirty="0">
              <a:latin typeface="+mj-lt"/>
            </a:endParaRPr>
          </a:p>
        </p:txBody>
      </p:sp>
      <p:sp>
        <p:nvSpPr>
          <p:cNvPr id="35" name="テキスト ボックス 34">
            <a:extLst>
              <a:ext uri="{FF2B5EF4-FFF2-40B4-BE49-F238E27FC236}">
                <a16:creationId xmlns:a16="http://schemas.microsoft.com/office/drawing/2014/main" id="{61147381-8996-7C20-9D85-C192373977A2}"/>
              </a:ext>
            </a:extLst>
          </p:cNvPr>
          <p:cNvSpPr txBox="1"/>
          <p:nvPr/>
        </p:nvSpPr>
        <p:spPr>
          <a:xfrm>
            <a:off x="441543" y="1553843"/>
            <a:ext cx="8016657" cy="1015663"/>
          </a:xfrm>
          <a:prstGeom prst="rect">
            <a:avLst/>
          </a:prstGeom>
          <a:ln>
            <a:solidFill>
              <a:schemeClr val="tx1"/>
            </a:solidFill>
          </a:ln>
        </p:spPr>
        <p:txBody>
          <a:bodyPr wrap="square">
            <a:spAutoFit/>
          </a:bodyPr>
          <a:lstStyle/>
          <a:p>
            <a:r>
              <a:rPr kumimoji="0" lang="en-US" altLang="ja-JP" b="0" kern="0" dirty="0">
                <a:latin typeface="+mj-lt"/>
                <a:ea typeface="ＭＳ Ｐゴシック" panose="020B0600070205080204" pitchFamily="50" charset="-128"/>
              </a:rPr>
              <a:t>H. </a:t>
            </a:r>
            <a:r>
              <a:rPr kumimoji="0" lang="en-US" altLang="ja-JP" b="0" kern="0" dirty="0" err="1">
                <a:latin typeface="+mj-lt"/>
                <a:ea typeface="ＭＳ Ｐゴシック" panose="020B0600070205080204" pitchFamily="50" charset="-128"/>
              </a:rPr>
              <a:t>Yoshitake</a:t>
            </a:r>
            <a:r>
              <a:rPr kumimoji="0" lang="en-US" altLang="ja-JP" b="0" kern="0" dirty="0">
                <a:latin typeface="+mj-lt"/>
                <a:ea typeface="ＭＳ Ｐゴシック" panose="020B0600070205080204" pitchFamily="50" charset="-128"/>
              </a:rPr>
              <a:t>, T. Nomura, M. </a:t>
            </a:r>
            <a:r>
              <a:rPr kumimoji="0" lang="en-US" altLang="ja-JP" b="0" kern="0" dirty="0" err="1">
                <a:latin typeface="+mj-lt"/>
                <a:ea typeface="ＭＳ Ｐゴシック" panose="020B0600070205080204" pitchFamily="50" charset="-128"/>
              </a:rPr>
              <a:t>Okuhara</a:t>
            </a:r>
            <a:r>
              <a:rPr kumimoji="0" lang="en-US" altLang="ja-JP" b="0" kern="0" dirty="0">
                <a:latin typeface="+mj-lt"/>
                <a:ea typeface="ＭＳ Ｐゴシック" panose="020B0600070205080204" pitchFamily="50" charset="-128"/>
              </a:rPr>
              <a:t>, “Selection of Suitable Preamble Sequence Sets in UWB Wireless Communications in the Presence of Multiple Coexisting VBANs,” IEEE P802.15-25-0002-00-006a</a:t>
            </a:r>
            <a:endParaRPr lang="ja-JP" altLang="en-US" sz="2400" b="0" dirty="0">
              <a:latin typeface="+mj-lt"/>
            </a:endParaRPr>
          </a:p>
        </p:txBody>
      </p:sp>
      <p:pic>
        <p:nvPicPr>
          <p:cNvPr id="37" name="図 36">
            <a:extLst>
              <a:ext uri="{FF2B5EF4-FFF2-40B4-BE49-F238E27FC236}">
                <a16:creationId xmlns:a16="http://schemas.microsoft.com/office/drawing/2014/main" id="{FA8426E1-BFFF-0755-1EC8-82A6A65A74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7892" y="4165825"/>
            <a:ext cx="4056661" cy="1920153"/>
          </a:xfrm>
          <a:prstGeom prst="rect">
            <a:avLst/>
          </a:prstGeom>
        </p:spPr>
      </p:pic>
      <p:pic>
        <p:nvPicPr>
          <p:cNvPr id="39" name="図 38">
            <a:extLst>
              <a:ext uri="{FF2B5EF4-FFF2-40B4-BE49-F238E27FC236}">
                <a16:creationId xmlns:a16="http://schemas.microsoft.com/office/drawing/2014/main" id="{CE14CD23-80B4-2AC6-769A-56BE1E27ED4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9711" y="2586398"/>
            <a:ext cx="3456340" cy="1545644"/>
          </a:xfrm>
          <a:prstGeom prst="rect">
            <a:avLst/>
          </a:prstGeom>
        </p:spPr>
      </p:pic>
      <p:sp>
        <p:nvSpPr>
          <p:cNvPr id="41" name="テキスト ボックス 40">
            <a:extLst>
              <a:ext uri="{FF2B5EF4-FFF2-40B4-BE49-F238E27FC236}">
                <a16:creationId xmlns:a16="http://schemas.microsoft.com/office/drawing/2014/main" id="{AF13381E-76F3-6C1F-DF59-3ECD3BC9FA70}"/>
              </a:ext>
            </a:extLst>
          </p:cNvPr>
          <p:cNvSpPr txBox="1"/>
          <p:nvPr/>
        </p:nvSpPr>
        <p:spPr>
          <a:xfrm>
            <a:off x="919814" y="6085959"/>
            <a:ext cx="8016657" cy="461665"/>
          </a:xfrm>
          <a:prstGeom prst="rect">
            <a:avLst/>
          </a:prstGeom>
          <a:noFill/>
        </p:spPr>
        <p:txBody>
          <a:bodyPr wrap="square">
            <a:spAutoFit/>
          </a:bodyPr>
          <a:lstStyle/>
          <a:p>
            <a:r>
              <a:rPr kumimoji="0" lang="en-US" altLang="ja-JP" sz="1200" b="0" i="1" kern="0" dirty="0">
                <a:latin typeface="+mj-lt"/>
                <a:ea typeface="ＭＳ Ｐゴシック" panose="020B0600070205080204" pitchFamily="50" charset="-128"/>
              </a:rPr>
              <a:t>H. </a:t>
            </a:r>
            <a:r>
              <a:rPr kumimoji="0" lang="en-US" altLang="ja-JP" sz="1200" b="0" i="1" kern="0" dirty="0" err="1">
                <a:latin typeface="+mj-lt"/>
                <a:ea typeface="ＭＳ Ｐゴシック" panose="020B0600070205080204" pitchFamily="50" charset="-128"/>
              </a:rPr>
              <a:t>Yoshitake</a:t>
            </a:r>
            <a:r>
              <a:rPr kumimoji="0" lang="en-US" altLang="ja-JP" sz="1200" b="0" i="1" kern="0" dirty="0">
                <a:latin typeface="+mj-lt"/>
                <a:ea typeface="ＭＳ Ｐゴシック" panose="020B0600070205080204" pitchFamily="50" charset="-128"/>
              </a:rPr>
              <a:t>, T. Nomura, M. </a:t>
            </a:r>
            <a:r>
              <a:rPr kumimoji="0" lang="en-US" altLang="ja-JP" sz="1200" b="0" i="1" kern="0" dirty="0" err="1">
                <a:latin typeface="+mj-lt"/>
                <a:ea typeface="ＭＳ Ｐゴシック" panose="020B0600070205080204" pitchFamily="50" charset="-128"/>
              </a:rPr>
              <a:t>Okuhara</a:t>
            </a:r>
            <a:r>
              <a:rPr kumimoji="0" lang="en-US" altLang="ja-JP" sz="1200" b="0" i="1" kern="0" dirty="0">
                <a:latin typeface="+mj-lt"/>
                <a:ea typeface="ＭＳ Ｐゴシック" panose="020B0600070205080204" pitchFamily="50" charset="-128"/>
              </a:rPr>
              <a:t>, “Selection of Suitable Preamble Sequence Sets in UWB Wireless Communications in the Presence of Multiple Coexisting VBANs,” IEEE P802.15-25-0002-00-006a</a:t>
            </a:r>
            <a:endParaRPr lang="ja-JP" altLang="en-US" sz="1600" b="0" i="1" dirty="0">
              <a:latin typeface="+mj-lt"/>
            </a:endParaRPr>
          </a:p>
        </p:txBody>
      </p:sp>
    </p:spTree>
    <p:extLst>
      <p:ext uri="{BB962C8B-B14F-4D97-AF65-F5344CB8AC3E}">
        <p14:creationId xmlns:p14="http://schemas.microsoft.com/office/powerpoint/2010/main" val="27948636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60FDDA0-BF29-9C85-0DE5-8696E1A27A7F}"/>
              </a:ext>
            </a:extLst>
          </p:cNvPr>
          <p:cNvSpPr>
            <a:spLocks noGrp="1"/>
          </p:cNvSpPr>
          <p:nvPr>
            <p:ph type="dt" idx="10"/>
          </p:nvPr>
        </p:nvSpPr>
        <p:spPr/>
        <p:txBody>
          <a:bodyPr/>
          <a:lstStyle/>
          <a:p>
            <a:r>
              <a:rPr lang="en-US" altLang="ja-JP"/>
              <a:t>July 2025</a:t>
            </a:r>
            <a:endParaRPr lang="en-US" dirty="0"/>
          </a:p>
        </p:txBody>
      </p:sp>
      <p:sp>
        <p:nvSpPr>
          <p:cNvPr id="3" name="フッター プレースホルダー 2">
            <a:extLst>
              <a:ext uri="{FF2B5EF4-FFF2-40B4-BE49-F238E27FC236}">
                <a16:creationId xmlns:a16="http://schemas.microsoft.com/office/drawing/2014/main" id="{180B52B0-72F9-D900-C922-DB4788D3A800}"/>
              </a:ext>
            </a:extLst>
          </p:cNvPr>
          <p:cNvSpPr>
            <a:spLocks noGrp="1"/>
          </p:cNvSpPr>
          <p:nvPr>
            <p:ph type="ftr" idx="11"/>
          </p:nvPr>
        </p:nvSpPr>
        <p:spPr/>
        <p:txBody>
          <a:bodyPr/>
          <a:lstStyle/>
          <a:p>
            <a:r>
              <a:rPr lang="en-US"/>
              <a:t>Takumi Kobayashi, Minsoo Kim, Marco Hernandez, Ryuji Kohno (OMU/YRP-IAI/U.Oulu/YNU)</a:t>
            </a:r>
            <a:endParaRPr lang="en-US" dirty="0"/>
          </a:p>
        </p:txBody>
      </p:sp>
      <p:sp>
        <p:nvSpPr>
          <p:cNvPr id="4" name="スライド番号プレースホルダー 3">
            <a:extLst>
              <a:ext uri="{FF2B5EF4-FFF2-40B4-BE49-F238E27FC236}">
                <a16:creationId xmlns:a16="http://schemas.microsoft.com/office/drawing/2014/main" id="{F110E68B-27D4-3301-FDBD-6CE3603740C0}"/>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27</a:t>
            </a:fld>
            <a:endParaRPr dirty="0"/>
          </a:p>
        </p:txBody>
      </p:sp>
      <p:sp>
        <p:nvSpPr>
          <p:cNvPr id="5" name="タイトル 4">
            <a:extLst>
              <a:ext uri="{FF2B5EF4-FFF2-40B4-BE49-F238E27FC236}">
                <a16:creationId xmlns:a16="http://schemas.microsoft.com/office/drawing/2014/main" id="{D51103B5-A33D-FC4E-621E-5919A35050F2}"/>
              </a:ext>
            </a:extLst>
          </p:cNvPr>
          <p:cNvSpPr>
            <a:spLocks noGrp="1"/>
          </p:cNvSpPr>
          <p:nvPr>
            <p:ph type="title"/>
          </p:nvPr>
        </p:nvSpPr>
        <p:spPr/>
        <p:txBody>
          <a:bodyPr/>
          <a:lstStyle/>
          <a:p>
            <a:r>
              <a:rPr kumimoji="1" lang="en-US" altLang="ja-JP" dirty="0"/>
              <a:t>Unknown interference</a:t>
            </a:r>
            <a:endParaRPr kumimoji="1" lang="ja-JP" altLang="en-US" dirty="0"/>
          </a:p>
        </p:txBody>
      </p:sp>
      <p:sp>
        <p:nvSpPr>
          <p:cNvPr id="6" name="Rectangle 3">
            <a:extLst>
              <a:ext uri="{FF2B5EF4-FFF2-40B4-BE49-F238E27FC236}">
                <a16:creationId xmlns:a16="http://schemas.microsoft.com/office/drawing/2014/main" id="{2FDADB0E-E411-5384-5A3E-3A72CD817020}"/>
              </a:ext>
            </a:extLst>
          </p:cNvPr>
          <p:cNvSpPr txBox="1">
            <a:spLocks noChangeArrowheads="1"/>
          </p:cNvSpPr>
          <p:nvPr/>
        </p:nvSpPr>
        <p:spPr>
          <a:xfrm>
            <a:off x="0" y="1269224"/>
            <a:ext cx="9144000" cy="46028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eaLnBrk="1" fontAlgn="auto" hangingPunct="1"/>
            <a:r>
              <a:rPr kumimoji="0" lang="en-US" altLang="ja-JP" sz="2000" kern="0" dirty="0">
                <a:latin typeface="Arial" panose="020B0604020202020204" pitchFamily="34" charset="0"/>
                <a:ea typeface="ＭＳ Ｐゴシック" panose="020B0600070205080204" pitchFamily="50" charset="-128"/>
              </a:rPr>
              <a:t>Some interference sources have known characteristics:</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Example: frequency, pulse reputation rate, modulation method, etc.	</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Interference from the other 15.6ma and legacy 15.6 devices may be controlled by the MAC</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Interference from the other UWB devices is mostly overlapped in the same frequency band. However, we can exploit the knowledge of the signal specification.</a:t>
            </a:r>
          </a:p>
          <a:p>
            <a:pPr lvl="1" eaLnBrk="1" fontAlgn="auto" hangingPunct="1"/>
            <a:endParaRPr kumimoji="0" lang="en-US" altLang="ja-JP" sz="1600" kern="0" dirty="0">
              <a:latin typeface="Arial" panose="020B0604020202020204" pitchFamily="34" charset="0"/>
              <a:ea typeface="ＭＳ Ｐゴシック" panose="020B0600070205080204" pitchFamily="50" charset="-128"/>
            </a:endParaRPr>
          </a:p>
          <a:p>
            <a:pPr eaLnBrk="1" fontAlgn="auto" hangingPunct="1"/>
            <a:r>
              <a:rPr kumimoji="0" lang="en-US" altLang="ja-JP" sz="2000" kern="0" dirty="0">
                <a:latin typeface="Arial" panose="020B0604020202020204" pitchFamily="34" charset="0"/>
                <a:ea typeface="ＭＳ Ｐゴシック" panose="020B0600070205080204" pitchFamily="50" charset="-128"/>
              </a:rPr>
              <a:t>Some</a:t>
            </a:r>
            <a:r>
              <a:rPr kumimoji="0" lang="ja-JP" altLang="en-US" sz="2000" kern="0" dirty="0">
                <a:latin typeface="Arial" panose="020B0604020202020204" pitchFamily="34" charset="0"/>
                <a:ea typeface="ＭＳ Ｐゴシック" panose="020B0600070205080204" pitchFamily="50" charset="-128"/>
              </a:rPr>
              <a:t> </a:t>
            </a:r>
            <a:r>
              <a:rPr kumimoji="0" lang="en-US" altLang="ja-JP" sz="2000" kern="0" dirty="0">
                <a:latin typeface="Arial" panose="020B0604020202020204" pitchFamily="34" charset="0"/>
                <a:ea typeface="ＭＳ Ｐゴシック" panose="020B0600070205080204" pitchFamily="50" charset="-128"/>
              </a:rPr>
              <a:t>interference sources emit unknown electromagnetic radiation:</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Electromagnetic interference from the electric and electronic components, i.e., electric motor in EV, HEV, and spark plugs on engine radiate strong electromagnetic waves.</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Legacy narrowband wireless radiate unknown </a:t>
            </a:r>
            <a:r>
              <a:rPr kumimoji="0" lang="en-US" altLang="ja-JP" sz="1600" kern="0" dirty="0" err="1">
                <a:latin typeface="Arial" panose="020B0604020202020204" pitchFamily="34" charset="0"/>
                <a:ea typeface="ＭＳ Ｐゴシック" panose="020B0600070205080204" pitchFamily="50" charset="-128"/>
              </a:rPr>
              <a:t>radiowave</a:t>
            </a:r>
            <a:r>
              <a:rPr kumimoji="0" lang="en-US" altLang="ja-JP" sz="1600" kern="0" dirty="0">
                <a:latin typeface="Arial" panose="020B0604020202020204" pitchFamily="34" charset="0"/>
                <a:ea typeface="ＭＳ Ｐゴシック" panose="020B0600070205080204" pitchFamily="50" charset="-128"/>
              </a:rPr>
              <a:t>.</a:t>
            </a:r>
          </a:p>
        </p:txBody>
      </p:sp>
    </p:spTree>
    <p:extLst>
      <p:ext uri="{BB962C8B-B14F-4D97-AF65-F5344CB8AC3E}">
        <p14:creationId xmlns:p14="http://schemas.microsoft.com/office/powerpoint/2010/main" val="77262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25B40DBA-E322-4562-9AC5-AA79AFE53F5C}"/>
              </a:ext>
            </a:extLst>
          </p:cNvPr>
          <p:cNvSpPr>
            <a:spLocks noGrp="1"/>
          </p:cNvSpPr>
          <p:nvPr>
            <p:ph type="title"/>
          </p:nvPr>
        </p:nvSpPr>
        <p:spPr>
          <a:xfrm>
            <a:off x="685800" y="685800"/>
            <a:ext cx="7772400" cy="438944"/>
          </a:xfrm>
        </p:spPr>
        <p:txBody>
          <a:bodyPr/>
          <a:lstStyle/>
          <a:p>
            <a:r>
              <a:rPr kumimoji="1" lang="en-US" altLang="ja-JP" dirty="0"/>
              <a:t>Issues on multiple BAN environment</a:t>
            </a:r>
            <a:endParaRPr kumimoji="1" lang="ja-JP" altLang="en-US" dirty="0"/>
          </a:p>
        </p:txBody>
      </p:sp>
      <p:sp>
        <p:nvSpPr>
          <p:cNvPr id="21" name="日付プレースホルダー 5">
            <a:extLst>
              <a:ext uri="{FF2B5EF4-FFF2-40B4-BE49-F238E27FC236}">
                <a16:creationId xmlns:a16="http://schemas.microsoft.com/office/drawing/2014/main" id="{27F84D3E-BF4C-43AB-8E1B-D0F9A9EB7F0A}"/>
              </a:ext>
            </a:extLst>
          </p:cNvPr>
          <p:cNvSpPr>
            <a:spLocks noGrp="1"/>
          </p:cNvSpPr>
          <p:nvPr>
            <p:ph type="dt" sz="half" idx="2"/>
          </p:nvPr>
        </p:nvSpPr>
        <p:spPr>
          <a:xfrm>
            <a:off x="684483" y="394156"/>
            <a:ext cx="1600200" cy="215444"/>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400" b="1" i="0" u="none" strike="noStrike" kern="1200" cap="none" spc="0" normalizeH="0" baseline="0" noProof="0">
                <a:ln>
                  <a:noFill/>
                </a:ln>
                <a:solidFill>
                  <a:srgbClr val="000000"/>
                </a:solidFill>
                <a:effectLst/>
                <a:uLnTx/>
                <a:uFillTx/>
                <a:latin typeface="Times New Roman" pitchFamily="18" charset="0"/>
                <a:ea typeface="ＭＳ Ｐゴシック" charset="-128"/>
                <a:cs typeface="+mn-cs"/>
              </a:rPr>
              <a:t>July 2025</a:t>
            </a:r>
            <a:endParaRPr kumimoji="0" lang="en-US" altLang="ja-JP" sz="1400" b="1"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endParaRPr>
          </a:p>
        </p:txBody>
      </p:sp>
      <p:sp>
        <p:nvSpPr>
          <p:cNvPr id="22" name="Rectangle 3">
            <a:extLst>
              <a:ext uri="{FF2B5EF4-FFF2-40B4-BE49-F238E27FC236}">
                <a16:creationId xmlns:a16="http://schemas.microsoft.com/office/drawing/2014/main" id="{59632CD9-5BED-4462-AE41-B77D6E0706A2}"/>
              </a:ext>
            </a:extLst>
          </p:cNvPr>
          <p:cNvSpPr txBox="1">
            <a:spLocks noChangeArrowheads="1"/>
          </p:cNvSpPr>
          <p:nvPr/>
        </p:nvSpPr>
        <p:spPr bwMode="auto">
          <a:xfrm>
            <a:off x="-461963" y="1373188"/>
            <a:ext cx="5334001"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b="0" i="1" dirty="0"/>
              <a:t>Inter-</a:t>
            </a:r>
            <a:r>
              <a:rPr lang="en-US" altLang="ja-JP" b="0" i="1" dirty="0">
                <a:solidFill>
                  <a:srgbClr val="0000FF"/>
                </a:solidFill>
              </a:rPr>
              <a:t>user</a:t>
            </a:r>
            <a:r>
              <a:rPr lang="en-US" altLang="ja-JP" b="0" i="1" dirty="0"/>
              <a:t> interference</a:t>
            </a:r>
          </a:p>
          <a:p>
            <a:pPr lvl="2" eaLnBrk="1" hangingPunct="1"/>
            <a:r>
              <a:rPr lang="en-US" altLang="ja-JP" sz="2000" b="0" dirty="0">
                <a:latin typeface="Times New Roman" panose="02020603050405020304" pitchFamily="18" charset="0"/>
              </a:rPr>
              <a:t>IR-UWB</a:t>
            </a:r>
            <a:r>
              <a:rPr lang="ja-JP" altLang="en-US" sz="2000" b="0" dirty="0">
                <a:latin typeface="Times New Roman" panose="02020603050405020304" pitchFamily="18" charset="0"/>
              </a:rPr>
              <a:t> </a:t>
            </a:r>
            <a:r>
              <a:rPr lang="en-US" altLang="ja-JP" sz="2000" b="0" dirty="0">
                <a:latin typeface="Times New Roman" panose="02020603050405020304" pitchFamily="18" charset="0"/>
              </a:rPr>
              <a:t>uses the same pulse as all users signal in the same standard.</a:t>
            </a:r>
          </a:p>
          <a:p>
            <a:pPr lvl="2" eaLnBrk="1" hangingPunct="1"/>
            <a:r>
              <a:rPr lang="en-US" altLang="ja-JP" sz="2000" dirty="0">
                <a:solidFill>
                  <a:srgbClr val="FF0000"/>
                </a:solidFill>
                <a:latin typeface="Times New Roman" panose="02020603050405020304" pitchFamily="18" charset="0"/>
              </a:rPr>
              <a:t>Other users </a:t>
            </a:r>
            <a:r>
              <a:rPr lang="en-US" altLang="ja-JP" sz="2000" b="0" dirty="0">
                <a:latin typeface="Times New Roman" panose="02020603050405020304" pitchFamily="18" charset="0"/>
              </a:rPr>
              <a:t>signal and/or the </a:t>
            </a:r>
            <a:r>
              <a:rPr lang="en-US" altLang="ja-JP" sz="2000" dirty="0">
                <a:solidFill>
                  <a:srgbClr val="FF0000"/>
                </a:solidFill>
                <a:latin typeface="Times New Roman" panose="02020603050405020304" pitchFamily="18" charset="0"/>
              </a:rPr>
              <a:t>other network </a:t>
            </a:r>
            <a:r>
              <a:rPr lang="en-US" altLang="ja-JP" sz="2000" b="0" dirty="0">
                <a:latin typeface="Times New Roman" panose="02020603050405020304" pitchFamily="18" charset="0"/>
              </a:rPr>
              <a:t>signal would be interference.</a:t>
            </a:r>
          </a:p>
        </p:txBody>
      </p:sp>
      <p:sp>
        <p:nvSpPr>
          <p:cNvPr id="23" name="Rectangle 3">
            <a:extLst>
              <a:ext uri="{FF2B5EF4-FFF2-40B4-BE49-F238E27FC236}">
                <a16:creationId xmlns:a16="http://schemas.microsoft.com/office/drawing/2014/main" id="{2FDD1194-3E95-4D6C-A579-01FCEC2FA83E}"/>
              </a:ext>
            </a:extLst>
          </p:cNvPr>
          <p:cNvSpPr txBox="1">
            <a:spLocks noChangeArrowheads="1"/>
          </p:cNvSpPr>
          <p:nvPr/>
        </p:nvSpPr>
        <p:spPr bwMode="auto">
          <a:xfrm>
            <a:off x="4000500" y="1416050"/>
            <a:ext cx="5056188"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b="0" i="1" dirty="0"/>
              <a:t>Inter-</a:t>
            </a:r>
            <a:r>
              <a:rPr lang="en-US" altLang="ja-JP" b="0" i="1" dirty="0">
                <a:solidFill>
                  <a:srgbClr val="0000FF"/>
                </a:solidFill>
              </a:rPr>
              <a:t>system</a:t>
            </a:r>
            <a:r>
              <a:rPr lang="en-US" altLang="ja-JP" b="0" i="1" dirty="0"/>
              <a:t> interference</a:t>
            </a:r>
          </a:p>
          <a:p>
            <a:pPr lvl="2" eaLnBrk="1" hangingPunct="1"/>
            <a:r>
              <a:rPr lang="en-US" altLang="ja-JP" sz="2000" b="0" dirty="0">
                <a:latin typeface="Times New Roman" panose="02020603050405020304" pitchFamily="18" charset="0"/>
              </a:rPr>
              <a:t>Interference from the other wireless system using overlapped frequency band. </a:t>
            </a:r>
            <a:r>
              <a:rPr lang="ja-JP" altLang="en-US" sz="2000" b="0" dirty="0">
                <a:latin typeface="Times New Roman" panose="02020603050405020304" pitchFamily="18" charset="0"/>
              </a:rPr>
              <a:t>⇒ </a:t>
            </a:r>
            <a:r>
              <a:rPr lang="en-US" altLang="ja-JP" sz="2000" dirty="0">
                <a:solidFill>
                  <a:srgbClr val="FF0000"/>
                </a:solidFill>
                <a:latin typeface="Times New Roman" panose="02020603050405020304" pitchFamily="18" charset="0"/>
              </a:rPr>
              <a:t>Unknown</a:t>
            </a:r>
            <a:endParaRPr lang="en-US" altLang="ja-JP" sz="2800" b="0" dirty="0">
              <a:latin typeface="Times New Roman" panose="02020603050405020304" pitchFamily="18" charset="0"/>
            </a:endParaRPr>
          </a:p>
        </p:txBody>
      </p:sp>
      <p:sp>
        <p:nvSpPr>
          <p:cNvPr id="25" name="正方形/長方形 46">
            <a:extLst>
              <a:ext uri="{FF2B5EF4-FFF2-40B4-BE49-F238E27FC236}">
                <a16:creationId xmlns:a16="http://schemas.microsoft.com/office/drawing/2014/main" id="{F55998AE-86E8-4755-AE01-58F57B4D60D9}"/>
              </a:ext>
            </a:extLst>
          </p:cNvPr>
          <p:cNvSpPr>
            <a:spLocks noChangeArrowheads="1"/>
          </p:cNvSpPr>
          <p:nvPr/>
        </p:nvSpPr>
        <p:spPr bwMode="auto">
          <a:xfrm>
            <a:off x="5291138" y="2986088"/>
            <a:ext cx="3606500"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ja-JP" altLang="en-US" sz="1800" b="0" dirty="0"/>
              <a:t>＊ </a:t>
            </a:r>
            <a:r>
              <a:rPr lang="en-US" altLang="ja-JP" sz="1800" b="0" dirty="0">
                <a:latin typeface="Times New Roman" panose="02020603050405020304" pitchFamily="18" charset="0"/>
              </a:rPr>
              <a:t>802.11a (wi-fi)</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5GHz</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overlaps</a:t>
            </a:r>
            <a:endParaRPr lang="ja-JP" altLang="en-US" sz="1800" b="0" dirty="0">
              <a:latin typeface="Times New Roman" panose="02020603050405020304" pitchFamily="18" charset="0"/>
            </a:endParaRPr>
          </a:p>
        </p:txBody>
      </p:sp>
      <p:sp>
        <p:nvSpPr>
          <p:cNvPr id="26" name="角丸四角形 47">
            <a:extLst>
              <a:ext uri="{FF2B5EF4-FFF2-40B4-BE49-F238E27FC236}">
                <a16:creationId xmlns:a16="http://schemas.microsoft.com/office/drawing/2014/main" id="{528ABC27-D0C8-4017-A804-1E05D3DDCC0D}"/>
              </a:ext>
            </a:extLst>
          </p:cNvPr>
          <p:cNvSpPr/>
          <p:nvPr/>
        </p:nvSpPr>
        <p:spPr>
          <a:xfrm>
            <a:off x="5897562" y="3284984"/>
            <a:ext cx="3081834" cy="3108325"/>
          </a:xfrm>
          <a:prstGeom prst="round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endParaRPr lang="ja-JP" altLang="en-US" dirty="0"/>
          </a:p>
        </p:txBody>
      </p:sp>
      <p:sp>
        <p:nvSpPr>
          <p:cNvPr id="27" name="角丸四角形 43">
            <a:extLst>
              <a:ext uri="{FF2B5EF4-FFF2-40B4-BE49-F238E27FC236}">
                <a16:creationId xmlns:a16="http://schemas.microsoft.com/office/drawing/2014/main" id="{874E1CDE-F0D1-40CF-B6B5-D577CC93D6CC}"/>
              </a:ext>
            </a:extLst>
          </p:cNvPr>
          <p:cNvSpPr/>
          <p:nvPr/>
        </p:nvSpPr>
        <p:spPr>
          <a:xfrm>
            <a:off x="174550" y="3313113"/>
            <a:ext cx="5189538" cy="3108325"/>
          </a:xfrm>
          <a:prstGeom prst="round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endParaRPr lang="ja-JP" altLang="en-US" dirty="0"/>
          </a:p>
        </p:txBody>
      </p:sp>
      <p:sp>
        <p:nvSpPr>
          <p:cNvPr id="28" name="角丸四角形 15">
            <a:extLst>
              <a:ext uri="{FF2B5EF4-FFF2-40B4-BE49-F238E27FC236}">
                <a16:creationId xmlns:a16="http://schemas.microsoft.com/office/drawing/2014/main" id="{AAB8C611-7433-415A-A29D-FDD397467E59}"/>
              </a:ext>
            </a:extLst>
          </p:cNvPr>
          <p:cNvSpPr/>
          <p:nvPr/>
        </p:nvSpPr>
        <p:spPr>
          <a:xfrm>
            <a:off x="285750" y="4464050"/>
            <a:ext cx="10668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a:solidFill>
                  <a:srgbClr val="000000"/>
                </a:solidFill>
              </a:rPr>
              <a:t>user</a:t>
            </a:r>
            <a:r>
              <a:rPr lang="ja-JP" altLang="en-US">
                <a:solidFill>
                  <a:srgbClr val="000000"/>
                </a:solidFill>
              </a:rPr>
              <a:t>　</a:t>
            </a:r>
            <a:r>
              <a:rPr lang="en-US" altLang="ja-JP">
                <a:solidFill>
                  <a:srgbClr val="000000"/>
                </a:solidFill>
              </a:rPr>
              <a:t>C</a:t>
            </a:r>
          </a:p>
        </p:txBody>
      </p:sp>
      <p:sp>
        <p:nvSpPr>
          <p:cNvPr id="29" name="角丸四角形 21">
            <a:extLst>
              <a:ext uri="{FF2B5EF4-FFF2-40B4-BE49-F238E27FC236}">
                <a16:creationId xmlns:a16="http://schemas.microsoft.com/office/drawing/2014/main" id="{200DFD9A-77C3-4139-9D2C-DC5DBD9B002F}"/>
              </a:ext>
            </a:extLst>
          </p:cNvPr>
          <p:cNvSpPr/>
          <p:nvPr/>
        </p:nvSpPr>
        <p:spPr>
          <a:xfrm>
            <a:off x="6610350" y="4768850"/>
            <a:ext cx="12192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latin typeface="Arial" charset="0"/>
                <a:ea typeface="ＭＳ Ｐゴシック" pitchFamily="50" charset="-128"/>
              </a:rPr>
              <a:t>user  </a:t>
            </a:r>
            <a:r>
              <a:rPr lang="ja-JP" altLang="en-US" dirty="0">
                <a:solidFill>
                  <a:srgbClr val="000000"/>
                </a:solidFill>
                <a:latin typeface="Arial" charset="0"/>
                <a:ea typeface="ＭＳ Ｐゴシック" pitchFamily="50" charset="-128"/>
              </a:rPr>
              <a:t>？</a:t>
            </a:r>
          </a:p>
        </p:txBody>
      </p:sp>
      <p:sp>
        <p:nvSpPr>
          <p:cNvPr id="30" name="角丸四角形 22">
            <a:extLst>
              <a:ext uri="{FF2B5EF4-FFF2-40B4-BE49-F238E27FC236}">
                <a16:creationId xmlns:a16="http://schemas.microsoft.com/office/drawing/2014/main" id="{BAB7F034-245E-42DC-A9E2-173D63622A87}"/>
              </a:ext>
            </a:extLst>
          </p:cNvPr>
          <p:cNvSpPr/>
          <p:nvPr/>
        </p:nvSpPr>
        <p:spPr>
          <a:xfrm>
            <a:off x="2560637" y="3497263"/>
            <a:ext cx="10668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a:solidFill>
                  <a:srgbClr val="000000"/>
                </a:solidFill>
              </a:rPr>
              <a:t>user</a:t>
            </a:r>
            <a:r>
              <a:rPr lang="ja-JP" altLang="en-US">
                <a:solidFill>
                  <a:srgbClr val="000000"/>
                </a:solidFill>
              </a:rPr>
              <a:t>　</a:t>
            </a:r>
            <a:r>
              <a:rPr lang="en-US" altLang="ja-JP">
                <a:solidFill>
                  <a:srgbClr val="000000"/>
                </a:solidFill>
              </a:rPr>
              <a:t>B</a:t>
            </a:r>
          </a:p>
        </p:txBody>
      </p:sp>
      <p:sp>
        <p:nvSpPr>
          <p:cNvPr id="31" name="角丸四角形 23">
            <a:extLst>
              <a:ext uri="{FF2B5EF4-FFF2-40B4-BE49-F238E27FC236}">
                <a16:creationId xmlns:a16="http://schemas.microsoft.com/office/drawing/2014/main" id="{D7E1C62C-35EF-479B-B2CB-5ED8AEB79B29}"/>
              </a:ext>
            </a:extLst>
          </p:cNvPr>
          <p:cNvSpPr/>
          <p:nvPr/>
        </p:nvSpPr>
        <p:spPr>
          <a:xfrm>
            <a:off x="1884362" y="5475288"/>
            <a:ext cx="2298700" cy="828675"/>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User A wants to connect </a:t>
            </a:r>
            <a:r>
              <a:rPr lang="en-US" altLang="ja-JP" dirty="0" err="1">
                <a:solidFill>
                  <a:srgbClr val="000000"/>
                </a:solidFill>
              </a:rPr>
              <a:t>to“B</a:t>
            </a:r>
            <a:r>
              <a:rPr lang="en-US" altLang="ja-JP" dirty="0">
                <a:solidFill>
                  <a:srgbClr val="000000"/>
                </a:solidFill>
              </a:rPr>
              <a:t>”.</a:t>
            </a:r>
          </a:p>
        </p:txBody>
      </p:sp>
      <p:sp>
        <p:nvSpPr>
          <p:cNvPr id="32" name="下矢印 29">
            <a:extLst>
              <a:ext uri="{FF2B5EF4-FFF2-40B4-BE49-F238E27FC236}">
                <a16:creationId xmlns:a16="http://schemas.microsoft.com/office/drawing/2014/main" id="{70DEC7B7-A0A3-4F41-9DF0-C1D1B4DAC146}"/>
              </a:ext>
            </a:extLst>
          </p:cNvPr>
          <p:cNvSpPr/>
          <p:nvPr/>
        </p:nvSpPr>
        <p:spPr>
          <a:xfrm>
            <a:off x="2876550" y="4235450"/>
            <a:ext cx="457200" cy="1196975"/>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3" name="下矢印 30">
            <a:extLst>
              <a:ext uri="{FF2B5EF4-FFF2-40B4-BE49-F238E27FC236}">
                <a16:creationId xmlns:a16="http://schemas.microsoft.com/office/drawing/2014/main" id="{B1E1FE9F-35E0-4D45-87AE-2AC50135909E}"/>
              </a:ext>
            </a:extLst>
          </p:cNvPr>
          <p:cNvSpPr/>
          <p:nvPr/>
        </p:nvSpPr>
        <p:spPr>
          <a:xfrm rot="17198103">
            <a:off x="1852612" y="4376738"/>
            <a:ext cx="457200" cy="1295400"/>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4" name="下矢印 36">
            <a:extLst>
              <a:ext uri="{FF2B5EF4-FFF2-40B4-BE49-F238E27FC236}">
                <a16:creationId xmlns:a16="http://schemas.microsoft.com/office/drawing/2014/main" id="{A6F0C2AA-6731-4CB5-98B6-984FD4DA1ED7}"/>
              </a:ext>
            </a:extLst>
          </p:cNvPr>
          <p:cNvSpPr/>
          <p:nvPr/>
        </p:nvSpPr>
        <p:spPr>
          <a:xfrm rot="5400000">
            <a:off x="4872025" y="3878275"/>
            <a:ext cx="457200" cy="2543150"/>
          </a:xfrm>
          <a:prstGeom prst="down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5" name="爆発 1 32">
            <a:extLst>
              <a:ext uri="{FF2B5EF4-FFF2-40B4-BE49-F238E27FC236}">
                <a16:creationId xmlns:a16="http://schemas.microsoft.com/office/drawing/2014/main" id="{6FB12007-C305-4479-8C8B-663B8C953D2A}"/>
              </a:ext>
            </a:extLst>
          </p:cNvPr>
          <p:cNvSpPr/>
          <p:nvPr/>
        </p:nvSpPr>
        <p:spPr>
          <a:xfrm>
            <a:off x="2481262" y="5062538"/>
            <a:ext cx="549275" cy="401637"/>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6" name="爆発 1 35">
            <a:extLst>
              <a:ext uri="{FF2B5EF4-FFF2-40B4-BE49-F238E27FC236}">
                <a16:creationId xmlns:a16="http://schemas.microsoft.com/office/drawing/2014/main" id="{E487CE80-BE2D-4BBE-95A0-F7EDB8E44649}"/>
              </a:ext>
            </a:extLst>
          </p:cNvPr>
          <p:cNvSpPr/>
          <p:nvPr/>
        </p:nvSpPr>
        <p:spPr>
          <a:xfrm>
            <a:off x="3425825" y="5073650"/>
            <a:ext cx="403225" cy="401638"/>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7" name="テキスト ボックス 44">
            <a:extLst>
              <a:ext uri="{FF2B5EF4-FFF2-40B4-BE49-F238E27FC236}">
                <a16:creationId xmlns:a16="http://schemas.microsoft.com/office/drawing/2014/main" id="{BB5157D4-96D9-445A-9649-A49932483C29}"/>
              </a:ext>
            </a:extLst>
          </p:cNvPr>
          <p:cNvSpPr txBox="1">
            <a:spLocks noChangeArrowheads="1"/>
          </p:cNvSpPr>
          <p:nvPr/>
        </p:nvSpPr>
        <p:spPr bwMode="auto">
          <a:xfrm>
            <a:off x="209550" y="3497263"/>
            <a:ext cx="2590800" cy="7318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indent="-228600">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t>UWB-WBAN</a:t>
            </a:r>
          </a:p>
          <a:p>
            <a:pPr eaLnBrk="1" hangingPunct="1">
              <a:spcBef>
                <a:spcPct val="0"/>
              </a:spcBef>
              <a:buFontTx/>
              <a:buNone/>
            </a:pPr>
            <a:r>
              <a:rPr lang="en-US" altLang="ja-JP" sz="1800" dirty="0"/>
              <a:t>IEEE 802.15.</a:t>
            </a:r>
            <a:r>
              <a:rPr lang="en-US" altLang="ja-JP" sz="2400" dirty="0"/>
              <a:t>6ma</a:t>
            </a:r>
            <a:endParaRPr lang="ja-JP" altLang="en-US" sz="1800" dirty="0"/>
          </a:p>
        </p:txBody>
      </p:sp>
      <p:sp>
        <p:nvSpPr>
          <p:cNvPr id="38" name="テキスト ボックス 48">
            <a:extLst>
              <a:ext uri="{FF2B5EF4-FFF2-40B4-BE49-F238E27FC236}">
                <a16:creationId xmlns:a16="http://schemas.microsoft.com/office/drawing/2014/main" id="{BB2BC8DF-FB0B-427D-B591-80477D36D82C}"/>
              </a:ext>
            </a:extLst>
          </p:cNvPr>
          <p:cNvSpPr txBox="1">
            <a:spLocks noChangeArrowheads="1"/>
          </p:cNvSpPr>
          <p:nvPr/>
        </p:nvSpPr>
        <p:spPr bwMode="auto">
          <a:xfrm>
            <a:off x="6240462" y="3497263"/>
            <a:ext cx="2590800" cy="6413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indent="-228600">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t>Other UWB system.</a:t>
            </a:r>
          </a:p>
          <a:p>
            <a:pPr eaLnBrk="1" hangingPunct="1">
              <a:spcBef>
                <a:spcPct val="0"/>
              </a:spcBef>
              <a:buFontTx/>
              <a:buNone/>
            </a:pPr>
            <a:r>
              <a:rPr lang="en-US" altLang="ja-JP" sz="1800" dirty="0"/>
              <a:t>e.g. IEEE 802.15.4a</a:t>
            </a:r>
            <a:endParaRPr lang="ja-JP" altLang="en-US" sz="1800" dirty="0"/>
          </a:p>
        </p:txBody>
      </p:sp>
      <p:sp>
        <p:nvSpPr>
          <p:cNvPr id="39" name="角丸四角形 49">
            <a:extLst>
              <a:ext uri="{FF2B5EF4-FFF2-40B4-BE49-F238E27FC236}">
                <a16:creationId xmlns:a16="http://schemas.microsoft.com/office/drawing/2014/main" id="{1B178769-FA69-4B85-94ED-9A5043A5B185}"/>
              </a:ext>
            </a:extLst>
          </p:cNvPr>
          <p:cNvSpPr/>
          <p:nvPr/>
        </p:nvSpPr>
        <p:spPr>
          <a:xfrm>
            <a:off x="7575550" y="4186238"/>
            <a:ext cx="1255712"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a:solidFill>
                  <a:srgbClr val="000000"/>
                </a:solidFill>
                <a:latin typeface="Arial" charset="0"/>
                <a:ea typeface="ＭＳ Ｐゴシック" pitchFamily="50" charset="-128"/>
              </a:rPr>
              <a:t>user  </a:t>
            </a:r>
            <a:r>
              <a:rPr lang="ja-JP" altLang="en-US">
                <a:solidFill>
                  <a:srgbClr val="000000"/>
                </a:solidFill>
                <a:latin typeface="Arial" charset="0"/>
                <a:ea typeface="ＭＳ Ｐゴシック" pitchFamily="50" charset="-128"/>
              </a:rPr>
              <a:t>？</a:t>
            </a:r>
          </a:p>
        </p:txBody>
      </p:sp>
      <p:sp>
        <p:nvSpPr>
          <p:cNvPr id="40" name="角丸四角形 50">
            <a:extLst>
              <a:ext uri="{FF2B5EF4-FFF2-40B4-BE49-F238E27FC236}">
                <a16:creationId xmlns:a16="http://schemas.microsoft.com/office/drawing/2014/main" id="{A90D802A-D7A8-4D91-8031-1B0B53DF7CC7}"/>
              </a:ext>
            </a:extLst>
          </p:cNvPr>
          <p:cNvSpPr/>
          <p:nvPr/>
        </p:nvSpPr>
        <p:spPr>
          <a:xfrm>
            <a:off x="7405687" y="5545138"/>
            <a:ext cx="1349375"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a:solidFill>
                  <a:srgbClr val="000000"/>
                </a:solidFill>
                <a:latin typeface="Arial" charset="0"/>
                <a:ea typeface="ＭＳ Ｐゴシック" pitchFamily="50" charset="-128"/>
              </a:rPr>
              <a:t>user  </a:t>
            </a:r>
            <a:r>
              <a:rPr lang="ja-JP" altLang="en-US">
                <a:solidFill>
                  <a:srgbClr val="000000"/>
                </a:solidFill>
                <a:latin typeface="Arial" charset="0"/>
                <a:ea typeface="ＭＳ Ｐゴシック" pitchFamily="50" charset="-128"/>
              </a:rPr>
              <a:t>？</a:t>
            </a:r>
          </a:p>
        </p:txBody>
      </p:sp>
      <p:sp>
        <p:nvSpPr>
          <p:cNvPr id="41" name="正方形/長方形 3">
            <a:extLst>
              <a:ext uri="{FF2B5EF4-FFF2-40B4-BE49-F238E27FC236}">
                <a16:creationId xmlns:a16="http://schemas.microsoft.com/office/drawing/2014/main" id="{FF19D7D4-9A6B-4A05-A91A-AE7EAAD6DF2F}"/>
              </a:ext>
            </a:extLst>
          </p:cNvPr>
          <p:cNvSpPr>
            <a:spLocks noChangeArrowheads="1"/>
          </p:cNvSpPr>
          <p:nvPr/>
        </p:nvSpPr>
        <p:spPr bwMode="auto">
          <a:xfrm>
            <a:off x="1698898" y="4581128"/>
            <a:ext cx="1504950" cy="369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a:solidFill>
                  <a:srgbClr val="FF0000"/>
                </a:solidFill>
              </a:rPr>
              <a:t>interference</a:t>
            </a:r>
            <a:endParaRPr lang="ja-JP" altLang="en-US">
              <a:solidFill>
                <a:srgbClr val="FF0000"/>
              </a:solidFill>
            </a:endParaRPr>
          </a:p>
        </p:txBody>
      </p:sp>
      <p:sp>
        <p:nvSpPr>
          <p:cNvPr id="42" name="正方形/長方形 88">
            <a:extLst>
              <a:ext uri="{FF2B5EF4-FFF2-40B4-BE49-F238E27FC236}">
                <a16:creationId xmlns:a16="http://schemas.microsoft.com/office/drawing/2014/main" id="{D4EF2054-47C8-4E95-8619-B2C080260D75}"/>
              </a:ext>
            </a:extLst>
          </p:cNvPr>
          <p:cNvSpPr>
            <a:spLocks noChangeArrowheads="1"/>
          </p:cNvSpPr>
          <p:nvPr/>
        </p:nvSpPr>
        <p:spPr bwMode="auto">
          <a:xfrm>
            <a:off x="4219178" y="5292948"/>
            <a:ext cx="1504950" cy="3683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dirty="0">
                <a:solidFill>
                  <a:srgbClr val="FF0000"/>
                </a:solidFill>
              </a:rPr>
              <a:t>interference</a:t>
            </a:r>
            <a:endParaRPr lang="ja-JP" altLang="en-US" dirty="0">
              <a:solidFill>
                <a:srgbClr val="FF0000"/>
              </a:solidFill>
            </a:endParaRPr>
          </a:p>
        </p:txBody>
      </p:sp>
      <p:sp>
        <p:nvSpPr>
          <p:cNvPr id="3" name="フッター プレースホルダー 2">
            <a:extLst>
              <a:ext uri="{FF2B5EF4-FFF2-40B4-BE49-F238E27FC236}">
                <a16:creationId xmlns:a16="http://schemas.microsoft.com/office/drawing/2014/main" id="{7E204BD9-FA76-4973-B94D-018F2FAB6B1A}"/>
              </a:ext>
            </a:extLst>
          </p:cNvPr>
          <p:cNvSpPr>
            <a:spLocks noGrp="1"/>
          </p:cNvSpPr>
          <p:nvPr>
            <p:ph type="ftr" sz="quarter" idx="3"/>
          </p:nvPr>
        </p:nvSpPr>
        <p:spPr>
          <a:ln>
            <a:solidFill>
              <a:schemeClr val="tx1"/>
            </a:solidFill>
          </a:ln>
        </p:spPr>
        <p:txBody>
          <a:bodyPr/>
          <a:lstStyle/>
          <a:p>
            <a:r>
              <a:rPr lang="en-US" altLang="ja-JP"/>
              <a:t>Takumi Kobayashi, Minsoo Kim, Marco Hernandez, Ryuji Kohno (OMU/YRP-IAI/U.Oulu/YNU)</a:t>
            </a:r>
            <a:endParaRPr lang="en-US" altLang="ja-JP" dirty="0"/>
          </a:p>
        </p:txBody>
      </p:sp>
      <p:sp>
        <p:nvSpPr>
          <p:cNvPr id="4" name="スライド番号プレースホルダー 3">
            <a:extLst>
              <a:ext uri="{FF2B5EF4-FFF2-40B4-BE49-F238E27FC236}">
                <a16:creationId xmlns:a16="http://schemas.microsoft.com/office/drawing/2014/main" id="{1AD0B445-C692-4D80-8C58-8ED51D43AB28}"/>
              </a:ext>
            </a:extLst>
          </p:cNvPr>
          <p:cNvSpPr>
            <a:spLocks noGrp="1"/>
          </p:cNvSpPr>
          <p:nvPr>
            <p:ph type="sldNum" sz="quarter" idx="12"/>
          </p:nvPr>
        </p:nvSpPr>
        <p:spPr>
          <a:ln>
            <a:solidFill>
              <a:schemeClr val="tx1"/>
            </a:solidFill>
          </a:ln>
        </p:spPr>
        <p:txBody>
          <a:bodyPr/>
          <a:lstStyle/>
          <a:p>
            <a:r>
              <a:rPr lang="en-US" altLang="ja-JP"/>
              <a:t>Slide </a:t>
            </a:r>
            <a:fld id="{F80C6039-A5FA-4F5B-9853-58798A63706D}" type="slidenum">
              <a:rPr lang="en-US" altLang="ja-JP" smtClean="0"/>
              <a:pPr/>
              <a:t>28</a:t>
            </a:fld>
            <a:endParaRPr lang="en-US" altLang="ja-JP" dirty="0"/>
          </a:p>
        </p:txBody>
      </p:sp>
    </p:spTree>
    <p:extLst>
      <p:ext uri="{BB962C8B-B14F-4D97-AF65-F5344CB8AC3E}">
        <p14:creationId xmlns:p14="http://schemas.microsoft.com/office/powerpoint/2010/main" val="11555073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0" name="Rectangle 3">
            <a:extLst>
              <a:ext uri="{FF2B5EF4-FFF2-40B4-BE49-F238E27FC236}">
                <a16:creationId xmlns:a16="http://schemas.microsoft.com/office/drawing/2014/main" id="{32DF6963-3666-4F5A-B3CE-527B5D74BD4A}"/>
              </a:ext>
            </a:extLst>
          </p:cNvPr>
          <p:cNvSpPr>
            <a:spLocks noGrp="1" noChangeArrowheads="1"/>
          </p:cNvSpPr>
          <p:nvPr>
            <p:ph idx="4294967295"/>
          </p:nvPr>
        </p:nvSpPr>
        <p:spPr>
          <a:xfrm>
            <a:off x="0" y="685800"/>
            <a:ext cx="8686800" cy="1676400"/>
          </a:xfrm>
        </p:spPr>
        <p:txBody>
          <a:bodyPr/>
          <a:lstStyle/>
          <a:p>
            <a:pPr eaLnBrk="1" hangingPunct="1"/>
            <a:r>
              <a:rPr lang="en-US" altLang="ja-JP" sz="2800" dirty="0">
                <a:latin typeface="Arial" panose="020B0604020202020204" pitchFamily="34" charset="0"/>
                <a:ea typeface="ＭＳ Ｐゴシック" panose="020B0600070205080204" pitchFamily="50" charset="-128"/>
              </a:rPr>
              <a:t>Purpose and Suggestion</a:t>
            </a:r>
            <a:endParaRPr lang="ja-JP" altLang="en-US" sz="2800" dirty="0">
              <a:latin typeface="Arial" panose="020B0604020202020204" pitchFamily="34" charset="0"/>
              <a:ea typeface="ＭＳ Ｐゴシック" panose="020B0600070205080204" pitchFamily="50" charset="-128"/>
            </a:endParaRPr>
          </a:p>
          <a:p>
            <a:pPr lvl="1" eaLnBrk="1" hangingPunct="1"/>
            <a:r>
              <a:rPr lang="en-US" altLang="ja-JP" sz="2400" b="1" dirty="0" err="1">
                <a:solidFill>
                  <a:srgbClr val="FF0000"/>
                </a:solidFill>
                <a:latin typeface="Times New Roman" panose="02020603050405020304" pitchFamily="18" charset="0"/>
                <a:ea typeface="ＭＳ Ｐゴシック" panose="020B0600070205080204" pitchFamily="50" charset="-128"/>
              </a:rPr>
              <a:t>Sparate</a:t>
            </a:r>
            <a:r>
              <a:rPr lang="en-US" altLang="ja-JP" sz="2400" b="1" dirty="0">
                <a:solidFill>
                  <a:srgbClr val="FF0000"/>
                </a:solidFill>
                <a:latin typeface="Times New Roman" panose="02020603050405020304" pitchFamily="18" charset="0"/>
                <a:ea typeface="ＭＳ Ｐゴシック" panose="020B0600070205080204" pitchFamily="50" charset="-128"/>
              </a:rPr>
              <a:t> </a:t>
            </a:r>
            <a:r>
              <a:rPr lang="en-US" altLang="ja-JP" sz="2400" dirty="0">
                <a:latin typeface="Times New Roman" panose="02020603050405020304" pitchFamily="18" charset="0"/>
                <a:ea typeface="ＭＳ Ｐゴシック" panose="020B0600070205080204" pitchFamily="50" charset="-128"/>
              </a:rPr>
              <a:t>and </a:t>
            </a:r>
            <a:r>
              <a:rPr lang="en-US" altLang="ja-JP" sz="2400" b="1" dirty="0">
                <a:solidFill>
                  <a:srgbClr val="FF0000"/>
                </a:solidFill>
                <a:latin typeface="Times New Roman" panose="02020603050405020304" pitchFamily="18" charset="0"/>
                <a:ea typeface="ＭＳ Ｐゴシック" panose="020B0600070205080204" pitchFamily="50" charset="-128"/>
              </a:rPr>
              <a:t>Recognize </a:t>
            </a:r>
            <a:r>
              <a:rPr lang="en-US" altLang="ja-JP" sz="2400" dirty="0">
                <a:latin typeface="Times New Roman" panose="02020603050405020304" pitchFamily="18" charset="0"/>
                <a:ea typeface="ＭＳ Ｐゴシック" panose="020B0600070205080204" pitchFamily="50" charset="-128"/>
              </a:rPr>
              <a:t>each interference from different source. </a:t>
            </a:r>
            <a:br>
              <a:rPr lang="en-US" altLang="ja-JP" sz="2400" dirty="0">
                <a:latin typeface="Times New Roman" panose="02020603050405020304" pitchFamily="18" charset="0"/>
                <a:ea typeface="ＭＳ Ｐゴシック" panose="020B0600070205080204" pitchFamily="50" charset="-128"/>
              </a:rPr>
            </a:br>
            <a:r>
              <a:rPr lang="ja-JP" altLang="en-US" sz="2400" dirty="0">
                <a:latin typeface="Times New Roman" panose="02020603050405020304" pitchFamily="18" charset="0"/>
                <a:ea typeface="ＭＳ Ｐゴシック" panose="020B0600070205080204" pitchFamily="50" charset="-128"/>
              </a:rPr>
              <a:t>⇒ </a:t>
            </a:r>
            <a:r>
              <a:rPr lang="en-US" altLang="ja-JP" sz="2400" dirty="0">
                <a:latin typeface="Times New Roman" panose="02020603050405020304" pitchFamily="18" charset="0"/>
                <a:ea typeface="ＭＳ Ｐゴシック" panose="020B0600070205080204" pitchFamily="50" charset="-128"/>
              </a:rPr>
              <a:t>Apply suitable interference mitigation method according to source of interference.</a:t>
            </a:r>
            <a:endParaRPr lang="ja-JP" altLang="en-US" sz="2400" dirty="0">
              <a:latin typeface="Times New Roman" panose="02020603050405020304" pitchFamily="18" charset="0"/>
              <a:ea typeface="ＭＳ Ｐゴシック" panose="020B0600070205080204" pitchFamily="50" charset="-128"/>
            </a:endParaRPr>
          </a:p>
          <a:p>
            <a:pPr lvl="1" eaLnBrk="1" hangingPunct="1"/>
            <a:r>
              <a:rPr lang="en-US" altLang="ja-JP" sz="2400" dirty="0">
                <a:latin typeface="Times New Roman" panose="02020603050405020304" pitchFamily="18" charset="0"/>
                <a:ea typeface="ＭＳ Ｐゴシック" panose="020B0600070205080204" pitchFamily="50" charset="-128"/>
              </a:rPr>
              <a:t>Using both of Spatial and Temporal signal processing</a:t>
            </a:r>
            <a:r>
              <a:rPr lang="en-US" altLang="ja-JP" sz="1600" dirty="0">
                <a:latin typeface="Times New Roman" panose="02020603050405020304" pitchFamily="18" charset="0"/>
                <a:ea typeface="ＭＳ Ｐゴシック" panose="020B0600070205080204" pitchFamily="50" charset="-128"/>
              </a:rPr>
              <a:t>.</a:t>
            </a:r>
            <a:endParaRPr lang="ja-JP" altLang="en-US" sz="2400" dirty="0">
              <a:latin typeface="Times New Roman" panose="02020603050405020304" pitchFamily="18" charset="0"/>
              <a:ea typeface="ＭＳ Ｐゴシック" panose="020B0600070205080204" pitchFamily="50" charset="-128"/>
            </a:endParaRPr>
          </a:p>
        </p:txBody>
      </p:sp>
      <p:sp>
        <p:nvSpPr>
          <p:cNvPr id="28676" name="AutoShape 2">
            <a:extLst>
              <a:ext uri="{FF2B5EF4-FFF2-40B4-BE49-F238E27FC236}">
                <a16:creationId xmlns:a16="http://schemas.microsoft.com/office/drawing/2014/main" id="{BF7C3DBE-87E4-4FF7-82F1-77C3502E3867}"/>
              </a:ext>
            </a:extLst>
          </p:cNvPr>
          <p:cNvSpPr>
            <a:spLocks noChangeArrowheads="1"/>
          </p:cNvSpPr>
          <p:nvPr/>
        </p:nvSpPr>
        <p:spPr bwMode="auto">
          <a:xfrm>
            <a:off x="217611" y="5129213"/>
            <a:ext cx="3619500" cy="1160462"/>
          </a:xfrm>
          <a:prstGeom prst="roundRect">
            <a:avLst>
              <a:gd name="adj" fmla="val 16667"/>
            </a:avLst>
          </a:prstGeom>
          <a:noFill/>
          <a:ln w="38100">
            <a:solidFill>
              <a:schemeClr val="tx1">
                <a:lumMod val="50000"/>
                <a:lumOff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28677" name="AutoShape 3">
            <a:extLst>
              <a:ext uri="{FF2B5EF4-FFF2-40B4-BE49-F238E27FC236}">
                <a16:creationId xmlns:a16="http://schemas.microsoft.com/office/drawing/2014/main" id="{A66959A4-054B-4697-9528-1548AF5D6A6F}"/>
              </a:ext>
            </a:extLst>
          </p:cNvPr>
          <p:cNvSpPr>
            <a:spLocks noChangeArrowheads="1"/>
          </p:cNvSpPr>
          <p:nvPr/>
        </p:nvSpPr>
        <p:spPr bwMode="auto">
          <a:xfrm>
            <a:off x="217611" y="3505200"/>
            <a:ext cx="3619500" cy="1041400"/>
          </a:xfrm>
          <a:prstGeom prst="roundRect">
            <a:avLst>
              <a:gd name="adj" fmla="val 16667"/>
            </a:avLst>
          </a:prstGeom>
          <a:noFill/>
          <a:ln w="38100">
            <a:solidFill>
              <a:schemeClr val="tx1">
                <a:lumMod val="50000"/>
                <a:lumOff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28678" name="Rectangle 21">
            <a:extLst>
              <a:ext uri="{FF2B5EF4-FFF2-40B4-BE49-F238E27FC236}">
                <a16:creationId xmlns:a16="http://schemas.microsoft.com/office/drawing/2014/main" id="{ED56C7AB-A471-470C-9AAF-E1FF9D649281}"/>
              </a:ext>
            </a:extLst>
          </p:cNvPr>
          <p:cNvSpPr>
            <a:spLocks noChangeArrowheads="1"/>
          </p:cNvSpPr>
          <p:nvPr/>
        </p:nvSpPr>
        <p:spPr bwMode="auto">
          <a:xfrm>
            <a:off x="5119688" y="5270500"/>
            <a:ext cx="3871912" cy="1074738"/>
          </a:xfrm>
          <a:prstGeom prst="rect">
            <a:avLst/>
          </a:prstGeom>
          <a:solidFill>
            <a:schemeClr val="bg1">
              <a:lumMod val="75000"/>
            </a:schemeClr>
          </a:solidFill>
          <a:ln>
            <a:noFill/>
          </a:ln>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endParaRPr lang="ja-JP" altLang="en-US" sz="1800" b="0"/>
          </a:p>
        </p:txBody>
      </p:sp>
      <p:sp>
        <p:nvSpPr>
          <p:cNvPr id="28679" name="Rectangle 19">
            <a:extLst>
              <a:ext uri="{FF2B5EF4-FFF2-40B4-BE49-F238E27FC236}">
                <a16:creationId xmlns:a16="http://schemas.microsoft.com/office/drawing/2014/main" id="{8CB3D2CB-279B-41D8-A8D5-4BE403EA8207}"/>
              </a:ext>
            </a:extLst>
          </p:cNvPr>
          <p:cNvSpPr>
            <a:spLocks noChangeArrowheads="1"/>
          </p:cNvSpPr>
          <p:nvPr/>
        </p:nvSpPr>
        <p:spPr bwMode="auto">
          <a:xfrm>
            <a:off x="5119688" y="3332163"/>
            <a:ext cx="3871912" cy="1597025"/>
          </a:xfrm>
          <a:prstGeom prst="rect">
            <a:avLst/>
          </a:prstGeom>
          <a:solidFill>
            <a:schemeClr val="bg1">
              <a:lumMod val="75000"/>
            </a:schemeClr>
          </a:solidFill>
          <a:ln>
            <a:noFill/>
          </a:ln>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endParaRPr lang="ja-JP" altLang="en-US" sz="1800" b="0"/>
          </a:p>
        </p:txBody>
      </p:sp>
      <p:sp>
        <p:nvSpPr>
          <p:cNvPr id="7" name="右矢印 6">
            <a:extLst>
              <a:ext uri="{FF2B5EF4-FFF2-40B4-BE49-F238E27FC236}">
                <a16:creationId xmlns:a16="http://schemas.microsoft.com/office/drawing/2014/main" id="{5002B72A-4EF3-4AE7-89E8-D81EE08228EF}"/>
              </a:ext>
            </a:extLst>
          </p:cNvPr>
          <p:cNvSpPr>
            <a:spLocks noChangeArrowheads="1"/>
          </p:cNvSpPr>
          <p:nvPr/>
        </p:nvSpPr>
        <p:spPr bwMode="auto">
          <a:xfrm>
            <a:off x="4052888" y="5357813"/>
            <a:ext cx="990600" cy="708025"/>
          </a:xfrm>
          <a:prstGeom prst="rightArrow">
            <a:avLst>
              <a:gd name="adj1" fmla="val 47537"/>
              <a:gd name="adj2" fmla="val 45069"/>
            </a:avLst>
          </a:prstGeom>
          <a:solidFill>
            <a:schemeClr val="bg1">
              <a:lumMod val="75000"/>
            </a:schemeClr>
          </a:solidFill>
          <a:ln w="25400" algn="ctr">
            <a:solidFill>
              <a:schemeClr val="tx1">
                <a:lumMod val="50000"/>
                <a:lumOff val="50000"/>
              </a:schemeClr>
            </a:solidFill>
            <a:miter lim="800000"/>
            <a:headEnd/>
            <a:tailEnd/>
          </a:ln>
        </p:spPr>
        <p:txBody>
          <a:bodyPr anchor="ctr"/>
          <a:lstStyle/>
          <a:p>
            <a:pPr algn="ctr" eaLnBrk="1" hangingPunct="1">
              <a:defRPr/>
            </a:pPr>
            <a:endParaRPr lang="ja-JP" altLang="en-US" b="0">
              <a:solidFill>
                <a:schemeClr val="lt1"/>
              </a:solidFill>
              <a:latin typeface="+mn-lt"/>
              <a:ea typeface="+mn-ea"/>
            </a:endParaRPr>
          </a:p>
        </p:txBody>
      </p:sp>
      <p:sp>
        <p:nvSpPr>
          <p:cNvPr id="28684" name="Rectangle 10">
            <a:extLst>
              <a:ext uri="{FF2B5EF4-FFF2-40B4-BE49-F238E27FC236}">
                <a16:creationId xmlns:a16="http://schemas.microsoft.com/office/drawing/2014/main" id="{E2B8EB5E-BB81-480E-9FA4-059AF14A1CAE}"/>
              </a:ext>
            </a:extLst>
          </p:cNvPr>
          <p:cNvSpPr>
            <a:spLocks noChangeArrowheads="1"/>
          </p:cNvSpPr>
          <p:nvPr/>
        </p:nvSpPr>
        <p:spPr bwMode="auto">
          <a:xfrm>
            <a:off x="552574" y="3230563"/>
            <a:ext cx="2981325"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rgbClr val="0000FF"/>
                </a:solidFill>
              </a:rPr>
              <a:t>Inter-user</a:t>
            </a:r>
            <a:r>
              <a:rPr lang="en-US" altLang="ja-JP" sz="1600" dirty="0">
                <a:solidFill>
                  <a:srgbClr val="0000FF"/>
                </a:solidFill>
              </a:rPr>
              <a:t> </a:t>
            </a:r>
            <a:r>
              <a:rPr lang="en-US" altLang="ja-JP" sz="1600" dirty="0"/>
              <a:t>interference</a:t>
            </a:r>
            <a:endParaRPr lang="ja-JP" altLang="en-US" sz="2400" dirty="0"/>
          </a:p>
        </p:txBody>
      </p:sp>
      <p:sp>
        <p:nvSpPr>
          <p:cNvPr id="28685" name="Rectangle 11">
            <a:extLst>
              <a:ext uri="{FF2B5EF4-FFF2-40B4-BE49-F238E27FC236}">
                <a16:creationId xmlns:a16="http://schemas.microsoft.com/office/drawing/2014/main" id="{7A5EF54E-643C-46C0-8406-A41A2A074A8E}"/>
              </a:ext>
            </a:extLst>
          </p:cNvPr>
          <p:cNvSpPr>
            <a:spLocks noChangeArrowheads="1"/>
          </p:cNvSpPr>
          <p:nvPr/>
        </p:nvSpPr>
        <p:spPr bwMode="auto">
          <a:xfrm>
            <a:off x="5430838" y="3355975"/>
            <a:ext cx="31940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a:solidFill>
                  <a:schemeClr val="bg1"/>
                </a:solidFill>
              </a:rPr>
              <a:t>Recognize and demodulate</a:t>
            </a:r>
            <a:endParaRPr lang="ja-JP" altLang="en-US" sz="2400">
              <a:solidFill>
                <a:schemeClr val="bg1"/>
              </a:solidFill>
            </a:endParaRPr>
          </a:p>
        </p:txBody>
      </p:sp>
      <p:sp>
        <p:nvSpPr>
          <p:cNvPr id="28686" name="Rectangle 13">
            <a:extLst>
              <a:ext uri="{FF2B5EF4-FFF2-40B4-BE49-F238E27FC236}">
                <a16:creationId xmlns:a16="http://schemas.microsoft.com/office/drawing/2014/main" id="{B66B7A0F-EEC4-4B8A-B848-762E720F35EB}"/>
              </a:ext>
            </a:extLst>
          </p:cNvPr>
          <p:cNvSpPr>
            <a:spLocks noChangeArrowheads="1"/>
          </p:cNvSpPr>
          <p:nvPr/>
        </p:nvSpPr>
        <p:spPr bwMode="auto">
          <a:xfrm>
            <a:off x="6064250" y="5357813"/>
            <a:ext cx="1828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chemeClr val="bg1"/>
                </a:solidFill>
              </a:rPr>
              <a:t>Remove</a:t>
            </a:r>
          </a:p>
        </p:txBody>
      </p:sp>
      <p:sp>
        <p:nvSpPr>
          <p:cNvPr id="28687" name="Rectangle 14">
            <a:extLst>
              <a:ext uri="{FF2B5EF4-FFF2-40B4-BE49-F238E27FC236}">
                <a16:creationId xmlns:a16="http://schemas.microsoft.com/office/drawing/2014/main" id="{78A2565E-D439-48E9-8C5E-880A78CDDE77}"/>
              </a:ext>
            </a:extLst>
          </p:cNvPr>
          <p:cNvSpPr>
            <a:spLocks noChangeArrowheads="1"/>
          </p:cNvSpPr>
          <p:nvPr/>
        </p:nvSpPr>
        <p:spPr bwMode="auto">
          <a:xfrm>
            <a:off x="5772150" y="5815013"/>
            <a:ext cx="2647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000" b="0" i="1"/>
              <a:t>Interference canceller</a:t>
            </a:r>
            <a:endParaRPr lang="ja-JP" altLang="en-US" sz="2000" b="0" i="1"/>
          </a:p>
        </p:txBody>
      </p:sp>
      <p:sp>
        <p:nvSpPr>
          <p:cNvPr id="28688" name="Rectangle 15">
            <a:extLst>
              <a:ext uri="{FF2B5EF4-FFF2-40B4-BE49-F238E27FC236}">
                <a16:creationId xmlns:a16="http://schemas.microsoft.com/office/drawing/2014/main" id="{E9728E8B-5E89-4752-88E7-CAD832E3E6DB}"/>
              </a:ext>
            </a:extLst>
          </p:cNvPr>
          <p:cNvSpPr>
            <a:spLocks noChangeArrowheads="1"/>
          </p:cNvSpPr>
          <p:nvPr/>
        </p:nvSpPr>
        <p:spPr bwMode="auto">
          <a:xfrm>
            <a:off x="5251450" y="4473575"/>
            <a:ext cx="3505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a:spcBef>
                <a:spcPct val="0"/>
              </a:spcBef>
              <a:buFontTx/>
              <a:buNone/>
            </a:pPr>
            <a:r>
              <a:rPr lang="en-US" altLang="ja-JP" sz="2000" b="0" i="1"/>
              <a:t>Multi-user detection</a:t>
            </a:r>
            <a:endParaRPr lang="ja-JP" altLang="en-US" sz="2000" b="0" i="1"/>
          </a:p>
        </p:txBody>
      </p:sp>
      <p:sp>
        <p:nvSpPr>
          <p:cNvPr id="2" name="右矢印 6">
            <a:extLst>
              <a:ext uri="{FF2B5EF4-FFF2-40B4-BE49-F238E27FC236}">
                <a16:creationId xmlns:a16="http://schemas.microsoft.com/office/drawing/2014/main" id="{5AF874A4-74BD-4B40-99FA-9B21155327C0}"/>
              </a:ext>
            </a:extLst>
          </p:cNvPr>
          <p:cNvSpPr>
            <a:spLocks noChangeArrowheads="1"/>
          </p:cNvSpPr>
          <p:nvPr/>
        </p:nvSpPr>
        <p:spPr bwMode="auto">
          <a:xfrm>
            <a:off x="4052888" y="3716338"/>
            <a:ext cx="990600" cy="708025"/>
          </a:xfrm>
          <a:prstGeom prst="rightArrow">
            <a:avLst>
              <a:gd name="adj1" fmla="val 47537"/>
              <a:gd name="adj2" fmla="val 45069"/>
            </a:avLst>
          </a:prstGeom>
          <a:solidFill>
            <a:schemeClr val="bg1">
              <a:lumMod val="75000"/>
            </a:schemeClr>
          </a:solidFill>
          <a:ln w="25400" algn="ctr">
            <a:solidFill>
              <a:schemeClr val="tx1">
                <a:lumMod val="50000"/>
                <a:lumOff val="50000"/>
              </a:schemeClr>
            </a:solidFill>
            <a:miter lim="800000"/>
            <a:headEnd/>
            <a:tailEnd/>
          </a:ln>
        </p:spPr>
        <p:txBody>
          <a:bodyPr anchor="ctr"/>
          <a:lstStyle/>
          <a:p>
            <a:pPr algn="ctr" eaLnBrk="1" hangingPunct="1">
              <a:defRPr/>
            </a:pPr>
            <a:endParaRPr lang="ja-JP" altLang="en-US" b="0">
              <a:solidFill>
                <a:schemeClr val="lt1"/>
              </a:solidFill>
              <a:latin typeface="+mn-lt"/>
              <a:ea typeface="+mn-ea"/>
            </a:endParaRPr>
          </a:p>
        </p:txBody>
      </p:sp>
      <p:sp>
        <p:nvSpPr>
          <p:cNvPr id="28690" name="Rectangle 18">
            <a:extLst>
              <a:ext uri="{FF2B5EF4-FFF2-40B4-BE49-F238E27FC236}">
                <a16:creationId xmlns:a16="http://schemas.microsoft.com/office/drawing/2014/main" id="{D18FA729-F20C-41D9-9D68-089110BB1912}"/>
              </a:ext>
            </a:extLst>
          </p:cNvPr>
          <p:cNvSpPr>
            <a:spLocks noChangeArrowheads="1"/>
          </p:cNvSpPr>
          <p:nvPr/>
        </p:nvSpPr>
        <p:spPr bwMode="auto">
          <a:xfrm>
            <a:off x="5205413" y="4217988"/>
            <a:ext cx="3505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a:spcBef>
                <a:spcPct val="0"/>
              </a:spcBef>
              <a:buFontTx/>
              <a:buNone/>
            </a:pPr>
            <a:r>
              <a:rPr lang="en-US" altLang="ja-JP" sz="2000" b="0" i="1"/>
              <a:t>Pulse shape multiple access</a:t>
            </a:r>
            <a:endParaRPr lang="ja-JP" altLang="en-US" sz="2000" b="0" i="1"/>
          </a:p>
        </p:txBody>
      </p:sp>
      <p:sp>
        <p:nvSpPr>
          <p:cNvPr id="28691" name="Rectangle 22">
            <a:extLst>
              <a:ext uri="{FF2B5EF4-FFF2-40B4-BE49-F238E27FC236}">
                <a16:creationId xmlns:a16="http://schemas.microsoft.com/office/drawing/2014/main" id="{DF614F0F-A7FC-4988-AD63-C84ACFAEB024}"/>
              </a:ext>
            </a:extLst>
          </p:cNvPr>
          <p:cNvSpPr>
            <a:spLocks noChangeArrowheads="1"/>
          </p:cNvSpPr>
          <p:nvPr/>
        </p:nvSpPr>
        <p:spPr bwMode="auto">
          <a:xfrm>
            <a:off x="755774" y="3616325"/>
            <a:ext cx="2508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a:t>“IUI” </a:t>
            </a:r>
            <a:r>
              <a:rPr lang="en-US" altLang="ja-JP" sz="1800" b="0">
                <a:latin typeface="Times New Roman" panose="02020603050405020304" pitchFamily="18" charset="0"/>
              </a:rPr>
              <a:t>in this presentation</a:t>
            </a:r>
            <a:endParaRPr lang="ja-JP" altLang="en-US" sz="1800" b="0">
              <a:latin typeface="Times New Roman" panose="02020603050405020304" pitchFamily="18" charset="0"/>
            </a:endParaRPr>
          </a:p>
        </p:txBody>
      </p:sp>
      <p:sp>
        <p:nvSpPr>
          <p:cNvPr id="28692" name="Rectangle 23">
            <a:extLst>
              <a:ext uri="{FF2B5EF4-FFF2-40B4-BE49-F238E27FC236}">
                <a16:creationId xmlns:a16="http://schemas.microsoft.com/office/drawing/2014/main" id="{AC424805-5522-4BFB-A75C-32D5462B8474}"/>
              </a:ext>
            </a:extLst>
          </p:cNvPr>
          <p:cNvSpPr>
            <a:spLocks noChangeArrowheads="1"/>
          </p:cNvSpPr>
          <p:nvPr/>
        </p:nvSpPr>
        <p:spPr bwMode="auto">
          <a:xfrm>
            <a:off x="728786" y="5286375"/>
            <a:ext cx="249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a:t>“ISI” </a:t>
            </a:r>
            <a:r>
              <a:rPr lang="en-US" altLang="ja-JP" sz="1800" b="0">
                <a:latin typeface="Times New Roman" panose="02020603050405020304" pitchFamily="18" charset="0"/>
              </a:rPr>
              <a:t>in this presentation</a:t>
            </a:r>
            <a:endParaRPr lang="ja-JP" altLang="en-US" sz="1800" b="0">
              <a:latin typeface="Times New Roman" panose="02020603050405020304" pitchFamily="18" charset="0"/>
            </a:endParaRPr>
          </a:p>
        </p:txBody>
      </p:sp>
      <p:sp>
        <p:nvSpPr>
          <p:cNvPr id="28695" name="Rectangle 23">
            <a:extLst>
              <a:ext uri="{FF2B5EF4-FFF2-40B4-BE49-F238E27FC236}">
                <a16:creationId xmlns:a16="http://schemas.microsoft.com/office/drawing/2014/main" id="{01EA28AA-F0AB-47AE-AC00-A71639953EAD}"/>
              </a:ext>
            </a:extLst>
          </p:cNvPr>
          <p:cNvSpPr>
            <a:spLocks noChangeArrowheads="1"/>
          </p:cNvSpPr>
          <p:nvPr/>
        </p:nvSpPr>
        <p:spPr bwMode="auto">
          <a:xfrm>
            <a:off x="436686" y="3984625"/>
            <a:ext cx="3178175"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a:t>Interference from a system using</a:t>
            </a:r>
            <a:br>
              <a:rPr lang="en-US" altLang="ja-JP" sz="1600" b="0"/>
            </a:br>
            <a:r>
              <a:rPr lang="ja-JP" altLang="en-US" sz="1600" b="0"/>
              <a:t> </a:t>
            </a:r>
            <a:r>
              <a:rPr lang="en-US" altLang="ja-JP" sz="1600" b="0"/>
              <a:t>the</a:t>
            </a:r>
            <a:r>
              <a:rPr lang="ja-JP" altLang="en-US" sz="1600" b="0"/>
              <a:t> </a:t>
            </a:r>
            <a:r>
              <a:rPr lang="en-US" altLang="ja-JP" sz="1600" b="0"/>
              <a:t>same</a:t>
            </a:r>
            <a:r>
              <a:rPr lang="ja-JP" altLang="en-US" sz="1600" b="0"/>
              <a:t> </a:t>
            </a:r>
            <a:r>
              <a:rPr lang="en-US" altLang="ja-JP" sz="1600" b="0"/>
              <a:t>pulse</a:t>
            </a:r>
            <a:r>
              <a:rPr lang="en-US" altLang="ja-JP" sz="1800"/>
              <a:t> </a:t>
            </a:r>
            <a:endParaRPr lang="ja-JP" altLang="en-US" sz="1800"/>
          </a:p>
        </p:txBody>
      </p:sp>
      <p:sp>
        <p:nvSpPr>
          <p:cNvPr id="28697" name="Rectangle 10">
            <a:extLst>
              <a:ext uri="{FF2B5EF4-FFF2-40B4-BE49-F238E27FC236}">
                <a16:creationId xmlns:a16="http://schemas.microsoft.com/office/drawing/2014/main" id="{A37320A4-2996-4F05-8611-50918DB1C03E}"/>
              </a:ext>
            </a:extLst>
          </p:cNvPr>
          <p:cNvSpPr>
            <a:spLocks noChangeArrowheads="1"/>
          </p:cNvSpPr>
          <p:nvPr/>
        </p:nvSpPr>
        <p:spPr bwMode="auto">
          <a:xfrm>
            <a:off x="365249" y="4921250"/>
            <a:ext cx="3222625"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a:solidFill>
                  <a:srgbClr val="0000FF"/>
                </a:solidFill>
              </a:rPr>
              <a:t>Inter-system</a:t>
            </a:r>
            <a:r>
              <a:rPr lang="en-US" altLang="ja-JP" sz="1600">
                <a:solidFill>
                  <a:srgbClr val="0000FF"/>
                </a:solidFill>
              </a:rPr>
              <a:t> </a:t>
            </a:r>
            <a:r>
              <a:rPr lang="en-US" altLang="ja-JP" sz="1600"/>
              <a:t>interference</a:t>
            </a:r>
            <a:endParaRPr lang="ja-JP" altLang="en-US" sz="2400"/>
          </a:p>
        </p:txBody>
      </p:sp>
      <p:sp>
        <p:nvSpPr>
          <p:cNvPr id="28698" name="Rectangle 23">
            <a:extLst>
              <a:ext uri="{FF2B5EF4-FFF2-40B4-BE49-F238E27FC236}">
                <a16:creationId xmlns:a16="http://schemas.microsoft.com/office/drawing/2014/main" id="{9D1C8784-3D53-4434-B715-56470165F05A}"/>
              </a:ext>
            </a:extLst>
          </p:cNvPr>
          <p:cNvSpPr>
            <a:spLocks noChangeArrowheads="1"/>
          </p:cNvSpPr>
          <p:nvPr/>
        </p:nvSpPr>
        <p:spPr bwMode="auto">
          <a:xfrm>
            <a:off x="436686" y="5665788"/>
            <a:ext cx="3178175"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a:t>Interference from a system using</a:t>
            </a:r>
            <a:br>
              <a:rPr lang="en-US" altLang="ja-JP" sz="1600" b="0"/>
            </a:br>
            <a:r>
              <a:rPr lang="ja-JP" altLang="en-US" sz="1600" b="0"/>
              <a:t> </a:t>
            </a:r>
            <a:r>
              <a:rPr lang="en-US" altLang="ja-JP" sz="1600" b="0"/>
              <a:t>overlapped frequency</a:t>
            </a:r>
            <a:endParaRPr lang="ja-JP" altLang="en-US" sz="1800"/>
          </a:p>
        </p:txBody>
      </p:sp>
      <p:sp>
        <p:nvSpPr>
          <p:cNvPr id="28699" name="正方形/長方形 3">
            <a:extLst>
              <a:ext uri="{FF2B5EF4-FFF2-40B4-BE49-F238E27FC236}">
                <a16:creationId xmlns:a16="http://schemas.microsoft.com/office/drawing/2014/main" id="{0D7AA4AA-D45E-4433-B91D-6337649C0785}"/>
              </a:ext>
            </a:extLst>
          </p:cNvPr>
          <p:cNvSpPr>
            <a:spLocks noChangeArrowheads="1"/>
          </p:cNvSpPr>
          <p:nvPr/>
        </p:nvSpPr>
        <p:spPr bwMode="auto">
          <a:xfrm>
            <a:off x="3872036" y="3460750"/>
            <a:ext cx="915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a:solidFill>
                  <a:srgbClr val="0000FF"/>
                </a:solidFill>
              </a:rPr>
              <a:t>known</a:t>
            </a:r>
            <a:endParaRPr lang="ja-JP" altLang="en-US"/>
          </a:p>
        </p:txBody>
      </p:sp>
      <p:sp>
        <p:nvSpPr>
          <p:cNvPr id="28700" name="正方形/長方形 30">
            <a:extLst>
              <a:ext uri="{FF2B5EF4-FFF2-40B4-BE49-F238E27FC236}">
                <a16:creationId xmlns:a16="http://schemas.microsoft.com/office/drawing/2014/main" id="{AE1BB6B8-3071-4F9A-BB84-7501C0BA8BE7}"/>
              </a:ext>
            </a:extLst>
          </p:cNvPr>
          <p:cNvSpPr>
            <a:spLocks noChangeArrowheads="1"/>
          </p:cNvSpPr>
          <p:nvPr/>
        </p:nvSpPr>
        <p:spPr bwMode="auto">
          <a:xfrm>
            <a:off x="3877493" y="5013325"/>
            <a:ext cx="11985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a:solidFill>
                  <a:srgbClr val="0000FF"/>
                </a:solidFill>
              </a:rPr>
              <a:t>unknown</a:t>
            </a:r>
            <a:endParaRPr lang="ja-JP" altLang="en-US"/>
          </a:p>
        </p:txBody>
      </p:sp>
      <p:sp>
        <p:nvSpPr>
          <p:cNvPr id="4" name="日付プレースホルダー 3">
            <a:extLst>
              <a:ext uri="{FF2B5EF4-FFF2-40B4-BE49-F238E27FC236}">
                <a16:creationId xmlns:a16="http://schemas.microsoft.com/office/drawing/2014/main" id="{55F758FE-323C-46C1-9342-08CF91AD90C5}"/>
              </a:ext>
            </a:extLst>
          </p:cNvPr>
          <p:cNvSpPr>
            <a:spLocks noGrp="1"/>
          </p:cNvSpPr>
          <p:nvPr>
            <p:ph type="dt" sz="half" idx="2"/>
          </p:nvPr>
        </p:nvSpPr>
        <p:spPr/>
        <p:txBody>
          <a:bodyPr/>
          <a:lstStyle/>
          <a:p>
            <a:r>
              <a:rPr lang="en-US" altLang="ja-JP"/>
              <a:t>July 2025</a:t>
            </a:r>
            <a:endParaRPr lang="en-US" altLang="ja-JP" dirty="0"/>
          </a:p>
        </p:txBody>
      </p:sp>
      <p:sp>
        <p:nvSpPr>
          <p:cNvPr id="8" name="フッター プレースホルダー 7">
            <a:extLst>
              <a:ext uri="{FF2B5EF4-FFF2-40B4-BE49-F238E27FC236}">
                <a16:creationId xmlns:a16="http://schemas.microsoft.com/office/drawing/2014/main" id="{B1B503D4-915D-42B3-B66C-AF094DCB4601}"/>
              </a:ext>
            </a:extLst>
          </p:cNvPr>
          <p:cNvSpPr>
            <a:spLocks noGrp="1"/>
          </p:cNvSpPr>
          <p:nvPr>
            <p:ph type="ftr" sz="quarter" idx="3"/>
          </p:nvPr>
        </p:nvSpPr>
        <p:spPr/>
        <p:txBody>
          <a:bodyPr/>
          <a:lstStyle/>
          <a:p>
            <a:r>
              <a:rPr lang="en-US" altLang="ja-JP"/>
              <a:t>Takumi Kobayashi, Minsoo Kim, Marco Hernandez, Ryuji Kohno (OMU/YRP-IAI/U.Oulu/YNU)</a:t>
            </a:r>
            <a:endParaRPr lang="en-US" altLang="ja-JP" dirty="0"/>
          </a:p>
        </p:txBody>
      </p:sp>
      <p:sp>
        <p:nvSpPr>
          <p:cNvPr id="9" name="スライド番号プレースホルダー 8">
            <a:extLst>
              <a:ext uri="{FF2B5EF4-FFF2-40B4-BE49-F238E27FC236}">
                <a16:creationId xmlns:a16="http://schemas.microsoft.com/office/drawing/2014/main" id="{C062E3FD-993B-4CA9-8804-1177B5FC6C01}"/>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29</a:t>
            </a:fld>
            <a:endParaRPr lang="en-US" altLang="ja-JP" dirty="0"/>
          </a:p>
        </p:txBody>
      </p:sp>
    </p:spTree>
    <p:extLst>
      <p:ext uri="{BB962C8B-B14F-4D97-AF65-F5344CB8AC3E}">
        <p14:creationId xmlns:p14="http://schemas.microsoft.com/office/powerpoint/2010/main" val="3985483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付プレースホルダー 4">
            <a:extLst>
              <a:ext uri="{FF2B5EF4-FFF2-40B4-BE49-F238E27FC236}">
                <a16:creationId xmlns:a16="http://schemas.microsoft.com/office/drawing/2014/main" id="{BB3C5DE9-CBFA-15ED-8EB1-49C94371F24C}"/>
              </a:ext>
            </a:extLst>
          </p:cNvPr>
          <p:cNvSpPr>
            <a:spLocks noGrp="1"/>
          </p:cNvSpPr>
          <p:nvPr>
            <p:ph type="dt" idx="10"/>
          </p:nvPr>
        </p:nvSpPr>
        <p:spPr/>
        <p:txBody>
          <a:bodyPr/>
          <a:lstStyle/>
          <a:p>
            <a:r>
              <a:rPr lang="en-US" altLang="ja-JP"/>
              <a:t>July 2025</a:t>
            </a:r>
            <a:endParaRPr lang="en-US" altLang="ja-JP" dirty="0"/>
          </a:p>
        </p:txBody>
      </p:sp>
      <p:sp>
        <p:nvSpPr>
          <p:cNvPr id="4" name="フッター プレースホルダー 3">
            <a:extLst>
              <a:ext uri="{FF2B5EF4-FFF2-40B4-BE49-F238E27FC236}">
                <a16:creationId xmlns:a16="http://schemas.microsoft.com/office/drawing/2014/main" id="{B1366F77-0E06-20B1-1832-E91327CC4710}"/>
              </a:ext>
            </a:extLst>
          </p:cNvPr>
          <p:cNvSpPr>
            <a:spLocks noGrp="1"/>
          </p:cNvSpPr>
          <p:nvPr>
            <p:ph type="ftr" idx="11"/>
          </p:nvPr>
        </p:nvSpPr>
        <p:spPr/>
        <p:txBody>
          <a:bodyPr/>
          <a:lstStyle/>
          <a:p>
            <a:r>
              <a:rPr lang="en-US" altLang="ja-JP"/>
              <a:t>Takumi Kobayashi, Minsoo Kim, Marco Hernandez, Ryuji Kohno (OMU/YRP-IAI/U.Oulu/YNU)</a:t>
            </a:r>
            <a:endParaRPr lang="en-US" altLang="ja-JP" dirty="0"/>
          </a:p>
        </p:txBody>
      </p:sp>
      <p:sp>
        <p:nvSpPr>
          <p:cNvPr id="3" name="スライド番号プレースホルダー 2">
            <a:extLst>
              <a:ext uri="{FF2B5EF4-FFF2-40B4-BE49-F238E27FC236}">
                <a16:creationId xmlns:a16="http://schemas.microsoft.com/office/drawing/2014/main" id="{C1D82A25-0E39-04A8-9BE5-B1D8C835D862}"/>
              </a:ext>
            </a:extLst>
          </p:cNvPr>
          <p:cNvSpPr>
            <a:spLocks noGrp="1"/>
          </p:cNvSpPr>
          <p:nvPr>
            <p:ph type="sldNum" idx="12"/>
          </p:nvPr>
        </p:nvSpPr>
        <p:spPr/>
        <p:txBody>
          <a:bodyPr/>
          <a:lstStyle/>
          <a:p>
            <a:r>
              <a:rPr lang="en-US" altLang="ja-JP"/>
              <a:t>Slide </a:t>
            </a:r>
            <a:fld id="{F80C6039-A5FA-4F5B-9853-58798A63706D}" type="slidenum">
              <a:rPr lang="en-US" altLang="ja-JP" smtClean="0"/>
              <a:pPr/>
              <a:t>3</a:t>
            </a:fld>
            <a:endParaRPr lang="en-US" altLang="ja-JP" dirty="0"/>
          </a:p>
        </p:txBody>
      </p:sp>
      <p:sp>
        <p:nvSpPr>
          <p:cNvPr id="9" name="テキスト ボックス 8">
            <a:extLst>
              <a:ext uri="{FF2B5EF4-FFF2-40B4-BE49-F238E27FC236}">
                <a16:creationId xmlns:a16="http://schemas.microsoft.com/office/drawing/2014/main" id="{50737363-9163-2820-27EA-C4A30E7CC3FE}"/>
              </a:ext>
            </a:extLst>
          </p:cNvPr>
          <p:cNvSpPr txBox="1"/>
          <p:nvPr/>
        </p:nvSpPr>
        <p:spPr>
          <a:xfrm>
            <a:off x="249382" y="1108929"/>
            <a:ext cx="8645236" cy="3170099"/>
          </a:xfrm>
          <a:prstGeom prst="rect">
            <a:avLst/>
          </a:prstGeom>
          <a:noFill/>
        </p:spPr>
        <p:txBody>
          <a:bodyPr wrap="square">
            <a:spAutoFit/>
          </a:bodyPr>
          <a:lstStyle/>
          <a:p>
            <a:r>
              <a:rPr lang="ja-JP" altLang="en-US" sz="2000" dirty="0">
                <a:latin typeface="+mj-lt"/>
              </a:rPr>
              <a:t>In </a:t>
            </a:r>
            <a:r>
              <a:rPr lang="en-US" altLang="ja-JP" sz="2000" dirty="0">
                <a:latin typeface="+mj-lt"/>
              </a:rPr>
              <a:t>draft D06</a:t>
            </a:r>
            <a:r>
              <a:rPr lang="ja-JP" altLang="en-US" sz="2000" dirty="0">
                <a:latin typeface="+mj-lt"/>
              </a:rPr>
              <a:t>, coexistence environments are explaind and defined as class 0 to 7. It seems that the inteference in classes 1 and 2 can be reduced by MAC technologies and control schemes. On the other hand, interference in case of classes 3 to 7 (interference from NOT802.15.6 series wireless and/or the other electro-magnetic radiative systems) should be reduced and mitigated in the PHY layer and/or signal processing.</a:t>
            </a:r>
            <a:endParaRPr lang="en-US" altLang="ja-JP" sz="2000" dirty="0">
              <a:latin typeface="+mj-lt"/>
            </a:endParaRPr>
          </a:p>
          <a:p>
            <a:endParaRPr lang="ja-JP" altLang="en-US" sz="2000" dirty="0">
              <a:latin typeface="+mj-lt"/>
            </a:endParaRPr>
          </a:p>
          <a:p>
            <a:r>
              <a:rPr lang="ja-JP" altLang="en-US" sz="2000" dirty="0">
                <a:latin typeface="+mj-lt"/>
              </a:rPr>
              <a:t>In </a:t>
            </a:r>
            <a:r>
              <a:rPr lang="en-US" altLang="ja-JP" sz="2000" dirty="0">
                <a:latin typeface="+mj-lt"/>
              </a:rPr>
              <a:t>Annex G</a:t>
            </a:r>
            <a:r>
              <a:rPr lang="ja-JP" altLang="en-US" sz="2000" dirty="0">
                <a:latin typeface="+mj-lt"/>
              </a:rPr>
              <a:t>, </a:t>
            </a:r>
            <a:r>
              <a:rPr lang="en-US" altLang="ja-JP" sz="2000" dirty="0">
                <a:latin typeface="+mj-lt"/>
              </a:rPr>
              <a:t>interference mitigation technologies on physical layer and signal processing are explained more focusing on the interference mitigation for coexistence level 3 to 7 that cannot be mitigated by only MAC technique.</a:t>
            </a:r>
            <a:endParaRPr lang="ja-JP" altLang="en-US" sz="2000" dirty="0">
              <a:latin typeface="+mj-lt"/>
            </a:endParaRPr>
          </a:p>
        </p:txBody>
      </p:sp>
    </p:spTree>
    <p:extLst>
      <p:ext uri="{BB962C8B-B14F-4D97-AF65-F5344CB8AC3E}">
        <p14:creationId xmlns:p14="http://schemas.microsoft.com/office/powerpoint/2010/main" val="18015631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F05A13E-E101-4368-AA6A-0601C98F48B1}"/>
              </a:ext>
            </a:extLst>
          </p:cNvPr>
          <p:cNvSpPr>
            <a:spLocks noGrp="1"/>
          </p:cNvSpPr>
          <p:nvPr>
            <p:ph type="dt" sz="half" idx="2"/>
          </p:nvPr>
        </p:nvSpPr>
        <p:spPr/>
        <p:txBody>
          <a:bodyPr/>
          <a:lstStyle/>
          <a:p>
            <a:r>
              <a:rPr lang="en-US" altLang="ja-JP"/>
              <a:t>July 2025</a:t>
            </a:r>
            <a:endParaRPr lang="en-US" altLang="ja-JP" dirty="0"/>
          </a:p>
        </p:txBody>
      </p:sp>
      <p:pic>
        <p:nvPicPr>
          <p:cNvPr id="32772" name="Picture 11">
            <a:extLst>
              <a:ext uri="{FF2B5EF4-FFF2-40B4-BE49-F238E27FC236}">
                <a16:creationId xmlns:a16="http://schemas.microsoft.com/office/drawing/2014/main" id="{4F430875-4A81-4730-BCB0-8BB6B336231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2362200"/>
            <a:ext cx="4419600" cy="292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5" name="Rectangle 3">
            <a:extLst>
              <a:ext uri="{FF2B5EF4-FFF2-40B4-BE49-F238E27FC236}">
                <a16:creationId xmlns:a16="http://schemas.microsoft.com/office/drawing/2014/main" id="{FC36CA33-6C05-45B8-A251-1DAB63C7F03E}"/>
              </a:ext>
            </a:extLst>
          </p:cNvPr>
          <p:cNvSpPr>
            <a:spLocks noChangeArrowheads="1"/>
          </p:cNvSpPr>
          <p:nvPr/>
        </p:nvSpPr>
        <p:spPr bwMode="auto">
          <a:xfrm>
            <a:off x="76200" y="914400"/>
            <a:ext cx="868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r>
              <a:rPr lang="en-US" altLang="ja-JP" b="0"/>
              <a:t>OMF</a:t>
            </a:r>
            <a:r>
              <a:rPr lang="ja-JP" altLang="en-US" b="0"/>
              <a:t>；</a:t>
            </a:r>
            <a:r>
              <a:rPr lang="en-US" altLang="ja-JP" b="0"/>
              <a:t> orthogonal matched filter</a:t>
            </a:r>
            <a:endParaRPr lang="ja-JP" altLang="en-US" sz="2400" b="0"/>
          </a:p>
          <a:p>
            <a:pPr lvl="2" eaLnBrk="1" hangingPunct="1"/>
            <a:endParaRPr lang="en-US" altLang="ja-JP" b="0"/>
          </a:p>
        </p:txBody>
      </p:sp>
      <p:sp>
        <p:nvSpPr>
          <p:cNvPr id="32776" name="Rectangle 51">
            <a:extLst>
              <a:ext uri="{FF2B5EF4-FFF2-40B4-BE49-F238E27FC236}">
                <a16:creationId xmlns:a16="http://schemas.microsoft.com/office/drawing/2014/main" id="{5AD20FEC-AA02-4703-A0FD-89DAAE201A66}"/>
              </a:ext>
            </a:extLst>
          </p:cNvPr>
          <p:cNvSpPr>
            <a:spLocks noChangeArrowheads="1"/>
          </p:cNvSpPr>
          <p:nvPr/>
        </p:nvSpPr>
        <p:spPr bwMode="auto">
          <a:xfrm>
            <a:off x="-381000" y="1447800"/>
            <a:ext cx="4953000"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buFontTx/>
              <a:buBlip>
                <a:blip r:embed="rId5"/>
              </a:buBlip>
            </a:pPr>
            <a:r>
              <a:rPr lang="en-US" altLang="ja-JP" sz="1800" b="0" dirty="0">
                <a:latin typeface="Times New Roman" panose="02020603050405020304" pitchFamily="18" charset="0"/>
              </a:rPr>
              <a:t>consists a matched filter </a:t>
            </a:r>
            <a:r>
              <a:rPr lang="ja-JP" altLang="en-US" sz="1800" b="0" dirty="0">
                <a:latin typeface="Times New Roman" panose="02020603050405020304" pitchFamily="18" charset="0"/>
              </a:rPr>
              <a:t>（</a:t>
            </a:r>
            <a:r>
              <a:rPr lang="en-US" altLang="ja-JP" sz="1800" b="0" dirty="0">
                <a:latin typeface="Times New Roman" panose="02020603050405020304" pitchFamily="18" charset="0"/>
              </a:rPr>
              <a:t>MF</a:t>
            </a:r>
            <a:r>
              <a:rPr lang="en-US" altLang="ja-JP" sz="1800" b="0" baseline="-25000" dirty="0">
                <a:latin typeface="Times New Roman" panose="02020603050405020304" pitchFamily="18" charset="0"/>
              </a:rPr>
              <a:t>1</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and MF Group</a:t>
            </a:r>
            <a:r>
              <a:rPr lang="ja-JP" altLang="en-US" sz="1800" b="0" dirty="0">
                <a:latin typeface="Times New Roman" panose="02020603050405020304" pitchFamily="18" charset="0"/>
              </a:rPr>
              <a:t>（</a:t>
            </a:r>
            <a:r>
              <a:rPr lang="en-US" altLang="ja-JP" sz="1800" b="0" dirty="0">
                <a:latin typeface="Times New Roman" panose="02020603050405020304" pitchFamily="18" charset="0"/>
              </a:rPr>
              <a:t>MFG</a:t>
            </a:r>
            <a:r>
              <a:rPr lang="ja-JP" altLang="en-US" sz="1800" b="0" dirty="0">
                <a:latin typeface="Times New Roman" panose="02020603050405020304" pitchFamily="18" charset="0"/>
              </a:rPr>
              <a:t>）</a:t>
            </a:r>
            <a:endParaRPr lang="en-US" altLang="ja-JP" sz="1800" b="0" dirty="0">
              <a:latin typeface="Times New Roman" panose="02020603050405020304" pitchFamily="18" charset="0"/>
            </a:endParaRPr>
          </a:p>
          <a:p>
            <a:pPr lvl="1" eaLnBrk="1" hangingPunct="1">
              <a:buFontTx/>
              <a:buBlip>
                <a:blip r:embed="rId5"/>
              </a:buBlip>
            </a:pPr>
            <a:r>
              <a:rPr lang="en-US" altLang="ja-JP" sz="1800" b="0" dirty="0">
                <a:latin typeface="Times New Roman" panose="02020603050405020304" pitchFamily="18" charset="0"/>
              </a:rPr>
              <a:t>Tap coefficients of MF</a:t>
            </a:r>
            <a:r>
              <a:rPr lang="en-US" altLang="ja-JP" sz="1800" b="0" baseline="-25000" dirty="0"/>
              <a:t>1</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are the same as sequence of desired signal.</a:t>
            </a:r>
          </a:p>
          <a:p>
            <a:pPr lvl="1" eaLnBrk="1" hangingPunct="1">
              <a:buFontTx/>
              <a:buBlip>
                <a:blip r:embed="rId5"/>
              </a:buBlip>
            </a:pPr>
            <a:r>
              <a:rPr lang="en-US" altLang="ja-JP" sz="1800" b="0" dirty="0">
                <a:latin typeface="Times New Roman" panose="02020603050405020304" pitchFamily="18" charset="0"/>
              </a:rPr>
              <a:t>Coefficients of MF</a:t>
            </a:r>
            <a:r>
              <a:rPr lang="en-US" altLang="ja-JP" sz="1800" b="0" baseline="-25000" dirty="0"/>
              <a:t>1</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and each </a:t>
            </a:r>
            <a:r>
              <a:rPr lang="en-US" altLang="ja-JP" sz="1800" b="0" dirty="0" err="1">
                <a:latin typeface="Times New Roman" panose="02020603050405020304" pitchFamily="18" charset="0"/>
              </a:rPr>
              <a:t>MF</a:t>
            </a:r>
            <a:r>
              <a:rPr lang="en-US" altLang="ja-JP" sz="1800" b="0" i="1" baseline="-25000" dirty="0" err="1">
                <a:latin typeface="Times New Roman" panose="02020603050405020304" pitchFamily="18" charset="0"/>
              </a:rPr>
              <a:t>k</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that constituting MFG are </a:t>
            </a:r>
            <a:r>
              <a:rPr lang="en-US" altLang="ja-JP" sz="1800" b="0" dirty="0">
                <a:solidFill>
                  <a:srgbClr val="FF0000"/>
                </a:solidFill>
                <a:latin typeface="Times New Roman" panose="02020603050405020304" pitchFamily="18" charset="0"/>
              </a:rPr>
              <a:t>orthogonal</a:t>
            </a:r>
            <a:r>
              <a:rPr lang="en-US" altLang="ja-JP" sz="1800" b="0" dirty="0">
                <a:latin typeface="Times New Roman" panose="02020603050405020304" pitchFamily="18" charset="0"/>
              </a:rPr>
              <a:t>.</a:t>
            </a:r>
            <a:endParaRPr lang="en-US" altLang="ja-JP" dirty="0">
              <a:solidFill>
                <a:srgbClr val="FF0000"/>
              </a:solidFill>
              <a:latin typeface="Times New Roman" panose="02020603050405020304" pitchFamily="18" charset="0"/>
            </a:endParaRPr>
          </a:p>
          <a:p>
            <a:pPr lvl="1" eaLnBrk="1" hangingPunct="1"/>
            <a:r>
              <a:rPr lang="en-US" altLang="ja-JP" sz="1800" b="0" dirty="0">
                <a:latin typeface="Times New Roman" panose="02020603050405020304" pitchFamily="18" charset="0"/>
              </a:rPr>
              <a:t>Desired signal does not go through MF</a:t>
            </a:r>
            <a:r>
              <a:rPr lang="en-US" altLang="ja-JP" sz="1800" b="0" baseline="-25000" dirty="0">
                <a:latin typeface="Times New Roman" panose="02020603050405020304" pitchFamily="18" charset="0"/>
              </a:rPr>
              <a:t>2</a:t>
            </a:r>
            <a:r>
              <a:rPr lang="ja-JP" altLang="en-US" sz="1800" b="0" baseline="-25000" dirty="0">
                <a:latin typeface="Times New Roman" panose="02020603050405020304" pitchFamily="18" charset="0"/>
              </a:rPr>
              <a:t>～</a:t>
            </a:r>
            <a:r>
              <a:rPr lang="en-US" altLang="ja-JP" sz="1800" b="0" i="1" baseline="-25000" dirty="0">
                <a:latin typeface="Times New Roman" panose="02020603050405020304" pitchFamily="18" charset="0"/>
              </a:rPr>
              <a:t>K</a:t>
            </a:r>
            <a:r>
              <a:rPr lang="en-US" altLang="ja-JP" sz="1800" b="0" baseline="-25000" dirty="0">
                <a:latin typeface="Times New Roman" panose="02020603050405020304" pitchFamily="18" charset="0"/>
              </a:rPr>
              <a:t>-1</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because orthogonality.</a:t>
            </a:r>
            <a:br>
              <a:rPr lang="ja-JP" altLang="en-US" sz="1800" b="0" dirty="0">
                <a:latin typeface="Times New Roman" panose="02020603050405020304" pitchFamily="18" charset="0"/>
              </a:rPr>
            </a:br>
            <a:r>
              <a:rPr lang="ja-JP" altLang="en-US" sz="1800" b="0" dirty="0">
                <a:solidFill>
                  <a:srgbClr val="FF0000"/>
                </a:solidFill>
                <a:latin typeface="Times New Roman" panose="02020603050405020304" pitchFamily="18" charset="0"/>
              </a:rPr>
              <a:t>→</a:t>
            </a:r>
            <a:r>
              <a:rPr lang="en-US" altLang="ja-JP" sz="1800" b="0" dirty="0">
                <a:solidFill>
                  <a:srgbClr val="FF0000"/>
                </a:solidFill>
                <a:latin typeface="Times New Roman" panose="02020603050405020304" pitchFamily="18" charset="0"/>
              </a:rPr>
              <a:t>only interference can go through.</a:t>
            </a:r>
          </a:p>
          <a:p>
            <a:pPr lvl="1" eaLnBrk="1" hangingPunct="1"/>
            <a:r>
              <a:rPr lang="en-US" altLang="ja-JP" sz="1800" b="0" dirty="0">
                <a:solidFill>
                  <a:srgbClr val="FF0000"/>
                </a:solidFill>
                <a:latin typeface="Times New Roman" panose="02020603050405020304" pitchFamily="18" charset="0"/>
              </a:rPr>
              <a:t>MFG makes a replica of the interference signal by linear combination with weight vector </a:t>
            </a:r>
            <a:r>
              <a:rPr lang="en-US" altLang="ja-JP" sz="1800" dirty="0">
                <a:solidFill>
                  <a:srgbClr val="FF0000"/>
                </a:solidFill>
                <a:latin typeface="Times New Roman" panose="02020603050405020304" pitchFamily="18" charset="0"/>
              </a:rPr>
              <a:t>w </a:t>
            </a:r>
            <a:r>
              <a:rPr lang="en-US" altLang="ja-JP" sz="1800" b="0" dirty="0">
                <a:solidFill>
                  <a:srgbClr val="FF0000"/>
                </a:solidFill>
                <a:latin typeface="Times New Roman" panose="02020603050405020304" pitchFamily="18" charset="0"/>
              </a:rPr>
              <a:t>of the linear combiner; LC.</a:t>
            </a:r>
            <a:r>
              <a:rPr lang="en-US" altLang="ja-JP" sz="1800" b="0" dirty="0">
                <a:latin typeface="Times New Roman" panose="02020603050405020304" pitchFamily="18" charset="0"/>
              </a:rPr>
              <a:t> </a:t>
            </a:r>
          </a:p>
          <a:p>
            <a:pPr lvl="1" eaLnBrk="1" hangingPunct="1"/>
            <a:r>
              <a:rPr lang="en-US" altLang="ja-JP" sz="1800" b="0" dirty="0">
                <a:latin typeface="Times New Roman" panose="02020603050405020304" pitchFamily="18" charset="0"/>
              </a:rPr>
              <a:t>Subtract interference replica from the output of </a:t>
            </a:r>
            <a:r>
              <a:rPr lang="en-US" altLang="ja-JP" sz="1800" b="0" dirty="0">
                <a:solidFill>
                  <a:srgbClr val="000000"/>
                </a:solidFill>
                <a:latin typeface="Times New Roman" panose="02020603050405020304" pitchFamily="18" charset="0"/>
              </a:rPr>
              <a:t>MF</a:t>
            </a:r>
            <a:r>
              <a:rPr lang="en-US" altLang="ja-JP" sz="1800" b="0" baseline="-25000" dirty="0">
                <a:solidFill>
                  <a:srgbClr val="000000"/>
                </a:solidFill>
              </a:rPr>
              <a:t>1</a:t>
            </a:r>
            <a:r>
              <a:rPr lang="ja-JP" altLang="ja-JP" sz="1800" b="0" dirty="0">
                <a:solidFill>
                  <a:srgbClr val="000000"/>
                </a:solidFill>
                <a:latin typeface="Times New Roman" panose="02020603050405020304" pitchFamily="18" charset="0"/>
                <a:cs typeface="Times New Roman" panose="02020603050405020304" pitchFamily="18" charset="0"/>
              </a:rPr>
              <a:t> </a:t>
            </a:r>
            <a:r>
              <a:rPr lang="en-US" altLang="ja-JP" sz="1800" b="0" dirty="0">
                <a:latin typeface="Times New Roman" panose="02020603050405020304" pitchFamily="18" charset="0"/>
              </a:rPr>
              <a:t>.</a:t>
            </a:r>
          </a:p>
        </p:txBody>
      </p:sp>
      <p:sp>
        <p:nvSpPr>
          <p:cNvPr id="32777" name="Rectangle 54">
            <a:extLst>
              <a:ext uri="{FF2B5EF4-FFF2-40B4-BE49-F238E27FC236}">
                <a16:creationId xmlns:a16="http://schemas.microsoft.com/office/drawing/2014/main" id="{459050EA-4F9D-4384-9A58-28E1E5B21AD9}"/>
              </a:ext>
            </a:extLst>
          </p:cNvPr>
          <p:cNvSpPr>
            <a:spLocks noChangeArrowheads="1"/>
          </p:cNvSpPr>
          <p:nvPr/>
        </p:nvSpPr>
        <p:spPr bwMode="auto">
          <a:xfrm>
            <a:off x="4876800" y="1828800"/>
            <a:ext cx="3124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b="0" baseline="-25000"/>
              <a:t>Principle of OMF</a:t>
            </a:r>
          </a:p>
        </p:txBody>
      </p:sp>
      <p:sp>
        <p:nvSpPr>
          <p:cNvPr id="32778" name="Rectangle 55">
            <a:extLst>
              <a:ext uri="{FF2B5EF4-FFF2-40B4-BE49-F238E27FC236}">
                <a16:creationId xmlns:a16="http://schemas.microsoft.com/office/drawing/2014/main" id="{3AA18544-96F6-4338-9612-3BECCDDC9B81}"/>
              </a:ext>
            </a:extLst>
          </p:cNvPr>
          <p:cNvSpPr>
            <a:spLocks noChangeArrowheads="1"/>
          </p:cNvSpPr>
          <p:nvPr/>
        </p:nvSpPr>
        <p:spPr bwMode="auto">
          <a:xfrm>
            <a:off x="4572000" y="1828800"/>
            <a:ext cx="4419600" cy="3657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b="0"/>
          </a:p>
        </p:txBody>
      </p:sp>
      <p:sp>
        <p:nvSpPr>
          <p:cNvPr id="32779" name="Rectangle 13">
            <a:extLst>
              <a:ext uri="{FF2B5EF4-FFF2-40B4-BE49-F238E27FC236}">
                <a16:creationId xmlns:a16="http://schemas.microsoft.com/office/drawing/2014/main" id="{7B734979-2F3B-4264-8DFB-943BBEC2D910}"/>
              </a:ext>
            </a:extLst>
          </p:cNvPr>
          <p:cNvSpPr>
            <a:spLocks noChangeArrowheads="1"/>
          </p:cNvSpPr>
          <p:nvPr/>
        </p:nvSpPr>
        <p:spPr bwMode="auto">
          <a:xfrm>
            <a:off x="101600" y="6061075"/>
            <a:ext cx="8940800" cy="4000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buFont typeface="Wingdings" panose="05000000000000000000" pitchFamily="2" charset="2"/>
              <a:buNone/>
            </a:pPr>
            <a:r>
              <a:rPr lang="en-US" altLang="ja-JP" sz="2000" b="0" i="1">
                <a:solidFill>
                  <a:srgbClr val="FF0000"/>
                </a:solidFill>
              </a:rPr>
              <a:t>OMF can remove interference without any pre-knowledge of interference.</a:t>
            </a:r>
            <a:endParaRPr lang="ja-JP" altLang="en-US" sz="2000" b="0" i="1">
              <a:solidFill>
                <a:srgbClr val="FF0000"/>
              </a:solidFill>
            </a:endParaRPr>
          </a:p>
        </p:txBody>
      </p:sp>
      <p:sp>
        <p:nvSpPr>
          <p:cNvPr id="4" name="フッター プレースホルダー 3">
            <a:extLst>
              <a:ext uri="{FF2B5EF4-FFF2-40B4-BE49-F238E27FC236}">
                <a16:creationId xmlns:a16="http://schemas.microsoft.com/office/drawing/2014/main" id="{D2D59B44-445F-4763-ACCD-0BCD6C44FED2}"/>
              </a:ext>
            </a:extLst>
          </p:cNvPr>
          <p:cNvSpPr>
            <a:spLocks noGrp="1"/>
          </p:cNvSpPr>
          <p:nvPr>
            <p:ph type="ftr" sz="quarter" idx="3"/>
          </p:nvPr>
        </p:nvSpPr>
        <p:spPr/>
        <p:txBody>
          <a:bodyPr/>
          <a:lstStyle/>
          <a:p>
            <a:r>
              <a:rPr lang="en-US" altLang="ja-JP"/>
              <a:t>Takumi Kobayashi, Minsoo Kim, Marco Hernandez, Ryuji Kohno (OMU/YRP-IAI/U.Oulu/YNU)</a:t>
            </a:r>
            <a:endParaRPr lang="en-US" altLang="ja-JP" dirty="0"/>
          </a:p>
        </p:txBody>
      </p:sp>
      <p:sp>
        <p:nvSpPr>
          <p:cNvPr id="5" name="スライド番号プレースホルダー 4">
            <a:extLst>
              <a:ext uri="{FF2B5EF4-FFF2-40B4-BE49-F238E27FC236}">
                <a16:creationId xmlns:a16="http://schemas.microsoft.com/office/drawing/2014/main" id="{A84843E1-4D4B-4C19-B178-3626E9BA1AE8}"/>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30</a:t>
            </a:fld>
            <a:endParaRPr lang="en-US" altLang="ja-JP" dirty="0"/>
          </a:p>
        </p:txBody>
      </p:sp>
    </p:spTree>
    <p:extLst>
      <p:ext uri="{BB962C8B-B14F-4D97-AF65-F5344CB8AC3E}">
        <p14:creationId xmlns:p14="http://schemas.microsoft.com/office/powerpoint/2010/main" val="31679166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四角形: 角を丸くする 80">
            <a:extLst>
              <a:ext uri="{FF2B5EF4-FFF2-40B4-BE49-F238E27FC236}">
                <a16:creationId xmlns:a16="http://schemas.microsoft.com/office/drawing/2014/main" id="{27DFC02B-B3D6-4F6B-A0DC-5A233B267F53}"/>
              </a:ext>
            </a:extLst>
          </p:cNvPr>
          <p:cNvSpPr/>
          <p:nvPr/>
        </p:nvSpPr>
        <p:spPr bwMode="auto">
          <a:xfrm>
            <a:off x="4572000" y="2276872"/>
            <a:ext cx="2088231" cy="3108684"/>
          </a:xfrm>
          <a:prstGeom prst="roundRect">
            <a:avLst/>
          </a:prstGeom>
          <a:solidFill>
            <a:schemeClr val="accent3">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2" name="スライド番号プレースホルダー 1">
            <a:extLst>
              <a:ext uri="{FF2B5EF4-FFF2-40B4-BE49-F238E27FC236}">
                <a16:creationId xmlns:a16="http://schemas.microsoft.com/office/drawing/2014/main" id="{65EF64B7-61ED-4513-B893-272BA7D1D99F}"/>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31</a:t>
            </a:fld>
            <a:endParaRPr lang="en-US" altLang="ja-JP" dirty="0"/>
          </a:p>
        </p:txBody>
      </p:sp>
      <p:sp>
        <p:nvSpPr>
          <p:cNvPr id="3" name="フッター プレースホルダー 2">
            <a:extLst>
              <a:ext uri="{FF2B5EF4-FFF2-40B4-BE49-F238E27FC236}">
                <a16:creationId xmlns:a16="http://schemas.microsoft.com/office/drawing/2014/main" id="{0F705513-1B44-401A-9170-F3A5537A8540}"/>
              </a:ext>
            </a:extLst>
          </p:cNvPr>
          <p:cNvSpPr>
            <a:spLocks noGrp="1"/>
          </p:cNvSpPr>
          <p:nvPr>
            <p:ph type="ftr" sz="quarter" idx="3"/>
          </p:nvPr>
        </p:nvSpPr>
        <p:spPr/>
        <p:txBody>
          <a:bodyPr/>
          <a:lstStyle/>
          <a:p>
            <a:r>
              <a:rPr lang="en-US" altLang="ja-JP"/>
              <a:t>Takumi Kobayashi, Minsoo Kim, Marco Hernandez, Ryuji Kohno (OMU/YRP-IAI/U.Oulu/YNU)</a:t>
            </a:r>
            <a:endParaRPr lang="en-US" altLang="ja-JP" dirty="0"/>
          </a:p>
        </p:txBody>
      </p:sp>
      <p:sp>
        <p:nvSpPr>
          <p:cNvPr id="4" name="日付プレースホルダー 3">
            <a:extLst>
              <a:ext uri="{FF2B5EF4-FFF2-40B4-BE49-F238E27FC236}">
                <a16:creationId xmlns:a16="http://schemas.microsoft.com/office/drawing/2014/main" id="{FB234238-FFE0-471E-BF93-45413E0B58C7}"/>
              </a:ext>
            </a:extLst>
          </p:cNvPr>
          <p:cNvSpPr>
            <a:spLocks noGrp="1"/>
          </p:cNvSpPr>
          <p:nvPr>
            <p:ph type="dt" sz="half" idx="2"/>
          </p:nvPr>
        </p:nvSpPr>
        <p:spPr/>
        <p:txBody>
          <a:bodyPr/>
          <a:lstStyle/>
          <a:p>
            <a:r>
              <a:rPr lang="en-US" altLang="ja-JP"/>
              <a:t>July 2025</a:t>
            </a:r>
            <a:endParaRPr lang="en-US" altLang="ja-JP" dirty="0"/>
          </a:p>
        </p:txBody>
      </p:sp>
      <p:sp>
        <p:nvSpPr>
          <p:cNvPr id="5" name="正方形/長方形 4">
            <a:extLst>
              <a:ext uri="{FF2B5EF4-FFF2-40B4-BE49-F238E27FC236}">
                <a16:creationId xmlns:a16="http://schemas.microsoft.com/office/drawing/2014/main" id="{EBC84D03-9D7A-4ACB-AB52-2FC03699B844}"/>
              </a:ext>
            </a:extLst>
          </p:cNvPr>
          <p:cNvSpPr/>
          <p:nvPr/>
        </p:nvSpPr>
        <p:spPr bwMode="auto">
          <a:xfrm>
            <a:off x="1743626" y="1628800"/>
            <a:ext cx="2088232" cy="288032"/>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itchFamily="18" charset="0"/>
              </a:rPr>
              <a:t>Matched Filter (MF) 1</a:t>
            </a: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6" name="正方形/長方形 5">
            <a:extLst>
              <a:ext uri="{FF2B5EF4-FFF2-40B4-BE49-F238E27FC236}">
                <a16:creationId xmlns:a16="http://schemas.microsoft.com/office/drawing/2014/main" id="{7CA2B6EE-C583-444E-8915-3D5066E6077A}"/>
              </a:ext>
            </a:extLst>
          </p:cNvPr>
          <p:cNvSpPr/>
          <p:nvPr/>
        </p:nvSpPr>
        <p:spPr bwMode="auto">
          <a:xfrm>
            <a:off x="1752553" y="2679979"/>
            <a:ext cx="2088232" cy="288032"/>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itchFamily="18" charset="0"/>
              </a:rPr>
              <a:t>Matched Filter (MF) 2</a:t>
            </a: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7" name="正方形/長方形 6">
            <a:extLst>
              <a:ext uri="{FF2B5EF4-FFF2-40B4-BE49-F238E27FC236}">
                <a16:creationId xmlns:a16="http://schemas.microsoft.com/office/drawing/2014/main" id="{F93A3C5D-B56A-436F-9A65-BBD71CD10314}"/>
              </a:ext>
            </a:extLst>
          </p:cNvPr>
          <p:cNvSpPr/>
          <p:nvPr/>
        </p:nvSpPr>
        <p:spPr bwMode="auto">
          <a:xfrm>
            <a:off x="1752553" y="3157631"/>
            <a:ext cx="2088232" cy="288032"/>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itchFamily="18" charset="0"/>
              </a:rPr>
              <a:t>Matched Filter (MF) 3</a:t>
            </a: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8" name="正方形/長方形 7">
            <a:extLst>
              <a:ext uri="{FF2B5EF4-FFF2-40B4-BE49-F238E27FC236}">
                <a16:creationId xmlns:a16="http://schemas.microsoft.com/office/drawing/2014/main" id="{41BF7EFF-A99C-495F-84B7-93455A027B66}"/>
              </a:ext>
            </a:extLst>
          </p:cNvPr>
          <p:cNvSpPr/>
          <p:nvPr/>
        </p:nvSpPr>
        <p:spPr bwMode="auto">
          <a:xfrm>
            <a:off x="1763688" y="3635283"/>
            <a:ext cx="2088232" cy="288032"/>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itchFamily="18" charset="0"/>
              </a:rPr>
              <a:t>Matched Filter (MF) 4</a:t>
            </a: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9" name="正方形/長方形 8">
            <a:extLst>
              <a:ext uri="{FF2B5EF4-FFF2-40B4-BE49-F238E27FC236}">
                <a16:creationId xmlns:a16="http://schemas.microsoft.com/office/drawing/2014/main" id="{6FDB2D87-52CC-4F01-99CE-FE67D5E5F40C}"/>
              </a:ext>
            </a:extLst>
          </p:cNvPr>
          <p:cNvSpPr/>
          <p:nvPr/>
        </p:nvSpPr>
        <p:spPr bwMode="auto">
          <a:xfrm>
            <a:off x="1763688" y="4653136"/>
            <a:ext cx="2088232" cy="288032"/>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itchFamily="18" charset="0"/>
              </a:rPr>
              <a:t>Matched Filter (MF) </a:t>
            </a:r>
            <a:r>
              <a:rPr kumimoji="0" lang="en-US" altLang="ja-JP" sz="1200" b="0" i="1" u="none" strike="noStrike" cap="none" normalizeH="0" baseline="0" dirty="0">
                <a:ln>
                  <a:noFill/>
                </a:ln>
                <a:solidFill>
                  <a:schemeClr val="tx1"/>
                </a:solidFill>
                <a:effectLst/>
                <a:latin typeface="Times New Roman" pitchFamily="18" charset="0"/>
              </a:rPr>
              <a:t>k</a:t>
            </a:r>
            <a:endParaRPr kumimoji="0" lang="ja-JP" altLang="en-US" sz="1200" b="0" i="1" u="none" strike="noStrike" cap="none" normalizeH="0" baseline="0" dirty="0">
              <a:ln>
                <a:noFill/>
              </a:ln>
              <a:solidFill>
                <a:schemeClr val="tx1"/>
              </a:solidFill>
              <a:effectLst/>
              <a:latin typeface="Times New Roman" pitchFamily="18" charset="0"/>
            </a:endParaRPr>
          </a:p>
        </p:txBody>
      </p:sp>
      <p:sp>
        <p:nvSpPr>
          <p:cNvPr id="10" name="楕円 9">
            <a:extLst>
              <a:ext uri="{FF2B5EF4-FFF2-40B4-BE49-F238E27FC236}">
                <a16:creationId xmlns:a16="http://schemas.microsoft.com/office/drawing/2014/main" id="{768B1245-C590-4D20-B21A-44480C16DBCF}"/>
              </a:ext>
            </a:extLst>
          </p:cNvPr>
          <p:cNvSpPr/>
          <p:nvPr/>
        </p:nvSpPr>
        <p:spPr bwMode="auto">
          <a:xfrm>
            <a:off x="2715734" y="4097139"/>
            <a:ext cx="72008" cy="72008"/>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11" name="楕円 10">
            <a:extLst>
              <a:ext uri="{FF2B5EF4-FFF2-40B4-BE49-F238E27FC236}">
                <a16:creationId xmlns:a16="http://schemas.microsoft.com/office/drawing/2014/main" id="{B8EF0F92-3D7B-4412-89A5-FE9101CE95D7}"/>
              </a:ext>
            </a:extLst>
          </p:cNvPr>
          <p:cNvSpPr/>
          <p:nvPr/>
        </p:nvSpPr>
        <p:spPr bwMode="auto">
          <a:xfrm>
            <a:off x="2715734" y="4270963"/>
            <a:ext cx="72008" cy="72008"/>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12" name="楕円 11">
            <a:extLst>
              <a:ext uri="{FF2B5EF4-FFF2-40B4-BE49-F238E27FC236}">
                <a16:creationId xmlns:a16="http://schemas.microsoft.com/office/drawing/2014/main" id="{EE077F45-4BBA-4FCF-AECE-8B556248F797}"/>
              </a:ext>
            </a:extLst>
          </p:cNvPr>
          <p:cNvSpPr/>
          <p:nvPr/>
        </p:nvSpPr>
        <p:spPr bwMode="auto">
          <a:xfrm>
            <a:off x="2715734" y="4444787"/>
            <a:ext cx="72008" cy="72008"/>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14" name="直線コネクタ 13">
            <a:extLst>
              <a:ext uri="{FF2B5EF4-FFF2-40B4-BE49-F238E27FC236}">
                <a16:creationId xmlns:a16="http://schemas.microsoft.com/office/drawing/2014/main" id="{7C530805-0989-481D-924A-F70F5E7ADAF4}"/>
              </a:ext>
            </a:extLst>
          </p:cNvPr>
          <p:cNvCxnSpPr>
            <a:stCxn id="5" idx="1"/>
          </p:cNvCxnSpPr>
          <p:nvPr/>
        </p:nvCxnSpPr>
        <p:spPr bwMode="auto">
          <a:xfrm flipH="1">
            <a:off x="735514" y="1772816"/>
            <a:ext cx="1008112"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線コネクタ 15">
            <a:extLst>
              <a:ext uri="{FF2B5EF4-FFF2-40B4-BE49-F238E27FC236}">
                <a16:creationId xmlns:a16="http://schemas.microsoft.com/office/drawing/2014/main" id="{9D82E338-871B-498F-9A9B-D5EF8CE06A99}"/>
              </a:ext>
            </a:extLst>
          </p:cNvPr>
          <p:cNvCxnSpPr>
            <a:stCxn id="6" idx="1"/>
          </p:cNvCxnSpPr>
          <p:nvPr/>
        </p:nvCxnSpPr>
        <p:spPr bwMode="auto">
          <a:xfrm flipH="1">
            <a:off x="1331640" y="2823995"/>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直線コネクタ 17">
            <a:extLst>
              <a:ext uri="{FF2B5EF4-FFF2-40B4-BE49-F238E27FC236}">
                <a16:creationId xmlns:a16="http://schemas.microsoft.com/office/drawing/2014/main" id="{5EA8D312-9634-4639-89CF-02062F5FDB63}"/>
              </a:ext>
            </a:extLst>
          </p:cNvPr>
          <p:cNvCxnSpPr/>
          <p:nvPr/>
        </p:nvCxnSpPr>
        <p:spPr bwMode="auto">
          <a:xfrm flipH="1">
            <a:off x="1331640" y="3284984"/>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線コネクタ 18">
            <a:extLst>
              <a:ext uri="{FF2B5EF4-FFF2-40B4-BE49-F238E27FC236}">
                <a16:creationId xmlns:a16="http://schemas.microsoft.com/office/drawing/2014/main" id="{BDB0188E-97ED-4359-8CEC-F1C34C51FCEA}"/>
              </a:ext>
            </a:extLst>
          </p:cNvPr>
          <p:cNvCxnSpPr/>
          <p:nvPr/>
        </p:nvCxnSpPr>
        <p:spPr bwMode="auto">
          <a:xfrm flipH="1">
            <a:off x="1331640" y="3789040"/>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a:extLst>
              <a:ext uri="{FF2B5EF4-FFF2-40B4-BE49-F238E27FC236}">
                <a16:creationId xmlns:a16="http://schemas.microsoft.com/office/drawing/2014/main" id="{C4B3526B-1E8E-4B08-B05E-9AE2D03A6ED3}"/>
              </a:ext>
            </a:extLst>
          </p:cNvPr>
          <p:cNvCxnSpPr/>
          <p:nvPr/>
        </p:nvCxnSpPr>
        <p:spPr bwMode="auto">
          <a:xfrm flipH="1">
            <a:off x="1331640" y="4797152"/>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a:extLst>
              <a:ext uri="{FF2B5EF4-FFF2-40B4-BE49-F238E27FC236}">
                <a16:creationId xmlns:a16="http://schemas.microsoft.com/office/drawing/2014/main" id="{02CF2D77-E67C-4B93-92A3-609E366F05AC}"/>
              </a:ext>
            </a:extLst>
          </p:cNvPr>
          <p:cNvCxnSpPr/>
          <p:nvPr/>
        </p:nvCxnSpPr>
        <p:spPr bwMode="auto">
          <a:xfrm flipV="1">
            <a:off x="1331640" y="1772816"/>
            <a:ext cx="0" cy="3024336"/>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二等辺三角形 22">
            <a:extLst>
              <a:ext uri="{FF2B5EF4-FFF2-40B4-BE49-F238E27FC236}">
                <a16:creationId xmlns:a16="http://schemas.microsoft.com/office/drawing/2014/main" id="{6D88758B-9EA1-4476-BE2C-BFA3E5B4854F}"/>
              </a:ext>
            </a:extLst>
          </p:cNvPr>
          <p:cNvSpPr/>
          <p:nvPr/>
        </p:nvSpPr>
        <p:spPr bwMode="auto">
          <a:xfrm rot="10800000">
            <a:off x="467544" y="1124744"/>
            <a:ext cx="504056" cy="432044"/>
          </a:xfrm>
          <a:prstGeom prst="triangl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25" name="直線コネクタ 24">
            <a:extLst>
              <a:ext uri="{FF2B5EF4-FFF2-40B4-BE49-F238E27FC236}">
                <a16:creationId xmlns:a16="http://schemas.microsoft.com/office/drawing/2014/main" id="{941BF3A7-1C64-4812-A508-99D8EC4BAA38}"/>
              </a:ext>
            </a:extLst>
          </p:cNvPr>
          <p:cNvCxnSpPr>
            <a:stCxn id="23" idx="3"/>
          </p:cNvCxnSpPr>
          <p:nvPr/>
        </p:nvCxnSpPr>
        <p:spPr bwMode="auto">
          <a:xfrm>
            <a:off x="719572" y="1124744"/>
            <a:ext cx="15942" cy="648072"/>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テキスト ボックス 26">
            <a:extLst>
              <a:ext uri="{FF2B5EF4-FFF2-40B4-BE49-F238E27FC236}">
                <a16:creationId xmlns:a16="http://schemas.microsoft.com/office/drawing/2014/main" id="{20AFCDE6-40E5-41F3-9316-497D5EC7CE04}"/>
              </a:ext>
            </a:extLst>
          </p:cNvPr>
          <p:cNvSpPr txBox="1"/>
          <p:nvPr/>
        </p:nvSpPr>
        <p:spPr>
          <a:xfrm>
            <a:off x="179512" y="770217"/>
            <a:ext cx="1421904" cy="338554"/>
          </a:xfrm>
          <a:prstGeom prst="rect">
            <a:avLst/>
          </a:prstGeom>
          <a:noFill/>
        </p:spPr>
        <p:txBody>
          <a:bodyPr wrap="square">
            <a:spAutoFit/>
          </a:bodyPr>
          <a:lstStyle/>
          <a:p>
            <a:r>
              <a:rPr kumimoji="0" lang="en-US" altLang="ja-JP" sz="1600" b="1" i="0" u="none" strike="noStrike" cap="none" normalizeH="0" baseline="0" dirty="0">
                <a:ln>
                  <a:noFill/>
                </a:ln>
                <a:solidFill>
                  <a:schemeClr val="tx1"/>
                </a:solidFill>
                <a:effectLst/>
                <a:latin typeface="Times New Roman" pitchFamily="18" charset="0"/>
              </a:rPr>
              <a:t>Antenna </a:t>
            </a:r>
            <a:endParaRPr lang="ja-JP" altLang="en-US" sz="1600" b="1" dirty="0"/>
          </a:p>
        </p:txBody>
      </p:sp>
      <p:cxnSp>
        <p:nvCxnSpPr>
          <p:cNvPr id="29" name="直線矢印コネクタ 28">
            <a:extLst>
              <a:ext uri="{FF2B5EF4-FFF2-40B4-BE49-F238E27FC236}">
                <a16:creationId xmlns:a16="http://schemas.microsoft.com/office/drawing/2014/main" id="{E9045E7E-1827-4AA3-8686-7AA241FCA2E2}"/>
              </a:ext>
            </a:extLst>
          </p:cNvPr>
          <p:cNvCxnSpPr/>
          <p:nvPr/>
        </p:nvCxnSpPr>
        <p:spPr bwMode="auto">
          <a:xfrm flipH="1">
            <a:off x="823463" y="1194943"/>
            <a:ext cx="648072" cy="432045"/>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テキスト ボックス 29">
            <a:extLst>
              <a:ext uri="{FF2B5EF4-FFF2-40B4-BE49-F238E27FC236}">
                <a16:creationId xmlns:a16="http://schemas.microsoft.com/office/drawing/2014/main" id="{98219083-0378-48AA-A605-C48275D89EA6}"/>
              </a:ext>
            </a:extLst>
          </p:cNvPr>
          <p:cNvSpPr txBox="1"/>
          <p:nvPr/>
        </p:nvSpPr>
        <p:spPr>
          <a:xfrm>
            <a:off x="1471535" y="748995"/>
            <a:ext cx="1421904" cy="584775"/>
          </a:xfrm>
          <a:prstGeom prst="rect">
            <a:avLst/>
          </a:prstGeom>
          <a:noFill/>
        </p:spPr>
        <p:txBody>
          <a:bodyPr wrap="square">
            <a:spAutoFit/>
          </a:bodyPr>
          <a:lstStyle/>
          <a:p>
            <a:r>
              <a:rPr lang="en-US" altLang="ja-JP" sz="1600" dirty="0">
                <a:latin typeface="+mn-lt"/>
              </a:rPr>
              <a:t>Desired signal + interference</a:t>
            </a:r>
            <a:endParaRPr lang="ja-JP" altLang="en-US" sz="1600" dirty="0">
              <a:latin typeface="+mn-lt"/>
            </a:endParaRPr>
          </a:p>
        </p:txBody>
      </p:sp>
      <p:sp>
        <p:nvSpPr>
          <p:cNvPr id="31" name="テキスト ボックス 30">
            <a:extLst>
              <a:ext uri="{FF2B5EF4-FFF2-40B4-BE49-F238E27FC236}">
                <a16:creationId xmlns:a16="http://schemas.microsoft.com/office/drawing/2014/main" id="{39DAE346-E1BA-43A5-B5DA-93F028D9D6CE}"/>
              </a:ext>
            </a:extLst>
          </p:cNvPr>
          <p:cNvSpPr txBox="1"/>
          <p:nvPr/>
        </p:nvSpPr>
        <p:spPr>
          <a:xfrm>
            <a:off x="4085071" y="885803"/>
            <a:ext cx="1421904" cy="584775"/>
          </a:xfrm>
          <a:prstGeom prst="rect">
            <a:avLst/>
          </a:prstGeom>
          <a:noFill/>
        </p:spPr>
        <p:txBody>
          <a:bodyPr wrap="square">
            <a:spAutoFit/>
          </a:bodyPr>
          <a:lstStyle/>
          <a:p>
            <a:r>
              <a:rPr lang="en-US" altLang="ja-JP" sz="1600" dirty="0">
                <a:latin typeface="+mn-lt"/>
              </a:rPr>
              <a:t>Desired signal + interference</a:t>
            </a:r>
            <a:endParaRPr lang="ja-JP" altLang="en-US" sz="1600" dirty="0">
              <a:latin typeface="+mn-lt"/>
            </a:endParaRPr>
          </a:p>
        </p:txBody>
      </p:sp>
      <p:cxnSp>
        <p:nvCxnSpPr>
          <p:cNvPr id="33" name="直線コネクタ 32">
            <a:extLst>
              <a:ext uri="{FF2B5EF4-FFF2-40B4-BE49-F238E27FC236}">
                <a16:creationId xmlns:a16="http://schemas.microsoft.com/office/drawing/2014/main" id="{03319458-F901-43EE-A6E0-D6601E676869}"/>
              </a:ext>
            </a:extLst>
          </p:cNvPr>
          <p:cNvCxnSpPr>
            <a:stCxn id="5" idx="3"/>
          </p:cNvCxnSpPr>
          <p:nvPr/>
        </p:nvCxnSpPr>
        <p:spPr bwMode="auto">
          <a:xfrm flipV="1">
            <a:off x="3831858" y="1768572"/>
            <a:ext cx="1849680" cy="4244"/>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直線コネクタ 36">
            <a:extLst>
              <a:ext uri="{FF2B5EF4-FFF2-40B4-BE49-F238E27FC236}">
                <a16:creationId xmlns:a16="http://schemas.microsoft.com/office/drawing/2014/main" id="{5B85708C-48E1-489D-A11E-3A2CACB52648}"/>
              </a:ext>
            </a:extLst>
          </p:cNvPr>
          <p:cNvCxnSpPr/>
          <p:nvPr/>
        </p:nvCxnSpPr>
        <p:spPr bwMode="auto">
          <a:xfrm flipH="1">
            <a:off x="3851920" y="2823995"/>
            <a:ext cx="921408"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直線コネクタ 42">
            <a:extLst>
              <a:ext uri="{FF2B5EF4-FFF2-40B4-BE49-F238E27FC236}">
                <a16:creationId xmlns:a16="http://schemas.microsoft.com/office/drawing/2014/main" id="{05CFB651-2709-4BE4-ADF2-70C73B99652F}"/>
              </a:ext>
            </a:extLst>
          </p:cNvPr>
          <p:cNvCxnSpPr/>
          <p:nvPr/>
        </p:nvCxnSpPr>
        <p:spPr bwMode="auto">
          <a:xfrm flipH="1">
            <a:off x="3851920" y="3284984"/>
            <a:ext cx="921408"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直線コネクタ 43">
            <a:extLst>
              <a:ext uri="{FF2B5EF4-FFF2-40B4-BE49-F238E27FC236}">
                <a16:creationId xmlns:a16="http://schemas.microsoft.com/office/drawing/2014/main" id="{B718F6C8-27BA-4DFB-B8B2-D41E27B4C5E8}"/>
              </a:ext>
            </a:extLst>
          </p:cNvPr>
          <p:cNvCxnSpPr/>
          <p:nvPr/>
        </p:nvCxnSpPr>
        <p:spPr bwMode="auto">
          <a:xfrm flipH="1">
            <a:off x="3851920" y="3779299"/>
            <a:ext cx="921408"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直線コネクタ 44">
            <a:extLst>
              <a:ext uri="{FF2B5EF4-FFF2-40B4-BE49-F238E27FC236}">
                <a16:creationId xmlns:a16="http://schemas.microsoft.com/office/drawing/2014/main" id="{C4908D18-9C0A-4B08-B10B-01C6E9E45B2D}"/>
              </a:ext>
            </a:extLst>
          </p:cNvPr>
          <p:cNvCxnSpPr/>
          <p:nvPr/>
        </p:nvCxnSpPr>
        <p:spPr bwMode="auto">
          <a:xfrm flipH="1">
            <a:off x="3851920" y="4797152"/>
            <a:ext cx="921408"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二等辺三角形 45">
            <a:extLst>
              <a:ext uri="{FF2B5EF4-FFF2-40B4-BE49-F238E27FC236}">
                <a16:creationId xmlns:a16="http://schemas.microsoft.com/office/drawing/2014/main" id="{F7471C30-C3DA-4328-A205-FD929CAAC55B}"/>
              </a:ext>
            </a:extLst>
          </p:cNvPr>
          <p:cNvSpPr/>
          <p:nvPr/>
        </p:nvSpPr>
        <p:spPr bwMode="auto">
          <a:xfrm rot="5400000">
            <a:off x="4796479" y="2594700"/>
            <a:ext cx="432047" cy="475108"/>
          </a:xfrm>
          <a:prstGeom prst="triangl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47" name="テキスト ボックス 46">
            <a:extLst>
              <a:ext uri="{FF2B5EF4-FFF2-40B4-BE49-F238E27FC236}">
                <a16:creationId xmlns:a16="http://schemas.microsoft.com/office/drawing/2014/main" id="{16064DB5-2CCD-48AE-8F65-EAD105FB9FF5}"/>
              </a:ext>
            </a:extLst>
          </p:cNvPr>
          <p:cNvSpPr txBox="1"/>
          <p:nvPr/>
        </p:nvSpPr>
        <p:spPr>
          <a:xfrm>
            <a:off x="4744316" y="2685165"/>
            <a:ext cx="451544" cy="307777"/>
          </a:xfrm>
          <a:prstGeom prst="rect">
            <a:avLst/>
          </a:prstGeom>
          <a:noFill/>
        </p:spPr>
        <p:txBody>
          <a:bodyPr wrap="square">
            <a:spAutoFit/>
          </a:bodyPr>
          <a:lstStyle/>
          <a:p>
            <a:r>
              <a:rPr lang="en-US" altLang="ja-JP" sz="1400" dirty="0">
                <a:latin typeface="+mn-lt"/>
              </a:rPr>
              <a:t>W1</a:t>
            </a:r>
            <a:endParaRPr lang="ja-JP" altLang="en-US" sz="1400" dirty="0">
              <a:latin typeface="+mn-lt"/>
            </a:endParaRPr>
          </a:p>
        </p:txBody>
      </p:sp>
      <p:sp>
        <p:nvSpPr>
          <p:cNvPr id="49" name="二等辺三角形 48">
            <a:extLst>
              <a:ext uri="{FF2B5EF4-FFF2-40B4-BE49-F238E27FC236}">
                <a16:creationId xmlns:a16="http://schemas.microsoft.com/office/drawing/2014/main" id="{397FAAC2-2C91-4426-8AE6-169BD0715245}"/>
              </a:ext>
            </a:extLst>
          </p:cNvPr>
          <p:cNvSpPr/>
          <p:nvPr/>
        </p:nvSpPr>
        <p:spPr bwMode="auto">
          <a:xfrm rot="5400000">
            <a:off x="4796479" y="3040764"/>
            <a:ext cx="432047" cy="475108"/>
          </a:xfrm>
          <a:prstGeom prst="triangl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50" name="テキスト ボックス 49">
            <a:extLst>
              <a:ext uri="{FF2B5EF4-FFF2-40B4-BE49-F238E27FC236}">
                <a16:creationId xmlns:a16="http://schemas.microsoft.com/office/drawing/2014/main" id="{FC97EE4B-DAB5-465B-9349-CC088EB11D20}"/>
              </a:ext>
            </a:extLst>
          </p:cNvPr>
          <p:cNvSpPr txBox="1"/>
          <p:nvPr/>
        </p:nvSpPr>
        <p:spPr>
          <a:xfrm>
            <a:off x="4744316" y="3131229"/>
            <a:ext cx="451544" cy="307777"/>
          </a:xfrm>
          <a:prstGeom prst="rect">
            <a:avLst/>
          </a:prstGeom>
          <a:noFill/>
        </p:spPr>
        <p:txBody>
          <a:bodyPr wrap="square">
            <a:spAutoFit/>
          </a:bodyPr>
          <a:lstStyle/>
          <a:p>
            <a:r>
              <a:rPr lang="en-US" altLang="ja-JP" sz="1400" dirty="0">
                <a:latin typeface="+mn-lt"/>
              </a:rPr>
              <a:t>W2</a:t>
            </a:r>
            <a:endParaRPr lang="ja-JP" altLang="en-US" sz="1400" dirty="0">
              <a:latin typeface="+mn-lt"/>
            </a:endParaRPr>
          </a:p>
        </p:txBody>
      </p:sp>
      <p:sp>
        <p:nvSpPr>
          <p:cNvPr id="51" name="二等辺三角形 50">
            <a:extLst>
              <a:ext uri="{FF2B5EF4-FFF2-40B4-BE49-F238E27FC236}">
                <a16:creationId xmlns:a16="http://schemas.microsoft.com/office/drawing/2014/main" id="{3C088504-0FD4-4EBD-8535-B81B24AADA9A}"/>
              </a:ext>
            </a:extLst>
          </p:cNvPr>
          <p:cNvSpPr/>
          <p:nvPr/>
        </p:nvSpPr>
        <p:spPr bwMode="auto">
          <a:xfrm rot="5400000">
            <a:off x="4796479" y="3541900"/>
            <a:ext cx="432047" cy="475108"/>
          </a:xfrm>
          <a:prstGeom prst="triangl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52" name="テキスト ボックス 51">
            <a:extLst>
              <a:ext uri="{FF2B5EF4-FFF2-40B4-BE49-F238E27FC236}">
                <a16:creationId xmlns:a16="http://schemas.microsoft.com/office/drawing/2014/main" id="{55FE5E25-12D5-4AE1-BFFE-C727152B1BE1}"/>
              </a:ext>
            </a:extLst>
          </p:cNvPr>
          <p:cNvSpPr txBox="1"/>
          <p:nvPr/>
        </p:nvSpPr>
        <p:spPr>
          <a:xfrm>
            <a:off x="4744316" y="3632365"/>
            <a:ext cx="451544" cy="307777"/>
          </a:xfrm>
          <a:prstGeom prst="rect">
            <a:avLst/>
          </a:prstGeom>
          <a:noFill/>
        </p:spPr>
        <p:txBody>
          <a:bodyPr wrap="square">
            <a:spAutoFit/>
          </a:bodyPr>
          <a:lstStyle/>
          <a:p>
            <a:r>
              <a:rPr lang="en-US" altLang="ja-JP" sz="1400" dirty="0">
                <a:latin typeface="+mn-lt"/>
              </a:rPr>
              <a:t>W3</a:t>
            </a:r>
            <a:endParaRPr lang="ja-JP" altLang="en-US" sz="1400" dirty="0">
              <a:latin typeface="+mn-lt"/>
            </a:endParaRPr>
          </a:p>
        </p:txBody>
      </p:sp>
      <p:sp>
        <p:nvSpPr>
          <p:cNvPr id="53" name="二等辺三角形 52">
            <a:extLst>
              <a:ext uri="{FF2B5EF4-FFF2-40B4-BE49-F238E27FC236}">
                <a16:creationId xmlns:a16="http://schemas.microsoft.com/office/drawing/2014/main" id="{BB25AA34-7270-46FF-8B5E-93749F779760}"/>
              </a:ext>
            </a:extLst>
          </p:cNvPr>
          <p:cNvSpPr/>
          <p:nvPr/>
        </p:nvSpPr>
        <p:spPr bwMode="auto">
          <a:xfrm rot="5400000">
            <a:off x="4796479" y="4559598"/>
            <a:ext cx="432047" cy="475108"/>
          </a:xfrm>
          <a:prstGeom prst="triangl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54" name="テキスト ボックス 53">
            <a:extLst>
              <a:ext uri="{FF2B5EF4-FFF2-40B4-BE49-F238E27FC236}">
                <a16:creationId xmlns:a16="http://schemas.microsoft.com/office/drawing/2014/main" id="{6FCF8690-D49D-4C02-8AC8-3E5EA9C2CFA1}"/>
              </a:ext>
            </a:extLst>
          </p:cNvPr>
          <p:cNvSpPr txBox="1"/>
          <p:nvPr/>
        </p:nvSpPr>
        <p:spPr>
          <a:xfrm>
            <a:off x="4744316" y="4650063"/>
            <a:ext cx="451544" cy="307777"/>
          </a:xfrm>
          <a:prstGeom prst="rect">
            <a:avLst/>
          </a:prstGeom>
          <a:noFill/>
        </p:spPr>
        <p:txBody>
          <a:bodyPr wrap="square">
            <a:spAutoFit/>
          </a:bodyPr>
          <a:lstStyle/>
          <a:p>
            <a:r>
              <a:rPr lang="en-US" altLang="ja-JP" sz="1400" dirty="0" err="1">
                <a:latin typeface="+mn-lt"/>
              </a:rPr>
              <a:t>W</a:t>
            </a:r>
            <a:r>
              <a:rPr lang="en-US" altLang="ja-JP" sz="1400" i="1" dirty="0" err="1">
                <a:latin typeface="+mn-lt"/>
              </a:rPr>
              <a:t>k</a:t>
            </a:r>
            <a:endParaRPr lang="ja-JP" altLang="en-US" sz="1400" i="1" dirty="0">
              <a:latin typeface="+mn-lt"/>
            </a:endParaRPr>
          </a:p>
        </p:txBody>
      </p:sp>
      <p:cxnSp>
        <p:nvCxnSpPr>
          <p:cNvPr id="55" name="直線コネクタ 54">
            <a:extLst>
              <a:ext uri="{FF2B5EF4-FFF2-40B4-BE49-F238E27FC236}">
                <a16:creationId xmlns:a16="http://schemas.microsoft.com/office/drawing/2014/main" id="{5BD2F41E-3D39-4EE1-9EA1-C3009956F7E4}"/>
              </a:ext>
            </a:extLst>
          </p:cNvPr>
          <p:cNvCxnSpPr/>
          <p:nvPr/>
        </p:nvCxnSpPr>
        <p:spPr bwMode="auto">
          <a:xfrm flipH="1">
            <a:off x="5250057" y="2823995"/>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直線コネクタ 55">
            <a:extLst>
              <a:ext uri="{FF2B5EF4-FFF2-40B4-BE49-F238E27FC236}">
                <a16:creationId xmlns:a16="http://schemas.microsoft.com/office/drawing/2014/main" id="{C043269E-B3AC-4A8A-B97C-AB6B247790F2}"/>
              </a:ext>
            </a:extLst>
          </p:cNvPr>
          <p:cNvCxnSpPr/>
          <p:nvPr/>
        </p:nvCxnSpPr>
        <p:spPr bwMode="auto">
          <a:xfrm flipH="1">
            <a:off x="5250057" y="3284984"/>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直線コネクタ 56">
            <a:extLst>
              <a:ext uri="{FF2B5EF4-FFF2-40B4-BE49-F238E27FC236}">
                <a16:creationId xmlns:a16="http://schemas.microsoft.com/office/drawing/2014/main" id="{4A66A849-1CB8-4848-A11C-0DDA32E3AA9A}"/>
              </a:ext>
            </a:extLst>
          </p:cNvPr>
          <p:cNvCxnSpPr/>
          <p:nvPr/>
        </p:nvCxnSpPr>
        <p:spPr bwMode="auto">
          <a:xfrm flipH="1">
            <a:off x="5250057" y="3789040"/>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直線コネクタ 57">
            <a:extLst>
              <a:ext uri="{FF2B5EF4-FFF2-40B4-BE49-F238E27FC236}">
                <a16:creationId xmlns:a16="http://schemas.microsoft.com/office/drawing/2014/main" id="{87589F92-7164-4F5B-A168-677D2919B655}"/>
              </a:ext>
            </a:extLst>
          </p:cNvPr>
          <p:cNvCxnSpPr/>
          <p:nvPr/>
        </p:nvCxnSpPr>
        <p:spPr bwMode="auto">
          <a:xfrm flipH="1">
            <a:off x="5250057" y="4797152"/>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 name="楕円 58">
            <a:extLst>
              <a:ext uri="{FF2B5EF4-FFF2-40B4-BE49-F238E27FC236}">
                <a16:creationId xmlns:a16="http://schemas.microsoft.com/office/drawing/2014/main" id="{67E8E487-0E42-42E8-91AC-AC043F7B70B8}"/>
              </a:ext>
            </a:extLst>
          </p:cNvPr>
          <p:cNvSpPr/>
          <p:nvPr/>
        </p:nvSpPr>
        <p:spPr bwMode="auto">
          <a:xfrm>
            <a:off x="5681538" y="2542242"/>
            <a:ext cx="609231" cy="609231"/>
          </a:xfrm>
          <a:prstGeom prst="ellips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61" name="直線コネクタ 60">
            <a:extLst>
              <a:ext uri="{FF2B5EF4-FFF2-40B4-BE49-F238E27FC236}">
                <a16:creationId xmlns:a16="http://schemas.microsoft.com/office/drawing/2014/main" id="{541657F3-23CB-4DF5-9026-F41E5BBAC1C9}"/>
              </a:ext>
            </a:extLst>
          </p:cNvPr>
          <p:cNvCxnSpPr>
            <a:stCxn id="59" idx="2"/>
            <a:endCxn id="59" idx="6"/>
          </p:cNvCxnSpPr>
          <p:nvPr/>
        </p:nvCxnSpPr>
        <p:spPr bwMode="auto">
          <a:xfrm>
            <a:off x="5681538" y="2846858"/>
            <a:ext cx="609231"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直線コネクタ 62">
            <a:extLst>
              <a:ext uri="{FF2B5EF4-FFF2-40B4-BE49-F238E27FC236}">
                <a16:creationId xmlns:a16="http://schemas.microsoft.com/office/drawing/2014/main" id="{0AF36535-DC9D-47F5-A99E-F9D1C02AD012}"/>
              </a:ext>
            </a:extLst>
          </p:cNvPr>
          <p:cNvCxnSpPr>
            <a:stCxn id="59" idx="0"/>
            <a:endCxn id="59" idx="4"/>
          </p:cNvCxnSpPr>
          <p:nvPr/>
        </p:nvCxnSpPr>
        <p:spPr bwMode="auto">
          <a:xfrm>
            <a:off x="5986154" y="2542242"/>
            <a:ext cx="0" cy="609231"/>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直線コネクタ 64">
            <a:extLst>
              <a:ext uri="{FF2B5EF4-FFF2-40B4-BE49-F238E27FC236}">
                <a16:creationId xmlns:a16="http://schemas.microsoft.com/office/drawing/2014/main" id="{D45EB297-984B-4C3B-AF43-D3D9ED95B29E}"/>
              </a:ext>
            </a:extLst>
          </p:cNvPr>
          <p:cNvCxnSpPr>
            <a:endCxn id="59" idx="3"/>
          </p:cNvCxnSpPr>
          <p:nvPr/>
        </p:nvCxnSpPr>
        <p:spPr bwMode="auto">
          <a:xfrm flipV="1">
            <a:off x="5670970" y="3062253"/>
            <a:ext cx="99788" cy="216065"/>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直線コネクタ 65">
            <a:extLst>
              <a:ext uri="{FF2B5EF4-FFF2-40B4-BE49-F238E27FC236}">
                <a16:creationId xmlns:a16="http://schemas.microsoft.com/office/drawing/2014/main" id="{7710A8B0-646C-423A-9979-703D2E898AA0}"/>
              </a:ext>
            </a:extLst>
          </p:cNvPr>
          <p:cNvCxnSpPr/>
          <p:nvPr/>
        </p:nvCxnSpPr>
        <p:spPr bwMode="auto">
          <a:xfrm flipV="1">
            <a:off x="5687539" y="3150805"/>
            <a:ext cx="180605" cy="647525"/>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直線コネクタ 67">
            <a:extLst>
              <a:ext uri="{FF2B5EF4-FFF2-40B4-BE49-F238E27FC236}">
                <a16:creationId xmlns:a16="http://schemas.microsoft.com/office/drawing/2014/main" id="{0071AEBE-3D1E-4976-AF18-F72B7EC69E23}"/>
              </a:ext>
            </a:extLst>
          </p:cNvPr>
          <p:cNvCxnSpPr>
            <a:endCxn id="59" idx="4"/>
          </p:cNvCxnSpPr>
          <p:nvPr/>
        </p:nvCxnSpPr>
        <p:spPr bwMode="auto">
          <a:xfrm flipV="1">
            <a:off x="5678352" y="3151473"/>
            <a:ext cx="307802" cy="163709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直線コネクタ 74">
            <a:extLst>
              <a:ext uri="{FF2B5EF4-FFF2-40B4-BE49-F238E27FC236}">
                <a16:creationId xmlns:a16="http://schemas.microsoft.com/office/drawing/2014/main" id="{DF5CBFB1-2525-482C-A9AC-DECA5F7F152C}"/>
              </a:ext>
            </a:extLst>
          </p:cNvPr>
          <p:cNvCxnSpPr>
            <a:endCxn id="59" idx="0"/>
          </p:cNvCxnSpPr>
          <p:nvPr/>
        </p:nvCxnSpPr>
        <p:spPr bwMode="auto">
          <a:xfrm>
            <a:off x="5986154" y="2073187"/>
            <a:ext cx="0" cy="469055"/>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6" name="楕円 75">
            <a:extLst>
              <a:ext uri="{FF2B5EF4-FFF2-40B4-BE49-F238E27FC236}">
                <a16:creationId xmlns:a16="http://schemas.microsoft.com/office/drawing/2014/main" id="{EDA7B5BC-3A58-47EB-AA54-B9AE1314CE15}"/>
              </a:ext>
            </a:extLst>
          </p:cNvPr>
          <p:cNvSpPr/>
          <p:nvPr/>
        </p:nvSpPr>
        <p:spPr bwMode="auto">
          <a:xfrm>
            <a:off x="5681538" y="1463956"/>
            <a:ext cx="609231" cy="609231"/>
          </a:xfrm>
          <a:prstGeom prst="ellips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77" name="直線コネクタ 76">
            <a:extLst>
              <a:ext uri="{FF2B5EF4-FFF2-40B4-BE49-F238E27FC236}">
                <a16:creationId xmlns:a16="http://schemas.microsoft.com/office/drawing/2014/main" id="{05497739-1367-4759-8367-94D1CE61284D}"/>
              </a:ext>
            </a:extLst>
          </p:cNvPr>
          <p:cNvCxnSpPr>
            <a:stCxn id="76" idx="2"/>
            <a:endCxn id="76" idx="6"/>
          </p:cNvCxnSpPr>
          <p:nvPr/>
        </p:nvCxnSpPr>
        <p:spPr bwMode="auto">
          <a:xfrm>
            <a:off x="5681538" y="1768572"/>
            <a:ext cx="609231"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直線コネクタ 77">
            <a:extLst>
              <a:ext uri="{FF2B5EF4-FFF2-40B4-BE49-F238E27FC236}">
                <a16:creationId xmlns:a16="http://schemas.microsoft.com/office/drawing/2014/main" id="{07E62239-BF02-4C68-959F-CF13ABF6ECEB}"/>
              </a:ext>
            </a:extLst>
          </p:cNvPr>
          <p:cNvCxnSpPr>
            <a:stCxn id="76" idx="0"/>
            <a:endCxn id="76" idx="4"/>
          </p:cNvCxnSpPr>
          <p:nvPr/>
        </p:nvCxnSpPr>
        <p:spPr bwMode="auto">
          <a:xfrm>
            <a:off x="5986154" y="1463956"/>
            <a:ext cx="0" cy="609231"/>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直線コネクタ 79">
            <a:extLst>
              <a:ext uri="{FF2B5EF4-FFF2-40B4-BE49-F238E27FC236}">
                <a16:creationId xmlns:a16="http://schemas.microsoft.com/office/drawing/2014/main" id="{D67F1B42-7BC5-45EE-86AF-8F8EA0DA684F}"/>
              </a:ext>
            </a:extLst>
          </p:cNvPr>
          <p:cNvCxnSpPr>
            <a:stCxn id="76" idx="6"/>
          </p:cNvCxnSpPr>
          <p:nvPr/>
        </p:nvCxnSpPr>
        <p:spPr bwMode="auto">
          <a:xfrm>
            <a:off x="6290769" y="1768572"/>
            <a:ext cx="688871"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 name="テキスト ボックス 81">
            <a:extLst>
              <a:ext uri="{FF2B5EF4-FFF2-40B4-BE49-F238E27FC236}">
                <a16:creationId xmlns:a16="http://schemas.microsoft.com/office/drawing/2014/main" id="{2E6889B5-3B2B-4EEE-B315-CF1C00C6E5F5}"/>
              </a:ext>
            </a:extLst>
          </p:cNvPr>
          <p:cNvSpPr txBox="1"/>
          <p:nvPr/>
        </p:nvSpPr>
        <p:spPr>
          <a:xfrm>
            <a:off x="4996867" y="4961470"/>
            <a:ext cx="1929029" cy="338554"/>
          </a:xfrm>
          <a:prstGeom prst="rect">
            <a:avLst/>
          </a:prstGeom>
          <a:noFill/>
        </p:spPr>
        <p:txBody>
          <a:bodyPr wrap="square">
            <a:spAutoFit/>
          </a:bodyPr>
          <a:lstStyle/>
          <a:p>
            <a:r>
              <a:rPr lang="en-US" altLang="ja-JP" sz="1600" b="1" dirty="0"/>
              <a:t>Linear combiner</a:t>
            </a:r>
            <a:endParaRPr lang="ja-JP" altLang="en-US" sz="1600" b="1" dirty="0"/>
          </a:p>
        </p:txBody>
      </p:sp>
      <p:cxnSp>
        <p:nvCxnSpPr>
          <p:cNvPr id="83" name="直線矢印コネクタ 82">
            <a:extLst>
              <a:ext uri="{FF2B5EF4-FFF2-40B4-BE49-F238E27FC236}">
                <a16:creationId xmlns:a16="http://schemas.microsoft.com/office/drawing/2014/main" id="{0165275A-FF25-4324-923A-539F18819BEC}"/>
              </a:ext>
            </a:extLst>
          </p:cNvPr>
          <p:cNvCxnSpPr/>
          <p:nvPr/>
        </p:nvCxnSpPr>
        <p:spPr bwMode="auto">
          <a:xfrm flipH="1">
            <a:off x="4103949" y="1348403"/>
            <a:ext cx="236086" cy="335636"/>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5" name="テキスト ボックス 84">
            <a:extLst>
              <a:ext uri="{FF2B5EF4-FFF2-40B4-BE49-F238E27FC236}">
                <a16:creationId xmlns:a16="http://schemas.microsoft.com/office/drawing/2014/main" id="{E399B79A-763B-4F79-9666-DAE4D87A476E}"/>
              </a:ext>
            </a:extLst>
          </p:cNvPr>
          <p:cNvSpPr txBox="1"/>
          <p:nvPr/>
        </p:nvSpPr>
        <p:spPr>
          <a:xfrm>
            <a:off x="5386451" y="1374142"/>
            <a:ext cx="434981" cy="338554"/>
          </a:xfrm>
          <a:prstGeom prst="rect">
            <a:avLst/>
          </a:prstGeom>
          <a:noFill/>
        </p:spPr>
        <p:txBody>
          <a:bodyPr wrap="square">
            <a:spAutoFit/>
          </a:bodyPr>
          <a:lstStyle/>
          <a:p>
            <a:r>
              <a:rPr kumimoji="0" lang="en-US" altLang="ja-JP" sz="1600" b="1" i="0" u="none" strike="noStrike" cap="none" normalizeH="0" baseline="0" dirty="0">
                <a:ln>
                  <a:noFill/>
                </a:ln>
                <a:solidFill>
                  <a:schemeClr val="tx1"/>
                </a:solidFill>
                <a:effectLst/>
                <a:latin typeface="Times New Roman" pitchFamily="18" charset="0"/>
              </a:rPr>
              <a:t>+</a:t>
            </a:r>
            <a:endParaRPr lang="ja-JP" altLang="en-US" sz="1600" b="1" dirty="0"/>
          </a:p>
        </p:txBody>
      </p:sp>
      <p:sp>
        <p:nvSpPr>
          <p:cNvPr id="86" name="テキスト ボックス 85">
            <a:extLst>
              <a:ext uri="{FF2B5EF4-FFF2-40B4-BE49-F238E27FC236}">
                <a16:creationId xmlns:a16="http://schemas.microsoft.com/office/drawing/2014/main" id="{BD23C80A-37DD-401D-B2DF-FD0A9F477A08}"/>
              </a:ext>
            </a:extLst>
          </p:cNvPr>
          <p:cNvSpPr txBox="1"/>
          <p:nvPr/>
        </p:nvSpPr>
        <p:spPr>
          <a:xfrm>
            <a:off x="5081995" y="1922654"/>
            <a:ext cx="1412196" cy="338554"/>
          </a:xfrm>
          <a:prstGeom prst="rect">
            <a:avLst/>
          </a:prstGeom>
          <a:noFill/>
        </p:spPr>
        <p:txBody>
          <a:bodyPr wrap="square">
            <a:spAutoFit/>
          </a:bodyPr>
          <a:lstStyle/>
          <a:p>
            <a:r>
              <a:rPr lang="en-US" altLang="ja-JP" sz="1600" b="1" dirty="0"/>
              <a:t>subtract</a:t>
            </a:r>
            <a:endParaRPr lang="ja-JP" altLang="en-US" sz="1600" b="1" dirty="0"/>
          </a:p>
        </p:txBody>
      </p:sp>
      <p:grpSp>
        <p:nvGrpSpPr>
          <p:cNvPr id="97" name="グループ化 96">
            <a:extLst>
              <a:ext uri="{FF2B5EF4-FFF2-40B4-BE49-F238E27FC236}">
                <a16:creationId xmlns:a16="http://schemas.microsoft.com/office/drawing/2014/main" id="{3DACB1CC-662D-42EB-9226-45FD7D8F8A58}"/>
              </a:ext>
            </a:extLst>
          </p:cNvPr>
          <p:cNvGrpSpPr/>
          <p:nvPr/>
        </p:nvGrpSpPr>
        <p:grpSpPr>
          <a:xfrm>
            <a:off x="6960208" y="1590870"/>
            <a:ext cx="440166" cy="325962"/>
            <a:chOff x="6804241" y="1516221"/>
            <a:chExt cx="752100" cy="556963"/>
          </a:xfrm>
        </p:grpSpPr>
        <p:sp>
          <p:nvSpPr>
            <p:cNvPr id="87" name="正方形/長方形 86">
              <a:extLst>
                <a:ext uri="{FF2B5EF4-FFF2-40B4-BE49-F238E27FC236}">
                  <a16:creationId xmlns:a16="http://schemas.microsoft.com/office/drawing/2014/main" id="{3D4A205A-C97A-40A3-BA5D-D18DF1684C1F}"/>
                </a:ext>
              </a:extLst>
            </p:cNvPr>
            <p:cNvSpPr/>
            <p:nvPr/>
          </p:nvSpPr>
          <p:spPr bwMode="auto">
            <a:xfrm>
              <a:off x="6804241" y="1516221"/>
              <a:ext cx="752100" cy="556963"/>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89" name="直線コネクタ 88">
              <a:extLst>
                <a:ext uri="{FF2B5EF4-FFF2-40B4-BE49-F238E27FC236}">
                  <a16:creationId xmlns:a16="http://schemas.microsoft.com/office/drawing/2014/main" id="{14AC8B5C-6EE2-4C98-8550-A0DF5BC38166}"/>
                </a:ext>
              </a:extLst>
            </p:cNvPr>
            <p:cNvCxnSpPr/>
            <p:nvPr/>
          </p:nvCxnSpPr>
          <p:spPr bwMode="auto">
            <a:xfrm>
              <a:off x="6978320" y="1615545"/>
              <a:ext cx="216024"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直線コネクタ 89">
              <a:extLst>
                <a:ext uri="{FF2B5EF4-FFF2-40B4-BE49-F238E27FC236}">
                  <a16:creationId xmlns:a16="http://schemas.microsoft.com/office/drawing/2014/main" id="{FFDE281B-9256-4F6E-A75B-7C666D0F8F0D}"/>
                </a:ext>
              </a:extLst>
            </p:cNvPr>
            <p:cNvCxnSpPr/>
            <p:nvPr/>
          </p:nvCxnSpPr>
          <p:spPr bwMode="auto">
            <a:xfrm>
              <a:off x="7194344" y="1975585"/>
              <a:ext cx="216024"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直線コネクタ 91">
              <a:extLst>
                <a:ext uri="{FF2B5EF4-FFF2-40B4-BE49-F238E27FC236}">
                  <a16:creationId xmlns:a16="http://schemas.microsoft.com/office/drawing/2014/main" id="{351A61E7-AA1B-47F6-9DC9-265AA1141383}"/>
                </a:ext>
              </a:extLst>
            </p:cNvPr>
            <p:cNvCxnSpPr/>
            <p:nvPr/>
          </p:nvCxnSpPr>
          <p:spPr bwMode="auto">
            <a:xfrm>
              <a:off x="7194344" y="1615545"/>
              <a:ext cx="0" cy="36004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直線コネクタ 92">
              <a:extLst>
                <a:ext uri="{FF2B5EF4-FFF2-40B4-BE49-F238E27FC236}">
                  <a16:creationId xmlns:a16="http://schemas.microsoft.com/office/drawing/2014/main" id="{4A1B1847-AB2F-4474-AD24-7FFC24976C33}"/>
                </a:ext>
              </a:extLst>
            </p:cNvPr>
            <p:cNvCxnSpPr/>
            <p:nvPr/>
          </p:nvCxnSpPr>
          <p:spPr bwMode="auto">
            <a:xfrm>
              <a:off x="7086332" y="1810887"/>
              <a:ext cx="216024"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94" name="直線コネクタ 93">
            <a:extLst>
              <a:ext uri="{FF2B5EF4-FFF2-40B4-BE49-F238E27FC236}">
                <a16:creationId xmlns:a16="http://schemas.microsoft.com/office/drawing/2014/main" id="{18203E61-52AB-47D9-9A7A-7AB49849F599}"/>
              </a:ext>
            </a:extLst>
          </p:cNvPr>
          <p:cNvCxnSpPr/>
          <p:nvPr/>
        </p:nvCxnSpPr>
        <p:spPr bwMode="auto">
          <a:xfrm>
            <a:off x="7373923" y="1768571"/>
            <a:ext cx="653349" cy="0"/>
          </a:xfrm>
          <a:prstGeom prst="line">
            <a:avLst/>
          </a:prstGeom>
          <a:solidFill>
            <a:schemeClr val="accent1"/>
          </a:solidFill>
          <a:ln w="12700" cap="flat" cmpd="sng" algn="ctr">
            <a:solidFill>
              <a:schemeClr val="tx1"/>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直線コネクタ 101">
            <a:extLst>
              <a:ext uri="{FF2B5EF4-FFF2-40B4-BE49-F238E27FC236}">
                <a16:creationId xmlns:a16="http://schemas.microsoft.com/office/drawing/2014/main" id="{1DEDE252-7F75-4D4C-B32C-8D98FBA07C8B}"/>
              </a:ext>
            </a:extLst>
          </p:cNvPr>
          <p:cNvCxnSpPr/>
          <p:nvPr/>
        </p:nvCxnSpPr>
        <p:spPr bwMode="auto">
          <a:xfrm>
            <a:off x="6804241" y="1770694"/>
            <a:ext cx="0" cy="43417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直線コネクタ 102">
            <a:extLst>
              <a:ext uri="{FF2B5EF4-FFF2-40B4-BE49-F238E27FC236}">
                <a16:creationId xmlns:a16="http://schemas.microsoft.com/office/drawing/2014/main" id="{1A589BB8-5E57-40AF-98F6-A471AA89B03E}"/>
              </a:ext>
            </a:extLst>
          </p:cNvPr>
          <p:cNvCxnSpPr/>
          <p:nvPr/>
        </p:nvCxnSpPr>
        <p:spPr bwMode="auto">
          <a:xfrm>
            <a:off x="7596336" y="1770694"/>
            <a:ext cx="0" cy="43417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直線コネクタ 109">
            <a:extLst>
              <a:ext uri="{FF2B5EF4-FFF2-40B4-BE49-F238E27FC236}">
                <a16:creationId xmlns:a16="http://schemas.microsoft.com/office/drawing/2014/main" id="{B13334A0-2607-4F8E-8B5C-1649C5227870}"/>
              </a:ext>
            </a:extLst>
          </p:cNvPr>
          <p:cNvCxnSpPr/>
          <p:nvPr/>
        </p:nvCxnSpPr>
        <p:spPr bwMode="auto">
          <a:xfrm flipV="1">
            <a:off x="6804849" y="2189554"/>
            <a:ext cx="791487" cy="2122"/>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直線コネクタ 111">
            <a:extLst>
              <a:ext uri="{FF2B5EF4-FFF2-40B4-BE49-F238E27FC236}">
                <a16:creationId xmlns:a16="http://schemas.microsoft.com/office/drawing/2014/main" id="{D488B222-E697-4F23-A160-45120B2BCE6D}"/>
              </a:ext>
            </a:extLst>
          </p:cNvPr>
          <p:cNvCxnSpPr/>
          <p:nvPr/>
        </p:nvCxnSpPr>
        <p:spPr bwMode="auto">
          <a:xfrm>
            <a:off x="7218943" y="2189554"/>
            <a:ext cx="0" cy="43417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3" name="正方形/長方形 112">
            <a:extLst>
              <a:ext uri="{FF2B5EF4-FFF2-40B4-BE49-F238E27FC236}">
                <a16:creationId xmlns:a16="http://schemas.microsoft.com/office/drawing/2014/main" id="{2B0FF681-31A2-4DC0-A969-18D05171FE52}"/>
              </a:ext>
            </a:extLst>
          </p:cNvPr>
          <p:cNvSpPr/>
          <p:nvPr/>
        </p:nvSpPr>
        <p:spPr bwMode="auto">
          <a:xfrm>
            <a:off x="7011818" y="2629418"/>
            <a:ext cx="606251" cy="2167734"/>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114" name="テキスト ボックス 113">
            <a:extLst>
              <a:ext uri="{FF2B5EF4-FFF2-40B4-BE49-F238E27FC236}">
                <a16:creationId xmlns:a16="http://schemas.microsoft.com/office/drawing/2014/main" id="{11851E85-DF99-4C08-8B21-CA19AE4B4D14}"/>
              </a:ext>
            </a:extLst>
          </p:cNvPr>
          <p:cNvSpPr txBox="1"/>
          <p:nvPr/>
        </p:nvSpPr>
        <p:spPr>
          <a:xfrm rot="5400000">
            <a:off x="6274187" y="3421193"/>
            <a:ext cx="2182260" cy="584775"/>
          </a:xfrm>
          <a:prstGeom prst="rect">
            <a:avLst/>
          </a:prstGeom>
          <a:noFill/>
        </p:spPr>
        <p:txBody>
          <a:bodyPr wrap="square">
            <a:spAutoFit/>
          </a:bodyPr>
          <a:lstStyle/>
          <a:p>
            <a:r>
              <a:rPr lang="en-US" altLang="ja-JP" sz="1600" b="1" dirty="0">
                <a:latin typeface="+mn-lt"/>
              </a:rPr>
              <a:t>Adaptive algorithm</a:t>
            </a:r>
          </a:p>
          <a:p>
            <a:r>
              <a:rPr lang="en-US" altLang="ja-JP" sz="1600" b="1" dirty="0">
                <a:latin typeface="+mn-lt"/>
              </a:rPr>
              <a:t>e.g. LMS</a:t>
            </a:r>
            <a:endParaRPr lang="ja-JP" altLang="en-US" sz="1600" b="1" dirty="0">
              <a:latin typeface="+mn-lt"/>
            </a:endParaRPr>
          </a:p>
        </p:txBody>
      </p:sp>
      <p:cxnSp>
        <p:nvCxnSpPr>
          <p:cNvPr id="117" name="直線コネクタ 116">
            <a:extLst>
              <a:ext uri="{FF2B5EF4-FFF2-40B4-BE49-F238E27FC236}">
                <a16:creationId xmlns:a16="http://schemas.microsoft.com/office/drawing/2014/main" id="{2648A504-BC8E-45C8-9C39-A7B24992EFDE}"/>
              </a:ext>
            </a:extLst>
          </p:cNvPr>
          <p:cNvCxnSpPr/>
          <p:nvPr/>
        </p:nvCxnSpPr>
        <p:spPr bwMode="auto">
          <a:xfrm flipV="1">
            <a:off x="4958796" y="4961470"/>
            <a:ext cx="0" cy="707740"/>
          </a:xfrm>
          <a:prstGeom prst="line">
            <a:avLst/>
          </a:prstGeom>
          <a:solidFill>
            <a:schemeClr val="accent1"/>
          </a:solidFill>
          <a:ln w="12700" cap="flat" cmpd="sng" algn="ctr">
            <a:solidFill>
              <a:schemeClr val="tx1"/>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直線コネクタ 118">
            <a:extLst>
              <a:ext uri="{FF2B5EF4-FFF2-40B4-BE49-F238E27FC236}">
                <a16:creationId xmlns:a16="http://schemas.microsoft.com/office/drawing/2014/main" id="{4C0C26DE-F9E7-4915-8A40-FF9F46BCC964}"/>
              </a:ext>
            </a:extLst>
          </p:cNvPr>
          <p:cNvCxnSpPr/>
          <p:nvPr/>
        </p:nvCxnSpPr>
        <p:spPr bwMode="auto">
          <a:xfrm flipV="1">
            <a:off x="4958796" y="3942323"/>
            <a:ext cx="0" cy="707740"/>
          </a:xfrm>
          <a:prstGeom prst="line">
            <a:avLst/>
          </a:prstGeom>
          <a:solidFill>
            <a:schemeClr val="accent1"/>
          </a:solidFill>
          <a:ln w="12700" cap="flat" cmpd="sng" algn="ctr">
            <a:solidFill>
              <a:schemeClr val="tx1"/>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直線コネクタ 119">
            <a:extLst>
              <a:ext uri="{FF2B5EF4-FFF2-40B4-BE49-F238E27FC236}">
                <a16:creationId xmlns:a16="http://schemas.microsoft.com/office/drawing/2014/main" id="{CAFF8E6A-0BDD-4A99-8FA0-30B3B54D97F7}"/>
              </a:ext>
            </a:extLst>
          </p:cNvPr>
          <p:cNvCxnSpPr>
            <a:stCxn id="52" idx="0"/>
          </p:cNvCxnSpPr>
          <p:nvPr/>
        </p:nvCxnSpPr>
        <p:spPr bwMode="auto">
          <a:xfrm flipH="1" flipV="1">
            <a:off x="4958796" y="3425403"/>
            <a:ext cx="11292" cy="206962"/>
          </a:xfrm>
          <a:prstGeom prst="line">
            <a:avLst/>
          </a:prstGeom>
          <a:solidFill>
            <a:schemeClr val="accent1"/>
          </a:solidFill>
          <a:ln w="12700" cap="flat" cmpd="sng" algn="ctr">
            <a:solidFill>
              <a:schemeClr val="tx1"/>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直線コネクタ 120">
            <a:extLst>
              <a:ext uri="{FF2B5EF4-FFF2-40B4-BE49-F238E27FC236}">
                <a16:creationId xmlns:a16="http://schemas.microsoft.com/office/drawing/2014/main" id="{82877261-E076-4B82-9790-D5B86ED08F65}"/>
              </a:ext>
            </a:extLst>
          </p:cNvPr>
          <p:cNvCxnSpPr>
            <a:stCxn id="50" idx="0"/>
          </p:cNvCxnSpPr>
          <p:nvPr/>
        </p:nvCxnSpPr>
        <p:spPr bwMode="auto">
          <a:xfrm flipH="1" flipV="1">
            <a:off x="4958796" y="2962165"/>
            <a:ext cx="11292" cy="169064"/>
          </a:xfrm>
          <a:prstGeom prst="line">
            <a:avLst/>
          </a:prstGeom>
          <a:solidFill>
            <a:schemeClr val="accent1"/>
          </a:solidFill>
          <a:ln w="12700" cap="flat" cmpd="sng" algn="ctr">
            <a:solidFill>
              <a:schemeClr val="tx1"/>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直線コネクタ 124">
            <a:extLst>
              <a:ext uri="{FF2B5EF4-FFF2-40B4-BE49-F238E27FC236}">
                <a16:creationId xmlns:a16="http://schemas.microsoft.com/office/drawing/2014/main" id="{56070BA6-99F1-4E86-AE10-7F722FED1029}"/>
              </a:ext>
            </a:extLst>
          </p:cNvPr>
          <p:cNvCxnSpPr/>
          <p:nvPr/>
        </p:nvCxnSpPr>
        <p:spPr bwMode="auto">
          <a:xfrm>
            <a:off x="4927244" y="5669210"/>
            <a:ext cx="2324486"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直線コネクタ 126">
            <a:extLst>
              <a:ext uri="{FF2B5EF4-FFF2-40B4-BE49-F238E27FC236}">
                <a16:creationId xmlns:a16="http://schemas.microsoft.com/office/drawing/2014/main" id="{2087AE38-0C76-48CA-8B82-217A08A9A5D2}"/>
              </a:ext>
            </a:extLst>
          </p:cNvPr>
          <p:cNvCxnSpPr/>
          <p:nvPr/>
        </p:nvCxnSpPr>
        <p:spPr bwMode="auto">
          <a:xfrm>
            <a:off x="7251730" y="4804711"/>
            <a:ext cx="0" cy="864499"/>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直線矢印コネクタ 129">
            <a:extLst>
              <a:ext uri="{FF2B5EF4-FFF2-40B4-BE49-F238E27FC236}">
                <a16:creationId xmlns:a16="http://schemas.microsoft.com/office/drawing/2014/main" id="{A3AAD68B-6F5B-4EA9-A372-A3C72FEF2613}"/>
              </a:ext>
            </a:extLst>
          </p:cNvPr>
          <p:cNvCxnSpPr/>
          <p:nvPr/>
        </p:nvCxnSpPr>
        <p:spPr bwMode="auto">
          <a:xfrm flipV="1">
            <a:off x="4017191" y="5143614"/>
            <a:ext cx="86758" cy="508851"/>
          </a:xfrm>
          <a:prstGeom prst="straightConnector1">
            <a:avLst/>
          </a:prstGeom>
          <a:solidFill>
            <a:schemeClr val="accent1"/>
          </a:solidFill>
          <a:ln w="12700" cap="flat" cmpd="sng" algn="ctr">
            <a:solidFill>
              <a:srgbClr val="FF000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1" name="テキスト ボックス 130">
            <a:extLst>
              <a:ext uri="{FF2B5EF4-FFF2-40B4-BE49-F238E27FC236}">
                <a16:creationId xmlns:a16="http://schemas.microsoft.com/office/drawing/2014/main" id="{956E5BD5-2F31-427C-8A5D-7DC3ADB11D77}"/>
              </a:ext>
            </a:extLst>
          </p:cNvPr>
          <p:cNvSpPr txBox="1"/>
          <p:nvPr/>
        </p:nvSpPr>
        <p:spPr>
          <a:xfrm>
            <a:off x="2634310" y="5641798"/>
            <a:ext cx="2088225" cy="523220"/>
          </a:xfrm>
          <a:prstGeom prst="rect">
            <a:avLst/>
          </a:prstGeom>
          <a:noFill/>
        </p:spPr>
        <p:txBody>
          <a:bodyPr wrap="square">
            <a:spAutoFit/>
          </a:bodyPr>
          <a:lstStyle/>
          <a:p>
            <a:r>
              <a:rPr lang="en-US" altLang="ja-JP" sz="1400" dirty="0"/>
              <a:t>Mixed signal </a:t>
            </a:r>
            <a:r>
              <a:rPr lang="en-US" altLang="ja-JP" sz="1400" b="1" dirty="0">
                <a:solidFill>
                  <a:srgbClr val="FF0000"/>
                </a:solidFill>
              </a:rPr>
              <a:t>EXCEPT </a:t>
            </a:r>
            <a:r>
              <a:rPr lang="en-US" altLang="ja-JP" sz="1400" dirty="0"/>
              <a:t>desired signal.</a:t>
            </a:r>
            <a:endParaRPr lang="ja-JP" altLang="en-US" sz="1400" dirty="0"/>
          </a:p>
        </p:txBody>
      </p:sp>
      <p:sp>
        <p:nvSpPr>
          <p:cNvPr id="132" name="楕円 131">
            <a:extLst>
              <a:ext uri="{FF2B5EF4-FFF2-40B4-BE49-F238E27FC236}">
                <a16:creationId xmlns:a16="http://schemas.microsoft.com/office/drawing/2014/main" id="{71388066-6A0A-4BC9-8772-2E2CA7C4760C}"/>
              </a:ext>
            </a:extLst>
          </p:cNvPr>
          <p:cNvSpPr/>
          <p:nvPr/>
        </p:nvSpPr>
        <p:spPr bwMode="auto">
          <a:xfrm>
            <a:off x="3995936" y="2536232"/>
            <a:ext cx="284279" cy="2544706"/>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134" name="直線矢印コネクタ 133">
            <a:extLst>
              <a:ext uri="{FF2B5EF4-FFF2-40B4-BE49-F238E27FC236}">
                <a16:creationId xmlns:a16="http://schemas.microsoft.com/office/drawing/2014/main" id="{270AAF44-2DA2-44C2-9CF1-A1E1E7005D56}"/>
              </a:ext>
            </a:extLst>
          </p:cNvPr>
          <p:cNvCxnSpPr/>
          <p:nvPr/>
        </p:nvCxnSpPr>
        <p:spPr bwMode="auto">
          <a:xfrm>
            <a:off x="4775533" y="2179825"/>
            <a:ext cx="1140430" cy="245217"/>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6" name="テキスト ボックス 135">
            <a:extLst>
              <a:ext uri="{FF2B5EF4-FFF2-40B4-BE49-F238E27FC236}">
                <a16:creationId xmlns:a16="http://schemas.microsoft.com/office/drawing/2014/main" id="{DC2E9442-AB23-40BD-8FC3-6494E901E234}"/>
              </a:ext>
            </a:extLst>
          </p:cNvPr>
          <p:cNvSpPr txBox="1"/>
          <p:nvPr/>
        </p:nvSpPr>
        <p:spPr>
          <a:xfrm>
            <a:off x="3747847" y="1871119"/>
            <a:ext cx="1421904" cy="523220"/>
          </a:xfrm>
          <a:prstGeom prst="rect">
            <a:avLst/>
          </a:prstGeom>
          <a:noFill/>
        </p:spPr>
        <p:txBody>
          <a:bodyPr wrap="square">
            <a:spAutoFit/>
          </a:bodyPr>
          <a:lstStyle/>
          <a:p>
            <a:r>
              <a:rPr lang="en-US" altLang="ja-JP" sz="1400" b="1" dirty="0">
                <a:solidFill>
                  <a:srgbClr val="FF0000"/>
                </a:solidFill>
              </a:rPr>
              <a:t>Replica of interferences</a:t>
            </a:r>
            <a:endParaRPr lang="ja-JP" altLang="en-US" sz="1400" b="1" dirty="0">
              <a:solidFill>
                <a:srgbClr val="FF0000"/>
              </a:solidFill>
            </a:endParaRPr>
          </a:p>
        </p:txBody>
      </p:sp>
      <p:cxnSp>
        <p:nvCxnSpPr>
          <p:cNvPr id="137" name="直線矢印コネクタ 136">
            <a:extLst>
              <a:ext uri="{FF2B5EF4-FFF2-40B4-BE49-F238E27FC236}">
                <a16:creationId xmlns:a16="http://schemas.microsoft.com/office/drawing/2014/main" id="{C411C342-1141-4BD9-B447-BBB8CEACAAE3}"/>
              </a:ext>
            </a:extLst>
          </p:cNvPr>
          <p:cNvCxnSpPr/>
          <p:nvPr/>
        </p:nvCxnSpPr>
        <p:spPr bwMode="auto">
          <a:xfrm flipH="1">
            <a:off x="961576" y="1923900"/>
            <a:ext cx="648072" cy="432045"/>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直線矢印コネクタ 137">
            <a:extLst>
              <a:ext uri="{FF2B5EF4-FFF2-40B4-BE49-F238E27FC236}">
                <a16:creationId xmlns:a16="http://schemas.microsoft.com/office/drawing/2014/main" id="{E81799C7-6A9F-48B3-816C-F8CA907D4071}"/>
              </a:ext>
            </a:extLst>
          </p:cNvPr>
          <p:cNvCxnSpPr/>
          <p:nvPr/>
        </p:nvCxnSpPr>
        <p:spPr bwMode="auto">
          <a:xfrm flipH="1">
            <a:off x="1036898" y="2888945"/>
            <a:ext cx="659207" cy="129539"/>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直線矢印コネクタ 138">
            <a:extLst>
              <a:ext uri="{FF2B5EF4-FFF2-40B4-BE49-F238E27FC236}">
                <a16:creationId xmlns:a16="http://schemas.microsoft.com/office/drawing/2014/main" id="{7972D792-EF10-43D8-8867-EB6592400C1A}"/>
              </a:ext>
            </a:extLst>
          </p:cNvPr>
          <p:cNvCxnSpPr/>
          <p:nvPr/>
        </p:nvCxnSpPr>
        <p:spPr bwMode="auto">
          <a:xfrm flipH="1" flipV="1">
            <a:off x="1036899" y="3112030"/>
            <a:ext cx="618268" cy="72005"/>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直線矢印コネクタ 139">
            <a:extLst>
              <a:ext uri="{FF2B5EF4-FFF2-40B4-BE49-F238E27FC236}">
                <a16:creationId xmlns:a16="http://schemas.microsoft.com/office/drawing/2014/main" id="{DE05FC77-9943-4E77-AA79-025A61712643}"/>
              </a:ext>
            </a:extLst>
          </p:cNvPr>
          <p:cNvCxnSpPr/>
          <p:nvPr/>
        </p:nvCxnSpPr>
        <p:spPr bwMode="auto">
          <a:xfrm flipH="1">
            <a:off x="1003707" y="3861051"/>
            <a:ext cx="648072" cy="432045"/>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直線矢印コネクタ 140">
            <a:extLst>
              <a:ext uri="{FF2B5EF4-FFF2-40B4-BE49-F238E27FC236}">
                <a16:creationId xmlns:a16="http://schemas.microsoft.com/office/drawing/2014/main" id="{69983884-2F8E-4E0F-96BF-8C8EC7DF2598}"/>
              </a:ext>
            </a:extLst>
          </p:cNvPr>
          <p:cNvCxnSpPr/>
          <p:nvPr/>
        </p:nvCxnSpPr>
        <p:spPr bwMode="auto">
          <a:xfrm flipH="1" flipV="1">
            <a:off x="997486" y="4516795"/>
            <a:ext cx="648072" cy="345306"/>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直線矢印コネクタ 142">
            <a:extLst>
              <a:ext uri="{FF2B5EF4-FFF2-40B4-BE49-F238E27FC236}">
                <a16:creationId xmlns:a16="http://schemas.microsoft.com/office/drawing/2014/main" id="{E008B3A9-CA55-4E6E-B73B-E1CD3341351C}"/>
              </a:ext>
            </a:extLst>
          </p:cNvPr>
          <p:cNvCxnSpPr/>
          <p:nvPr/>
        </p:nvCxnSpPr>
        <p:spPr bwMode="auto">
          <a:xfrm flipH="1" flipV="1">
            <a:off x="961576" y="2406678"/>
            <a:ext cx="648072" cy="345306"/>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直線矢印コネクタ 146">
            <a:extLst>
              <a:ext uri="{FF2B5EF4-FFF2-40B4-BE49-F238E27FC236}">
                <a16:creationId xmlns:a16="http://schemas.microsoft.com/office/drawing/2014/main" id="{9A5C15E7-EC7C-4CC7-90DF-0D4EB0F7BB7B}"/>
              </a:ext>
            </a:extLst>
          </p:cNvPr>
          <p:cNvCxnSpPr/>
          <p:nvPr/>
        </p:nvCxnSpPr>
        <p:spPr bwMode="auto">
          <a:xfrm flipH="1" flipV="1">
            <a:off x="1036899" y="3666563"/>
            <a:ext cx="618268" cy="72005"/>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直線矢印コネクタ 147">
            <a:extLst>
              <a:ext uri="{FF2B5EF4-FFF2-40B4-BE49-F238E27FC236}">
                <a16:creationId xmlns:a16="http://schemas.microsoft.com/office/drawing/2014/main" id="{356D3F34-69EE-4879-8DAD-445E7DBEFD26}"/>
              </a:ext>
            </a:extLst>
          </p:cNvPr>
          <p:cNvCxnSpPr/>
          <p:nvPr/>
        </p:nvCxnSpPr>
        <p:spPr bwMode="auto">
          <a:xfrm flipH="1">
            <a:off x="1033230" y="3393000"/>
            <a:ext cx="659207" cy="129539"/>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9" name="テキスト ボックス 148">
            <a:extLst>
              <a:ext uri="{FF2B5EF4-FFF2-40B4-BE49-F238E27FC236}">
                <a16:creationId xmlns:a16="http://schemas.microsoft.com/office/drawing/2014/main" id="{D99B0F99-5CC4-4623-B146-E14390B85C29}"/>
              </a:ext>
            </a:extLst>
          </p:cNvPr>
          <p:cNvSpPr txBox="1"/>
          <p:nvPr/>
        </p:nvSpPr>
        <p:spPr>
          <a:xfrm>
            <a:off x="139316" y="2193036"/>
            <a:ext cx="1421904" cy="276999"/>
          </a:xfrm>
          <a:prstGeom prst="rect">
            <a:avLst/>
          </a:prstGeom>
          <a:noFill/>
        </p:spPr>
        <p:txBody>
          <a:bodyPr wrap="square">
            <a:spAutoFit/>
          </a:bodyPr>
          <a:lstStyle/>
          <a:p>
            <a:r>
              <a:rPr lang="en-US" altLang="ja-JP" sz="1200" dirty="0">
                <a:latin typeface="+mn-lt"/>
              </a:rPr>
              <a:t>Orthogonal</a:t>
            </a:r>
            <a:endParaRPr lang="ja-JP" altLang="en-US" sz="1200" dirty="0">
              <a:latin typeface="+mn-lt"/>
            </a:endParaRPr>
          </a:p>
        </p:txBody>
      </p:sp>
      <p:sp>
        <p:nvSpPr>
          <p:cNvPr id="150" name="テキスト ボックス 149">
            <a:extLst>
              <a:ext uri="{FF2B5EF4-FFF2-40B4-BE49-F238E27FC236}">
                <a16:creationId xmlns:a16="http://schemas.microsoft.com/office/drawing/2014/main" id="{951EF98A-4F64-4942-BB30-DF0133FE8545}"/>
              </a:ext>
            </a:extLst>
          </p:cNvPr>
          <p:cNvSpPr txBox="1"/>
          <p:nvPr/>
        </p:nvSpPr>
        <p:spPr>
          <a:xfrm>
            <a:off x="139316" y="2889362"/>
            <a:ext cx="1421904" cy="276999"/>
          </a:xfrm>
          <a:prstGeom prst="rect">
            <a:avLst/>
          </a:prstGeom>
          <a:noFill/>
        </p:spPr>
        <p:txBody>
          <a:bodyPr wrap="square">
            <a:spAutoFit/>
          </a:bodyPr>
          <a:lstStyle/>
          <a:p>
            <a:r>
              <a:rPr lang="en-US" altLang="ja-JP" sz="1200" dirty="0">
                <a:latin typeface="+mn-lt"/>
              </a:rPr>
              <a:t>Orthogonal</a:t>
            </a:r>
            <a:endParaRPr lang="ja-JP" altLang="en-US" sz="1200" dirty="0">
              <a:latin typeface="+mn-lt"/>
            </a:endParaRPr>
          </a:p>
        </p:txBody>
      </p:sp>
      <p:sp>
        <p:nvSpPr>
          <p:cNvPr id="151" name="テキスト ボックス 150">
            <a:extLst>
              <a:ext uri="{FF2B5EF4-FFF2-40B4-BE49-F238E27FC236}">
                <a16:creationId xmlns:a16="http://schemas.microsoft.com/office/drawing/2014/main" id="{3F451801-CA0E-462B-8235-D90FED77F310}"/>
              </a:ext>
            </a:extLst>
          </p:cNvPr>
          <p:cNvSpPr txBox="1"/>
          <p:nvPr/>
        </p:nvSpPr>
        <p:spPr>
          <a:xfrm>
            <a:off x="139316" y="3442103"/>
            <a:ext cx="1421904" cy="276999"/>
          </a:xfrm>
          <a:prstGeom prst="rect">
            <a:avLst/>
          </a:prstGeom>
          <a:noFill/>
        </p:spPr>
        <p:txBody>
          <a:bodyPr wrap="square">
            <a:spAutoFit/>
          </a:bodyPr>
          <a:lstStyle/>
          <a:p>
            <a:r>
              <a:rPr lang="en-US" altLang="ja-JP" sz="1200" dirty="0">
                <a:latin typeface="+mn-lt"/>
              </a:rPr>
              <a:t>Orthogonal</a:t>
            </a:r>
            <a:endParaRPr lang="ja-JP" altLang="en-US" sz="1200" dirty="0">
              <a:latin typeface="+mn-lt"/>
            </a:endParaRPr>
          </a:p>
        </p:txBody>
      </p:sp>
      <p:sp>
        <p:nvSpPr>
          <p:cNvPr id="152" name="テキスト ボックス 151">
            <a:extLst>
              <a:ext uri="{FF2B5EF4-FFF2-40B4-BE49-F238E27FC236}">
                <a16:creationId xmlns:a16="http://schemas.microsoft.com/office/drawing/2014/main" id="{DFAD872E-BE37-4B33-A9B4-0FB3B16D9747}"/>
              </a:ext>
            </a:extLst>
          </p:cNvPr>
          <p:cNvSpPr txBox="1"/>
          <p:nvPr/>
        </p:nvSpPr>
        <p:spPr>
          <a:xfrm>
            <a:off x="139316" y="4239796"/>
            <a:ext cx="1421904" cy="276999"/>
          </a:xfrm>
          <a:prstGeom prst="rect">
            <a:avLst/>
          </a:prstGeom>
          <a:noFill/>
        </p:spPr>
        <p:txBody>
          <a:bodyPr wrap="square">
            <a:spAutoFit/>
          </a:bodyPr>
          <a:lstStyle/>
          <a:p>
            <a:r>
              <a:rPr lang="en-US" altLang="ja-JP" sz="1200" dirty="0">
                <a:latin typeface="+mn-lt"/>
              </a:rPr>
              <a:t>Orthogonal</a:t>
            </a:r>
            <a:endParaRPr lang="ja-JP" altLang="en-US" sz="1200" dirty="0">
              <a:latin typeface="+mn-lt"/>
            </a:endParaRPr>
          </a:p>
        </p:txBody>
      </p:sp>
    </p:spTree>
    <p:extLst>
      <p:ext uri="{BB962C8B-B14F-4D97-AF65-F5344CB8AC3E}">
        <p14:creationId xmlns:p14="http://schemas.microsoft.com/office/powerpoint/2010/main" val="20007259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DF9FEDA-9D27-4A3D-95AE-5F7C26E584DC}"/>
              </a:ext>
            </a:extLst>
          </p:cNvPr>
          <p:cNvSpPr>
            <a:spLocks noGrp="1"/>
          </p:cNvSpPr>
          <p:nvPr>
            <p:ph type="dt" sz="half" idx="2"/>
          </p:nvPr>
        </p:nvSpPr>
        <p:spPr/>
        <p:txBody>
          <a:bodyPr/>
          <a:lstStyle/>
          <a:p>
            <a:r>
              <a:rPr lang="en-US" altLang="ja-JP"/>
              <a:t>July 2025</a:t>
            </a:r>
            <a:endParaRPr lang="en-US" altLang="ja-JP" dirty="0"/>
          </a:p>
        </p:txBody>
      </p:sp>
      <p:sp>
        <p:nvSpPr>
          <p:cNvPr id="104453" name="Rectangle 3">
            <a:extLst>
              <a:ext uri="{FF2B5EF4-FFF2-40B4-BE49-F238E27FC236}">
                <a16:creationId xmlns:a16="http://schemas.microsoft.com/office/drawing/2014/main" id="{8402D518-BCE5-4BF4-B73D-8E1B5943C71E}"/>
              </a:ext>
            </a:extLst>
          </p:cNvPr>
          <p:cNvSpPr>
            <a:spLocks noGrp="1" noChangeArrowheads="1"/>
          </p:cNvSpPr>
          <p:nvPr>
            <p:ph idx="4294967295"/>
          </p:nvPr>
        </p:nvSpPr>
        <p:spPr>
          <a:xfrm>
            <a:off x="0" y="685800"/>
            <a:ext cx="8686800" cy="685800"/>
          </a:xfrm>
        </p:spPr>
        <p:txBody>
          <a:bodyPr/>
          <a:lstStyle/>
          <a:p>
            <a:pPr eaLnBrk="1" hangingPunct="1"/>
            <a:r>
              <a:rPr lang="en-US" altLang="ja-JP" sz="2400" dirty="0">
                <a:latin typeface="Arial" panose="020B0604020202020204" pitchFamily="34" charset="0"/>
                <a:ea typeface="ＭＳ Ｐゴシック" panose="020B0600070205080204" pitchFamily="50" charset="-128"/>
              </a:rPr>
              <a:t>Apply pulse based OMF to spatial signal processing</a:t>
            </a:r>
          </a:p>
          <a:p>
            <a:pPr lvl="2" eaLnBrk="1" hangingPunct="1"/>
            <a:endParaRPr lang="en-US" altLang="ja-JP" sz="1800" dirty="0">
              <a:latin typeface="Arial" panose="020B0604020202020204" pitchFamily="34" charset="0"/>
              <a:ea typeface="ＭＳ Ｐゴシック" panose="020B0600070205080204" pitchFamily="50" charset="-128"/>
            </a:endParaRPr>
          </a:p>
        </p:txBody>
      </p:sp>
      <p:pic>
        <p:nvPicPr>
          <p:cNvPr id="104452" name="Picture 12">
            <a:extLst>
              <a:ext uri="{FF2B5EF4-FFF2-40B4-BE49-F238E27FC236}">
                <a16:creationId xmlns:a16="http://schemas.microsoft.com/office/drawing/2014/main" id="{D63C7AC9-9692-42F4-8CD4-9E833337FAF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41813" y="1158875"/>
            <a:ext cx="4421187" cy="470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454" name="Rectangle 5">
            <a:extLst>
              <a:ext uri="{FF2B5EF4-FFF2-40B4-BE49-F238E27FC236}">
                <a16:creationId xmlns:a16="http://schemas.microsoft.com/office/drawing/2014/main" id="{56749600-80C7-40A3-BE65-5B4EFE015EFB}"/>
              </a:ext>
            </a:extLst>
          </p:cNvPr>
          <p:cNvSpPr>
            <a:spLocks noChangeArrowheads="1"/>
          </p:cNvSpPr>
          <p:nvPr/>
        </p:nvSpPr>
        <p:spPr bwMode="auto">
          <a:xfrm>
            <a:off x="-381000" y="1301750"/>
            <a:ext cx="4800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b="0" dirty="0"/>
              <a:t>TDL array antenna</a:t>
            </a:r>
            <a:endParaRPr lang="ja-JP" altLang="en-US" b="0" dirty="0"/>
          </a:p>
          <a:p>
            <a:pPr lvl="2" eaLnBrk="1" hangingPunct="1"/>
            <a:r>
              <a:rPr lang="en-US" altLang="ja-JP" sz="1800" b="0" dirty="0"/>
              <a:t>Configured by multiple antennas and tapped delay line </a:t>
            </a:r>
            <a:r>
              <a:rPr lang="ja-JP" altLang="en-US" sz="1800" b="0" dirty="0"/>
              <a:t>（</a:t>
            </a:r>
            <a:r>
              <a:rPr lang="en-US" altLang="ja-JP" sz="1800" b="0" dirty="0"/>
              <a:t>TDL</a:t>
            </a:r>
            <a:r>
              <a:rPr lang="ja-JP" altLang="en-US" sz="1800" b="0" dirty="0"/>
              <a:t>）</a:t>
            </a:r>
          </a:p>
          <a:p>
            <a:pPr lvl="2" eaLnBrk="1" hangingPunct="1"/>
            <a:r>
              <a:rPr lang="en-US" altLang="ja-JP" sz="1800" b="0" dirty="0"/>
              <a:t>TDL-AA </a:t>
            </a:r>
            <a:r>
              <a:rPr lang="ja-JP" altLang="en-US" sz="1800" b="0" dirty="0"/>
              <a:t> </a:t>
            </a:r>
            <a:r>
              <a:rPr lang="en-US" altLang="ja-JP" sz="1800" b="0" dirty="0"/>
              <a:t>can</a:t>
            </a:r>
            <a:r>
              <a:rPr lang="ja-JP" altLang="en-US" sz="1800" b="0" dirty="0"/>
              <a:t> </a:t>
            </a:r>
            <a:r>
              <a:rPr lang="en-US" altLang="ja-JP" sz="1800" b="0" dirty="0"/>
              <a:t>separate the signals which comes from the same direction by using time-domain signal processing.</a:t>
            </a:r>
          </a:p>
          <a:p>
            <a:pPr lvl="1" eaLnBrk="1" hangingPunct="1"/>
            <a:r>
              <a:rPr lang="en-US" altLang="ja-JP" b="0" dirty="0"/>
              <a:t>By applying OMF to TDL-AA</a:t>
            </a:r>
            <a:endParaRPr lang="ja-JP" altLang="en-US" b="0" dirty="0"/>
          </a:p>
          <a:p>
            <a:pPr lvl="2" eaLnBrk="1" hangingPunct="1"/>
            <a:r>
              <a:rPr lang="en-US" altLang="ja-JP" sz="1800" b="0" dirty="0"/>
              <a:t>Interference reduction is performed on </a:t>
            </a:r>
            <a:r>
              <a:rPr lang="en-US" altLang="ja-JP" sz="1800" b="0" dirty="0">
                <a:solidFill>
                  <a:srgbClr val="FF0000"/>
                </a:solidFill>
              </a:rPr>
              <a:t>both domains: time and space.</a:t>
            </a:r>
          </a:p>
          <a:p>
            <a:pPr lvl="2" eaLnBrk="1" hangingPunct="1"/>
            <a:endParaRPr lang="ja-JP" altLang="en-US" sz="1800" b="0" dirty="0"/>
          </a:p>
        </p:txBody>
      </p:sp>
      <p:sp>
        <p:nvSpPr>
          <p:cNvPr id="104457" name="Rectangle 6">
            <a:extLst>
              <a:ext uri="{FF2B5EF4-FFF2-40B4-BE49-F238E27FC236}">
                <a16:creationId xmlns:a16="http://schemas.microsoft.com/office/drawing/2014/main" id="{AFF069E9-D861-4491-9344-AFB92C0027AF}"/>
              </a:ext>
            </a:extLst>
          </p:cNvPr>
          <p:cNvSpPr>
            <a:spLocks noChangeArrowheads="1"/>
          </p:cNvSpPr>
          <p:nvPr/>
        </p:nvSpPr>
        <p:spPr bwMode="auto">
          <a:xfrm>
            <a:off x="2438400" y="5867400"/>
            <a:ext cx="678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2400" dirty="0">
                <a:solidFill>
                  <a:srgbClr val="FF0000"/>
                </a:solidFill>
              </a:rPr>
              <a:t>Space-temporal signal processing</a:t>
            </a:r>
            <a:endParaRPr lang="ja-JP" altLang="en-US" sz="2400" dirty="0">
              <a:solidFill>
                <a:srgbClr val="FF0000"/>
              </a:solidFill>
            </a:endParaRPr>
          </a:p>
        </p:txBody>
      </p:sp>
      <p:sp>
        <p:nvSpPr>
          <p:cNvPr id="104458" name="AutoShape 7">
            <a:extLst>
              <a:ext uri="{FF2B5EF4-FFF2-40B4-BE49-F238E27FC236}">
                <a16:creationId xmlns:a16="http://schemas.microsoft.com/office/drawing/2014/main" id="{C3CD060B-9185-4506-A854-339316150F3F}"/>
              </a:ext>
            </a:extLst>
          </p:cNvPr>
          <p:cNvSpPr>
            <a:spLocks noChangeArrowheads="1"/>
          </p:cNvSpPr>
          <p:nvPr/>
        </p:nvSpPr>
        <p:spPr bwMode="auto">
          <a:xfrm rot="5400000">
            <a:off x="1753394" y="5784056"/>
            <a:ext cx="450850" cy="452438"/>
          </a:xfrm>
          <a:custGeom>
            <a:avLst/>
            <a:gdLst>
              <a:gd name="T0" fmla="*/ 6721944 w 21600"/>
              <a:gd name="T1" fmla="*/ 0 h 21600"/>
              <a:gd name="T2" fmla="*/ 4032978 w 21600"/>
              <a:gd name="T3" fmla="*/ 3158960 h 21600"/>
              <a:gd name="T4" fmla="*/ 0 w 21600"/>
              <a:gd name="T5" fmla="*/ 7897829 h 21600"/>
              <a:gd name="T6" fmla="*/ 4032978 w 21600"/>
              <a:gd name="T7" fmla="*/ 9476859 h 21600"/>
              <a:gd name="T8" fmla="*/ 8065978 w 21600"/>
              <a:gd name="T9" fmla="*/ 6581151 h 21600"/>
              <a:gd name="T10" fmla="*/ 9410450 w 21600"/>
              <a:gd name="T11" fmla="*/ 3158960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FFFF99"/>
          </a:solidFill>
          <a:ln w="190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 name="フッター プレースホルダー 3">
            <a:extLst>
              <a:ext uri="{FF2B5EF4-FFF2-40B4-BE49-F238E27FC236}">
                <a16:creationId xmlns:a16="http://schemas.microsoft.com/office/drawing/2014/main" id="{EEE635E9-595C-4D4D-B6B5-84A305BD9F49}"/>
              </a:ext>
            </a:extLst>
          </p:cNvPr>
          <p:cNvSpPr>
            <a:spLocks noGrp="1"/>
          </p:cNvSpPr>
          <p:nvPr>
            <p:ph type="ftr" sz="quarter" idx="3"/>
          </p:nvPr>
        </p:nvSpPr>
        <p:spPr/>
        <p:txBody>
          <a:bodyPr/>
          <a:lstStyle/>
          <a:p>
            <a:r>
              <a:rPr lang="en-US" altLang="ja-JP"/>
              <a:t>Takumi Kobayashi, Minsoo Kim, Marco Hernandez, Ryuji Kohno (OMU/YRP-IAI/U.Oulu/YNU)</a:t>
            </a:r>
            <a:endParaRPr lang="en-US" altLang="ja-JP" dirty="0"/>
          </a:p>
        </p:txBody>
      </p:sp>
      <p:sp>
        <p:nvSpPr>
          <p:cNvPr id="5" name="スライド番号プレースホルダー 4">
            <a:extLst>
              <a:ext uri="{FF2B5EF4-FFF2-40B4-BE49-F238E27FC236}">
                <a16:creationId xmlns:a16="http://schemas.microsoft.com/office/drawing/2014/main" id="{ECD54923-A30C-4A75-BD83-48D6F6BA5016}"/>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32</a:t>
            </a:fld>
            <a:endParaRPr lang="en-US" altLang="ja-JP" dirty="0"/>
          </a:p>
        </p:txBody>
      </p:sp>
    </p:spTree>
    <p:extLst>
      <p:ext uri="{BB962C8B-B14F-4D97-AF65-F5344CB8AC3E}">
        <p14:creationId xmlns:p14="http://schemas.microsoft.com/office/powerpoint/2010/main" val="12026209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259F3A4-CE5B-49B3-9767-9D653AA1C65F}"/>
              </a:ext>
            </a:extLst>
          </p:cNvPr>
          <p:cNvSpPr>
            <a:spLocks noGrp="1"/>
          </p:cNvSpPr>
          <p:nvPr>
            <p:ph type="dt" sz="half" idx="2"/>
          </p:nvPr>
        </p:nvSpPr>
        <p:spPr/>
        <p:txBody>
          <a:bodyPr/>
          <a:lstStyle/>
          <a:p>
            <a:r>
              <a:rPr lang="en-US" altLang="ja-JP"/>
              <a:t>July 2025</a:t>
            </a:r>
            <a:endParaRPr lang="en-US" altLang="ja-JP" dirty="0"/>
          </a:p>
        </p:txBody>
      </p:sp>
      <p:pic>
        <p:nvPicPr>
          <p:cNvPr id="112644" name="Picture 19">
            <a:extLst>
              <a:ext uri="{FF2B5EF4-FFF2-40B4-BE49-F238E27FC236}">
                <a16:creationId xmlns:a16="http://schemas.microsoft.com/office/drawing/2014/main" id="{EF68C364-AAED-465F-A59D-28D78288689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955675"/>
            <a:ext cx="4519613"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45" name="Picture 18">
            <a:extLst>
              <a:ext uri="{FF2B5EF4-FFF2-40B4-BE49-F238E27FC236}">
                <a16:creationId xmlns:a16="http://schemas.microsoft.com/office/drawing/2014/main" id="{4DE1942B-D5E0-4A1E-967D-621B9D98E13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9938" y="962025"/>
            <a:ext cx="4556125" cy="405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46" name="Rectangle 6">
            <a:extLst>
              <a:ext uri="{FF2B5EF4-FFF2-40B4-BE49-F238E27FC236}">
                <a16:creationId xmlns:a16="http://schemas.microsoft.com/office/drawing/2014/main" id="{00E210F4-0DAB-4146-842D-5F61D4CB3ACC}"/>
              </a:ext>
            </a:extLst>
          </p:cNvPr>
          <p:cNvSpPr>
            <a:spLocks noChangeArrowheads="1"/>
          </p:cNvSpPr>
          <p:nvPr/>
        </p:nvSpPr>
        <p:spPr bwMode="auto">
          <a:xfrm>
            <a:off x="4778375" y="5010150"/>
            <a:ext cx="44180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i="1" dirty="0">
                <a:latin typeface="Times New Roman" panose="02020603050405020304" pitchFamily="18" charset="0"/>
              </a:rPr>
              <a:t>Space-temporal interference reduction (</a:t>
            </a:r>
            <a:r>
              <a:rPr lang="en-US" altLang="ja-JP" sz="1800" i="1" dirty="0">
                <a:latin typeface="Times New Roman" panose="02020603050405020304" pitchFamily="18" charset="0"/>
              </a:rPr>
              <a:t>SC.7)</a:t>
            </a:r>
          </a:p>
        </p:txBody>
      </p:sp>
      <p:sp>
        <p:nvSpPr>
          <p:cNvPr id="112648" name="正方形/長方形 25">
            <a:extLst>
              <a:ext uri="{FF2B5EF4-FFF2-40B4-BE49-F238E27FC236}">
                <a16:creationId xmlns:a16="http://schemas.microsoft.com/office/drawing/2014/main" id="{662B9260-A328-478C-9811-FD2BE39F5C02}"/>
              </a:ext>
            </a:extLst>
          </p:cNvPr>
          <p:cNvSpPr>
            <a:spLocks noChangeArrowheads="1"/>
          </p:cNvSpPr>
          <p:nvPr/>
        </p:nvSpPr>
        <p:spPr bwMode="auto">
          <a:xfrm>
            <a:off x="384175" y="5765800"/>
            <a:ext cx="4394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dirty="0"/>
              <a:t>System has gain against an interference</a:t>
            </a:r>
            <a:br>
              <a:rPr lang="ja-JP" altLang="en-US" sz="1800" b="0" dirty="0"/>
            </a:br>
            <a:r>
              <a:rPr lang="ja-JP" altLang="en-US" sz="1800" dirty="0">
                <a:solidFill>
                  <a:srgbClr val="FF0000"/>
                </a:solidFill>
              </a:rPr>
              <a:t>→</a:t>
            </a:r>
            <a:r>
              <a:rPr lang="en-US" altLang="ja-JP" sz="1800" dirty="0">
                <a:solidFill>
                  <a:srgbClr val="FF0000"/>
                </a:solidFill>
              </a:rPr>
              <a:t>residual interference</a:t>
            </a:r>
            <a:endParaRPr lang="ja-JP" altLang="en-US" sz="1800" dirty="0">
              <a:solidFill>
                <a:srgbClr val="FF0000"/>
              </a:solidFill>
            </a:endParaRPr>
          </a:p>
        </p:txBody>
      </p:sp>
      <p:sp>
        <p:nvSpPr>
          <p:cNvPr id="112649" name="正方形/長方形 28">
            <a:extLst>
              <a:ext uri="{FF2B5EF4-FFF2-40B4-BE49-F238E27FC236}">
                <a16:creationId xmlns:a16="http://schemas.microsoft.com/office/drawing/2014/main" id="{DAD4ED22-80FF-46E7-9D5F-F1271DE76CE1}"/>
              </a:ext>
            </a:extLst>
          </p:cNvPr>
          <p:cNvSpPr>
            <a:spLocks noChangeArrowheads="1"/>
          </p:cNvSpPr>
          <p:nvPr/>
        </p:nvSpPr>
        <p:spPr bwMode="auto">
          <a:xfrm>
            <a:off x="5039518" y="5875308"/>
            <a:ext cx="38957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2000" dirty="0">
                <a:solidFill>
                  <a:srgbClr val="FF0000"/>
                </a:solidFill>
              </a:rPr>
              <a:t>Interference signal is reduced</a:t>
            </a:r>
            <a:endParaRPr lang="ja-JP" altLang="en-US" sz="2000" dirty="0">
              <a:solidFill>
                <a:srgbClr val="FF0000"/>
              </a:solidFill>
            </a:endParaRPr>
          </a:p>
        </p:txBody>
      </p:sp>
      <p:sp>
        <p:nvSpPr>
          <p:cNvPr id="31" name="二等辺三角形 30">
            <a:extLst>
              <a:ext uri="{FF2B5EF4-FFF2-40B4-BE49-F238E27FC236}">
                <a16:creationId xmlns:a16="http://schemas.microsoft.com/office/drawing/2014/main" id="{19A0E4D7-7C14-4437-98A5-9F065CCCE8A6}"/>
              </a:ext>
            </a:extLst>
          </p:cNvPr>
          <p:cNvSpPr>
            <a:spLocks noChangeArrowheads="1"/>
          </p:cNvSpPr>
          <p:nvPr/>
        </p:nvSpPr>
        <p:spPr bwMode="auto">
          <a:xfrm rot="10800000">
            <a:off x="1295400" y="5537200"/>
            <a:ext cx="2259013" cy="228600"/>
          </a:xfrm>
          <a:prstGeom prst="triangle">
            <a:avLst>
              <a:gd name="adj" fmla="val 50000"/>
            </a:avLst>
          </a:prstGeom>
          <a:solidFill>
            <a:srgbClr val="FBBBBB"/>
          </a:solidFill>
          <a:ln w="25400" algn="ctr">
            <a:solidFill>
              <a:srgbClr val="FF0000"/>
            </a:solidFill>
            <a:miter lim="800000"/>
            <a:headEnd/>
            <a:tailEnd/>
          </a:ln>
        </p:spPr>
        <p:txBody>
          <a:bodyPr rot="10800000" anchor="ctr"/>
          <a:lstStyle/>
          <a:p>
            <a:pPr algn="ctr" eaLnBrk="1" hangingPunct="1">
              <a:defRPr/>
            </a:pPr>
            <a:endParaRPr lang="ja-JP" altLang="en-US" b="0">
              <a:solidFill>
                <a:schemeClr val="lt1"/>
              </a:solidFill>
              <a:latin typeface="+mn-lt"/>
              <a:ea typeface="+mn-ea"/>
            </a:endParaRPr>
          </a:p>
        </p:txBody>
      </p:sp>
      <p:sp>
        <p:nvSpPr>
          <p:cNvPr id="32" name="二等辺三角形 31">
            <a:extLst>
              <a:ext uri="{FF2B5EF4-FFF2-40B4-BE49-F238E27FC236}">
                <a16:creationId xmlns:a16="http://schemas.microsoft.com/office/drawing/2014/main" id="{3F2240D1-DF8D-4A48-92FA-DF0F079A01A0}"/>
              </a:ext>
            </a:extLst>
          </p:cNvPr>
          <p:cNvSpPr>
            <a:spLocks noChangeArrowheads="1"/>
          </p:cNvSpPr>
          <p:nvPr/>
        </p:nvSpPr>
        <p:spPr bwMode="auto">
          <a:xfrm rot="10800000">
            <a:off x="5562600" y="5537200"/>
            <a:ext cx="2259013" cy="228600"/>
          </a:xfrm>
          <a:prstGeom prst="triangle">
            <a:avLst>
              <a:gd name="adj" fmla="val 50000"/>
            </a:avLst>
          </a:prstGeom>
          <a:solidFill>
            <a:srgbClr val="FBBBBB"/>
          </a:solidFill>
          <a:ln w="25400" algn="ctr">
            <a:solidFill>
              <a:srgbClr val="FF0000"/>
            </a:solidFill>
            <a:miter lim="800000"/>
            <a:headEnd/>
            <a:tailEnd/>
          </a:ln>
        </p:spPr>
        <p:txBody>
          <a:bodyPr rot="10800000" anchor="ctr"/>
          <a:lstStyle/>
          <a:p>
            <a:pPr algn="ctr" eaLnBrk="1" hangingPunct="1">
              <a:defRPr/>
            </a:pPr>
            <a:endParaRPr lang="ja-JP" altLang="en-US" b="0">
              <a:solidFill>
                <a:schemeClr val="lt1"/>
              </a:solidFill>
              <a:latin typeface="+mn-lt"/>
              <a:ea typeface="+mn-ea"/>
            </a:endParaRPr>
          </a:p>
        </p:txBody>
      </p:sp>
      <p:sp>
        <p:nvSpPr>
          <p:cNvPr id="112653" name="Rectangle 6">
            <a:extLst>
              <a:ext uri="{FF2B5EF4-FFF2-40B4-BE49-F238E27FC236}">
                <a16:creationId xmlns:a16="http://schemas.microsoft.com/office/drawing/2014/main" id="{8F1CB70A-E8C7-454D-A9FA-9104A8F19DAB}"/>
              </a:ext>
            </a:extLst>
          </p:cNvPr>
          <p:cNvSpPr>
            <a:spLocks noChangeArrowheads="1"/>
          </p:cNvSpPr>
          <p:nvPr/>
        </p:nvSpPr>
        <p:spPr bwMode="auto">
          <a:xfrm>
            <a:off x="384175" y="5010150"/>
            <a:ext cx="42195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i="1" dirty="0">
                <a:latin typeface="Times New Roman" panose="02020603050405020304" pitchFamily="18" charset="0"/>
              </a:rPr>
              <a:t>TDL-AA </a:t>
            </a:r>
            <a:r>
              <a:rPr lang="en-US" altLang="ja-JP" sz="1800" b="0" i="1" dirty="0">
                <a:solidFill>
                  <a:srgbClr val="FF0000"/>
                </a:solidFill>
                <a:latin typeface="Times New Roman" panose="02020603050405020304" pitchFamily="18" charset="0"/>
              </a:rPr>
              <a:t>without null-steering</a:t>
            </a:r>
            <a:r>
              <a:rPr lang="ja-JP" altLang="en-US" sz="1800" b="0" i="1" dirty="0">
                <a:latin typeface="Times New Roman" panose="02020603050405020304" pitchFamily="18" charset="0"/>
              </a:rPr>
              <a:t>（ </a:t>
            </a:r>
            <a:r>
              <a:rPr lang="en-US" altLang="ja-JP" sz="1800" i="1" dirty="0">
                <a:latin typeface="Times New Roman" panose="02020603050405020304" pitchFamily="18" charset="0"/>
              </a:rPr>
              <a:t>SC.6</a:t>
            </a:r>
            <a:r>
              <a:rPr lang="ja-JP" altLang="en-US" sz="1800" i="1" dirty="0">
                <a:latin typeface="Times New Roman" panose="02020603050405020304" pitchFamily="18" charset="0"/>
              </a:rPr>
              <a:t>）</a:t>
            </a:r>
          </a:p>
        </p:txBody>
      </p:sp>
      <p:sp>
        <p:nvSpPr>
          <p:cNvPr id="112655" name="Oval 16">
            <a:extLst>
              <a:ext uri="{FF2B5EF4-FFF2-40B4-BE49-F238E27FC236}">
                <a16:creationId xmlns:a16="http://schemas.microsoft.com/office/drawing/2014/main" id="{492BAFFF-E3B1-4B4E-8902-432E68BFAFAC}"/>
              </a:ext>
            </a:extLst>
          </p:cNvPr>
          <p:cNvSpPr>
            <a:spLocks noChangeArrowheads="1"/>
          </p:cNvSpPr>
          <p:nvPr/>
        </p:nvSpPr>
        <p:spPr bwMode="auto">
          <a:xfrm>
            <a:off x="5257800" y="838200"/>
            <a:ext cx="2286000" cy="8382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112656" name="Oval 17">
            <a:extLst>
              <a:ext uri="{FF2B5EF4-FFF2-40B4-BE49-F238E27FC236}">
                <a16:creationId xmlns:a16="http://schemas.microsoft.com/office/drawing/2014/main" id="{1E8AB932-DA71-4EE1-A92E-75298052373F}"/>
              </a:ext>
            </a:extLst>
          </p:cNvPr>
          <p:cNvSpPr>
            <a:spLocks noChangeArrowheads="1"/>
          </p:cNvSpPr>
          <p:nvPr/>
        </p:nvSpPr>
        <p:spPr bwMode="auto">
          <a:xfrm>
            <a:off x="838200" y="838200"/>
            <a:ext cx="2286000" cy="8382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112657" name="Line 20">
            <a:extLst>
              <a:ext uri="{FF2B5EF4-FFF2-40B4-BE49-F238E27FC236}">
                <a16:creationId xmlns:a16="http://schemas.microsoft.com/office/drawing/2014/main" id="{7BC2D864-CA61-499E-8F0D-BBC1C20C725B}"/>
              </a:ext>
            </a:extLst>
          </p:cNvPr>
          <p:cNvSpPr>
            <a:spLocks noChangeShapeType="1"/>
          </p:cNvSpPr>
          <p:nvPr/>
        </p:nvSpPr>
        <p:spPr bwMode="auto">
          <a:xfrm flipH="1" flipV="1">
            <a:off x="2514600" y="2514600"/>
            <a:ext cx="609600" cy="457200"/>
          </a:xfrm>
          <a:prstGeom prst="line">
            <a:avLst/>
          </a:prstGeom>
          <a:noFill/>
          <a:ln w="38100">
            <a:solidFill>
              <a:srgbClr val="008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658" name="Line 21">
            <a:extLst>
              <a:ext uri="{FF2B5EF4-FFF2-40B4-BE49-F238E27FC236}">
                <a16:creationId xmlns:a16="http://schemas.microsoft.com/office/drawing/2014/main" id="{394B750D-AC9C-4188-BC8E-E5E8C3AEF9ED}"/>
              </a:ext>
            </a:extLst>
          </p:cNvPr>
          <p:cNvSpPr>
            <a:spLocks noChangeShapeType="1"/>
          </p:cNvSpPr>
          <p:nvPr/>
        </p:nvSpPr>
        <p:spPr bwMode="auto">
          <a:xfrm>
            <a:off x="6477000" y="3900488"/>
            <a:ext cx="457200" cy="519112"/>
          </a:xfrm>
          <a:prstGeom prst="line">
            <a:avLst/>
          </a:prstGeom>
          <a:noFill/>
          <a:ln w="38100">
            <a:solidFill>
              <a:srgbClr val="008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659" name="Line 22">
            <a:extLst>
              <a:ext uri="{FF2B5EF4-FFF2-40B4-BE49-F238E27FC236}">
                <a16:creationId xmlns:a16="http://schemas.microsoft.com/office/drawing/2014/main" id="{280F5870-386D-4A3A-917F-B7D91EB1AE1C}"/>
              </a:ext>
            </a:extLst>
          </p:cNvPr>
          <p:cNvSpPr>
            <a:spLocks noChangeShapeType="1"/>
          </p:cNvSpPr>
          <p:nvPr/>
        </p:nvSpPr>
        <p:spPr bwMode="auto">
          <a:xfrm flipH="1" flipV="1">
            <a:off x="1143000" y="2286000"/>
            <a:ext cx="152400" cy="685800"/>
          </a:xfrm>
          <a:prstGeom prst="line">
            <a:avLst/>
          </a:prstGeom>
          <a:noFill/>
          <a:ln w="381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660" name="Line 23">
            <a:extLst>
              <a:ext uri="{FF2B5EF4-FFF2-40B4-BE49-F238E27FC236}">
                <a16:creationId xmlns:a16="http://schemas.microsoft.com/office/drawing/2014/main" id="{583369BF-CE09-438A-B9A4-1F97416D371E}"/>
              </a:ext>
            </a:extLst>
          </p:cNvPr>
          <p:cNvSpPr>
            <a:spLocks noChangeShapeType="1"/>
          </p:cNvSpPr>
          <p:nvPr/>
        </p:nvSpPr>
        <p:spPr bwMode="auto">
          <a:xfrm flipH="1">
            <a:off x="5867400" y="3886200"/>
            <a:ext cx="152400" cy="533400"/>
          </a:xfrm>
          <a:prstGeom prst="line">
            <a:avLst/>
          </a:prstGeom>
          <a:noFill/>
          <a:ln w="381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661" name="Rectangle 24">
            <a:extLst>
              <a:ext uri="{FF2B5EF4-FFF2-40B4-BE49-F238E27FC236}">
                <a16:creationId xmlns:a16="http://schemas.microsoft.com/office/drawing/2014/main" id="{B0503C37-58E9-4C3C-BEAD-72AE0E69D62C}"/>
              </a:ext>
            </a:extLst>
          </p:cNvPr>
          <p:cNvSpPr>
            <a:spLocks noChangeArrowheads="1"/>
          </p:cNvSpPr>
          <p:nvPr/>
        </p:nvSpPr>
        <p:spPr bwMode="auto">
          <a:xfrm>
            <a:off x="5791200" y="3489881"/>
            <a:ext cx="1143000" cy="36933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No gain</a:t>
            </a:r>
            <a:endParaRPr lang="ja-JP" altLang="en-US" sz="1800" dirty="0">
              <a:solidFill>
                <a:srgbClr val="FF0000"/>
              </a:solidFill>
            </a:endParaRPr>
          </a:p>
        </p:txBody>
      </p:sp>
      <p:sp>
        <p:nvSpPr>
          <p:cNvPr id="112662" name="Rectangle 25">
            <a:extLst>
              <a:ext uri="{FF2B5EF4-FFF2-40B4-BE49-F238E27FC236}">
                <a16:creationId xmlns:a16="http://schemas.microsoft.com/office/drawing/2014/main" id="{61956807-676B-4133-9E3E-AD4F586EBCAB}"/>
              </a:ext>
            </a:extLst>
          </p:cNvPr>
          <p:cNvSpPr>
            <a:spLocks noChangeArrowheads="1"/>
          </p:cNvSpPr>
          <p:nvPr/>
        </p:nvSpPr>
        <p:spPr bwMode="auto">
          <a:xfrm>
            <a:off x="627063" y="2971800"/>
            <a:ext cx="1031875" cy="36933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Gain</a:t>
            </a:r>
            <a:r>
              <a:rPr lang="ja-JP" altLang="en-US" sz="1800" dirty="0">
                <a:solidFill>
                  <a:srgbClr val="FF0000"/>
                </a:solidFill>
              </a:rPr>
              <a:t>≠</a:t>
            </a:r>
            <a:r>
              <a:rPr lang="en-US" altLang="ja-JP" sz="1800" dirty="0">
                <a:solidFill>
                  <a:srgbClr val="FF0000"/>
                </a:solidFill>
              </a:rPr>
              <a:t>0</a:t>
            </a:r>
            <a:endParaRPr lang="ja-JP" altLang="en-US" sz="1800" dirty="0">
              <a:solidFill>
                <a:srgbClr val="FF0000"/>
              </a:solidFill>
            </a:endParaRPr>
          </a:p>
        </p:txBody>
      </p:sp>
      <p:sp>
        <p:nvSpPr>
          <p:cNvPr id="112663" name="Rectangle 26">
            <a:extLst>
              <a:ext uri="{FF2B5EF4-FFF2-40B4-BE49-F238E27FC236}">
                <a16:creationId xmlns:a16="http://schemas.microsoft.com/office/drawing/2014/main" id="{762348C6-3217-441F-8262-693BA62952A1}"/>
              </a:ext>
            </a:extLst>
          </p:cNvPr>
          <p:cNvSpPr>
            <a:spLocks noChangeArrowheads="1"/>
          </p:cNvSpPr>
          <p:nvPr/>
        </p:nvSpPr>
        <p:spPr bwMode="auto">
          <a:xfrm>
            <a:off x="3124200" y="2787650"/>
            <a:ext cx="1031875" cy="366713"/>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Gain</a:t>
            </a:r>
            <a:r>
              <a:rPr lang="ja-JP" altLang="en-US" sz="1800" dirty="0">
                <a:solidFill>
                  <a:srgbClr val="FF0000"/>
                </a:solidFill>
              </a:rPr>
              <a:t>≠</a:t>
            </a:r>
            <a:r>
              <a:rPr lang="en-US" altLang="ja-JP" sz="1800" dirty="0">
                <a:solidFill>
                  <a:srgbClr val="FF0000"/>
                </a:solidFill>
              </a:rPr>
              <a:t>0</a:t>
            </a:r>
            <a:endParaRPr lang="ja-JP" altLang="en-US" sz="1800" dirty="0">
              <a:solidFill>
                <a:srgbClr val="FF0000"/>
              </a:solidFill>
            </a:endParaRPr>
          </a:p>
        </p:txBody>
      </p:sp>
      <p:sp>
        <p:nvSpPr>
          <p:cNvPr id="4" name="フッター プレースホルダー 3">
            <a:extLst>
              <a:ext uri="{FF2B5EF4-FFF2-40B4-BE49-F238E27FC236}">
                <a16:creationId xmlns:a16="http://schemas.microsoft.com/office/drawing/2014/main" id="{2A9EDC0B-04D1-400D-893A-4F4084C8279D}"/>
              </a:ext>
            </a:extLst>
          </p:cNvPr>
          <p:cNvSpPr>
            <a:spLocks noGrp="1"/>
          </p:cNvSpPr>
          <p:nvPr>
            <p:ph type="ftr" sz="quarter" idx="3"/>
          </p:nvPr>
        </p:nvSpPr>
        <p:spPr/>
        <p:txBody>
          <a:bodyPr/>
          <a:lstStyle/>
          <a:p>
            <a:r>
              <a:rPr lang="en-US" altLang="ja-JP"/>
              <a:t>Takumi Kobayashi, Minsoo Kim, Marco Hernandez, Ryuji Kohno (OMU/YRP-IAI/U.Oulu/YNU)</a:t>
            </a:r>
            <a:endParaRPr lang="en-US" altLang="ja-JP" dirty="0"/>
          </a:p>
        </p:txBody>
      </p:sp>
      <p:sp>
        <p:nvSpPr>
          <p:cNvPr id="5" name="スライド番号プレースホルダー 4">
            <a:extLst>
              <a:ext uri="{FF2B5EF4-FFF2-40B4-BE49-F238E27FC236}">
                <a16:creationId xmlns:a16="http://schemas.microsoft.com/office/drawing/2014/main" id="{76B4963C-0339-49E9-8066-23FD47F213B6}"/>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33</a:t>
            </a:fld>
            <a:endParaRPr lang="en-US" altLang="ja-JP" dirty="0"/>
          </a:p>
        </p:txBody>
      </p:sp>
    </p:spTree>
    <p:extLst>
      <p:ext uri="{BB962C8B-B14F-4D97-AF65-F5344CB8AC3E}">
        <p14:creationId xmlns:p14="http://schemas.microsoft.com/office/powerpoint/2010/main" val="18635750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6D3F59F-5FCA-4264-8A28-14FEE7023954}"/>
              </a:ext>
            </a:extLst>
          </p:cNvPr>
          <p:cNvSpPr>
            <a:spLocks noGrp="1"/>
          </p:cNvSpPr>
          <p:nvPr>
            <p:ph type="dt" sz="half" idx="2"/>
          </p:nvPr>
        </p:nvSpPr>
        <p:spPr/>
        <p:txBody>
          <a:bodyPr/>
          <a:lstStyle/>
          <a:p>
            <a:r>
              <a:rPr lang="en-US" altLang="ja-JP"/>
              <a:t>July 2025</a:t>
            </a:r>
            <a:endParaRPr lang="en-US" altLang="ja-JP" dirty="0"/>
          </a:p>
        </p:txBody>
      </p:sp>
      <p:pic>
        <p:nvPicPr>
          <p:cNvPr id="114692" name="Picture 22">
            <a:extLst>
              <a:ext uri="{FF2B5EF4-FFF2-40B4-BE49-F238E27FC236}">
                <a16:creationId xmlns:a16="http://schemas.microsoft.com/office/drawing/2014/main" id="{50C50C3C-642D-404B-B3D9-B043CCB800A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998538"/>
            <a:ext cx="4527550" cy="381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693" name="Picture 21">
            <a:extLst>
              <a:ext uri="{FF2B5EF4-FFF2-40B4-BE49-F238E27FC236}">
                <a16:creationId xmlns:a16="http://schemas.microsoft.com/office/drawing/2014/main" id="{8E17F541-9FDA-43B0-975A-2745AA08D4E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16450" y="998538"/>
            <a:ext cx="4527550" cy="381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4696" name="Oval 19">
            <a:extLst>
              <a:ext uri="{FF2B5EF4-FFF2-40B4-BE49-F238E27FC236}">
                <a16:creationId xmlns:a16="http://schemas.microsoft.com/office/drawing/2014/main" id="{E7179B6E-333F-41A9-AD77-0D4AA0811848}"/>
              </a:ext>
            </a:extLst>
          </p:cNvPr>
          <p:cNvSpPr>
            <a:spLocks noChangeArrowheads="1"/>
          </p:cNvSpPr>
          <p:nvPr/>
        </p:nvSpPr>
        <p:spPr bwMode="auto">
          <a:xfrm>
            <a:off x="1066800" y="838200"/>
            <a:ext cx="2895600" cy="5334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114697" name="Oval 20">
            <a:extLst>
              <a:ext uri="{FF2B5EF4-FFF2-40B4-BE49-F238E27FC236}">
                <a16:creationId xmlns:a16="http://schemas.microsoft.com/office/drawing/2014/main" id="{5B3E2D11-628C-44BA-8B73-CADA5C84D8CA}"/>
              </a:ext>
            </a:extLst>
          </p:cNvPr>
          <p:cNvSpPr>
            <a:spLocks noChangeArrowheads="1"/>
          </p:cNvSpPr>
          <p:nvPr/>
        </p:nvSpPr>
        <p:spPr bwMode="auto">
          <a:xfrm>
            <a:off x="5562600" y="838200"/>
            <a:ext cx="2895600" cy="5334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114698" name="Rectangle 6">
            <a:extLst>
              <a:ext uri="{FF2B5EF4-FFF2-40B4-BE49-F238E27FC236}">
                <a16:creationId xmlns:a16="http://schemas.microsoft.com/office/drawing/2014/main" id="{FDA9B28B-CADE-4FD5-BBC2-04AB7E506AFC}"/>
              </a:ext>
            </a:extLst>
          </p:cNvPr>
          <p:cNvSpPr>
            <a:spLocks noChangeArrowheads="1"/>
          </p:cNvSpPr>
          <p:nvPr/>
        </p:nvSpPr>
        <p:spPr bwMode="auto">
          <a:xfrm>
            <a:off x="4778375" y="5010150"/>
            <a:ext cx="4518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i="1" dirty="0">
                <a:latin typeface="Times New Roman" panose="02020603050405020304" pitchFamily="18" charset="0"/>
              </a:rPr>
              <a:t>Space-temporal interference reduction(</a:t>
            </a:r>
            <a:r>
              <a:rPr lang="en-US" altLang="ja-JP" sz="1800" i="1" dirty="0">
                <a:latin typeface="Times New Roman" panose="02020603050405020304" pitchFamily="18" charset="0"/>
              </a:rPr>
              <a:t>SC.7)</a:t>
            </a:r>
          </a:p>
        </p:txBody>
      </p:sp>
      <p:sp>
        <p:nvSpPr>
          <p:cNvPr id="31" name="二等辺三角形 30">
            <a:extLst>
              <a:ext uri="{FF2B5EF4-FFF2-40B4-BE49-F238E27FC236}">
                <a16:creationId xmlns:a16="http://schemas.microsoft.com/office/drawing/2014/main" id="{E350A39B-F533-470A-95BB-2EF83B93D963}"/>
              </a:ext>
            </a:extLst>
          </p:cNvPr>
          <p:cNvSpPr>
            <a:spLocks noChangeArrowheads="1"/>
          </p:cNvSpPr>
          <p:nvPr/>
        </p:nvSpPr>
        <p:spPr bwMode="auto">
          <a:xfrm rot="10800000">
            <a:off x="1295400" y="5537200"/>
            <a:ext cx="2259013" cy="228600"/>
          </a:xfrm>
          <a:prstGeom prst="triangle">
            <a:avLst>
              <a:gd name="adj" fmla="val 50000"/>
            </a:avLst>
          </a:prstGeom>
          <a:solidFill>
            <a:srgbClr val="FBBBBB"/>
          </a:solidFill>
          <a:ln w="25400" algn="ctr">
            <a:solidFill>
              <a:srgbClr val="FF0000"/>
            </a:solidFill>
            <a:miter lim="800000"/>
            <a:headEnd/>
            <a:tailEnd/>
          </a:ln>
        </p:spPr>
        <p:txBody>
          <a:bodyPr rot="10800000" anchor="ctr"/>
          <a:lstStyle/>
          <a:p>
            <a:pPr algn="ctr" eaLnBrk="1" hangingPunct="1">
              <a:defRPr/>
            </a:pPr>
            <a:endParaRPr lang="ja-JP" altLang="en-US" b="0">
              <a:solidFill>
                <a:schemeClr val="lt1"/>
              </a:solidFill>
              <a:latin typeface="+mn-lt"/>
              <a:ea typeface="+mn-ea"/>
            </a:endParaRPr>
          </a:p>
        </p:txBody>
      </p:sp>
      <p:sp>
        <p:nvSpPr>
          <p:cNvPr id="32" name="二等辺三角形 31">
            <a:extLst>
              <a:ext uri="{FF2B5EF4-FFF2-40B4-BE49-F238E27FC236}">
                <a16:creationId xmlns:a16="http://schemas.microsoft.com/office/drawing/2014/main" id="{5393564D-DA8B-4EB2-8951-82D901762EC4}"/>
              </a:ext>
            </a:extLst>
          </p:cNvPr>
          <p:cNvSpPr>
            <a:spLocks noChangeArrowheads="1"/>
          </p:cNvSpPr>
          <p:nvPr/>
        </p:nvSpPr>
        <p:spPr bwMode="auto">
          <a:xfrm rot="10800000">
            <a:off x="5562600" y="5537200"/>
            <a:ext cx="2259013" cy="228600"/>
          </a:xfrm>
          <a:prstGeom prst="triangle">
            <a:avLst>
              <a:gd name="adj" fmla="val 50000"/>
            </a:avLst>
          </a:prstGeom>
          <a:solidFill>
            <a:srgbClr val="FBBBBB"/>
          </a:solidFill>
          <a:ln w="25400" algn="ctr">
            <a:solidFill>
              <a:srgbClr val="FF0000"/>
            </a:solidFill>
            <a:miter lim="800000"/>
            <a:headEnd/>
            <a:tailEnd/>
          </a:ln>
        </p:spPr>
        <p:txBody>
          <a:bodyPr rot="10800000" anchor="ctr"/>
          <a:lstStyle/>
          <a:p>
            <a:pPr algn="ctr" eaLnBrk="1" hangingPunct="1">
              <a:defRPr/>
            </a:pPr>
            <a:endParaRPr lang="ja-JP" altLang="en-US" b="0">
              <a:solidFill>
                <a:schemeClr val="lt1"/>
              </a:solidFill>
              <a:latin typeface="+mn-lt"/>
              <a:ea typeface="+mn-ea"/>
            </a:endParaRPr>
          </a:p>
        </p:txBody>
      </p:sp>
      <p:sp>
        <p:nvSpPr>
          <p:cNvPr id="114703" name="Rectangle 6">
            <a:extLst>
              <a:ext uri="{FF2B5EF4-FFF2-40B4-BE49-F238E27FC236}">
                <a16:creationId xmlns:a16="http://schemas.microsoft.com/office/drawing/2014/main" id="{3CECE1F5-3B56-477E-8E38-D942751E8486}"/>
              </a:ext>
            </a:extLst>
          </p:cNvPr>
          <p:cNvSpPr>
            <a:spLocks noChangeArrowheads="1"/>
          </p:cNvSpPr>
          <p:nvPr/>
        </p:nvSpPr>
        <p:spPr bwMode="auto">
          <a:xfrm>
            <a:off x="384175" y="5010150"/>
            <a:ext cx="42195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i="1" dirty="0">
                <a:latin typeface="Times New Roman" panose="02020603050405020304" pitchFamily="18" charset="0"/>
              </a:rPr>
              <a:t>TDL-AA </a:t>
            </a:r>
            <a:r>
              <a:rPr lang="en-US" altLang="ja-JP" sz="1800" b="0" i="1" dirty="0">
                <a:solidFill>
                  <a:srgbClr val="FF0000"/>
                </a:solidFill>
                <a:latin typeface="Times New Roman" panose="02020603050405020304" pitchFamily="18" charset="0"/>
              </a:rPr>
              <a:t>without null-steering </a:t>
            </a:r>
            <a:r>
              <a:rPr lang="ja-JP" altLang="en-US" sz="1800" b="0" i="1" dirty="0">
                <a:latin typeface="Times New Roman" panose="02020603050405020304" pitchFamily="18" charset="0"/>
              </a:rPr>
              <a:t>（ </a:t>
            </a:r>
            <a:r>
              <a:rPr lang="en-US" altLang="ja-JP" sz="1800" i="1" dirty="0">
                <a:latin typeface="Times New Roman" panose="02020603050405020304" pitchFamily="18" charset="0"/>
              </a:rPr>
              <a:t>SC.6</a:t>
            </a:r>
            <a:r>
              <a:rPr lang="ja-JP" altLang="en-US" sz="1800" i="1" dirty="0">
                <a:latin typeface="Times New Roman" panose="02020603050405020304" pitchFamily="18" charset="0"/>
              </a:rPr>
              <a:t>）</a:t>
            </a:r>
          </a:p>
        </p:txBody>
      </p:sp>
      <p:sp>
        <p:nvSpPr>
          <p:cNvPr id="114704" name="Line 29">
            <a:extLst>
              <a:ext uri="{FF2B5EF4-FFF2-40B4-BE49-F238E27FC236}">
                <a16:creationId xmlns:a16="http://schemas.microsoft.com/office/drawing/2014/main" id="{B31ABF50-8F83-445F-8D93-A714778142C3}"/>
              </a:ext>
            </a:extLst>
          </p:cNvPr>
          <p:cNvSpPr>
            <a:spLocks noChangeShapeType="1"/>
          </p:cNvSpPr>
          <p:nvPr/>
        </p:nvSpPr>
        <p:spPr bwMode="auto">
          <a:xfrm flipV="1">
            <a:off x="2057400" y="1854200"/>
            <a:ext cx="365125" cy="750888"/>
          </a:xfrm>
          <a:prstGeom prst="line">
            <a:avLst/>
          </a:prstGeom>
          <a:noFill/>
          <a:ln w="38100">
            <a:solidFill>
              <a:srgbClr val="008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705" name="Rectangle 31">
            <a:extLst>
              <a:ext uri="{FF2B5EF4-FFF2-40B4-BE49-F238E27FC236}">
                <a16:creationId xmlns:a16="http://schemas.microsoft.com/office/drawing/2014/main" id="{A515004A-5151-48D3-BAE8-08B02B4CF439}"/>
              </a:ext>
            </a:extLst>
          </p:cNvPr>
          <p:cNvSpPr>
            <a:spLocks noChangeArrowheads="1"/>
          </p:cNvSpPr>
          <p:nvPr/>
        </p:nvSpPr>
        <p:spPr bwMode="auto">
          <a:xfrm>
            <a:off x="1295400" y="2605088"/>
            <a:ext cx="1031875" cy="36671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Gain</a:t>
            </a:r>
            <a:r>
              <a:rPr lang="ja-JP" altLang="en-US" sz="1800" dirty="0">
                <a:solidFill>
                  <a:srgbClr val="FF0000"/>
                </a:solidFill>
              </a:rPr>
              <a:t>≠</a:t>
            </a:r>
            <a:r>
              <a:rPr lang="en-US" altLang="ja-JP" sz="1800" dirty="0">
                <a:solidFill>
                  <a:srgbClr val="FF0000"/>
                </a:solidFill>
              </a:rPr>
              <a:t>0</a:t>
            </a:r>
            <a:endParaRPr lang="ja-JP" altLang="en-US" sz="1800" dirty="0">
              <a:solidFill>
                <a:srgbClr val="FF0000"/>
              </a:solidFill>
            </a:endParaRPr>
          </a:p>
        </p:txBody>
      </p:sp>
      <p:sp>
        <p:nvSpPr>
          <p:cNvPr id="114706" name="Line 32">
            <a:extLst>
              <a:ext uri="{FF2B5EF4-FFF2-40B4-BE49-F238E27FC236}">
                <a16:creationId xmlns:a16="http://schemas.microsoft.com/office/drawing/2014/main" id="{12E78BF5-CB17-41E6-A1C3-165BC24F7F9F}"/>
              </a:ext>
            </a:extLst>
          </p:cNvPr>
          <p:cNvSpPr>
            <a:spLocks noChangeShapeType="1"/>
          </p:cNvSpPr>
          <p:nvPr/>
        </p:nvSpPr>
        <p:spPr bwMode="auto">
          <a:xfrm>
            <a:off x="6562725" y="3490913"/>
            <a:ext cx="447675" cy="776287"/>
          </a:xfrm>
          <a:prstGeom prst="line">
            <a:avLst/>
          </a:prstGeom>
          <a:noFill/>
          <a:ln w="38100">
            <a:solidFill>
              <a:srgbClr val="008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707" name="Line 33">
            <a:extLst>
              <a:ext uri="{FF2B5EF4-FFF2-40B4-BE49-F238E27FC236}">
                <a16:creationId xmlns:a16="http://schemas.microsoft.com/office/drawing/2014/main" id="{83DE82A8-3ACB-46E2-B2F4-0BA32467AC8C}"/>
              </a:ext>
            </a:extLst>
          </p:cNvPr>
          <p:cNvSpPr>
            <a:spLocks noChangeShapeType="1"/>
          </p:cNvSpPr>
          <p:nvPr/>
        </p:nvSpPr>
        <p:spPr bwMode="auto">
          <a:xfrm>
            <a:off x="6421438" y="3490913"/>
            <a:ext cx="588962" cy="776287"/>
          </a:xfrm>
          <a:prstGeom prst="line">
            <a:avLst/>
          </a:prstGeom>
          <a:noFill/>
          <a:ln w="381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708" name="Rectangle 34">
            <a:extLst>
              <a:ext uri="{FF2B5EF4-FFF2-40B4-BE49-F238E27FC236}">
                <a16:creationId xmlns:a16="http://schemas.microsoft.com/office/drawing/2014/main" id="{0F7CC11B-D1D1-443C-B5CC-04ECEA3F9A0A}"/>
              </a:ext>
            </a:extLst>
          </p:cNvPr>
          <p:cNvSpPr>
            <a:spLocks noChangeArrowheads="1"/>
          </p:cNvSpPr>
          <p:nvPr/>
        </p:nvSpPr>
        <p:spPr bwMode="auto">
          <a:xfrm>
            <a:off x="5969824" y="3121581"/>
            <a:ext cx="1031051" cy="36933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No gain</a:t>
            </a:r>
          </a:p>
        </p:txBody>
      </p:sp>
      <p:sp>
        <p:nvSpPr>
          <p:cNvPr id="114709" name="Rectangle 35">
            <a:extLst>
              <a:ext uri="{FF2B5EF4-FFF2-40B4-BE49-F238E27FC236}">
                <a16:creationId xmlns:a16="http://schemas.microsoft.com/office/drawing/2014/main" id="{DDBAA0BA-57A7-4856-9596-89E7DC8F6E17}"/>
              </a:ext>
            </a:extLst>
          </p:cNvPr>
          <p:cNvSpPr>
            <a:spLocks noChangeArrowheads="1"/>
          </p:cNvSpPr>
          <p:nvPr/>
        </p:nvSpPr>
        <p:spPr bwMode="auto">
          <a:xfrm>
            <a:off x="618330" y="3638482"/>
            <a:ext cx="1354138" cy="5847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dirty="0"/>
              <a:t>MHP</a:t>
            </a:r>
            <a:r>
              <a:rPr lang="ja-JP" altLang="en-US" sz="1600" b="0" dirty="0"/>
              <a:t> </a:t>
            </a:r>
            <a:r>
              <a:rPr lang="en-US" altLang="ja-JP" sz="1600" b="0" dirty="0"/>
              <a:t>orthogonality</a:t>
            </a:r>
          </a:p>
        </p:txBody>
      </p:sp>
      <p:sp>
        <p:nvSpPr>
          <p:cNvPr id="114710" name="Line 37">
            <a:extLst>
              <a:ext uri="{FF2B5EF4-FFF2-40B4-BE49-F238E27FC236}">
                <a16:creationId xmlns:a16="http://schemas.microsoft.com/office/drawing/2014/main" id="{DF9917FF-5227-42E1-84B2-FF104C1F4F85}"/>
              </a:ext>
            </a:extLst>
          </p:cNvPr>
          <p:cNvSpPr>
            <a:spLocks noChangeShapeType="1"/>
          </p:cNvSpPr>
          <p:nvPr/>
        </p:nvSpPr>
        <p:spPr bwMode="auto">
          <a:xfrm>
            <a:off x="1738313" y="3810000"/>
            <a:ext cx="588962" cy="457200"/>
          </a:xfrm>
          <a:prstGeom prst="line">
            <a:avLst/>
          </a:prstGeom>
          <a:noFill/>
          <a:ln w="381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 name="正方形/長方形 25">
            <a:extLst>
              <a:ext uri="{FF2B5EF4-FFF2-40B4-BE49-F238E27FC236}">
                <a16:creationId xmlns:a16="http://schemas.microsoft.com/office/drawing/2014/main" id="{81F60847-4378-4915-99AD-16B4DE440718}"/>
              </a:ext>
            </a:extLst>
          </p:cNvPr>
          <p:cNvSpPr>
            <a:spLocks noChangeArrowheads="1"/>
          </p:cNvSpPr>
          <p:nvPr/>
        </p:nvSpPr>
        <p:spPr bwMode="auto">
          <a:xfrm>
            <a:off x="384175" y="5765800"/>
            <a:ext cx="4394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dirty="0"/>
              <a:t>System has gain against an interference</a:t>
            </a:r>
            <a:br>
              <a:rPr lang="ja-JP" altLang="en-US" sz="1800" b="0" dirty="0"/>
            </a:br>
            <a:r>
              <a:rPr lang="ja-JP" altLang="en-US" sz="1800" dirty="0">
                <a:solidFill>
                  <a:srgbClr val="FF0000"/>
                </a:solidFill>
              </a:rPr>
              <a:t>→</a:t>
            </a:r>
            <a:r>
              <a:rPr lang="en-US" altLang="ja-JP" sz="1800" dirty="0">
                <a:solidFill>
                  <a:srgbClr val="FF0000"/>
                </a:solidFill>
              </a:rPr>
              <a:t>residual interference</a:t>
            </a:r>
            <a:endParaRPr lang="ja-JP" altLang="en-US" sz="1800" dirty="0">
              <a:solidFill>
                <a:srgbClr val="FF0000"/>
              </a:solidFill>
            </a:endParaRPr>
          </a:p>
        </p:txBody>
      </p:sp>
      <p:sp>
        <p:nvSpPr>
          <p:cNvPr id="26" name="正方形/長方形 28">
            <a:extLst>
              <a:ext uri="{FF2B5EF4-FFF2-40B4-BE49-F238E27FC236}">
                <a16:creationId xmlns:a16="http://schemas.microsoft.com/office/drawing/2014/main" id="{4DC274A5-F93B-4626-AB6F-BE5BE9C2F9DB}"/>
              </a:ext>
            </a:extLst>
          </p:cNvPr>
          <p:cNvSpPr>
            <a:spLocks noChangeArrowheads="1"/>
          </p:cNvSpPr>
          <p:nvPr/>
        </p:nvSpPr>
        <p:spPr bwMode="auto">
          <a:xfrm>
            <a:off x="5039518" y="5875308"/>
            <a:ext cx="38957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2000" dirty="0">
                <a:solidFill>
                  <a:srgbClr val="FF0000"/>
                </a:solidFill>
              </a:rPr>
              <a:t>Interference signal is reduced</a:t>
            </a:r>
            <a:endParaRPr lang="ja-JP" altLang="en-US" sz="2000" dirty="0">
              <a:solidFill>
                <a:srgbClr val="FF0000"/>
              </a:solidFill>
            </a:endParaRPr>
          </a:p>
        </p:txBody>
      </p:sp>
      <p:sp>
        <p:nvSpPr>
          <p:cNvPr id="4" name="フッター プレースホルダー 3">
            <a:extLst>
              <a:ext uri="{FF2B5EF4-FFF2-40B4-BE49-F238E27FC236}">
                <a16:creationId xmlns:a16="http://schemas.microsoft.com/office/drawing/2014/main" id="{B66422C8-8C5D-4664-B058-6B58CA6186AB}"/>
              </a:ext>
            </a:extLst>
          </p:cNvPr>
          <p:cNvSpPr>
            <a:spLocks noGrp="1"/>
          </p:cNvSpPr>
          <p:nvPr>
            <p:ph type="ftr" sz="quarter" idx="3"/>
          </p:nvPr>
        </p:nvSpPr>
        <p:spPr/>
        <p:txBody>
          <a:bodyPr/>
          <a:lstStyle/>
          <a:p>
            <a:r>
              <a:rPr lang="en-US" altLang="ja-JP"/>
              <a:t>Takumi Kobayashi, Minsoo Kim, Marco Hernandez, Ryuji Kohno (OMU/YRP-IAI/U.Oulu/YNU)</a:t>
            </a:r>
            <a:endParaRPr lang="en-US" altLang="ja-JP" dirty="0"/>
          </a:p>
        </p:txBody>
      </p:sp>
      <p:sp>
        <p:nvSpPr>
          <p:cNvPr id="5" name="スライド番号プレースホルダー 4">
            <a:extLst>
              <a:ext uri="{FF2B5EF4-FFF2-40B4-BE49-F238E27FC236}">
                <a16:creationId xmlns:a16="http://schemas.microsoft.com/office/drawing/2014/main" id="{FEB7E8BC-090B-452D-B8C0-9058BDC49791}"/>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34</a:t>
            </a:fld>
            <a:endParaRPr lang="en-US" altLang="ja-JP" dirty="0"/>
          </a:p>
        </p:txBody>
      </p:sp>
    </p:spTree>
    <p:extLst>
      <p:ext uri="{BB962C8B-B14F-4D97-AF65-F5344CB8AC3E}">
        <p14:creationId xmlns:p14="http://schemas.microsoft.com/office/powerpoint/2010/main" val="16453626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4E1AB02-51D8-4435-B8BB-F2E6835DFBE7}"/>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35</a:t>
            </a:fld>
            <a:endParaRPr lang="en-US" altLang="ja-JP" dirty="0"/>
          </a:p>
        </p:txBody>
      </p:sp>
      <p:sp>
        <p:nvSpPr>
          <p:cNvPr id="3" name="フッター プレースホルダー 2">
            <a:extLst>
              <a:ext uri="{FF2B5EF4-FFF2-40B4-BE49-F238E27FC236}">
                <a16:creationId xmlns:a16="http://schemas.microsoft.com/office/drawing/2014/main" id="{96A0173D-7D96-4350-B240-A2FA8AD5814A}"/>
              </a:ext>
            </a:extLst>
          </p:cNvPr>
          <p:cNvSpPr>
            <a:spLocks noGrp="1"/>
          </p:cNvSpPr>
          <p:nvPr>
            <p:ph type="ftr" sz="quarter" idx="3"/>
          </p:nvPr>
        </p:nvSpPr>
        <p:spPr/>
        <p:txBody>
          <a:bodyPr/>
          <a:lstStyle/>
          <a:p>
            <a:r>
              <a:rPr lang="en-US" altLang="ja-JP"/>
              <a:t>Takumi Kobayashi, Minsoo Kim, Marco Hernandez, Ryuji Kohno (OMU/YRP-IAI/U.Oulu/YNU)</a:t>
            </a:r>
            <a:endParaRPr lang="en-US" altLang="ja-JP" dirty="0"/>
          </a:p>
        </p:txBody>
      </p:sp>
      <p:sp>
        <p:nvSpPr>
          <p:cNvPr id="4" name="日付プレースホルダー 3">
            <a:extLst>
              <a:ext uri="{FF2B5EF4-FFF2-40B4-BE49-F238E27FC236}">
                <a16:creationId xmlns:a16="http://schemas.microsoft.com/office/drawing/2014/main" id="{9A523F82-B856-4B08-97EA-65EEE06845DA}"/>
              </a:ext>
            </a:extLst>
          </p:cNvPr>
          <p:cNvSpPr>
            <a:spLocks noGrp="1"/>
          </p:cNvSpPr>
          <p:nvPr>
            <p:ph type="dt" sz="half" idx="2"/>
          </p:nvPr>
        </p:nvSpPr>
        <p:spPr/>
        <p:txBody>
          <a:bodyPr/>
          <a:lstStyle/>
          <a:p>
            <a:r>
              <a:rPr lang="en-US" altLang="ja-JP"/>
              <a:t>July 2025</a:t>
            </a:r>
            <a:endParaRPr lang="en-US" altLang="ja-JP" dirty="0"/>
          </a:p>
        </p:txBody>
      </p:sp>
      <p:grpSp>
        <p:nvGrpSpPr>
          <p:cNvPr id="5" name="グループ化 4">
            <a:extLst>
              <a:ext uri="{FF2B5EF4-FFF2-40B4-BE49-F238E27FC236}">
                <a16:creationId xmlns:a16="http://schemas.microsoft.com/office/drawing/2014/main" id="{B178626A-29C4-4440-A235-89819A84F186}"/>
              </a:ext>
            </a:extLst>
          </p:cNvPr>
          <p:cNvGrpSpPr/>
          <p:nvPr/>
        </p:nvGrpSpPr>
        <p:grpSpPr>
          <a:xfrm>
            <a:off x="68155" y="836712"/>
            <a:ext cx="8374138" cy="4814215"/>
            <a:chOff x="-64256" y="1906026"/>
            <a:chExt cx="8374138" cy="4814215"/>
          </a:xfrm>
        </p:grpSpPr>
        <p:sp>
          <p:nvSpPr>
            <p:cNvPr id="6" name="フローチャート: 結合子 5">
              <a:extLst>
                <a:ext uri="{FF2B5EF4-FFF2-40B4-BE49-F238E27FC236}">
                  <a16:creationId xmlns:a16="http://schemas.microsoft.com/office/drawing/2014/main" id="{1F66E1BF-57AF-448B-AB0A-D87749DDF178}"/>
                </a:ext>
              </a:extLst>
            </p:cNvPr>
            <p:cNvSpPr/>
            <p:nvPr/>
          </p:nvSpPr>
          <p:spPr>
            <a:xfrm>
              <a:off x="754537" y="3266623"/>
              <a:ext cx="2971800" cy="2971800"/>
            </a:xfrm>
            <a:prstGeom prst="flowChartConnector">
              <a:avLst/>
            </a:prstGeom>
            <a:ln w="34925" cap="rnd" cmpd="sng">
              <a:solidFill>
                <a:schemeClr val="accent1">
                  <a:lumMod val="75000"/>
                </a:schemeClr>
              </a:solidFill>
              <a:prstDash val="dash"/>
              <a:round/>
            </a:ln>
          </p:spPr>
          <p:style>
            <a:lnRef idx="2">
              <a:schemeClr val="dk1"/>
            </a:lnRef>
            <a:fillRef idx="1">
              <a:schemeClr val="lt1"/>
            </a:fillRef>
            <a:effectRef idx="0">
              <a:schemeClr val="dk1"/>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endParaRPr kumimoji="1" lang="ja-JP" altLang="en-US" dirty="0"/>
            </a:p>
          </p:txBody>
        </p:sp>
        <p:sp>
          <p:nvSpPr>
            <p:cNvPr id="7" name="フローチャート: 結合子 6">
              <a:extLst>
                <a:ext uri="{FF2B5EF4-FFF2-40B4-BE49-F238E27FC236}">
                  <a16:creationId xmlns:a16="http://schemas.microsoft.com/office/drawing/2014/main" id="{8AB10BC2-5479-482F-812E-46655A69115A}"/>
                </a:ext>
              </a:extLst>
            </p:cNvPr>
            <p:cNvSpPr/>
            <p:nvPr/>
          </p:nvSpPr>
          <p:spPr>
            <a:xfrm>
              <a:off x="640237" y="3138916"/>
              <a:ext cx="3200400" cy="3200400"/>
            </a:xfrm>
            <a:prstGeom prst="flowChartConnector">
              <a:avLst/>
            </a:prstGeom>
            <a:ln>
              <a:prstDash val="sysDot"/>
            </a:ln>
          </p:spPr>
          <p:style>
            <a:lnRef idx="2">
              <a:schemeClr val="dk1"/>
            </a:lnRef>
            <a:fillRef idx="1">
              <a:schemeClr val="lt1"/>
            </a:fillRef>
            <a:effectRef idx="0">
              <a:schemeClr val="dk1"/>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endParaRPr kumimoji="1" lang="ja-JP" altLang="en-US"/>
            </a:p>
          </p:txBody>
        </p:sp>
        <p:pic>
          <p:nvPicPr>
            <p:cNvPr id="8" name="図 7">
              <a:extLst>
                <a:ext uri="{FF2B5EF4-FFF2-40B4-BE49-F238E27FC236}">
                  <a16:creationId xmlns:a16="http://schemas.microsoft.com/office/drawing/2014/main" id="{955E98C1-364B-4880-B1DA-7D5767A68D7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5603" y="3710524"/>
              <a:ext cx="780356" cy="780356"/>
            </a:xfrm>
            <a:prstGeom prst="rect">
              <a:avLst/>
            </a:prstGeom>
          </p:spPr>
        </p:pic>
        <p:pic>
          <p:nvPicPr>
            <p:cNvPr id="9" name="図 8">
              <a:extLst>
                <a:ext uri="{FF2B5EF4-FFF2-40B4-BE49-F238E27FC236}">
                  <a16:creationId xmlns:a16="http://schemas.microsoft.com/office/drawing/2014/main" id="{AF717DAF-FB0C-42F0-BFAC-16CBBD26FA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50259" y="2748738"/>
              <a:ext cx="780356" cy="780356"/>
            </a:xfrm>
            <a:prstGeom prst="rect">
              <a:avLst/>
            </a:prstGeom>
          </p:spPr>
        </p:pic>
        <p:pic>
          <p:nvPicPr>
            <p:cNvPr id="10" name="図 9">
              <a:extLst>
                <a:ext uri="{FF2B5EF4-FFF2-40B4-BE49-F238E27FC236}">
                  <a16:creationId xmlns:a16="http://schemas.microsoft.com/office/drawing/2014/main" id="{AC5DB757-63FF-4D55-82B2-B703C2CFBE2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54462" y="3580507"/>
              <a:ext cx="780356" cy="780356"/>
            </a:xfrm>
            <a:prstGeom prst="rect">
              <a:avLst/>
            </a:prstGeom>
          </p:spPr>
        </p:pic>
        <p:pic>
          <p:nvPicPr>
            <p:cNvPr id="11" name="図 10">
              <a:extLst>
                <a:ext uri="{FF2B5EF4-FFF2-40B4-BE49-F238E27FC236}">
                  <a16:creationId xmlns:a16="http://schemas.microsoft.com/office/drawing/2014/main" id="{5AB86168-BDFB-435D-B2DA-446D263BE8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30745" y="5132689"/>
              <a:ext cx="780356" cy="780356"/>
            </a:xfrm>
            <a:prstGeom prst="rect">
              <a:avLst/>
            </a:prstGeom>
          </p:spPr>
        </p:pic>
        <p:pic>
          <p:nvPicPr>
            <p:cNvPr id="12" name="図 11">
              <a:extLst>
                <a:ext uri="{FF2B5EF4-FFF2-40B4-BE49-F238E27FC236}">
                  <a16:creationId xmlns:a16="http://schemas.microsoft.com/office/drawing/2014/main" id="{880EDBC7-8252-44B6-8872-6E71D1DF7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6474" y="4944632"/>
              <a:ext cx="780356" cy="780356"/>
            </a:xfrm>
            <a:prstGeom prst="rect">
              <a:avLst/>
            </a:prstGeom>
          </p:spPr>
        </p:pic>
        <p:pic>
          <p:nvPicPr>
            <p:cNvPr id="13" name="図 12">
              <a:extLst>
                <a:ext uri="{FF2B5EF4-FFF2-40B4-BE49-F238E27FC236}">
                  <a16:creationId xmlns:a16="http://schemas.microsoft.com/office/drawing/2014/main" id="{FEDC7AE7-08D8-404D-9CB0-4832F6B5CFE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50259" y="4348938"/>
              <a:ext cx="780356" cy="780356"/>
            </a:xfrm>
            <a:prstGeom prst="rect">
              <a:avLst/>
            </a:prstGeom>
          </p:spPr>
        </p:pic>
        <p:grpSp>
          <p:nvGrpSpPr>
            <p:cNvPr id="14" name="グループ化 13">
              <a:extLst>
                <a:ext uri="{FF2B5EF4-FFF2-40B4-BE49-F238E27FC236}">
                  <a16:creationId xmlns:a16="http://schemas.microsoft.com/office/drawing/2014/main" id="{DD55B04A-7B95-4C90-8393-C315E75A668D}"/>
                </a:ext>
              </a:extLst>
            </p:cNvPr>
            <p:cNvGrpSpPr/>
            <p:nvPr/>
          </p:nvGrpSpPr>
          <p:grpSpPr>
            <a:xfrm>
              <a:off x="5109482" y="2465516"/>
              <a:ext cx="3200400" cy="3937559"/>
              <a:chOff x="375687" y="1946850"/>
              <a:chExt cx="3200400" cy="3937559"/>
            </a:xfrm>
          </p:grpSpPr>
          <p:sp>
            <p:nvSpPr>
              <p:cNvPr id="51" name="フローチャート: 結合子 50">
                <a:extLst>
                  <a:ext uri="{FF2B5EF4-FFF2-40B4-BE49-F238E27FC236}">
                    <a16:creationId xmlns:a16="http://schemas.microsoft.com/office/drawing/2014/main" id="{CA828669-C9D8-40A0-9372-C422769811B2}"/>
                  </a:ext>
                </a:extLst>
              </p:cNvPr>
              <p:cNvSpPr/>
              <p:nvPr/>
            </p:nvSpPr>
            <p:spPr>
              <a:xfrm>
                <a:off x="489987" y="2811716"/>
                <a:ext cx="2971800" cy="2971800"/>
              </a:xfrm>
              <a:prstGeom prst="flowChartConnector">
                <a:avLst/>
              </a:prstGeom>
              <a:ln w="34925" cap="rnd" cmpd="sng">
                <a:solidFill>
                  <a:schemeClr val="accent1">
                    <a:lumMod val="75000"/>
                  </a:schemeClr>
                </a:solidFill>
                <a:prstDash val="dash"/>
                <a:round/>
              </a:ln>
            </p:spPr>
            <p:style>
              <a:lnRef idx="2">
                <a:schemeClr val="dk1"/>
              </a:lnRef>
              <a:fillRef idx="1">
                <a:schemeClr val="lt1"/>
              </a:fillRef>
              <a:effectRef idx="0">
                <a:schemeClr val="dk1"/>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endParaRPr kumimoji="1" lang="ja-JP" altLang="en-US" dirty="0"/>
              </a:p>
            </p:txBody>
          </p:sp>
          <p:sp>
            <p:nvSpPr>
              <p:cNvPr id="52" name="フローチャート: 結合子 51">
                <a:extLst>
                  <a:ext uri="{FF2B5EF4-FFF2-40B4-BE49-F238E27FC236}">
                    <a16:creationId xmlns:a16="http://schemas.microsoft.com/office/drawing/2014/main" id="{C9AAD617-3A26-48C5-A685-F894687DE411}"/>
                  </a:ext>
                </a:extLst>
              </p:cNvPr>
              <p:cNvSpPr/>
              <p:nvPr/>
            </p:nvSpPr>
            <p:spPr>
              <a:xfrm>
                <a:off x="375687" y="2684009"/>
                <a:ext cx="3200400" cy="3200400"/>
              </a:xfrm>
              <a:prstGeom prst="flowChartConnector">
                <a:avLst/>
              </a:prstGeom>
              <a:ln>
                <a:prstDash val="sysDot"/>
              </a:ln>
            </p:spPr>
            <p:style>
              <a:lnRef idx="2">
                <a:schemeClr val="dk1"/>
              </a:lnRef>
              <a:fillRef idx="1">
                <a:schemeClr val="lt1"/>
              </a:fillRef>
              <a:effectRef idx="0">
                <a:schemeClr val="dk1"/>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endParaRPr kumimoji="1" lang="ja-JP" altLang="en-US"/>
              </a:p>
            </p:txBody>
          </p:sp>
          <p:pic>
            <p:nvPicPr>
              <p:cNvPr id="53" name="図 52">
                <a:extLst>
                  <a:ext uri="{FF2B5EF4-FFF2-40B4-BE49-F238E27FC236}">
                    <a16:creationId xmlns:a16="http://schemas.microsoft.com/office/drawing/2014/main" id="{6BA11CF2-5F6A-4F65-BCAE-1A363647CC0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3820" y="2840541"/>
                <a:ext cx="780356" cy="780356"/>
              </a:xfrm>
              <a:prstGeom prst="rect">
                <a:avLst/>
              </a:prstGeom>
            </p:spPr>
          </p:pic>
          <p:pic>
            <p:nvPicPr>
              <p:cNvPr id="54" name="図 53">
                <a:extLst>
                  <a:ext uri="{FF2B5EF4-FFF2-40B4-BE49-F238E27FC236}">
                    <a16:creationId xmlns:a16="http://schemas.microsoft.com/office/drawing/2014/main" id="{D6EA7586-5058-4E34-92AD-D4C14033BD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85709" y="2293831"/>
                <a:ext cx="780356" cy="780356"/>
              </a:xfrm>
              <a:prstGeom prst="rect">
                <a:avLst/>
              </a:prstGeom>
            </p:spPr>
          </p:pic>
          <p:pic>
            <p:nvPicPr>
              <p:cNvPr id="55" name="図 54">
                <a:extLst>
                  <a:ext uri="{FF2B5EF4-FFF2-40B4-BE49-F238E27FC236}">
                    <a16:creationId xmlns:a16="http://schemas.microsoft.com/office/drawing/2014/main" id="{89679355-3159-471E-AC4F-869F80B4CD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15951" y="2868357"/>
                <a:ext cx="780356" cy="780356"/>
              </a:xfrm>
              <a:prstGeom prst="rect">
                <a:avLst/>
              </a:prstGeom>
            </p:spPr>
          </p:pic>
          <p:pic>
            <p:nvPicPr>
              <p:cNvPr id="56" name="図 55">
                <a:extLst>
                  <a:ext uri="{FF2B5EF4-FFF2-40B4-BE49-F238E27FC236}">
                    <a16:creationId xmlns:a16="http://schemas.microsoft.com/office/drawing/2014/main" id="{5749C021-A1C8-4ECE-B060-D46FC721C6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07084" y="2061961"/>
                <a:ext cx="780356" cy="780356"/>
              </a:xfrm>
              <a:prstGeom prst="rect">
                <a:avLst/>
              </a:prstGeom>
            </p:spPr>
          </p:pic>
          <p:pic>
            <p:nvPicPr>
              <p:cNvPr id="57" name="図 56">
                <a:extLst>
                  <a:ext uri="{FF2B5EF4-FFF2-40B4-BE49-F238E27FC236}">
                    <a16:creationId xmlns:a16="http://schemas.microsoft.com/office/drawing/2014/main" id="{FAAC60BF-BE8C-4446-A294-FC834700566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2645" y="1946850"/>
                <a:ext cx="780356" cy="780356"/>
              </a:xfrm>
              <a:prstGeom prst="rect">
                <a:avLst/>
              </a:prstGeom>
            </p:spPr>
          </p:pic>
          <p:pic>
            <p:nvPicPr>
              <p:cNvPr id="58" name="図 57">
                <a:extLst>
                  <a:ext uri="{FF2B5EF4-FFF2-40B4-BE49-F238E27FC236}">
                    <a16:creationId xmlns:a16="http://schemas.microsoft.com/office/drawing/2014/main" id="{D4BA5700-DB59-4E46-84AD-0179FCA8B1C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85709" y="3894031"/>
                <a:ext cx="780356" cy="780356"/>
              </a:xfrm>
              <a:prstGeom prst="rect">
                <a:avLst/>
              </a:prstGeom>
            </p:spPr>
          </p:pic>
        </p:grpSp>
        <p:sp>
          <p:nvSpPr>
            <p:cNvPr id="17" name="正方形/長方形 16">
              <a:extLst>
                <a:ext uri="{FF2B5EF4-FFF2-40B4-BE49-F238E27FC236}">
                  <a16:creationId xmlns:a16="http://schemas.microsoft.com/office/drawing/2014/main" id="{0EAE42C8-1147-4308-A92E-DBB8032790F6}"/>
                </a:ext>
              </a:extLst>
            </p:cNvPr>
            <p:cNvSpPr/>
            <p:nvPr/>
          </p:nvSpPr>
          <p:spPr>
            <a:xfrm>
              <a:off x="2433100" y="2541135"/>
              <a:ext cx="1471878" cy="400110"/>
            </a:xfrm>
            <a:prstGeom prst="rect">
              <a:avLst/>
            </a:prstGeom>
          </p:spPr>
          <p:txBody>
            <a:bodyPr wrap="none">
              <a:spAutoFit/>
            </a:bodyPr>
            <a:lstStyle/>
            <a:p>
              <a:r>
                <a:rPr lang="en-US" altLang="ja-JP" sz="2000" dirty="0"/>
                <a:t>Desired</a:t>
              </a:r>
              <a:r>
                <a:rPr lang="ja-JP" altLang="en-US" sz="2000" dirty="0"/>
                <a:t> </a:t>
              </a:r>
              <a:r>
                <a:rPr lang="en-US" altLang="ja-JP" sz="2000" dirty="0"/>
                <a:t>user</a:t>
              </a:r>
              <a:endParaRPr lang="ja-JP" altLang="en-US" sz="2000" dirty="0"/>
            </a:p>
          </p:txBody>
        </p:sp>
        <p:sp>
          <p:nvSpPr>
            <p:cNvPr id="18" name="正方形/長方形 17">
              <a:extLst>
                <a:ext uri="{FF2B5EF4-FFF2-40B4-BE49-F238E27FC236}">
                  <a16:creationId xmlns:a16="http://schemas.microsoft.com/office/drawing/2014/main" id="{95B42D44-446A-4178-81A9-80F5660A84CF}"/>
                </a:ext>
              </a:extLst>
            </p:cNvPr>
            <p:cNvSpPr/>
            <p:nvPr/>
          </p:nvSpPr>
          <p:spPr>
            <a:xfrm>
              <a:off x="-64256" y="4554212"/>
              <a:ext cx="1665841" cy="369332"/>
            </a:xfrm>
            <a:prstGeom prst="rect">
              <a:avLst/>
            </a:prstGeom>
          </p:spPr>
          <p:txBody>
            <a:bodyPr wrap="none">
              <a:spAutoFit/>
            </a:bodyPr>
            <a:lstStyle/>
            <a:p>
              <a:r>
                <a:rPr lang="en-US" altLang="ja-JP" sz="1800" dirty="0"/>
                <a:t>Undesired users</a:t>
              </a:r>
              <a:endParaRPr lang="ja-JP" altLang="en-US" sz="1800" dirty="0"/>
            </a:p>
          </p:txBody>
        </p:sp>
        <p:grpSp>
          <p:nvGrpSpPr>
            <p:cNvPr id="19" name="グループ化 18">
              <a:extLst>
                <a:ext uri="{FF2B5EF4-FFF2-40B4-BE49-F238E27FC236}">
                  <a16:creationId xmlns:a16="http://schemas.microsoft.com/office/drawing/2014/main" id="{3CE1F8E4-A91F-4A0D-B46C-F9CE4E57AAF3}"/>
                </a:ext>
              </a:extLst>
            </p:cNvPr>
            <p:cNvGrpSpPr/>
            <p:nvPr/>
          </p:nvGrpSpPr>
          <p:grpSpPr>
            <a:xfrm>
              <a:off x="6078466" y="3197204"/>
              <a:ext cx="1247610" cy="3238156"/>
              <a:chOff x="5891307" y="2834641"/>
              <a:chExt cx="1247610" cy="3238156"/>
            </a:xfrm>
          </p:grpSpPr>
          <p:cxnSp>
            <p:nvCxnSpPr>
              <p:cNvPr id="44" name="直線コネクタ 43">
                <a:extLst>
                  <a:ext uri="{FF2B5EF4-FFF2-40B4-BE49-F238E27FC236}">
                    <a16:creationId xmlns:a16="http://schemas.microsoft.com/office/drawing/2014/main" id="{E0921CBE-1DC0-4CEB-B409-AF6E093A0A5E}"/>
                  </a:ext>
                </a:extLst>
              </p:cNvPr>
              <p:cNvCxnSpPr/>
              <p:nvPr/>
            </p:nvCxnSpPr>
            <p:spPr>
              <a:xfrm flipV="1">
                <a:off x="5891307" y="3000104"/>
                <a:ext cx="1195293" cy="2948859"/>
              </a:xfrm>
              <a:prstGeom prst="line">
                <a:avLst/>
              </a:prstGeom>
              <a:ln w="28575"/>
            </p:spPr>
            <p:style>
              <a:lnRef idx="1">
                <a:schemeClr val="dk1"/>
              </a:lnRef>
              <a:fillRef idx="0">
                <a:schemeClr val="dk1"/>
              </a:fillRef>
              <a:effectRef idx="0">
                <a:schemeClr val="dk1"/>
              </a:effectRef>
              <a:fontRef idx="minor">
                <a:schemeClr val="tx1"/>
              </a:fontRef>
            </p:style>
          </p:cxnSp>
          <p:cxnSp>
            <p:nvCxnSpPr>
              <p:cNvPr id="45" name="直線コネクタ 44">
                <a:extLst>
                  <a:ext uri="{FF2B5EF4-FFF2-40B4-BE49-F238E27FC236}">
                    <a16:creationId xmlns:a16="http://schemas.microsoft.com/office/drawing/2014/main" id="{9942B0EB-575E-4AFB-9E5A-08895D3D0E74}"/>
                  </a:ext>
                </a:extLst>
              </p:cNvPr>
              <p:cNvCxnSpPr/>
              <p:nvPr/>
            </p:nvCxnSpPr>
            <p:spPr>
              <a:xfrm flipH="1" flipV="1">
                <a:off x="5902037" y="3017520"/>
                <a:ext cx="1236880" cy="2931443"/>
              </a:xfrm>
              <a:prstGeom prst="line">
                <a:avLst/>
              </a:prstGeom>
              <a:ln w="28575"/>
            </p:spPr>
            <p:style>
              <a:lnRef idx="1">
                <a:schemeClr val="dk1"/>
              </a:lnRef>
              <a:fillRef idx="0">
                <a:schemeClr val="dk1"/>
              </a:fillRef>
              <a:effectRef idx="0">
                <a:schemeClr val="dk1"/>
              </a:effectRef>
              <a:fontRef idx="minor">
                <a:schemeClr val="tx1"/>
              </a:fontRef>
            </p:style>
          </p:cxnSp>
          <p:cxnSp>
            <p:nvCxnSpPr>
              <p:cNvPr id="46" name="直線コネクタ 45">
                <a:extLst>
                  <a:ext uri="{FF2B5EF4-FFF2-40B4-BE49-F238E27FC236}">
                    <a16:creationId xmlns:a16="http://schemas.microsoft.com/office/drawing/2014/main" id="{4C4A1F2A-0696-4E5D-BE48-0F27E0E6903A}"/>
                  </a:ext>
                </a:extLst>
              </p:cNvPr>
              <p:cNvCxnSpPr/>
              <p:nvPr/>
            </p:nvCxnSpPr>
            <p:spPr>
              <a:xfrm flipH="1" flipV="1">
                <a:off x="6510740" y="2834641"/>
                <a:ext cx="9737" cy="3238156"/>
              </a:xfrm>
              <a:prstGeom prst="line">
                <a:avLst/>
              </a:prstGeom>
              <a:ln w="28575">
                <a:prstDash val="sysDot"/>
              </a:ln>
            </p:spPr>
            <p:style>
              <a:lnRef idx="1">
                <a:schemeClr val="dk1"/>
              </a:lnRef>
              <a:fillRef idx="0">
                <a:schemeClr val="dk1"/>
              </a:fillRef>
              <a:effectRef idx="0">
                <a:schemeClr val="dk1"/>
              </a:effectRef>
              <a:fontRef idx="minor">
                <a:schemeClr val="tx1"/>
              </a:fontRef>
            </p:style>
          </p:cxnSp>
          <p:sp>
            <p:nvSpPr>
              <p:cNvPr id="47" name="円弧 46">
                <a:extLst>
                  <a:ext uri="{FF2B5EF4-FFF2-40B4-BE49-F238E27FC236}">
                    <a16:creationId xmlns:a16="http://schemas.microsoft.com/office/drawing/2014/main" id="{32479411-D4B4-4F07-9C4D-26B2C5227A50}"/>
                  </a:ext>
                </a:extLst>
              </p:cNvPr>
              <p:cNvSpPr/>
              <p:nvPr/>
            </p:nvSpPr>
            <p:spPr>
              <a:xfrm>
                <a:off x="6361106" y="3777723"/>
                <a:ext cx="390178" cy="279757"/>
              </a:xfrm>
              <a:prstGeom prst="arc">
                <a:avLst>
                  <a:gd name="adj1" fmla="val 15097796"/>
                  <a:gd name="adj2" fmla="val 20936565"/>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8" name="円弧 47">
                <a:extLst>
                  <a:ext uri="{FF2B5EF4-FFF2-40B4-BE49-F238E27FC236}">
                    <a16:creationId xmlns:a16="http://schemas.microsoft.com/office/drawing/2014/main" id="{8CF136AF-B277-4723-8632-BD9FC476F5AF}"/>
                  </a:ext>
                </a:extLst>
              </p:cNvPr>
              <p:cNvSpPr/>
              <p:nvPr/>
            </p:nvSpPr>
            <p:spPr>
              <a:xfrm rot="-2700000">
                <a:off x="6197626" y="3805434"/>
                <a:ext cx="390178" cy="279757"/>
              </a:xfrm>
              <a:prstGeom prst="arc">
                <a:avLst>
                  <a:gd name="adj1" fmla="val 15097796"/>
                  <a:gd name="adj2" fmla="val 21195562"/>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49" name="正方形/長方形 48">
                    <a:extLst>
                      <a:ext uri="{FF2B5EF4-FFF2-40B4-BE49-F238E27FC236}">
                        <a16:creationId xmlns:a16="http://schemas.microsoft.com/office/drawing/2014/main" id="{C687B59D-E0CB-47A2-BAF5-422115C234C1}"/>
                      </a:ext>
                    </a:extLst>
                  </p:cNvPr>
                  <p:cNvSpPr/>
                  <p:nvPr/>
                </p:nvSpPr>
                <p:spPr>
                  <a:xfrm>
                    <a:off x="6434090" y="3439514"/>
                    <a:ext cx="505267" cy="369332"/>
                  </a:xfrm>
                  <a:prstGeom prst="rect">
                    <a:avLst/>
                  </a:prstGeom>
                </p:spPr>
                <p:txBody>
                  <a:bodyPr wrap="none">
                    <a:spAutoFit/>
                  </a:bodyPr>
                  <a:lstStyle/>
                  <a:p>
                    <a:r>
                      <a:rPr lang="en-US" altLang="ja-JP" dirty="0"/>
                      <a:t>10</a:t>
                    </a:r>
                    <a14:m>
                      <m:oMath xmlns:m="http://schemas.openxmlformats.org/officeDocument/2006/math">
                        <m:r>
                          <a:rPr lang="en-US" altLang="ja-JP" i="1" dirty="0">
                            <a:latin typeface="Cambria Math" panose="02040503050406030204" pitchFamily="18" charset="0"/>
                            <a:ea typeface="Cambria Math" panose="02040503050406030204" pitchFamily="18" charset="0"/>
                          </a:rPr>
                          <m:t>°</m:t>
                        </m:r>
                      </m:oMath>
                    </a14:m>
                    <a:endParaRPr lang="ja-JP" altLang="en-US" dirty="0"/>
                  </a:p>
                </p:txBody>
              </p:sp>
            </mc:Choice>
            <mc:Fallback xmlns="">
              <p:sp>
                <p:nvSpPr>
                  <p:cNvPr id="47" name="正方形/長方形 46"/>
                  <p:cNvSpPr>
                    <a:spLocks noRot="1" noChangeAspect="1" noMove="1" noResize="1" noEditPoints="1" noAdjustHandles="1" noChangeArrowheads="1" noChangeShapeType="1" noTextEdit="1"/>
                  </p:cNvSpPr>
                  <p:nvPr/>
                </p:nvSpPr>
                <p:spPr>
                  <a:xfrm>
                    <a:off x="6434090" y="3439514"/>
                    <a:ext cx="505267" cy="369332"/>
                  </a:xfrm>
                  <a:prstGeom prst="rect">
                    <a:avLst/>
                  </a:prstGeom>
                  <a:blipFill>
                    <a:blip r:embed="rId6"/>
                    <a:stretch>
                      <a:fillRect l="-9639" t="-10000" b="-26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0" name="正方形/長方形 49">
                    <a:extLst>
                      <a:ext uri="{FF2B5EF4-FFF2-40B4-BE49-F238E27FC236}">
                        <a16:creationId xmlns:a16="http://schemas.microsoft.com/office/drawing/2014/main" id="{72E961FE-BA5E-4D63-B621-D7C3C2672BD5}"/>
                      </a:ext>
                    </a:extLst>
                  </p:cNvPr>
                  <p:cNvSpPr/>
                  <p:nvPr/>
                </p:nvSpPr>
                <p:spPr>
                  <a:xfrm>
                    <a:off x="6084082" y="3435484"/>
                    <a:ext cx="505267" cy="369332"/>
                  </a:xfrm>
                  <a:prstGeom prst="rect">
                    <a:avLst/>
                  </a:prstGeom>
                </p:spPr>
                <p:txBody>
                  <a:bodyPr wrap="none">
                    <a:spAutoFit/>
                  </a:bodyPr>
                  <a:lstStyle/>
                  <a:p>
                    <a:r>
                      <a:rPr lang="en-US" altLang="ja-JP" dirty="0"/>
                      <a:t>10</a:t>
                    </a:r>
                    <a14:m>
                      <m:oMath xmlns:m="http://schemas.openxmlformats.org/officeDocument/2006/math">
                        <m:r>
                          <a:rPr lang="en-US" altLang="ja-JP" i="1" dirty="0">
                            <a:latin typeface="Cambria Math" panose="02040503050406030204" pitchFamily="18" charset="0"/>
                            <a:ea typeface="Cambria Math" panose="02040503050406030204" pitchFamily="18" charset="0"/>
                          </a:rPr>
                          <m:t>°</m:t>
                        </m:r>
                      </m:oMath>
                    </a14:m>
                    <a:endParaRPr lang="ja-JP" altLang="en-US" dirty="0"/>
                  </a:p>
                </p:txBody>
              </p:sp>
            </mc:Choice>
            <mc:Fallback xmlns="">
              <p:sp>
                <p:nvSpPr>
                  <p:cNvPr id="48" name="正方形/長方形 47"/>
                  <p:cNvSpPr>
                    <a:spLocks noRot="1" noChangeAspect="1" noMove="1" noResize="1" noEditPoints="1" noAdjustHandles="1" noChangeArrowheads="1" noChangeShapeType="1" noTextEdit="1"/>
                  </p:cNvSpPr>
                  <p:nvPr/>
                </p:nvSpPr>
                <p:spPr>
                  <a:xfrm>
                    <a:off x="6084082" y="3435484"/>
                    <a:ext cx="505267" cy="369332"/>
                  </a:xfrm>
                  <a:prstGeom prst="rect">
                    <a:avLst/>
                  </a:prstGeom>
                  <a:blipFill>
                    <a:blip r:embed="rId7"/>
                    <a:stretch>
                      <a:fillRect l="-10843" t="-8197" b="-24590"/>
                    </a:stretch>
                  </a:blipFill>
                </p:spPr>
                <p:txBody>
                  <a:bodyPr/>
                  <a:lstStyle/>
                  <a:p>
                    <a:r>
                      <a:rPr lang="ja-JP" altLang="en-US">
                        <a:noFill/>
                      </a:rPr>
                      <a:t> </a:t>
                    </a:r>
                  </a:p>
                </p:txBody>
              </p:sp>
            </mc:Fallback>
          </mc:AlternateContent>
        </p:grpSp>
        <p:cxnSp>
          <p:nvCxnSpPr>
            <p:cNvPr id="20" name="直線コネクタ 19">
              <a:extLst>
                <a:ext uri="{FF2B5EF4-FFF2-40B4-BE49-F238E27FC236}">
                  <a16:creationId xmlns:a16="http://schemas.microsoft.com/office/drawing/2014/main" id="{E0A56D55-47C9-41BB-9617-B691D212BD8A}"/>
                </a:ext>
              </a:extLst>
            </p:cNvPr>
            <p:cNvCxnSpPr/>
            <p:nvPr/>
          </p:nvCxnSpPr>
          <p:spPr>
            <a:xfrm flipV="1">
              <a:off x="2240437" y="3112105"/>
              <a:ext cx="0" cy="3274635"/>
            </a:xfrm>
            <a:prstGeom prst="line">
              <a:avLst/>
            </a:prstGeom>
            <a:ln w="28575"/>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C674E67E-8A8D-49F1-9ABE-1598705BB573}"/>
                </a:ext>
              </a:extLst>
            </p:cNvPr>
            <p:cNvCxnSpPr/>
            <p:nvPr/>
          </p:nvCxnSpPr>
          <p:spPr>
            <a:xfrm flipH="1" flipV="1">
              <a:off x="946963" y="3784292"/>
              <a:ext cx="2568700" cy="1909175"/>
            </a:xfrm>
            <a:prstGeom prst="line">
              <a:avLst/>
            </a:prstGeom>
            <a:ln w="28575"/>
          </p:spPr>
          <p:style>
            <a:lnRef idx="1">
              <a:schemeClr val="dk1"/>
            </a:lnRef>
            <a:fillRef idx="0">
              <a:schemeClr val="dk1"/>
            </a:fillRef>
            <a:effectRef idx="0">
              <a:schemeClr val="dk1"/>
            </a:effectRef>
            <a:fontRef idx="minor">
              <a:schemeClr val="tx1"/>
            </a:fontRef>
          </p:style>
        </p:cxnSp>
        <p:cxnSp>
          <p:nvCxnSpPr>
            <p:cNvPr id="22" name="直線コネクタ 21">
              <a:extLst>
                <a:ext uri="{FF2B5EF4-FFF2-40B4-BE49-F238E27FC236}">
                  <a16:creationId xmlns:a16="http://schemas.microsoft.com/office/drawing/2014/main" id="{1AD26F11-E9F3-45AA-87A5-0A7F89452A94}"/>
                </a:ext>
              </a:extLst>
            </p:cNvPr>
            <p:cNvCxnSpPr/>
            <p:nvPr/>
          </p:nvCxnSpPr>
          <p:spPr>
            <a:xfrm flipV="1">
              <a:off x="961760" y="3747292"/>
              <a:ext cx="2576534" cy="1943844"/>
            </a:xfrm>
            <a:prstGeom prst="line">
              <a:avLst/>
            </a:prstGeom>
            <a:ln w="28575"/>
          </p:spPr>
          <p:style>
            <a:lnRef idx="1">
              <a:schemeClr val="dk1"/>
            </a:lnRef>
            <a:fillRef idx="0">
              <a:schemeClr val="dk1"/>
            </a:fillRef>
            <a:effectRef idx="0">
              <a:schemeClr val="dk1"/>
            </a:effectRef>
            <a:fontRef idx="minor">
              <a:schemeClr val="tx1"/>
            </a:fontRef>
          </p:style>
        </p:cxnSp>
        <p:sp>
          <p:nvSpPr>
            <p:cNvPr id="23" name="円 58">
              <a:extLst>
                <a:ext uri="{FF2B5EF4-FFF2-40B4-BE49-F238E27FC236}">
                  <a16:creationId xmlns:a16="http://schemas.microsoft.com/office/drawing/2014/main" id="{D07885E7-CB7D-4336-B061-4E78669D3F5F}"/>
                </a:ext>
              </a:extLst>
            </p:cNvPr>
            <p:cNvSpPr/>
            <p:nvPr/>
          </p:nvSpPr>
          <p:spPr>
            <a:xfrm rot="16200000">
              <a:off x="1786274" y="4281679"/>
              <a:ext cx="914400" cy="914400"/>
            </a:xfrm>
            <a:prstGeom prst="pie">
              <a:avLst>
                <a:gd name="adj1" fmla="val 0"/>
                <a:gd name="adj2" fmla="val 2159999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24" name="グループ化 23">
              <a:extLst>
                <a:ext uri="{FF2B5EF4-FFF2-40B4-BE49-F238E27FC236}">
                  <a16:creationId xmlns:a16="http://schemas.microsoft.com/office/drawing/2014/main" id="{6C0D2B88-CB23-47CC-A83A-0A21654486E5}"/>
                </a:ext>
              </a:extLst>
            </p:cNvPr>
            <p:cNvGrpSpPr/>
            <p:nvPr/>
          </p:nvGrpSpPr>
          <p:grpSpPr>
            <a:xfrm>
              <a:off x="2575950" y="4719214"/>
              <a:ext cx="239759" cy="28793"/>
              <a:chOff x="4269873" y="3000104"/>
              <a:chExt cx="239759" cy="28793"/>
            </a:xfrm>
          </p:grpSpPr>
          <p:cxnSp>
            <p:nvCxnSpPr>
              <p:cNvPr id="42" name="直線コネクタ 41">
                <a:extLst>
                  <a:ext uri="{FF2B5EF4-FFF2-40B4-BE49-F238E27FC236}">
                    <a16:creationId xmlns:a16="http://schemas.microsoft.com/office/drawing/2014/main" id="{7CE480BB-D0F8-47CE-9655-CF86DBCE11C3}"/>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3B58A27B-E029-4B7C-8E3A-9364102EBF5A}"/>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グループ化 24">
              <a:extLst>
                <a:ext uri="{FF2B5EF4-FFF2-40B4-BE49-F238E27FC236}">
                  <a16:creationId xmlns:a16="http://schemas.microsoft.com/office/drawing/2014/main" id="{5F2E92B1-1774-4D37-B5DE-31732F111C5A}"/>
                </a:ext>
              </a:extLst>
            </p:cNvPr>
            <p:cNvGrpSpPr/>
            <p:nvPr/>
          </p:nvGrpSpPr>
          <p:grpSpPr>
            <a:xfrm>
              <a:off x="1660320" y="4704817"/>
              <a:ext cx="239759" cy="28793"/>
              <a:chOff x="4269873" y="3000104"/>
              <a:chExt cx="239759" cy="28793"/>
            </a:xfrm>
          </p:grpSpPr>
          <p:cxnSp>
            <p:nvCxnSpPr>
              <p:cNvPr id="40" name="直線コネクタ 39">
                <a:extLst>
                  <a:ext uri="{FF2B5EF4-FFF2-40B4-BE49-F238E27FC236}">
                    <a16:creationId xmlns:a16="http://schemas.microsoft.com/office/drawing/2014/main" id="{E1C1CFEE-3D7D-4D12-AB25-935A948FFBC5}"/>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A7B43132-E510-41DD-9884-58A26ECA1D2F}"/>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グループ化 25">
              <a:extLst>
                <a:ext uri="{FF2B5EF4-FFF2-40B4-BE49-F238E27FC236}">
                  <a16:creationId xmlns:a16="http://schemas.microsoft.com/office/drawing/2014/main" id="{849C0CDF-BC4E-4DF3-9BA8-30336FB03994}"/>
                </a:ext>
              </a:extLst>
            </p:cNvPr>
            <p:cNvGrpSpPr/>
            <p:nvPr/>
          </p:nvGrpSpPr>
          <p:grpSpPr>
            <a:xfrm rot="17963895">
              <a:off x="2336077" y="4282789"/>
              <a:ext cx="239759" cy="28793"/>
              <a:chOff x="4269873" y="3000104"/>
              <a:chExt cx="239759" cy="28793"/>
            </a:xfrm>
          </p:grpSpPr>
          <p:cxnSp>
            <p:nvCxnSpPr>
              <p:cNvPr id="38" name="直線コネクタ 37">
                <a:extLst>
                  <a:ext uri="{FF2B5EF4-FFF2-40B4-BE49-F238E27FC236}">
                    <a16:creationId xmlns:a16="http://schemas.microsoft.com/office/drawing/2014/main" id="{7295DA94-42BF-4D11-ACD7-E0FB0964C1C2}"/>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7AFF0CB0-C0F3-4C2D-BB2C-EF950A33AF6A}"/>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グループ化 26">
              <a:extLst>
                <a:ext uri="{FF2B5EF4-FFF2-40B4-BE49-F238E27FC236}">
                  <a16:creationId xmlns:a16="http://schemas.microsoft.com/office/drawing/2014/main" id="{FB840404-0697-44BC-B60E-F0FBDBD10C03}"/>
                </a:ext>
              </a:extLst>
            </p:cNvPr>
            <p:cNvGrpSpPr/>
            <p:nvPr/>
          </p:nvGrpSpPr>
          <p:grpSpPr>
            <a:xfrm rot="17881779">
              <a:off x="1890486" y="5169137"/>
              <a:ext cx="239759" cy="28793"/>
              <a:chOff x="4269873" y="3000104"/>
              <a:chExt cx="239759" cy="28793"/>
            </a:xfrm>
          </p:grpSpPr>
          <p:cxnSp>
            <p:nvCxnSpPr>
              <p:cNvPr id="36" name="直線コネクタ 35">
                <a:extLst>
                  <a:ext uri="{FF2B5EF4-FFF2-40B4-BE49-F238E27FC236}">
                    <a16:creationId xmlns:a16="http://schemas.microsoft.com/office/drawing/2014/main" id="{49A2D0A0-9DB1-42AB-BF45-6F048E235416}"/>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68364E27-64BC-4A50-A947-92C4229169C8}"/>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グループ化 27">
              <a:extLst>
                <a:ext uri="{FF2B5EF4-FFF2-40B4-BE49-F238E27FC236}">
                  <a16:creationId xmlns:a16="http://schemas.microsoft.com/office/drawing/2014/main" id="{1D2226DF-E764-4151-B1D4-B01581B0F0AC}"/>
                </a:ext>
              </a:extLst>
            </p:cNvPr>
            <p:cNvGrpSpPr/>
            <p:nvPr/>
          </p:nvGrpSpPr>
          <p:grpSpPr>
            <a:xfrm rot="14505826">
              <a:off x="1904707" y="4303020"/>
              <a:ext cx="239759" cy="28793"/>
              <a:chOff x="4269873" y="3000104"/>
              <a:chExt cx="239759" cy="28793"/>
            </a:xfrm>
          </p:grpSpPr>
          <p:cxnSp>
            <p:nvCxnSpPr>
              <p:cNvPr id="34" name="直線コネクタ 33">
                <a:extLst>
                  <a:ext uri="{FF2B5EF4-FFF2-40B4-BE49-F238E27FC236}">
                    <a16:creationId xmlns:a16="http://schemas.microsoft.com/office/drawing/2014/main" id="{B4CFB27A-3444-4921-B353-14EBBDDA8CA4}"/>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4D7CED23-A89E-4836-AC26-7B5E352B491A}"/>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グループ化 28">
              <a:extLst>
                <a:ext uri="{FF2B5EF4-FFF2-40B4-BE49-F238E27FC236}">
                  <a16:creationId xmlns:a16="http://schemas.microsoft.com/office/drawing/2014/main" id="{41247667-0CD3-446B-B944-E5B7FD7A02FF}"/>
                </a:ext>
              </a:extLst>
            </p:cNvPr>
            <p:cNvGrpSpPr/>
            <p:nvPr/>
          </p:nvGrpSpPr>
          <p:grpSpPr>
            <a:xfrm rot="3493195">
              <a:off x="2362571" y="5155624"/>
              <a:ext cx="239759" cy="28793"/>
              <a:chOff x="4269873" y="3000104"/>
              <a:chExt cx="239759" cy="28793"/>
            </a:xfrm>
          </p:grpSpPr>
          <p:cxnSp>
            <p:nvCxnSpPr>
              <p:cNvPr id="32" name="直線コネクタ 31">
                <a:extLst>
                  <a:ext uri="{FF2B5EF4-FFF2-40B4-BE49-F238E27FC236}">
                    <a16:creationId xmlns:a16="http://schemas.microsoft.com/office/drawing/2014/main" id="{667D68FF-2A98-4ADF-97B7-91F9707A86FF}"/>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2929BD96-5E4B-47D2-8B60-5F38E31AF8E7}"/>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0" name="図 29">
              <a:extLst>
                <a:ext uri="{FF2B5EF4-FFF2-40B4-BE49-F238E27FC236}">
                  <a16:creationId xmlns:a16="http://schemas.microsoft.com/office/drawing/2014/main" id="{2004B3C2-9F9D-4347-BC81-2D497FAD0F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50259" y="5939885"/>
              <a:ext cx="780356" cy="780356"/>
            </a:xfrm>
            <a:prstGeom prst="rect">
              <a:avLst/>
            </a:prstGeom>
          </p:spPr>
        </p:pic>
        <p:pic>
          <p:nvPicPr>
            <p:cNvPr id="31" name="図 30">
              <a:extLst>
                <a:ext uri="{FF2B5EF4-FFF2-40B4-BE49-F238E27FC236}">
                  <a16:creationId xmlns:a16="http://schemas.microsoft.com/office/drawing/2014/main" id="{084B9214-B615-45DC-BC53-768ACBEB57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59568" y="1906026"/>
              <a:ext cx="780356" cy="780356"/>
            </a:xfrm>
            <a:prstGeom prst="rect">
              <a:avLst/>
            </a:prstGeom>
          </p:spPr>
        </p:pic>
      </p:grpSp>
      <p:sp>
        <p:nvSpPr>
          <p:cNvPr id="60" name="テキスト ボックス 59">
            <a:extLst>
              <a:ext uri="{FF2B5EF4-FFF2-40B4-BE49-F238E27FC236}">
                <a16:creationId xmlns:a16="http://schemas.microsoft.com/office/drawing/2014/main" id="{8E292D98-B745-4787-AD92-1358AF025A75}"/>
              </a:ext>
            </a:extLst>
          </p:cNvPr>
          <p:cNvSpPr txBox="1"/>
          <p:nvPr/>
        </p:nvSpPr>
        <p:spPr>
          <a:xfrm>
            <a:off x="509808" y="720818"/>
            <a:ext cx="4572000" cy="400110"/>
          </a:xfrm>
          <a:prstGeom prst="rect">
            <a:avLst/>
          </a:prstGeom>
          <a:noFill/>
        </p:spPr>
        <p:txBody>
          <a:bodyPr wrap="square">
            <a:spAutoFit/>
          </a:bodyPr>
          <a:lstStyle/>
          <a:p>
            <a:r>
              <a:rPr lang="en-US" altLang="ja-JP" sz="2000" dirty="0"/>
              <a:t>Multiple</a:t>
            </a:r>
            <a:r>
              <a:rPr lang="ja-JP" altLang="en-US" sz="2000" dirty="0"/>
              <a:t> </a:t>
            </a:r>
            <a:r>
              <a:rPr lang="en-US" altLang="ja-JP" sz="2000" dirty="0"/>
              <a:t>VBAN</a:t>
            </a:r>
            <a:r>
              <a:rPr lang="ja-JP" altLang="en-US" sz="2000" dirty="0"/>
              <a:t> </a:t>
            </a:r>
            <a:r>
              <a:rPr lang="en-US" altLang="ja-JP" sz="2000" dirty="0"/>
              <a:t>Situation</a:t>
            </a:r>
            <a:endParaRPr lang="ja-JP" altLang="en-US" sz="2000" dirty="0"/>
          </a:p>
        </p:txBody>
      </p:sp>
    </p:spTree>
    <p:extLst>
      <p:ext uri="{BB962C8B-B14F-4D97-AF65-F5344CB8AC3E}">
        <p14:creationId xmlns:p14="http://schemas.microsoft.com/office/powerpoint/2010/main" val="50622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8691ED7-81EB-4D17-8213-1F1D70AB1A86}"/>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36</a:t>
            </a:fld>
            <a:endParaRPr lang="en-US" altLang="ja-JP" dirty="0"/>
          </a:p>
        </p:txBody>
      </p:sp>
      <p:sp>
        <p:nvSpPr>
          <p:cNvPr id="3" name="フッター プレースホルダー 2">
            <a:extLst>
              <a:ext uri="{FF2B5EF4-FFF2-40B4-BE49-F238E27FC236}">
                <a16:creationId xmlns:a16="http://schemas.microsoft.com/office/drawing/2014/main" id="{34BC04AD-11A9-46DA-A2B6-D27516393569}"/>
              </a:ext>
            </a:extLst>
          </p:cNvPr>
          <p:cNvSpPr>
            <a:spLocks noGrp="1"/>
          </p:cNvSpPr>
          <p:nvPr>
            <p:ph type="ftr" sz="quarter" idx="3"/>
          </p:nvPr>
        </p:nvSpPr>
        <p:spPr/>
        <p:txBody>
          <a:bodyPr/>
          <a:lstStyle/>
          <a:p>
            <a:r>
              <a:rPr lang="en-US" altLang="ja-JP"/>
              <a:t>Takumi Kobayashi, Minsoo Kim, Marco Hernandez, Ryuji Kohno (OMU/YRP-IAI/U.Oulu/YNU)</a:t>
            </a:r>
            <a:endParaRPr lang="en-US" altLang="ja-JP" dirty="0"/>
          </a:p>
        </p:txBody>
      </p:sp>
      <p:sp>
        <p:nvSpPr>
          <p:cNvPr id="4" name="日付プレースホルダー 3">
            <a:extLst>
              <a:ext uri="{FF2B5EF4-FFF2-40B4-BE49-F238E27FC236}">
                <a16:creationId xmlns:a16="http://schemas.microsoft.com/office/drawing/2014/main" id="{9533682A-B728-42E4-AF9B-C49C6CDB90F2}"/>
              </a:ext>
            </a:extLst>
          </p:cNvPr>
          <p:cNvSpPr>
            <a:spLocks noGrp="1"/>
          </p:cNvSpPr>
          <p:nvPr>
            <p:ph type="dt" sz="half" idx="2"/>
          </p:nvPr>
        </p:nvSpPr>
        <p:spPr/>
        <p:txBody>
          <a:bodyPr/>
          <a:lstStyle/>
          <a:p>
            <a:r>
              <a:rPr lang="en-US" altLang="ja-JP"/>
              <a:t>July 2025</a:t>
            </a:r>
            <a:endParaRPr lang="en-US" altLang="ja-JP" dirty="0"/>
          </a:p>
        </p:txBody>
      </p:sp>
      <p:sp>
        <p:nvSpPr>
          <p:cNvPr id="5" name="タイトル 1">
            <a:extLst>
              <a:ext uri="{FF2B5EF4-FFF2-40B4-BE49-F238E27FC236}">
                <a16:creationId xmlns:a16="http://schemas.microsoft.com/office/drawing/2014/main" id="{76CE57D5-E570-4710-AF73-CDE76855C5A3}"/>
              </a:ext>
            </a:extLst>
          </p:cNvPr>
          <p:cNvSpPr txBox="1">
            <a:spLocks/>
          </p:cNvSpPr>
          <p:nvPr/>
        </p:nvSpPr>
        <p:spPr>
          <a:xfrm>
            <a:off x="-1494311" y="707293"/>
            <a:ext cx="7886700" cy="958849"/>
          </a:xfrm>
          <a:prstGeom prst="rect">
            <a:avLst/>
          </a:prstGeom>
        </p:spPr>
        <p:txBody>
          <a:bodyPr>
            <a:normAutofit fontScale="97500"/>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US" altLang="ja-JP" kern="0" dirty="0"/>
              <a:t>Simulation</a:t>
            </a:r>
            <a:endParaRPr lang="ja-JP" altLang="en-US" kern="0" dirty="0"/>
          </a:p>
        </p:txBody>
      </p:sp>
      <p:graphicFrame>
        <p:nvGraphicFramePr>
          <p:cNvPr id="6" name="コンテンツ プレースホルダー 4">
            <a:extLst>
              <a:ext uri="{FF2B5EF4-FFF2-40B4-BE49-F238E27FC236}">
                <a16:creationId xmlns:a16="http://schemas.microsoft.com/office/drawing/2014/main" id="{C32A22AC-04FD-4A32-B4D4-552CDA96E6CD}"/>
              </a:ext>
            </a:extLst>
          </p:cNvPr>
          <p:cNvGraphicFramePr>
            <a:graphicFrameLocks/>
          </p:cNvGraphicFramePr>
          <p:nvPr/>
        </p:nvGraphicFramePr>
        <p:xfrm>
          <a:off x="776194" y="1635057"/>
          <a:ext cx="4567331" cy="3474720"/>
        </p:xfrm>
        <a:graphic>
          <a:graphicData uri="http://schemas.openxmlformats.org/drawingml/2006/table">
            <a:tbl>
              <a:tblPr firstRow="1" bandRow="1">
                <a:tableStyleId>{D7AC3CCA-C797-4891-BE02-D94E43425B78}</a:tableStyleId>
              </a:tblPr>
              <a:tblGrid>
                <a:gridCol w="1690361">
                  <a:extLst>
                    <a:ext uri="{9D8B030D-6E8A-4147-A177-3AD203B41FA5}">
                      <a16:colId xmlns:a16="http://schemas.microsoft.com/office/drawing/2014/main" val="20000"/>
                    </a:ext>
                  </a:extLst>
                </a:gridCol>
                <a:gridCol w="2876970">
                  <a:extLst>
                    <a:ext uri="{9D8B030D-6E8A-4147-A177-3AD203B41FA5}">
                      <a16:colId xmlns:a16="http://schemas.microsoft.com/office/drawing/2014/main" val="20001"/>
                    </a:ext>
                  </a:extLst>
                </a:gridCol>
              </a:tblGrid>
              <a:tr h="0">
                <a:tc>
                  <a:txBody>
                    <a:bodyPr/>
                    <a:lstStyle/>
                    <a:p>
                      <a:pPr algn="ctr"/>
                      <a:r>
                        <a:rPr kumimoji="1" lang="en-US" altLang="ja-JP" sz="1400" b="0" dirty="0"/>
                        <a:t>modulation</a:t>
                      </a:r>
                      <a:endParaRPr kumimoji="1" lang="ja-JP" altLang="en-US" sz="1400" b="0" dirty="0"/>
                    </a:p>
                  </a:txBody>
                  <a:tcPr/>
                </a:tc>
                <a:tc>
                  <a:txBody>
                    <a:bodyPr/>
                    <a:lstStyle/>
                    <a:p>
                      <a:pPr algn="ctr"/>
                      <a:r>
                        <a:rPr kumimoji="1" lang="en-US" altLang="ja-JP" sz="1400" b="0" dirty="0"/>
                        <a:t>BPSK</a:t>
                      </a:r>
                      <a:endParaRPr kumimoji="1" lang="ja-JP" altLang="en-US" sz="1400" b="0" dirty="0"/>
                    </a:p>
                  </a:txBody>
                  <a:tcPr/>
                </a:tc>
                <a:extLst>
                  <a:ext uri="{0D108BD9-81ED-4DB2-BD59-A6C34878D82A}">
                    <a16:rowId xmlns:a16="http://schemas.microsoft.com/office/drawing/2014/main" val="10000"/>
                  </a:ext>
                </a:extLst>
              </a:tr>
              <a:tr h="288457">
                <a:tc>
                  <a:txBody>
                    <a:bodyPr/>
                    <a:lstStyle/>
                    <a:p>
                      <a:pPr algn="ctr"/>
                      <a:r>
                        <a:rPr kumimoji="1" lang="en-US" altLang="ja-JP" sz="1400" b="0" dirty="0"/>
                        <a:t>Spread spectrum</a:t>
                      </a:r>
                      <a:endParaRPr kumimoji="1" lang="ja-JP" altLang="en-US" sz="1400" b="0" dirty="0"/>
                    </a:p>
                  </a:txBody>
                  <a:tcPr/>
                </a:tc>
                <a:tc>
                  <a:txBody>
                    <a:bodyPr/>
                    <a:lstStyle/>
                    <a:p>
                      <a:pPr algn="ctr"/>
                      <a:r>
                        <a:rPr kumimoji="1" lang="en-US" altLang="ja-JP" sz="1400" b="0" dirty="0"/>
                        <a:t>DSSS</a:t>
                      </a:r>
                      <a:endParaRPr kumimoji="1" lang="ja-JP" altLang="en-US" sz="1400" b="0" dirty="0"/>
                    </a:p>
                  </a:txBody>
                  <a:tcPr/>
                </a:tc>
                <a:extLst>
                  <a:ext uri="{0D108BD9-81ED-4DB2-BD59-A6C34878D82A}">
                    <a16:rowId xmlns:a16="http://schemas.microsoft.com/office/drawing/2014/main" val="10001"/>
                  </a:ext>
                </a:extLst>
              </a:tr>
              <a:tr h="288457">
                <a:tc>
                  <a:txBody>
                    <a:bodyPr/>
                    <a:lstStyle/>
                    <a:p>
                      <a:pPr algn="ctr"/>
                      <a:r>
                        <a:rPr kumimoji="1" lang="en-US" altLang="ja-JP" sz="1400" b="0" dirty="0"/>
                        <a:t>code</a:t>
                      </a:r>
                      <a:endParaRPr kumimoji="1" lang="ja-JP" altLang="en-US" sz="1400" b="0" dirty="0"/>
                    </a:p>
                  </a:txBody>
                  <a:tcPr/>
                </a:tc>
                <a:tc>
                  <a:txBody>
                    <a:bodyPr/>
                    <a:lstStyle/>
                    <a:p>
                      <a:pPr algn="ctr"/>
                      <a:r>
                        <a:rPr kumimoji="1" lang="en-US" altLang="ja-JP" sz="1400" b="0" dirty="0"/>
                        <a:t>31bit</a:t>
                      </a:r>
                      <a:r>
                        <a:rPr kumimoji="1" lang="ja-JP" altLang="en-US" sz="1400" b="0" dirty="0"/>
                        <a:t> </a:t>
                      </a:r>
                      <a:r>
                        <a:rPr kumimoji="1" lang="en-US" altLang="ja-JP" sz="1400" b="0" dirty="0"/>
                        <a:t>Gold</a:t>
                      </a:r>
                      <a:r>
                        <a:rPr kumimoji="1" lang="en-US" altLang="ja-JP" sz="1400" b="0" baseline="0" dirty="0"/>
                        <a:t>-sequence</a:t>
                      </a:r>
                      <a:endParaRPr kumimoji="1" lang="ja-JP" altLang="en-US" sz="1400" b="0" dirty="0"/>
                    </a:p>
                  </a:txBody>
                  <a:tcPr/>
                </a:tc>
                <a:extLst>
                  <a:ext uri="{0D108BD9-81ED-4DB2-BD59-A6C34878D82A}">
                    <a16:rowId xmlns:a16="http://schemas.microsoft.com/office/drawing/2014/main" val="10002"/>
                  </a:ext>
                </a:extLst>
              </a:tr>
              <a:tr h="288457">
                <a:tc>
                  <a:txBody>
                    <a:bodyPr/>
                    <a:lstStyle/>
                    <a:p>
                      <a:pPr algn="ctr"/>
                      <a:r>
                        <a:rPr kumimoji="1" lang="en-US" altLang="ja-JP" sz="1400" b="0" dirty="0"/>
                        <a:t>Tx power</a:t>
                      </a:r>
                      <a:endParaRPr kumimoji="1" lang="ja-JP" altLang="en-US" sz="1400" b="0" dirty="0"/>
                    </a:p>
                  </a:txBody>
                  <a:tcPr/>
                </a:tc>
                <a:tc>
                  <a:txBody>
                    <a:bodyPr/>
                    <a:lstStyle/>
                    <a:p>
                      <a:pPr algn="ctr"/>
                      <a:r>
                        <a:rPr kumimoji="1" lang="en-US" altLang="ja-JP" sz="1400" b="0" dirty="0"/>
                        <a:t>10[</a:t>
                      </a:r>
                      <a:r>
                        <a:rPr kumimoji="1" lang="en-US" altLang="ja-JP" sz="1400" b="0" dirty="0" err="1"/>
                        <a:t>mW</a:t>
                      </a:r>
                      <a:r>
                        <a:rPr kumimoji="1" lang="en-US" altLang="ja-JP" sz="1400" b="0" dirty="0"/>
                        <a:t>]</a:t>
                      </a:r>
                      <a:endParaRPr kumimoji="1" lang="ja-JP" altLang="en-US" sz="1400" b="0" dirty="0"/>
                    </a:p>
                  </a:txBody>
                  <a:tcPr/>
                </a:tc>
                <a:extLst>
                  <a:ext uri="{0D108BD9-81ED-4DB2-BD59-A6C34878D82A}">
                    <a16:rowId xmlns:a16="http://schemas.microsoft.com/office/drawing/2014/main" val="10003"/>
                  </a:ext>
                </a:extLst>
              </a:tr>
              <a:tr h="288457">
                <a:tc>
                  <a:txBody>
                    <a:bodyPr/>
                    <a:lstStyle/>
                    <a:p>
                      <a:pPr algn="ctr"/>
                      <a:r>
                        <a:rPr kumimoji="1" lang="en-US" altLang="ja-JP" sz="1400" b="0" dirty="0"/>
                        <a:t>Center freq.</a:t>
                      </a:r>
                      <a:endParaRPr kumimoji="1" lang="ja-JP" altLang="en-US" sz="1400" b="0" dirty="0"/>
                    </a:p>
                  </a:txBody>
                  <a:tcPr/>
                </a:tc>
                <a:tc>
                  <a:txBody>
                    <a:bodyPr/>
                    <a:lstStyle/>
                    <a:p>
                      <a:pPr algn="ctr"/>
                      <a:r>
                        <a:rPr kumimoji="1" lang="en-US" altLang="ja-JP" sz="1400" b="0" dirty="0"/>
                        <a:t>760[MHz]</a:t>
                      </a:r>
                      <a:endParaRPr kumimoji="1" lang="ja-JP" altLang="en-US" sz="1400" b="0" dirty="0"/>
                    </a:p>
                  </a:txBody>
                  <a:tcPr/>
                </a:tc>
                <a:extLst>
                  <a:ext uri="{0D108BD9-81ED-4DB2-BD59-A6C34878D82A}">
                    <a16:rowId xmlns:a16="http://schemas.microsoft.com/office/drawing/2014/main" val="10004"/>
                  </a:ext>
                </a:extLst>
              </a:tr>
              <a:tr h="288457">
                <a:tc>
                  <a:txBody>
                    <a:bodyPr/>
                    <a:lstStyle/>
                    <a:p>
                      <a:pPr algn="ctr"/>
                      <a:r>
                        <a:rPr kumimoji="1" lang="en-US" altLang="ja-JP" sz="1400" b="0" dirty="0"/>
                        <a:t>Antenna</a:t>
                      </a:r>
                      <a:endParaRPr kumimoji="1" lang="ja-JP" altLang="en-US" sz="1400" b="0" dirty="0"/>
                    </a:p>
                  </a:txBody>
                  <a:tcPr/>
                </a:tc>
                <a:tc>
                  <a:txBody>
                    <a:bodyPr/>
                    <a:lstStyle/>
                    <a:p>
                      <a:pPr algn="ctr"/>
                      <a:r>
                        <a:rPr kumimoji="1" lang="en-US" altLang="ja-JP" sz="1400" b="0" dirty="0"/>
                        <a:t>5 elements circular array</a:t>
                      </a:r>
                      <a:endParaRPr kumimoji="1" lang="ja-JP" altLang="en-US" sz="1400" b="0" dirty="0"/>
                    </a:p>
                  </a:txBody>
                  <a:tcPr/>
                </a:tc>
                <a:extLst>
                  <a:ext uri="{0D108BD9-81ED-4DB2-BD59-A6C34878D82A}">
                    <a16:rowId xmlns:a16="http://schemas.microsoft.com/office/drawing/2014/main" val="10005"/>
                  </a:ext>
                </a:extLst>
              </a:tr>
              <a:tr h="288457">
                <a:tc>
                  <a:txBody>
                    <a:bodyPr/>
                    <a:lstStyle/>
                    <a:p>
                      <a:pPr algn="ctr"/>
                      <a:r>
                        <a:rPr kumimoji="1" lang="en-US" altLang="ja-JP" sz="1400" b="0" dirty="0"/>
                        <a:t>channel</a:t>
                      </a:r>
                      <a:endParaRPr kumimoji="1" lang="ja-JP" altLang="en-US" sz="1400" b="0" dirty="0"/>
                    </a:p>
                  </a:txBody>
                  <a:tcPr/>
                </a:tc>
                <a:tc>
                  <a:txBody>
                    <a:bodyPr/>
                    <a:lstStyle/>
                    <a:p>
                      <a:pPr algn="ctr"/>
                      <a:r>
                        <a:rPr kumimoji="1" lang="en-US" altLang="ja-JP" sz="1400" b="0" dirty="0"/>
                        <a:t>AWGN (-103.8[</a:t>
                      </a:r>
                      <a:r>
                        <a:rPr kumimoji="1" lang="en-US" altLang="ja-JP" sz="1400" b="0" dirty="0" err="1"/>
                        <a:t>dBm</a:t>
                      </a:r>
                      <a:r>
                        <a:rPr kumimoji="1" lang="en-US" altLang="ja-JP" sz="1400" b="0" dirty="0"/>
                        <a:t>])</a:t>
                      </a:r>
                      <a:endParaRPr kumimoji="1" lang="ja-JP" altLang="en-US" sz="1400" b="0" dirty="0"/>
                    </a:p>
                  </a:txBody>
                  <a:tcPr/>
                </a:tc>
                <a:extLst>
                  <a:ext uri="{0D108BD9-81ED-4DB2-BD59-A6C34878D82A}">
                    <a16:rowId xmlns:a16="http://schemas.microsoft.com/office/drawing/2014/main" val="10006"/>
                  </a:ext>
                </a:extLst>
              </a:tr>
              <a:tr h="497885">
                <a:tc>
                  <a:txBody>
                    <a:bodyPr/>
                    <a:lstStyle/>
                    <a:p>
                      <a:pPr algn="ctr"/>
                      <a:r>
                        <a:rPr kumimoji="1" lang="en-US" altLang="ja-JP" sz="1400" b="0" dirty="0"/>
                        <a:t>User number</a:t>
                      </a:r>
                      <a:endParaRPr kumimoji="1" lang="ja-JP" altLang="en-US" sz="1400" b="0" dirty="0"/>
                    </a:p>
                  </a:txBody>
                  <a:tcPr/>
                </a:tc>
                <a:tc>
                  <a:txBody>
                    <a:bodyPr/>
                    <a:lstStyle/>
                    <a:p>
                      <a:pPr algn="ctr"/>
                      <a:r>
                        <a:rPr kumimoji="1" lang="en-US" altLang="ja-JP" sz="1400" b="0" dirty="0"/>
                        <a:t>4</a:t>
                      </a:r>
                      <a:r>
                        <a:rPr kumimoji="1" lang="ja-JP" altLang="en-US" sz="1400" b="0" dirty="0"/>
                        <a:t>  </a:t>
                      </a:r>
                      <a:endParaRPr kumimoji="1" lang="en-US" altLang="ja-JP" sz="1400" b="0" dirty="0"/>
                    </a:p>
                    <a:p>
                      <a:pPr algn="ctr"/>
                      <a:r>
                        <a:rPr kumimoji="1" lang="en-US" altLang="ja-JP" sz="1400" b="0" dirty="0"/>
                        <a:t>30</a:t>
                      </a:r>
                      <a:r>
                        <a:rPr kumimoji="1" lang="ja-JP" altLang="en-US" sz="1400" b="0" dirty="0"/>
                        <a:t> </a:t>
                      </a:r>
                    </a:p>
                  </a:txBody>
                  <a:tcPr/>
                </a:tc>
                <a:extLst>
                  <a:ext uri="{0D108BD9-81ED-4DB2-BD59-A6C34878D82A}">
                    <a16:rowId xmlns:a16="http://schemas.microsoft.com/office/drawing/2014/main" val="10007"/>
                  </a:ext>
                </a:extLst>
              </a:tr>
              <a:tr h="288457">
                <a:tc>
                  <a:txBody>
                    <a:bodyPr/>
                    <a:lstStyle/>
                    <a:p>
                      <a:pPr algn="ctr"/>
                      <a:r>
                        <a:rPr kumimoji="1" lang="en-US" altLang="ja-JP" sz="1400" b="0" dirty="0"/>
                        <a:t>Data size</a:t>
                      </a:r>
                      <a:endParaRPr kumimoji="1" lang="ja-JP" altLang="en-US" sz="1400" b="0" dirty="0"/>
                    </a:p>
                  </a:txBody>
                  <a:tcPr/>
                </a:tc>
                <a:tc>
                  <a:txBody>
                    <a:bodyPr/>
                    <a:lstStyle/>
                    <a:p>
                      <a:pPr algn="ctr"/>
                      <a:r>
                        <a:rPr kumimoji="1" lang="en-US" altLang="ja-JP" sz="1400" b="0" dirty="0"/>
                        <a:t>1000[bit]</a:t>
                      </a:r>
                      <a:endParaRPr kumimoji="1" lang="ja-JP" altLang="en-US" sz="1400" b="0" dirty="0"/>
                    </a:p>
                  </a:txBody>
                  <a:tcPr/>
                </a:tc>
                <a:extLst>
                  <a:ext uri="{0D108BD9-81ED-4DB2-BD59-A6C34878D82A}">
                    <a16:rowId xmlns:a16="http://schemas.microsoft.com/office/drawing/2014/main" val="10008"/>
                  </a:ext>
                </a:extLst>
              </a:tr>
              <a:tr h="497885">
                <a:tc>
                  <a:txBody>
                    <a:bodyPr/>
                    <a:lstStyle/>
                    <a:p>
                      <a:pPr algn="ctr"/>
                      <a:r>
                        <a:rPr kumimoji="1" lang="en-US" altLang="ja-JP" sz="1400" b="0" dirty="0"/>
                        <a:t>Arrival angle</a:t>
                      </a:r>
                      <a:endParaRPr kumimoji="1" lang="ja-JP" altLang="en-US" sz="1400" b="0" dirty="0"/>
                    </a:p>
                  </a:txBody>
                  <a:tcPr/>
                </a:tc>
                <a:tc>
                  <a:txBody>
                    <a:bodyPr/>
                    <a:lstStyle/>
                    <a:p>
                      <a:pPr algn="ctr"/>
                      <a:r>
                        <a:rPr kumimoji="1" lang="en-US" altLang="ja-JP" sz="1400" b="0" dirty="0"/>
                        <a:t>Desired signal: 0 deg.</a:t>
                      </a:r>
                    </a:p>
                    <a:p>
                      <a:pPr algn="ctr"/>
                      <a:r>
                        <a:rPr kumimoji="1" lang="en-US" altLang="ja-JP" sz="1400" b="0" dirty="0"/>
                        <a:t>Interference  ±180 deg. </a:t>
                      </a:r>
                      <a:r>
                        <a:rPr kumimoji="1" lang="en-US" altLang="ja-JP" sz="1400" b="0" baseline="0" dirty="0"/>
                        <a:t>or ±10deg</a:t>
                      </a:r>
                      <a:endParaRPr kumimoji="1" lang="ja-JP" altLang="en-US" sz="1400" b="0" dirty="0"/>
                    </a:p>
                  </a:txBody>
                  <a:tcPr/>
                </a:tc>
                <a:extLst>
                  <a:ext uri="{0D108BD9-81ED-4DB2-BD59-A6C34878D82A}">
                    <a16:rowId xmlns:a16="http://schemas.microsoft.com/office/drawing/2014/main" val="10009"/>
                  </a:ext>
                </a:extLst>
              </a:tr>
            </a:tbl>
          </a:graphicData>
        </a:graphic>
      </p:graphicFrame>
      <p:grpSp>
        <p:nvGrpSpPr>
          <p:cNvPr id="7" name="グループ化 6">
            <a:extLst>
              <a:ext uri="{FF2B5EF4-FFF2-40B4-BE49-F238E27FC236}">
                <a16:creationId xmlns:a16="http://schemas.microsoft.com/office/drawing/2014/main" id="{881E65D4-C187-4FC7-AC71-F094D917288E}"/>
              </a:ext>
            </a:extLst>
          </p:cNvPr>
          <p:cNvGrpSpPr/>
          <p:nvPr/>
        </p:nvGrpSpPr>
        <p:grpSpPr>
          <a:xfrm>
            <a:off x="6299758" y="1067764"/>
            <a:ext cx="1653125" cy="3860311"/>
            <a:chOff x="5631386" y="1866904"/>
            <a:chExt cx="1653125" cy="3860311"/>
          </a:xfrm>
        </p:grpSpPr>
        <p:grpSp>
          <p:nvGrpSpPr>
            <p:cNvPr id="8" name="グループ化 7">
              <a:extLst>
                <a:ext uri="{FF2B5EF4-FFF2-40B4-BE49-F238E27FC236}">
                  <a16:creationId xmlns:a16="http://schemas.microsoft.com/office/drawing/2014/main" id="{1F684B2F-EC1D-48B0-BEC7-6940EA7E8EF7}"/>
                </a:ext>
              </a:extLst>
            </p:cNvPr>
            <p:cNvGrpSpPr/>
            <p:nvPr/>
          </p:nvGrpSpPr>
          <p:grpSpPr>
            <a:xfrm rot="5400000">
              <a:off x="4527793" y="2970497"/>
              <a:ext cx="3860311" cy="1653125"/>
              <a:chOff x="1659724" y="3254655"/>
              <a:chExt cx="5466424" cy="1991802"/>
            </a:xfrm>
          </p:grpSpPr>
          <p:sp>
            <p:nvSpPr>
              <p:cNvPr id="20" name="正方形/長方形 19">
                <a:extLst>
                  <a:ext uri="{FF2B5EF4-FFF2-40B4-BE49-F238E27FC236}">
                    <a16:creationId xmlns:a16="http://schemas.microsoft.com/office/drawing/2014/main" id="{ED411498-FACC-4EE7-B8DC-475B46C53908}"/>
                  </a:ext>
                </a:extLst>
              </p:cNvPr>
              <p:cNvSpPr/>
              <p:nvPr/>
            </p:nvSpPr>
            <p:spPr>
              <a:xfrm rot="16200000">
                <a:off x="3403962" y="1529156"/>
                <a:ext cx="1991802" cy="544279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コネクタ 20">
                <a:extLst>
                  <a:ext uri="{FF2B5EF4-FFF2-40B4-BE49-F238E27FC236}">
                    <a16:creationId xmlns:a16="http://schemas.microsoft.com/office/drawing/2014/main" id="{0B199A75-49FC-442E-8D12-A2224921F699}"/>
                  </a:ext>
                </a:extLst>
              </p:cNvPr>
              <p:cNvCxnSpPr/>
              <p:nvPr/>
            </p:nvCxnSpPr>
            <p:spPr>
              <a:xfrm flipV="1">
                <a:off x="1668230" y="3383105"/>
                <a:ext cx="5457918" cy="28524"/>
              </a:xfrm>
              <a:prstGeom prst="line">
                <a:avLst/>
              </a:prstGeom>
              <a:ln w="825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A8B293AA-4D61-4673-9027-25D5F72B67E8}"/>
                  </a:ext>
                </a:extLst>
              </p:cNvPr>
              <p:cNvCxnSpPr/>
              <p:nvPr/>
            </p:nvCxnSpPr>
            <p:spPr>
              <a:xfrm flipV="1">
                <a:off x="1668230" y="4564532"/>
                <a:ext cx="5457918" cy="28524"/>
              </a:xfrm>
              <a:prstGeom prst="line">
                <a:avLst/>
              </a:prstGeom>
              <a:ln w="8255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EFACFA6F-A87C-499E-BEA4-D1BA13873416}"/>
                  </a:ext>
                </a:extLst>
              </p:cNvPr>
              <p:cNvCxnSpPr/>
              <p:nvPr/>
            </p:nvCxnSpPr>
            <p:spPr>
              <a:xfrm flipV="1">
                <a:off x="1659724" y="3888386"/>
                <a:ext cx="5457918" cy="28524"/>
              </a:xfrm>
              <a:prstGeom prst="line">
                <a:avLst/>
              </a:prstGeom>
              <a:ln w="8255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5A55DADF-AF59-4C9F-A19B-E50C9E137050}"/>
                  </a:ext>
                </a:extLst>
              </p:cNvPr>
              <p:cNvCxnSpPr/>
              <p:nvPr/>
            </p:nvCxnSpPr>
            <p:spPr>
              <a:xfrm flipV="1">
                <a:off x="1668230" y="5101870"/>
                <a:ext cx="5457918" cy="28524"/>
              </a:xfrm>
              <a:prstGeom prst="line">
                <a:avLst/>
              </a:prstGeom>
              <a:ln w="825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9" name="図 8">
              <a:extLst>
                <a:ext uri="{FF2B5EF4-FFF2-40B4-BE49-F238E27FC236}">
                  <a16:creationId xmlns:a16="http://schemas.microsoft.com/office/drawing/2014/main" id="{5E3BA271-FB1A-495F-8EE0-581AF5B0BDAE}"/>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0" b="95868" l="0" r="100000"/>
                      </a14:imgEffect>
                    </a14:imgLayer>
                  </a14:imgProps>
                </a:ext>
                <a:ext uri="{28A0092B-C50C-407E-A947-70E740481C1C}">
                  <a14:useLocalDpi xmlns:a14="http://schemas.microsoft.com/office/drawing/2010/main"/>
                </a:ext>
              </a:extLst>
            </a:blip>
            <a:srcRect/>
            <a:stretch/>
          </p:blipFill>
          <p:spPr>
            <a:xfrm>
              <a:off x="6337925" y="3614564"/>
              <a:ext cx="297430" cy="504859"/>
            </a:xfrm>
            <a:prstGeom prst="rect">
              <a:avLst/>
            </a:prstGeom>
          </p:spPr>
        </p:pic>
        <p:pic>
          <p:nvPicPr>
            <p:cNvPr id="10" name="図 9">
              <a:extLst>
                <a:ext uri="{FF2B5EF4-FFF2-40B4-BE49-F238E27FC236}">
                  <a16:creationId xmlns:a16="http://schemas.microsoft.com/office/drawing/2014/main" id="{622BAD9F-FD1A-4C2F-902E-21E7BD3B784E}"/>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0" b="98868" l="0" r="97037"/>
                      </a14:imgEffect>
                    </a14:imgLayer>
                  </a14:imgProps>
                </a:ext>
                <a:ext uri="{28A0092B-C50C-407E-A947-70E740481C1C}">
                  <a14:useLocalDpi xmlns:a14="http://schemas.microsoft.com/office/drawing/2010/main"/>
                </a:ext>
              </a:extLst>
            </a:blip>
            <a:srcRect/>
            <a:stretch/>
          </p:blipFill>
          <p:spPr>
            <a:xfrm>
              <a:off x="6337926" y="2761242"/>
              <a:ext cx="297430" cy="504859"/>
            </a:xfrm>
            <a:prstGeom prst="rect">
              <a:avLst/>
            </a:prstGeom>
          </p:spPr>
        </p:pic>
        <p:pic>
          <p:nvPicPr>
            <p:cNvPr id="11" name="図 10">
              <a:extLst>
                <a:ext uri="{FF2B5EF4-FFF2-40B4-BE49-F238E27FC236}">
                  <a16:creationId xmlns:a16="http://schemas.microsoft.com/office/drawing/2014/main" id="{98449168-52A0-4A30-9BF8-1B49C017CA34}"/>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a:ext>
              </a:extLst>
            </a:blip>
            <a:srcRect/>
            <a:stretch/>
          </p:blipFill>
          <p:spPr>
            <a:xfrm>
              <a:off x="6336862" y="4816348"/>
              <a:ext cx="298838" cy="507249"/>
            </a:xfrm>
            <a:prstGeom prst="rect">
              <a:avLst/>
            </a:prstGeom>
          </p:spPr>
        </p:pic>
        <p:pic>
          <p:nvPicPr>
            <p:cNvPr id="12" name="図 11">
              <a:extLst>
                <a:ext uri="{FF2B5EF4-FFF2-40B4-BE49-F238E27FC236}">
                  <a16:creationId xmlns:a16="http://schemas.microsoft.com/office/drawing/2014/main" id="{49C1D6C1-4ED1-4BB5-8DDA-66FDC6D66DDE}"/>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a:ext>
              </a:extLst>
            </a:blip>
            <a:srcRect/>
            <a:stretch/>
          </p:blipFill>
          <p:spPr>
            <a:xfrm>
              <a:off x="6822452" y="4127150"/>
              <a:ext cx="298838" cy="507249"/>
            </a:xfrm>
            <a:prstGeom prst="rect">
              <a:avLst/>
            </a:prstGeom>
          </p:spPr>
        </p:pic>
        <p:pic>
          <p:nvPicPr>
            <p:cNvPr id="13" name="図 12">
              <a:extLst>
                <a:ext uri="{FF2B5EF4-FFF2-40B4-BE49-F238E27FC236}">
                  <a16:creationId xmlns:a16="http://schemas.microsoft.com/office/drawing/2014/main" id="{2A70B4D9-B71E-4BAC-8BAC-EA22740FDA7B}"/>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a:ext>
              </a:extLst>
            </a:blip>
            <a:srcRect/>
            <a:stretch/>
          </p:blipFill>
          <p:spPr>
            <a:xfrm>
              <a:off x="6824731" y="3464301"/>
              <a:ext cx="298838" cy="502574"/>
            </a:xfrm>
            <a:prstGeom prst="rect">
              <a:avLst/>
            </a:prstGeom>
          </p:spPr>
        </p:pic>
        <p:pic>
          <p:nvPicPr>
            <p:cNvPr id="14" name="図 13">
              <a:extLst>
                <a:ext uri="{FF2B5EF4-FFF2-40B4-BE49-F238E27FC236}">
                  <a16:creationId xmlns:a16="http://schemas.microsoft.com/office/drawing/2014/main" id="{E24FD3D5-7F4C-436C-9826-E9C774A5A377}"/>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a:ext>
              </a:extLst>
            </a:blip>
            <a:srcRect/>
            <a:stretch/>
          </p:blipFill>
          <p:spPr>
            <a:xfrm>
              <a:off x="6847995" y="5153270"/>
              <a:ext cx="298838" cy="507249"/>
            </a:xfrm>
            <a:prstGeom prst="rect">
              <a:avLst/>
            </a:prstGeom>
          </p:spPr>
        </p:pic>
        <p:pic>
          <p:nvPicPr>
            <p:cNvPr id="15" name="図 14">
              <a:extLst>
                <a:ext uri="{FF2B5EF4-FFF2-40B4-BE49-F238E27FC236}">
                  <a16:creationId xmlns:a16="http://schemas.microsoft.com/office/drawing/2014/main" id="{5E184453-CB8C-4E6C-961E-A63AF6829001}"/>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a:ext>
              </a:extLst>
            </a:blip>
            <a:srcRect/>
            <a:stretch/>
          </p:blipFill>
          <p:spPr>
            <a:xfrm>
              <a:off x="6822452" y="2035593"/>
              <a:ext cx="298838" cy="507249"/>
            </a:xfrm>
            <a:prstGeom prst="rect">
              <a:avLst/>
            </a:prstGeom>
          </p:spPr>
        </p:pic>
        <p:pic>
          <p:nvPicPr>
            <p:cNvPr id="16" name="図 15">
              <a:extLst>
                <a:ext uri="{FF2B5EF4-FFF2-40B4-BE49-F238E27FC236}">
                  <a16:creationId xmlns:a16="http://schemas.microsoft.com/office/drawing/2014/main" id="{137EA64E-F0CB-4CE0-831E-1BBD39C1CC5E}"/>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a:ext>
              </a:extLst>
            </a:blip>
            <a:srcRect/>
            <a:stretch/>
          </p:blipFill>
          <p:spPr>
            <a:xfrm>
              <a:off x="5795239" y="5135189"/>
              <a:ext cx="298838" cy="507249"/>
            </a:xfrm>
            <a:prstGeom prst="rect">
              <a:avLst/>
            </a:prstGeom>
          </p:spPr>
        </p:pic>
        <p:pic>
          <p:nvPicPr>
            <p:cNvPr id="17" name="図 16">
              <a:extLst>
                <a:ext uri="{FF2B5EF4-FFF2-40B4-BE49-F238E27FC236}">
                  <a16:creationId xmlns:a16="http://schemas.microsoft.com/office/drawing/2014/main" id="{46983218-EC00-416E-BE85-602D0B8278CF}"/>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a:ext>
              </a:extLst>
            </a:blip>
            <a:srcRect/>
            <a:stretch/>
          </p:blipFill>
          <p:spPr>
            <a:xfrm>
              <a:off x="5826457" y="4362109"/>
              <a:ext cx="298838" cy="507249"/>
            </a:xfrm>
            <a:prstGeom prst="rect">
              <a:avLst/>
            </a:prstGeom>
          </p:spPr>
        </p:pic>
        <p:pic>
          <p:nvPicPr>
            <p:cNvPr id="18" name="図 17">
              <a:extLst>
                <a:ext uri="{FF2B5EF4-FFF2-40B4-BE49-F238E27FC236}">
                  <a16:creationId xmlns:a16="http://schemas.microsoft.com/office/drawing/2014/main" id="{90DC06D4-89CF-4510-B105-8E4E1F807B92}"/>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a:ext>
              </a:extLst>
            </a:blip>
            <a:srcRect/>
            <a:stretch/>
          </p:blipFill>
          <p:spPr>
            <a:xfrm>
              <a:off x="5788923" y="3173466"/>
              <a:ext cx="298838" cy="507249"/>
            </a:xfrm>
            <a:prstGeom prst="rect">
              <a:avLst/>
            </a:prstGeom>
          </p:spPr>
        </p:pic>
        <p:pic>
          <p:nvPicPr>
            <p:cNvPr id="19" name="図 18">
              <a:extLst>
                <a:ext uri="{FF2B5EF4-FFF2-40B4-BE49-F238E27FC236}">
                  <a16:creationId xmlns:a16="http://schemas.microsoft.com/office/drawing/2014/main" id="{0A628D1B-5D1A-413F-B8B7-5A8EAF6D9E83}"/>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a:ext>
              </a:extLst>
            </a:blip>
            <a:srcRect/>
            <a:stretch/>
          </p:blipFill>
          <p:spPr>
            <a:xfrm>
              <a:off x="5780766" y="2067279"/>
              <a:ext cx="298838" cy="507249"/>
            </a:xfrm>
            <a:prstGeom prst="rect">
              <a:avLst/>
            </a:prstGeom>
          </p:spPr>
        </p:pic>
      </p:grpSp>
      <p:pic>
        <p:nvPicPr>
          <p:cNvPr id="25" name="図 24">
            <a:extLst>
              <a:ext uri="{FF2B5EF4-FFF2-40B4-BE49-F238E27FC236}">
                <a16:creationId xmlns:a16="http://schemas.microsoft.com/office/drawing/2014/main" id="{41C02F80-4A7D-4739-A09B-39D40C2A9238}"/>
              </a:ext>
            </a:extLst>
          </p:cNvPr>
          <p:cNvPicPr>
            <a:picLocks noChangeAspect="1"/>
          </p:cNvPicPr>
          <p:nvPr/>
        </p:nvPicPr>
        <p:blipFill rotWithShape="1">
          <a:blip r:embed="rId10" cstate="email">
            <a:extLst>
              <a:ext uri="{BEBA8EAE-BF5A-486C-A8C5-ECC9F3942E4B}">
                <a14:imgProps xmlns:a14="http://schemas.microsoft.com/office/drawing/2010/main">
                  <a14:imgLayer r:embed="rId11">
                    <a14:imgEffect>
                      <a14:backgroundRemoval t="441" b="96035" l="0" r="99710"/>
                    </a14:imgEffect>
                  </a14:imgLayer>
                </a14:imgProps>
              </a:ext>
              <a:ext uri="{28A0092B-C50C-407E-A947-70E740481C1C}">
                <a14:useLocalDpi xmlns:a14="http://schemas.microsoft.com/office/drawing/2010/main"/>
              </a:ext>
            </a:extLst>
          </a:blip>
          <a:srcRect/>
          <a:stretch/>
        </p:blipFill>
        <p:spPr>
          <a:xfrm>
            <a:off x="6281732" y="5167485"/>
            <a:ext cx="232999" cy="395493"/>
          </a:xfrm>
          <a:prstGeom prst="rect">
            <a:avLst/>
          </a:prstGeom>
        </p:spPr>
      </p:pic>
      <p:pic>
        <p:nvPicPr>
          <p:cNvPr id="26" name="図 25">
            <a:extLst>
              <a:ext uri="{FF2B5EF4-FFF2-40B4-BE49-F238E27FC236}">
                <a16:creationId xmlns:a16="http://schemas.microsoft.com/office/drawing/2014/main" id="{F59305AB-9DDC-4D87-921B-2CC7BE9CF1CF}"/>
              </a:ext>
            </a:extLst>
          </p:cNvPr>
          <p:cNvPicPr>
            <a:picLocks noChangeAspect="1"/>
          </p:cNvPicPr>
          <p:nvPr/>
        </p:nvPicPr>
        <p:blipFill rotWithShape="1">
          <a:blip r:embed="rId12" cstate="email">
            <a:extLst>
              <a:ext uri="{BEBA8EAE-BF5A-486C-A8C5-ECC9F3942E4B}">
                <a14:imgProps xmlns:a14="http://schemas.microsoft.com/office/drawing/2010/main">
                  <a14:imgLayer r:embed="rId13">
                    <a14:imgEffect>
                      <a14:backgroundRemoval t="0" b="97917" l="0" r="96364"/>
                    </a14:imgEffect>
                  </a14:imgLayer>
                </a14:imgProps>
              </a:ext>
              <a:ext uri="{28A0092B-C50C-407E-A947-70E740481C1C}">
                <a14:useLocalDpi xmlns:a14="http://schemas.microsoft.com/office/drawing/2010/main"/>
              </a:ext>
            </a:extLst>
          </a:blip>
          <a:srcRect/>
          <a:stretch/>
        </p:blipFill>
        <p:spPr>
          <a:xfrm>
            <a:off x="6290366" y="5580309"/>
            <a:ext cx="233000" cy="395495"/>
          </a:xfrm>
          <a:prstGeom prst="rect">
            <a:avLst/>
          </a:prstGeom>
        </p:spPr>
      </p:pic>
      <p:pic>
        <p:nvPicPr>
          <p:cNvPr id="27" name="図 26">
            <a:extLst>
              <a:ext uri="{FF2B5EF4-FFF2-40B4-BE49-F238E27FC236}">
                <a16:creationId xmlns:a16="http://schemas.microsoft.com/office/drawing/2014/main" id="{6AF74850-A216-4521-87C5-8194651CB976}"/>
              </a:ext>
            </a:extLst>
          </p:cNvPr>
          <p:cNvPicPr>
            <a:picLocks noChangeAspect="1"/>
          </p:cNvPicPr>
          <p:nvPr/>
        </p:nvPicPr>
        <p:blipFill rotWithShape="1">
          <a:blip r:embed="rId14" cstate="email">
            <a:extLst>
              <a:ext uri="{BEBA8EAE-BF5A-486C-A8C5-ECC9F3942E4B}">
                <a14:imgProps xmlns:a14="http://schemas.microsoft.com/office/drawing/2010/main">
                  <a14:imgLayer r:embed="rId15">
                    <a14:imgEffect>
                      <a14:backgroundRemoval t="0" b="100000" l="0" r="100000"/>
                    </a14:imgEffect>
                  </a14:imgLayer>
                </a14:imgProps>
              </a:ext>
              <a:ext uri="{28A0092B-C50C-407E-A947-70E740481C1C}">
                <a14:useLocalDpi xmlns:a14="http://schemas.microsoft.com/office/drawing/2010/main"/>
              </a:ext>
            </a:extLst>
          </a:blip>
          <a:srcRect/>
          <a:stretch/>
        </p:blipFill>
        <p:spPr>
          <a:xfrm>
            <a:off x="6299758" y="5994101"/>
            <a:ext cx="234102" cy="397366"/>
          </a:xfrm>
          <a:prstGeom prst="rect">
            <a:avLst/>
          </a:prstGeom>
        </p:spPr>
      </p:pic>
      <p:sp>
        <p:nvSpPr>
          <p:cNvPr id="28" name="テキスト ボックス 27">
            <a:extLst>
              <a:ext uri="{FF2B5EF4-FFF2-40B4-BE49-F238E27FC236}">
                <a16:creationId xmlns:a16="http://schemas.microsoft.com/office/drawing/2014/main" id="{8C32D31F-6CF7-4551-B89B-F20D5B736461}"/>
              </a:ext>
            </a:extLst>
          </p:cNvPr>
          <p:cNvSpPr txBox="1"/>
          <p:nvPr/>
        </p:nvSpPr>
        <p:spPr>
          <a:xfrm>
            <a:off x="6510275" y="5252717"/>
            <a:ext cx="743038" cy="229899"/>
          </a:xfrm>
          <a:prstGeom prst="rect">
            <a:avLst/>
          </a:prstGeom>
          <a:noFill/>
        </p:spPr>
        <p:txBody>
          <a:bodyPr wrap="none" rtlCol="0">
            <a:spAutoFit/>
          </a:bodyPr>
          <a:lstStyle/>
          <a:p>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Own vehicle</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テキスト ボックス 28">
            <a:extLst>
              <a:ext uri="{FF2B5EF4-FFF2-40B4-BE49-F238E27FC236}">
                <a16:creationId xmlns:a16="http://schemas.microsoft.com/office/drawing/2014/main" id="{96AC303B-8970-4A04-92DB-1AFC27731F60}"/>
              </a:ext>
            </a:extLst>
          </p:cNvPr>
          <p:cNvSpPr txBox="1"/>
          <p:nvPr/>
        </p:nvSpPr>
        <p:spPr>
          <a:xfrm>
            <a:off x="6533860" y="5663106"/>
            <a:ext cx="896143" cy="229899"/>
          </a:xfrm>
          <a:prstGeom prst="rect">
            <a:avLst/>
          </a:prstGeom>
          <a:noFill/>
        </p:spPr>
        <p:txBody>
          <a:bodyPr wrap="none" rtlCol="0">
            <a:spAutoFit/>
          </a:bodyPr>
          <a:lstStyle/>
          <a:p>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Desired vehicle</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テキスト ボックス 29">
            <a:extLst>
              <a:ext uri="{FF2B5EF4-FFF2-40B4-BE49-F238E27FC236}">
                <a16:creationId xmlns:a16="http://schemas.microsoft.com/office/drawing/2014/main" id="{0D565B11-D653-40D8-86C1-34C73699F60A}"/>
              </a:ext>
            </a:extLst>
          </p:cNvPr>
          <p:cNvSpPr txBox="1"/>
          <p:nvPr/>
        </p:nvSpPr>
        <p:spPr>
          <a:xfrm>
            <a:off x="6533860" y="6082784"/>
            <a:ext cx="1176499" cy="229899"/>
          </a:xfrm>
          <a:prstGeom prst="rect">
            <a:avLst/>
          </a:prstGeom>
          <a:noFill/>
        </p:spPr>
        <p:txBody>
          <a:bodyPr wrap="none" rtlCol="0">
            <a:spAutoFit/>
          </a:bodyPr>
          <a:lstStyle/>
          <a:p>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Interference vehicle </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1085655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4D5FFA8-4968-4344-AB51-41835B21F083}"/>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37</a:t>
            </a:fld>
            <a:endParaRPr lang="en-US" altLang="ja-JP" dirty="0"/>
          </a:p>
        </p:txBody>
      </p:sp>
      <p:sp>
        <p:nvSpPr>
          <p:cNvPr id="3" name="フッター プレースホルダー 2">
            <a:extLst>
              <a:ext uri="{FF2B5EF4-FFF2-40B4-BE49-F238E27FC236}">
                <a16:creationId xmlns:a16="http://schemas.microsoft.com/office/drawing/2014/main" id="{FB935CAD-E80F-4D25-8BEF-BF50A0A08F25}"/>
              </a:ext>
            </a:extLst>
          </p:cNvPr>
          <p:cNvSpPr>
            <a:spLocks noGrp="1"/>
          </p:cNvSpPr>
          <p:nvPr>
            <p:ph type="ftr" sz="quarter" idx="3"/>
          </p:nvPr>
        </p:nvSpPr>
        <p:spPr/>
        <p:txBody>
          <a:bodyPr/>
          <a:lstStyle/>
          <a:p>
            <a:r>
              <a:rPr lang="en-US" altLang="ja-JP"/>
              <a:t>Takumi Kobayashi, Minsoo Kim, Marco Hernandez, Ryuji Kohno (OMU/YRP-IAI/U.Oulu/YNU)</a:t>
            </a:r>
            <a:endParaRPr lang="en-US" altLang="ja-JP" dirty="0"/>
          </a:p>
        </p:txBody>
      </p:sp>
      <p:sp>
        <p:nvSpPr>
          <p:cNvPr id="4" name="日付プレースホルダー 3">
            <a:extLst>
              <a:ext uri="{FF2B5EF4-FFF2-40B4-BE49-F238E27FC236}">
                <a16:creationId xmlns:a16="http://schemas.microsoft.com/office/drawing/2014/main" id="{CAC32A0F-EC0A-4C6B-A31F-E4B3A8DD4335}"/>
              </a:ext>
            </a:extLst>
          </p:cNvPr>
          <p:cNvSpPr>
            <a:spLocks noGrp="1"/>
          </p:cNvSpPr>
          <p:nvPr>
            <p:ph type="dt" sz="half" idx="2"/>
          </p:nvPr>
        </p:nvSpPr>
        <p:spPr/>
        <p:txBody>
          <a:bodyPr/>
          <a:lstStyle/>
          <a:p>
            <a:r>
              <a:rPr lang="en-US" altLang="ja-JP"/>
              <a:t>July 2025</a:t>
            </a:r>
            <a:endParaRPr lang="en-US" altLang="ja-JP" dirty="0"/>
          </a:p>
        </p:txBody>
      </p:sp>
      <p:sp>
        <p:nvSpPr>
          <p:cNvPr id="5" name="タイトル 1">
            <a:extLst>
              <a:ext uri="{FF2B5EF4-FFF2-40B4-BE49-F238E27FC236}">
                <a16:creationId xmlns:a16="http://schemas.microsoft.com/office/drawing/2014/main" id="{F0D60ABB-9E1B-4794-84A2-BFB29C327C2E}"/>
              </a:ext>
            </a:extLst>
          </p:cNvPr>
          <p:cNvSpPr txBox="1">
            <a:spLocks/>
          </p:cNvSpPr>
          <p:nvPr/>
        </p:nvSpPr>
        <p:spPr>
          <a:xfrm>
            <a:off x="-975794" y="583102"/>
            <a:ext cx="7886700" cy="958849"/>
          </a:xfrm>
          <a:prstGeom prst="rect">
            <a:avLst/>
          </a:prstGeom>
        </p:spPr>
        <p:txBody>
          <a:bodyPr>
            <a:noAutofit/>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US" altLang="ja-JP" kern="0" dirty="0"/>
              <a:t>BER-DIR</a:t>
            </a:r>
            <a:r>
              <a:rPr lang="ja-JP" altLang="en-US" kern="0" dirty="0"/>
              <a:t> </a:t>
            </a:r>
            <a:r>
              <a:rPr lang="en-US" altLang="ja-JP" kern="0" dirty="0"/>
              <a:t>performance</a:t>
            </a:r>
            <a:endParaRPr lang="ja-JP" altLang="en-US" kern="0" dirty="0"/>
          </a:p>
        </p:txBody>
      </p:sp>
      <p:sp>
        <p:nvSpPr>
          <p:cNvPr id="6" name="正方形/長方形 5">
            <a:extLst>
              <a:ext uri="{FF2B5EF4-FFF2-40B4-BE49-F238E27FC236}">
                <a16:creationId xmlns:a16="http://schemas.microsoft.com/office/drawing/2014/main" id="{A29452B8-0638-4B1D-9E61-86229A56784E}"/>
              </a:ext>
            </a:extLst>
          </p:cNvPr>
          <p:cNvSpPr/>
          <p:nvPr/>
        </p:nvSpPr>
        <p:spPr>
          <a:xfrm>
            <a:off x="1209025" y="4992360"/>
            <a:ext cx="1705916" cy="276999"/>
          </a:xfrm>
          <a:prstGeom prst="rect">
            <a:avLst/>
          </a:prstGeom>
        </p:spPr>
        <p:txBody>
          <a:bodyPr wrap="none">
            <a:spAutoFit/>
          </a:bodyPr>
          <a:lstStyle/>
          <a:p>
            <a:r>
              <a:rPr lang="en-US" altLang="ja-JP" dirty="0"/>
              <a:t>interference</a:t>
            </a:r>
            <a:r>
              <a:rPr lang="ja-JP" altLang="en-US" dirty="0"/>
              <a:t>：</a:t>
            </a:r>
            <a:r>
              <a:rPr lang="en-US" altLang="ja-JP" dirty="0"/>
              <a:t>±180 deg.</a:t>
            </a:r>
            <a:endParaRPr lang="ja-JP" altLang="en-US" dirty="0"/>
          </a:p>
        </p:txBody>
      </p:sp>
      <p:sp>
        <p:nvSpPr>
          <p:cNvPr id="7" name="テキスト ボックス 6">
            <a:extLst>
              <a:ext uri="{FF2B5EF4-FFF2-40B4-BE49-F238E27FC236}">
                <a16:creationId xmlns:a16="http://schemas.microsoft.com/office/drawing/2014/main" id="{09309903-F4BD-4020-A697-EFCB6FF09DD8}"/>
              </a:ext>
            </a:extLst>
          </p:cNvPr>
          <p:cNvSpPr txBox="1"/>
          <p:nvPr/>
        </p:nvSpPr>
        <p:spPr>
          <a:xfrm rot="16200000">
            <a:off x="-220434" y="3161424"/>
            <a:ext cx="1330222" cy="352669"/>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Bit</a:t>
            </a:r>
            <a:r>
              <a:rPr kumimoji="1" lang="ja-JP" altLang="en-US" dirty="0">
                <a:latin typeface="Times New Roman" panose="02020603050405020304" pitchFamily="18" charset="0"/>
                <a:cs typeface="Times New Roman" panose="02020603050405020304" pitchFamily="18" charset="0"/>
              </a:rPr>
              <a:t> </a:t>
            </a:r>
            <a:r>
              <a:rPr kumimoji="1" lang="en-US" altLang="ja-JP" dirty="0">
                <a:latin typeface="Times New Roman" panose="02020603050405020304" pitchFamily="18" charset="0"/>
                <a:cs typeface="Times New Roman" panose="02020603050405020304" pitchFamily="18" charset="0"/>
              </a:rPr>
              <a:t>error</a:t>
            </a:r>
            <a:r>
              <a:rPr kumimoji="1" lang="ja-JP" altLang="en-US" dirty="0">
                <a:latin typeface="Times New Roman" panose="02020603050405020304" pitchFamily="18" charset="0"/>
                <a:cs typeface="Times New Roman" panose="02020603050405020304" pitchFamily="18" charset="0"/>
              </a:rPr>
              <a:t> </a:t>
            </a:r>
            <a:r>
              <a:rPr kumimoji="1" lang="en-US" altLang="ja-JP" dirty="0">
                <a:latin typeface="Times New Roman" panose="02020603050405020304" pitchFamily="18" charset="0"/>
                <a:cs typeface="Times New Roman" panose="02020603050405020304" pitchFamily="18" charset="0"/>
              </a:rPr>
              <a:t>rate</a:t>
            </a:r>
            <a:endParaRPr kumimoji="1" lang="ja-JP" altLang="en-US" dirty="0">
              <a:latin typeface="Times New Roman" panose="02020603050405020304" pitchFamily="18" charset="0"/>
              <a:cs typeface="Times New Roman" panose="02020603050405020304" pitchFamily="18" charset="0"/>
            </a:endParaRPr>
          </a:p>
        </p:txBody>
      </p:sp>
      <p:grpSp>
        <p:nvGrpSpPr>
          <p:cNvPr id="8" name="グループ化 7">
            <a:extLst>
              <a:ext uri="{FF2B5EF4-FFF2-40B4-BE49-F238E27FC236}">
                <a16:creationId xmlns:a16="http://schemas.microsoft.com/office/drawing/2014/main" id="{0850B60A-8311-4D9E-AE4F-1C1367ECF886}"/>
              </a:ext>
            </a:extLst>
          </p:cNvPr>
          <p:cNvGrpSpPr>
            <a:grpSpLocks noChangeAspect="1"/>
          </p:cNvGrpSpPr>
          <p:nvPr/>
        </p:nvGrpSpPr>
        <p:grpSpPr>
          <a:xfrm>
            <a:off x="628650" y="2034027"/>
            <a:ext cx="4028059" cy="2995183"/>
            <a:chOff x="4434175" y="2170360"/>
            <a:chExt cx="4218380" cy="3136702"/>
          </a:xfrm>
        </p:grpSpPr>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50689867-008B-4706-9777-480B0AA67821}"/>
                    </a:ext>
                  </a:extLst>
                </p:cNvPr>
                <p:cNvSpPr txBox="1"/>
                <p:nvPr/>
              </p:nvSpPr>
              <p:spPr>
                <a:xfrm>
                  <a:off x="4475052" y="2170360"/>
                  <a:ext cx="46519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200" b="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0</m:t>
                            </m:r>
                          </m:sup>
                        </m:sSup>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4475052" y="2170360"/>
                  <a:ext cx="465191" cy="276999"/>
                </a:xfrm>
                <a:prstGeom prst="rect">
                  <a:avLst/>
                </a:prstGeom>
                <a:blipFill rotWithShape="0">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B4682FFC-9181-487F-8A3E-BF53E3DB5E68}"/>
                    </a:ext>
                  </a:extLst>
                </p:cNvPr>
                <p:cNvSpPr txBox="1"/>
                <p:nvPr/>
              </p:nvSpPr>
              <p:spPr>
                <a:xfrm>
                  <a:off x="4434175" y="3380703"/>
                  <a:ext cx="54694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200" b="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−2</m:t>
                            </m:r>
                          </m:sup>
                        </m:sSup>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4434175" y="3380703"/>
                  <a:ext cx="546945" cy="276999"/>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537DDDA3-42E3-43AF-A5EB-02034ABBC2FC}"/>
                    </a:ext>
                  </a:extLst>
                </p:cNvPr>
                <p:cNvSpPr txBox="1"/>
                <p:nvPr/>
              </p:nvSpPr>
              <p:spPr>
                <a:xfrm>
                  <a:off x="4434175" y="4591046"/>
                  <a:ext cx="54694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200" b="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−4</m:t>
                            </m:r>
                          </m:sup>
                        </m:sSup>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4434175" y="4591046"/>
                  <a:ext cx="546945" cy="276999"/>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946097E9-2625-4662-B3A7-2FB0247A35F4}"/>
                    </a:ext>
                  </a:extLst>
                </p:cNvPr>
                <p:cNvSpPr txBox="1"/>
                <p:nvPr/>
              </p:nvSpPr>
              <p:spPr>
                <a:xfrm>
                  <a:off x="8292555"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1" name="テキスト ボックス 30"/>
                <p:cNvSpPr txBox="1">
                  <a:spLocks noRot="1" noChangeAspect="1" noMove="1" noResize="1" noEditPoints="1" noAdjustHandles="1" noChangeArrowheads="1" noChangeShapeType="1" noTextEdit="1"/>
                </p:cNvSpPr>
                <p:nvPr/>
              </p:nvSpPr>
              <p:spPr>
                <a:xfrm>
                  <a:off x="8292555" y="4799231"/>
                  <a:ext cx="360000" cy="276999"/>
                </a:xfrm>
                <a:prstGeom prst="rect">
                  <a:avLst/>
                </a:prstGeom>
                <a:blipFill rotWithShape="0">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5671FEC4-0D30-4869-8731-99429EE4F835}"/>
                    </a:ext>
                  </a:extLst>
                </p:cNvPr>
                <p:cNvSpPr txBox="1"/>
                <p:nvPr/>
              </p:nvSpPr>
              <p:spPr>
                <a:xfrm>
                  <a:off x="7591250"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kumimoji="1" lang="en-US" altLang="ja-JP" sz="1200" b="0" i="1" smtClean="0">
                            <a:latin typeface="Cambria Math" panose="02040503050406030204" pitchFamily="18" charset="0"/>
                            <a:cs typeface="Times New Roman" panose="02020603050405020304" pitchFamily="18" charset="0"/>
                          </a:rPr>
                          <m:t>−10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2" name="テキスト ボックス 31"/>
                <p:cNvSpPr txBox="1">
                  <a:spLocks noRot="1" noChangeAspect="1" noMove="1" noResize="1" noEditPoints="1" noAdjustHandles="1" noChangeArrowheads="1" noChangeShapeType="1" noTextEdit="1"/>
                </p:cNvSpPr>
                <p:nvPr/>
              </p:nvSpPr>
              <p:spPr>
                <a:xfrm>
                  <a:off x="7591250" y="4799231"/>
                  <a:ext cx="360000" cy="276999"/>
                </a:xfrm>
                <a:prstGeom prst="rect">
                  <a:avLst/>
                </a:prstGeom>
                <a:blipFill rotWithShape="0">
                  <a:blip r:embed="rId12"/>
                  <a:stretch>
                    <a:fillRect l="-3509" r="-175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E624B32F-45EC-40BA-A9A2-135D54FB1988}"/>
                    </a:ext>
                  </a:extLst>
                </p:cNvPr>
                <p:cNvSpPr txBox="1"/>
                <p:nvPr/>
              </p:nvSpPr>
              <p:spPr>
                <a:xfrm>
                  <a:off x="6889943"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b="0" i="1" smtClean="0">
                            <a:latin typeface="Cambria Math" panose="02040503050406030204" pitchFamily="18" charset="0"/>
                            <a:cs typeface="Times New Roman" panose="02020603050405020304" pitchFamily="18" charset="0"/>
                          </a:rPr>
                          <m:t>−</m:t>
                        </m:r>
                        <m:r>
                          <a:rPr lang="en-US" altLang="ja-JP" sz="1200" i="1">
                            <a:latin typeface="Cambria Math" panose="02040503050406030204" pitchFamily="18" charset="0"/>
                            <a:cs typeface="Times New Roman" panose="02020603050405020304" pitchFamily="18" charset="0"/>
                          </a:rPr>
                          <m:t>2</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3" name="テキスト ボックス 32"/>
                <p:cNvSpPr txBox="1">
                  <a:spLocks noRot="1" noChangeAspect="1" noMove="1" noResize="1" noEditPoints="1" noAdjustHandles="1" noChangeArrowheads="1" noChangeShapeType="1" noTextEdit="1"/>
                </p:cNvSpPr>
                <p:nvPr/>
              </p:nvSpPr>
              <p:spPr>
                <a:xfrm>
                  <a:off x="6889943" y="4799231"/>
                  <a:ext cx="360000" cy="276999"/>
                </a:xfrm>
                <a:prstGeom prst="rect">
                  <a:avLst/>
                </a:prstGeom>
                <a:blipFill rotWithShape="0">
                  <a:blip r:embed="rId13"/>
                  <a:stretch>
                    <a:fillRect l="-5357" r="-178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A5893FFB-D9D0-48E4-9129-C475D4585859}"/>
                    </a:ext>
                  </a:extLst>
                </p:cNvPr>
                <p:cNvSpPr txBox="1"/>
                <p:nvPr/>
              </p:nvSpPr>
              <p:spPr>
                <a:xfrm>
                  <a:off x="6188636"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cs typeface="Times New Roman" panose="02020603050405020304" pitchFamily="18" charset="0"/>
                          </a:rPr>
                          <m:t>−</m:t>
                        </m:r>
                        <m:r>
                          <a:rPr lang="en-US" altLang="ja-JP" sz="1200" b="0" i="1" smtClean="0">
                            <a:latin typeface="Cambria Math" panose="02040503050406030204" pitchFamily="18" charset="0"/>
                            <a:cs typeface="Times New Roman" panose="02020603050405020304" pitchFamily="18" charset="0"/>
                          </a:rPr>
                          <m:t>3</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4" name="テキスト ボックス 33"/>
                <p:cNvSpPr txBox="1">
                  <a:spLocks noRot="1" noChangeAspect="1" noMove="1" noResize="1" noEditPoints="1" noAdjustHandles="1" noChangeArrowheads="1" noChangeShapeType="1" noTextEdit="1"/>
                </p:cNvSpPr>
                <p:nvPr/>
              </p:nvSpPr>
              <p:spPr>
                <a:xfrm>
                  <a:off x="6188636" y="4799231"/>
                  <a:ext cx="360000" cy="276999"/>
                </a:xfrm>
                <a:prstGeom prst="rect">
                  <a:avLst/>
                </a:prstGeom>
                <a:blipFill rotWithShape="0">
                  <a:blip r:embed="rId1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CFA0BE45-551B-4E41-82DB-A7B6C3FA9455}"/>
                    </a:ext>
                  </a:extLst>
                </p:cNvPr>
                <p:cNvSpPr txBox="1"/>
                <p:nvPr/>
              </p:nvSpPr>
              <p:spPr>
                <a:xfrm>
                  <a:off x="5487329"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cs typeface="Times New Roman" panose="02020603050405020304" pitchFamily="18" charset="0"/>
                          </a:rPr>
                          <m:t>−</m:t>
                        </m:r>
                        <m:r>
                          <a:rPr lang="en-US" altLang="ja-JP" sz="1200" b="0" i="1" smtClean="0">
                            <a:latin typeface="Cambria Math" panose="02040503050406030204" pitchFamily="18" charset="0"/>
                            <a:cs typeface="Times New Roman" panose="02020603050405020304" pitchFamily="18" charset="0"/>
                          </a:rPr>
                          <m:t>4</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5" name="テキスト ボックス 34"/>
                <p:cNvSpPr txBox="1">
                  <a:spLocks noRot="1" noChangeAspect="1" noMove="1" noResize="1" noEditPoints="1" noAdjustHandles="1" noChangeArrowheads="1" noChangeShapeType="1" noTextEdit="1"/>
                </p:cNvSpPr>
                <p:nvPr/>
              </p:nvSpPr>
              <p:spPr>
                <a:xfrm>
                  <a:off x="5487329" y="4799231"/>
                  <a:ext cx="360000" cy="276999"/>
                </a:xfrm>
                <a:prstGeom prst="rect">
                  <a:avLst/>
                </a:prstGeom>
                <a:blipFill rotWithShape="0">
                  <a:blip r:embed="rId1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1FD87219-0587-40B6-B4F2-C0E8C5EA236F}"/>
                    </a:ext>
                  </a:extLst>
                </p:cNvPr>
                <p:cNvSpPr txBox="1"/>
                <p:nvPr/>
              </p:nvSpPr>
              <p:spPr>
                <a:xfrm>
                  <a:off x="4786022"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cs typeface="Times New Roman" panose="02020603050405020304" pitchFamily="18" charset="0"/>
                          </a:rPr>
                          <m:t>−</m:t>
                        </m:r>
                        <m:r>
                          <a:rPr lang="en-US" altLang="ja-JP" sz="1200" b="0" i="1" smtClean="0">
                            <a:latin typeface="Cambria Math" panose="02040503050406030204" pitchFamily="18" charset="0"/>
                            <a:cs typeface="Times New Roman" panose="02020603050405020304" pitchFamily="18" charset="0"/>
                          </a:rPr>
                          <m:t>5</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6" name="テキスト ボックス 35"/>
                <p:cNvSpPr txBox="1">
                  <a:spLocks noRot="1" noChangeAspect="1" noMove="1" noResize="1" noEditPoints="1" noAdjustHandles="1" noChangeArrowheads="1" noChangeShapeType="1" noTextEdit="1"/>
                </p:cNvSpPr>
                <p:nvPr/>
              </p:nvSpPr>
              <p:spPr>
                <a:xfrm>
                  <a:off x="4786022" y="4799231"/>
                  <a:ext cx="360000" cy="276999"/>
                </a:xfrm>
                <a:prstGeom prst="rect">
                  <a:avLst/>
                </a:prstGeom>
                <a:blipFill rotWithShape="0">
                  <a:blip r:embed="rId16"/>
                  <a:stretch>
                    <a:fillRect/>
                  </a:stretch>
                </a:blipFill>
              </p:spPr>
              <p:txBody>
                <a:bodyPr/>
                <a:lstStyle/>
                <a:p>
                  <a:r>
                    <a:rPr lang="ja-JP" altLang="en-US">
                      <a:noFill/>
                    </a:rPr>
                    <a:t> </a:t>
                  </a:r>
                </a:p>
              </p:txBody>
            </p:sp>
          </mc:Fallback>
        </mc:AlternateContent>
        <p:sp>
          <p:nvSpPr>
            <p:cNvPr id="18" name="テキスト ボックス 17">
              <a:extLst>
                <a:ext uri="{FF2B5EF4-FFF2-40B4-BE49-F238E27FC236}">
                  <a16:creationId xmlns:a16="http://schemas.microsoft.com/office/drawing/2014/main" id="{BF8CA9FF-C37F-4FC8-B54A-2AD601CB4F0D}"/>
                </a:ext>
              </a:extLst>
            </p:cNvPr>
            <p:cNvSpPr txBox="1"/>
            <p:nvPr/>
          </p:nvSpPr>
          <p:spPr>
            <a:xfrm>
              <a:off x="6244540" y="4937730"/>
              <a:ext cx="1005403"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DIR[dB]</a:t>
              </a:r>
              <a:endParaRPr kumimoji="1" lang="ja-JP" altLang="en-US" dirty="0">
                <a:latin typeface="Times New Roman" panose="02020603050405020304" pitchFamily="18" charset="0"/>
                <a:cs typeface="Times New Roman" panose="02020603050405020304" pitchFamily="18" charset="0"/>
              </a:endParaRPr>
            </a:p>
          </p:txBody>
        </p:sp>
      </p:grpSp>
      <p:pic>
        <p:nvPicPr>
          <p:cNvPr id="19" name="図 18">
            <a:extLst>
              <a:ext uri="{FF2B5EF4-FFF2-40B4-BE49-F238E27FC236}">
                <a16:creationId xmlns:a16="http://schemas.microsoft.com/office/drawing/2014/main" id="{BC15DD75-E866-4C7C-B4D4-1E5968DA0DBD}"/>
              </a:ext>
            </a:extLst>
          </p:cNvPr>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1057617" y="2151726"/>
            <a:ext cx="3419706" cy="2379320"/>
          </a:xfrm>
          <a:prstGeom prst="rect">
            <a:avLst/>
          </a:prstGeom>
        </p:spPr>
      </p:pic>
      <p:sp>
        <p:nvSpPr>
          <p:cNvPr id="20" name="正方形/長方形 19">
            <a:extLst>
              <a:ext uri="{FF2B5EF4-FFF2-40B4-BE49-F238E27FC236}">
                <a16:creationId xmlns:a16="http://schemas.microsoft.com/office/drawing/2014/main" id="{69410290-1600-4AA8-B705-C56B86058BFF}"/>
              </a:ext>
            </a:extLst>
          </p:cNvPr>
          <p:cNvSpPr/>
          <p:nvPr/>
        </p:nvSpPr>
        <p:spPr>
          <a:xfrm>
            <a:off x="5573294" y="5024728"/>
            <a:ext cx="1616148" cy="276999"/>
          </a:xfrm>
          <a:prstGeom prst="rect">
            <a:avLst/>
          </a:prstGeom>
        </p:spPr>
        <p:txBody>
          <a:bodyPr wrap="none">
            <a:spAutoFit/>
          </a:bodyPr>
          <a:lstStyle/>
          <a:p>
            <a:r>
              <a:rPr lang="en-US" altLang="ja-JP" dirty="0"/>
              <a:t>interference</a:t>
            </a:r>
            <a:r>
              <a:rPr lang="ja-JP" altLang="en-US" dirty="0"/>
              <a:t>：</a:t>
            </a:r>
            <a:r>
              <a:rPr lang="en-US" altLang="ja-JP" dirty="0"/>
              <a:t>±10</a:t>
            </a:r>
            <a:r>
              <a:rPr lang="ja-JP" altLang="en-US" dirty="0"/>
              <a:t> </a:t>
            </a:r>
            <a:r>
              <a:rPr lang="en-US" altLang="ja-JP" dirty="0"/>
              <a:t>deg.</a:t>
            </a:r>
            <a:endParaRPr lang="ja-JP" altLang="en-US" dirty="0"/>
          </a:p>
        </p:txBody>
      </p:sp>
      <p:grpSp>
        <p:nvGrpSpPr>
          <p:cNvPr id="21" name="グループ化 20">
            <a:extLst>
              <a:ext uri="{FF2B5EF4-FFF2-40B4-BE49-F238E27FC236}">
                <a16:creationId xmlns:a16="http://schemas.microsoft.com/office/drawing/2014/main" id="{4A9BAA08-E541-42B9-9B8B-67AFDB8FB1D6}"/>
              </a:ext>
            </a:extLst>
          </p:cNvPr>
          <p:cNvGrpSpPr>
            <a:grpSpLocks noChangeAspect="1"/>
          </p:cNvGrpSpPr>
          <p:nvPr/>
        </p:nvGrpSpPr>
        <p:grpSpPr>
          <a:xfrm>
            <a:off x="4595679" y="2049252"/>
            <a:ext cx="4028059" cy="2995183"/>
            <a:chOff x="4434175" y="2170360"/>
            <a:chExt cx="4218380" cy="3136702"/>
          </a:xfrm>
        </p:grpSpPr>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AB5838AA-2B37-43C4-B0FD-3321BFD47990}"/>
                    </a:ext>
                  </a:extLst>
                </p:cNvPr>
                <p:cNvSpPr txBox="1"/>
                <p:nvPr/>
              </p:nvSpPr>
              <p:spPr>
                <a:xfrm>
                  <a:off x="4475052" y="2170360"/>
                  <a:ext cx="46519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200" b="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0</m:t>
                            </m:r>
                          </m:sup>
                        </m:sSup>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4475052" y="2170360"/>
                  <a:ext cx="465191" cy="276999"/>
                </a:xfrm>
                <a:prstGeom prst="rect">
                  <a:avLst/>
                </a:prstGeom>
                <a:blipFill rotWithShape="0">
                  <a:blip r:embed="rId1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テキスト ボックス 22">
                  <a:extLst>
                    <a:ext uri="{FF2B5EF4-FFF2-40B4-BE49-F238E27FC236}">
                      <a16:creationId xmlns:a16="http://schemas.microsoft.com/office/drawing/2014/main" id="{C019DE57-53AF-4FCA-81C1-CCBF3641F841}"/>
                    </a:ext>
                  </a:extLst>
                </p:cNvPr>
                <p:cNvSpPr txBox="1"/>
                <p:nvPr/>
              </p:nvSpPr>
              <p:spPr>
                <a:xfrm>
                  <a:off x="4434175" y="3380703"/>
                  <a:ext cx="54694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200" b="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−2</m:t>
                            </m:r>
                          </m:sup>
                        </m:sSup>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4434175" y="3380703"/>
                  <a:ext cx="546945" cy="276999"/>
                </a:xfrm>
                <a:prstGeom prst="rect">
                  <a:avLst/>
                </a:prstGeom>
                <a:blipFill rotWithShape="0">
                  <a:blip r:embed="rId1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テキスト ボックス 23">
                  <a:extLst>
                    <a:ext uri="{FF2B5EF4-FFF2-40B4-BE49-F238E27FC236}">
                      <a16:creationId xmlns:a16="http://schemas.microsoft.com/office/drawing/2014/main" id="{D2A9B2B8-9D2D-4C1D-B4E5-B30DF49C7AFE}"/>
                    </a:ext>
                  </a:extLst>
                </p:cNvPr>
                <p:cNvSpPr txBox="1"/>
                <p:nvPr/>
              </p:nvSpPr>
              <p:spPr>
                <a:xfrm>
                  <a:off x="4434175" y="4591046"/>
                  <a:ext cx="54694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200" b="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−4</m:t>
                            </m:r>
                          </m:sup>
                        </m:sSup>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4434175" y="4591046"/>
                  <a:ext cx="546945" cy="276999"/>
                </a:xfrm>
                <a:prstGeom prst="rect">
                  <a:avLst/>
                </a:prstGeom>
                <a:blipFill rotWithShape="0">
                  <a:blip r:embed="rId2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a:extLst>
                    <a:ext uri="{FF2B5EF4-FFF2-40B4-BE49-F238E27FC236}">
                      <a16:creationId xmlns:a16="http://schemas.microsoft.com/office/drawing/2014/main" id="{D4080F19-56E9-47A3-989B-706D5819E878}"/>
                    </a:ext>
                  </a:extLst>
                </p:cNvPr>
                <p:cNvSpPr txBox="1"/>
                <p:nvPr/>
              </p:nvSpPr>
              <p:spPr>
                <a:xfrm>
                  <a:off x="8292555"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1" name="テキスト ボックス 30"/>
                <p:cNvSpPr txBox="1">
                  <a:spLocks noRot="1" noChangeAspect="1" noMove="1" noResize="1" noEditPoints="1" noAdjustHandles="1" noChangeArrowheads="1" noChangeShapeType="1" noTextEdit="1"/>
                </p:cNvSpPr>
                <p:nvPr/>
              </p:nvSpPr>
              <p:spPr>
                <a:xfrm>
                  <a:off x="8292555" y="4799231"/>
                  <a:ext cx="360000" cy="276999"/>
                </a:xfrm>
                <a:prstGeom prst="rect">
                  <a:avLst/>
                </a:prstGeom>
                <a:blipFill rotWithShape="0">
                  <a:blip r:embed="rId2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a:extLst>
                    <a:ext uri="{FF2B5EF4-FFF2-40B4-BE49-F238E27FC236}">
                      <a16:creationId xmlns:a16="http://schemas.microsoft.com/office/drawing/2014/main" id="{77ED17A7-F35F-4447-B991-E57BCF97062B}"/>
                    </a:ext>
                  </a:extLst>
                </p:cNvPr>
                <p:cNvSpPr txBox="1"/>
                <p:nvPr/>
              </p:nvSpPr>
              <p:spPr>
                <a:xfrm>
                  <a:off x="7591250"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kumimoji="1" lang="en-US" altLang="ja-JP" sz="1200" b="0" i="1" smtClean="0">
                            <a:latin typeface="Cambria Math" panose="02040503050406030204" pitchFamily="18" charset="0"/>
                            <a:cs typeface="Times New Roman" panose="02020603050405020304" pitchFamily="18" charset="0"/>
                          </a:rPr>
                          <m:t>−10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2" name="テキスト ボックス 31"/>
                <p:cNvSpPr txBox="1">
                  <a:spLocks noRot="1" noChangeAspect="1" noMove="1" noResize="1" noEditPoints="1" noAdjustHandles="1" noChangeArrowheads="1" noChangeShapeType="1" noTextEdit="1"/>
                </p:cNvSpPr>
                <p:nvPr/>
              </p:nvSpPr>
              <p:spPr>
                <a:xfrm>
                  <a:off x="7591250" y="4799231"/>
                  <a:ext cx="360000" cy="276999"/>
                </a:xfrm>
                <a:prstGeom prst="rect">
                  <a:avLst/>
                </a:prstGeom>
                <a:blipFill rotWithShape="0">
                  <a:blip r:embed="rId22"/>
                  <a:stretch>
                    <a:fillRect l="-3509" r="-175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7" name="テキスト ボックス 26">
                  <a:extLst>
                    <a:ext uri="{FF2B5EF4-FFF2-40B4-BE49-F238E27FC236}">
                      <a16:creationId xmlns:a16="http://schemas.microsoft.com/office/drawing/2014/main" id="{45C203CC-891D-4236-AADF-C1CCEE277A72}"/>
                    </a:ext>
                  </a:extLst>
                </p:cNvPr>
                <p:cNvSpPr txBox="1"/>
                <p:nvPr/>
              </p:nvSpPr>
              <p:spPr>
                <a:xfrm>
                  <a:off x="6889943"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b="0" i="1" smtClean="0">
                            <a:latin typeface="Cambria Math" panose="02040503050406030204" pitchFamily="18" charset="0"/>
                            <a:cs typeface="Times New Roman" panose="02020603050405020304" pitchFamily="18" charset="0"/>
                          </a:rPr>
                          <m:t>−</m:t>
                        </m:r>
                        <m:r>
                          <a:rPr lang="en-US" altLang="ja-JP" sz="1200" i="1">
                            <a:latin typeface="Cambria Math" panose="02040503050406030204" pitchFamily="18" charset="0"/>
                            <a:cs typeface="Times New Roman" panose="02020603050405020304" pitchFamily="18" charset="0"/>
                          </a:rPr>
                          <m:t>2</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3" name="テキスト ボックス 32"/>
                <p:cNvSpPr txBox="1">
                  <a:spLocks noRot="1" noChangeAspect="1" noMove="1" noResize="1" noEditPoints="1" noAdjustHandles="1" noChangeArrowheads="1" noChangeShapeType="1" noTextEdit="1"/>
                </p:cNvSpPr>
                <p:nvPr/>
              </p:nvSpPr>
              <p:spPr>
                <a:xfrm>
                  <a:off x="6889943" y="4799231"/>
                  <a:ext cx="360000" cy="276999"/>
                </a:xfrm>
                <a:prstGeom prst="rect">
                  <a:avLst/>
                </a:prstGeom>
                <a:blipFill rotWithShape="0">
                  <a:blip r:embed="rId23"/>
                  <a:stretch>
                    <a:fillRect l="-5357" r="-178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 name="テキスト ボックス 27">
                  <a:extLst>
                    <a:ext uri="{FF2B5EF4-FFF2-40B4-BE49-F238E27FC236}">
                      <a16:creationId xmlns:a16="http://schemas.microsoft.com/office/drawing/2014/main" id="{C2120A0C-B6C6-4ADE-9FB9-DEDB20172653}"/>
                    </a:ext>
                  </a:extLst>
                </p:cNvPr>
                <p:cNvSpPr txBox="1"/>
                <p:nvPr/>
              </p:nvSpPr>
              <p:spPr>
                <a:xfrm>
                  <a:off x="6188636"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cs typeface="Times New Roman" panose="02020603050405020304" pitchFamily="18" charset="0"/>
                          </a:rPr>
                          <m:t>−</m:t>
                        </m:r>
                        <m:r>
                          <a:rPr lang="en-US" altLang="ja-JP" sz="1200" b="0" i="1" smtClean="0">
                            <a:latin typeface="Cambria Math" panose="02040503050406030204" pitchFamily="18" charset="0"/>
                            <a:cs typeface="Times New Roman" panose="02020603050405020304" pitchFamily="18" charset="0"/>
                          </a:rPr>
                          <m:t>3</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4" name="テキスト ボックス 33"/>
                <p:cNvSpPr txBox="1">
                  <a:spLocks noRot="1" noChangeAspect="1" noMove="1" noResize="1" noEditPoints="1" noAdjustHandles="1" noChangeArrowheads="1" noChangeShapeType="1" noTextEdit="1"/>
                </p:cNvSpPr>
                <p:nvPr/>
              </p:nvSpPr>
              <p:spPr>
                <a:xfrm>
                  <a:off x="6188636" y="4799231"/>
                  <a:ext cx="360000" cy="276999"/>
                </a:xfrm>
                <a:prstGeom prst="rect">
                  <a:avLst/>
                </a:prstGeom>
                <a:blipFill rotWithShape="0">
                  <a:blip r:embed="rId2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 name="テキスト ボックス 28">
                  <a:extLst>
                    <a:ext uri="{FF2B5EF4-FFF2-40B4-BE49-F238E27FC236}">
                      <a16:creationId xmlns:a16="http://schemas.microsoft.com/office/drawing/2014/main" id="{E25F903D-3D5C-4EE3-8D9D-4446A96E7086}"/>
                    </a:ext>
                  </a:extLst>
                </p:cNvPr>
                <p:cNvSpPr txBox="1"/>
                <p:nvPr/>
              </p:nvSpPr>
              <p:spPr>
                <a:xfrm>
                  <a:off x="5487329"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cs typeface="Times New Roman" panose="02020603050405020304" pitchFamily="18" charset="0"/>
                          </a:rPr>
                          <m:t>−</m:t>
                        </m:r>
                        <m:r>
                          <a:rPr lang="en-US" altLang="ja-JP" sz="1200" b="0" i="1" smtClean="0">
                            <a:latin typeface="Cambria Math" panose="02040503050406030204" pitchFamily="18" charset="0"/>
                            <a:cs typeface="Times New Roman" panose="02020603050405020304" pitchFamily="18" charset="0"/>
                          </a:rPr>
                          <m:t>4</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5" name="テキスト ボックス 34"/>
                <p:cNvSpPr txBox="1">
                  <a:spLocks noRot="1" noChangeAspect="1" noMove="1" noResize="1" noEditPoints="1" noAdjustHandles="1" noChangeArrowheads="1" noChangeShapeType="1" noTextEdit="1"/>
                </p:cNvSpPr>
                <p:nvPr/>
              </p:nvSpPr>
              <p:spPr>
                <a:xfrm>
                  <a:off x="5487329" y="4799231"/>
                  <a:ext cx="360000" cy="276999"/>
                </a:xfrm>
                <a:prstGeom prst="rect">
                  <a:avLst/>
                </a:prstGeom>
                <a:blipFill rotWithShape="0">
                  <a:blip r:embed="rId2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 name="テキスト ボックス 29">
                  <a:extLst>
                    <a:ext uri="{FF2B5EF4-FFF2-40B4-BE49-F238E27FC236}">
                      <a16:creationId xmlns:a16="http://schemas.microsoft.com/office/drawing/2014/main" id="{6BCDD043-CBFA-45BB-8B99-8C1BDC8A4AF6}"/>
                    </a:ext>
                  </a:extLst>
                </p:cNvPr>
                <p:cNvSpPr txBox="1"/>
                <p:nvPr/>
              </p:nvSpPr>
              <p:spPr>
                <a:xfrm>
                  <a:off x="4786022"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cs typeface="Times New Roman" panose="02020603050405020304" pitchFamily="18" charset="0"/>
                          </a:rPr>
                          <m:t>−</m:t>
                        </m:r>
                        <m:r>
                          <a:rPr lang="en-US" altLang="ja-JP" sz="1200" b="0" i="1" smtClean="0">
                            <a:latin typeface="Cambria Math" panose="02040503050406030204" pitchFamily="18" charset="0"/>
                            <a:cs typeface="Times New Roman" panose="02020603050405020304" pitchFamily="18" charset="0"/>
                          </a:rPr>
                          <m:t>5</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6" name="テキスト ボックス 35"/>
                <p:cNvSpPr txBox="1">
                  <a:spLocks noRot="1" noChangeAspect="1" noMove="1" noResize="1" noEditPoints="1" noAdjustHandles="1" noChangeArrowheads="1" noChangeShapeType="1" noTextEdit="1"/>
                </p:cNvSpPr>
                <p:nvPr/>
              </p:nvSpPr>
              <p:spPr>
                <a:xfrm>
                  <a:off x="4786022" y="4799231"/>
                  <a:ext cx="360000" cy="276999"/>
                </a:xfrm>
                <a:prstGeom prst="rect">
                  <a:avLst/>
                </a:prstGeom>
                <a:blipFill rotWithShape="0">
                  <a:blip r:embed="rId26"/>
                  <a:stretch>
                    <a:fillRect/>
                  </a:stretch>
                </a:blipFill>
              </p:spPr>
              <p:txBody>
                <a:bodyPr/>
                <a:lstStyle/>
                <a:p>
                  <a:r>
                    <a:rPr lang="ja-JP" altLang="en-US">
                      <a:noFill/>
                    </a:rPr>
                    <a:t> </a:t>
                  </a:r>
                </a:p>
              </p:txBody>
            </p:sp>
          </mc:Fallback>
        </mc:AlternateContent>
        <p:sp>
          <p:nvSpPr>
            <p:cNvPr id="31" name="テキスト ボックス 30">
              <a:extLst>
                <a:ext uri="{FF2B5EF4-FFF2-40B4-BE49-F238E27FC236}">
                  <a16:creationId xmlns:a16="http://schemas.microsoft.com/office/drawing/2014/main" id="{ED9A8E26-69FA-4104-9A73-CD92C55F8FE2}"/>
                </a:ext>
              </a:extLst>
            </p:cNvPr>
            <p:cNvSpPr txBox="1"/>
            <p:nvPr/>
          </p:nvSpPr>
          <p:spPr>
            <a:xfrm>
              <a:off x="6244540" y="4937730"/>
              <a:ext cx="1005403"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DIR[dB]</a:t>
              </a:r>
              <a:endParaRPr kumimoji="1" lang="ja-JP" altLang="en-US" dirty="0">
                <a:latin typeface="Times New Roman" panose="02020603050405020304" pitchFamily="18" charset="0"/>
                <a:cs typeface="Times New Roman" panose="02020603050405020304" pitchFamily="18" charset="0"/>
              </a:endParaRPr>
            </a:p>
          </p:txBody>
        </p:sp>
      </p:grpSp>
      <p:pic>
        <p:nvPicPr>
          <p:cNvPr id="32" name="図 31">
            <a:extLst>
              <a:ext uri="{FF2B5EF4-FFF2-40B4-BE49-F238E27FC236}">
                <a16:creationId xmlns:a16="http://schemas.microsoft.com/office/drawing/2014/main" id="{E35C5F7F-86D9-4334-80E8-F6481221E506}"/>
              </a:ext>
            </a:extLst>
          </p:cNvPr>
          <p:cNvPicPr>
            <a:picLocks noChangeAspect="1"/>
          </p:cNvPicPr>
          <p:nvPr/>
        </p:nvPicPr>
        <p:blipFill rotWithShape="1">
          <a:blip r:embed="rId27" cstate="email">
            <a:extLst>
              <a:ext uri="{28A0092B-C50C-407E-A947-70E740481C1C}">
                <a14:useLocalDpi xmlns:a14="http://schemas.microsoft.com/office/drawing/2010/main"/>
              </a:ext>
            </a:extLst>
          </a:blip>
          <a:srcRect/>
          <a:stretch/>
        </p:blipFill>
        <p:spPr>
          <a:xfrm>
            <a:off x="5030551" y="2200474"/>
            <a:ext cx="3407738" cy="2352962"/>
          </a:xfrm>
          <a:prstGeom prst="rect">
            <a:avLst/>
          </a:prstGeom>
        </p:spPr>
      </p:pic>
      <p:sp>
        <p:nvSpPr>
          <p:cNvPr id="33" name="正方形/長方形 32">
            <a:extLst>
              <a:ext uri="{FF2B5EF4-FFF2-40B4-BE49-F238E27FC236}">
                <a16:creationId xmlns:a16="http://schemas.microsoft.com/office/drawing/2014/main" id="{FBD20D09-119A-4DB9-A3A1-6DB16815CB54}"/>
              </a:ext>
            </a:extLst>
          </p:cNvPr>
          <p:cNvSpPr/>
          <p:nvPr/>
        </p:nvSpPr>
        <p:spPr>
          <a:xfrm>
            <a:off x="628650" y="1154586"/>
            <a:ext cx="2768963" cy="276999"/>
          </a:xfrm>
          <a:prstGeom prst="rect">
            <a:avLst/>
          </a:prstGeom>
        </p:spPr>
        <p:txBody>
          <a:bodyPr wrap="none">
            <a:spAutoFit/>
          </a:bodyPr>
          <a:lstStyle/>
          <a:p>
            <a:r>
              <a:rPr lang="en-US" altLang="ja-JP" sz="1200" dirty="0"/>
              <a:t>30 users, ( 1 desired user, 29 interference)</a:t>
            </a:r>
          </a:p>
        </p:txBody>
      </p:sp>
      <p:sp>
        <p:nvSpPr>
          <p:cNvPr id="34" name="正方形/長方形 33">
            <a:extLst>
              <a:ext uri="{FF2B5EF4-FFF2-40B4-BE49-F238E27FC236}">
                <a16:creationId xmlns:a16="http://schemas.microsoft.com/office/drawing/2014/main" id="{20E31353-1B49-48C0-B04C-95BA18ED64A4}"/>
              </a:ext>
            </a:extLst>
          </p:cNvPr>
          <p:cNvSpPr/>
          <p:nvPr/>
        </p:nvSpPr>
        <p:spPr>
          <a:xfrm>
            <a:off x="964623" y="5596726"/>
            <a:ext cx="3140603" cy="276999"/>
          </a:xfrm>
          <a:prstGeom prst="rect">
            <a:avLst/>
          </a:prstGeom>
        </p:spPr>
        <p:txBody>
          <a:bodyPr wrap="none">
            <a:spAutoFit/>
          </a:bodyPr>
          <a:lstStyle/>
          <a:p>
            <a:r>
              <a:rPr lang="en-US" altLang="ja-JP" dirty="0"/>
              <a:t>Extended OMF can improve BER performance.</a:t>
            </a:r>
            <a:endParaRPr lang="ja-JP" altLang="en-US" dirty="0"/>
          </a:p>
        </p:txBody>
      </p:sp>
      <p:cxnSp>
        <p:nvCxnSpPr>
          <p:cNvPr id="36" name="直線矢印コネクタ 35">
            <a:extLst>
              <a:ext uri="{FF2B5EF4-FFF2-40B4-BE49-F238E27FC236}">
                <a16:creationId xmlns:a16="http://schemas.microsoft.com/office/drawing/2014/main" id="{75CF7356-D0AB-4C2A-816D-C4DFD2BD7A16}"/>
              </a:ext>
            </a:extLst>
          </p:cNvPr>
          <p:cNvCxnSpPr/>
          <p:nvPr/>
        </p:nvCxnSpPr>
        <p:spPr>
          <a:xfrm flipV="1">
            <a:off x="1790700" y="2672647"/>
            <a:ext cx="317500" cy="400753"/>
          </a:xfrm>
          <a:prstGeom prst="straightConnector1">
            <a:avLst/>
          </a:prstGeom>
          <a:ln w="28575">
            <a:solidFill>
              <a:srgbClr val="0000FF"/>
            </a:solidFill>
            <a:headEnd type="none" w="med" len="med"/>
            <a:tailEnd type="triangle"/>
          </a:ln>
        </p:spPr>
        <p:style>
          <a:lnRef idx="1">
            <a:schemeClr val="dk1"/>
          </a:lnRef>
          <a:fillRef idx="0">
            <a:schemeClr val="dk1"/>
          </a:fillRef>
          <a:effectRef idx="0">
            <a:schemeClr val="dk1"/>
          </a:effectRef>
          <a:fontRef idx="minor">
            <a:schemeClr val="tx1"/>
          </a:fontRef>
        </p:style>
      </p:cxnSp>
      <p:sp>
        <p:nvSpPr>
          <p:cNvPr id="37" name="正方形/長方形 36">
            <a:extLst>
              <a:ext uri="{FF2B5EF4-FFF2-40B4-BE49-F238E27FC236}">
                <a16:creationId xmlns:a16="http://schemas.microsoft.com/office/drawing/2014/main" id="{04C46BDD-211E-4E4B-9367-AD6695F460DB}"/>
              </a:ext>
            </a:extLst>
          </p:cNvPr>
          <p:cNvSpPr/>
          <p:nvPr/>
        </p:nvSpPr>
        <p:spPr>
          <a:xfrm>
            <a:off x="1094400" y="2974155"/>
            <a:ext cx="1645667" cy="461665"/>
          </a:xfrm>
          <a:prstGeom prst="rect">
            <a:avLst/>
          </a:prstGeom>
        </p:spPr>
        <p:txBody>
          <a:bodyPr wrap="square">
            <a:spAutoFit/>
          </a:bodyPr>
          <a:lstStyle/>
          <a:p>
            <a:r>
              <a:rPr lang="en-US" altLang="ja-JP" sz="1200" dirty="0"/>
              <a:t>Space-temporal signal processing</a:t>
            </a:r>
            <a:endParaRPr lang="ja-JP" altLang="en-US" sz="1200" dirty="0"/>
          </a:p>
        </p:txBody>
      </p:sp>
      <p:cxnSp>
        <p:nvCxnSpPr>
          <p:cNvPr id="38" name="直線矢印コネクタ 37">
            <a:extLst>
              <a:ext uri="{FF2B5EF4-FFF2-40B4-BE49-F238E27FC236}">
                <a16:creationId xmlns:a16="http://schemas.microsoft.com/office/drawing/2014/main" id="{1353A809-2ADA-44BF-A1D3-6FF12B806B32}"/>
              </a:ext>
            </a:extLst>
          </p:cNvPr>
          <p:cNvCxnSpPr/>
          <p:nvPr/>
        </p:nvCxnSpPr>
        <p:spPr>
          <a:xfrm flipV="1">
            <a:off x="5778887" y="2603525"/>
            <a:ext cx="317500" cy="400753"/>
          </a:xfrm>
          <a:prstGeom prst="straightConnector1">
            <a:avLst/>
          </a:prstGeom>
          <a:ln w="28575">
            <a:solidFill>
              <a:srgbClr val="0000FF"/>
            </a:solidFill>
            <a:headEnd type="none" w="med" len="med"/>
            <a:tailEnd type="triangle"/>
          </a:ln>
        </p:spPr>
        <p:style>
          <a:lnRef idx="1">
            <a:schemeClr val="dk1"/>
          </a:lnRef>
          <a:fillRef idx="0">
            <a:schemeClr val="dk1"/>
          </a:fillRef>
          <a:effectRef idx="0">
            <a:schemeClr val="dk1"/>
          </a:effectRef>
          <a:fontRef idx="minor">
            <a:schemeClr val="tx1"/>
          </a:fontRef>
        </p:style>
      </p:cxnSp>
      <p:sp>
        <p:nvSpPr>
          <p:cNvPr id="39" name="正方形/長方形 38">
            <a:extLst>
              <a:ext uri="{FF2B5EF4-FFF2-40B4-BE49-F238E27FC236}">
                <a16:creationId xmlns:a16="http://schemas.microsoft.com/office/drawing/2014/main" id="{7FB0AD78-CA95-42D7-809D-A555C3A568AC}"/>
              </a:ext>
            </a:extLst>
          </p:cNvPr>
          <p:cNvSpPr/>
          <p:nvPr/>
        </p:nvSpPr>
        <p:spPr>
          <a:xfrm>
            <a:off x="5082587" y="2905033"/>
            <a:ext cx="1645667" cy="461665"/>
          </a:xfrm>
          <a:prstGeom prst="rect">
            <a:avLst/>
          </a:prstGeom>
        </p:spPr>
        <p:txBody>
          <a:bodyPr wrap="square">
            <a:spAutoFit/>
          </a:bodyPr>
          <a:lstStyle/>
          <a:p>
            <a:r>
              <a:rPr lang="en-US" altLang="ja-JP" sz="1200" dirty="0"/>
              <a:t>Space-temporal signal processing</a:t>
            </a:r>
            <a:endParaRPr lang="ja-JP" altLang="en-US" sz="1200" dirty="0"/>
          </a:p>
        </p:txBody>
      </p:sp>
      <p:sp>
        <p:nvSpPr>
          <p:cNvPr id="40" name="TextBox 39">
            <a:extLst>
              <a:ext uri="{FF2B5EF4-FFF2-40B4-BE49-F238E27FC236}">
                <a16:creationId xmlns:a16="http://schemas.microsoft.com/office/drawing/2014/main" id="{7EA5E28A-8E05-C686-0905-C119963F5496}"/>
              </a:ext>
            </a:extLst>
          </p:cNvPr>
          <p:cNvSpPr txBox="1"/>
          <p:nvPr/>
        </p:nvSpPr>
        <p:spPr>
          <a:xfrm>
            <a:off x="4550337" y="1188619"/>
            <a:ext cx="4508100" cy="646331"/>
          </a:xfrm>
          <a:prstGeom prst="rect">
            <a:avLst/>
          </a:prstGeom>
          <a:noFill/>
        </p:spPr>
        <p:txBody>
          <a:bodyPr wrap="square" rtlCol="0">
            <a:spAutoFit/>
          </a:bodyPr>
          <a:lstStyle/>
          <a:p>
            <a:r>
              <a:rPr lang="en-US" altLang="ja-JP" b="0" i="1" dirty="0"/>
              <a:t>DIR</a:t>
            </a:r>
            <a:r>
              <a:rPr lang="ja-JP" altLang="en-US" b="0" i="1" dirty="0"/>
              <a:t> </a:t>
            </a:r>
            <a:r>
              <a:rPr lang="en-US" altLang="ja-JP" b="0" i="1" dirty="0"/>
              <a:t>: Desired signal and Interference power Ratio</a:t>
            </a:r>
            <a:endParaRPr lang="en-US" b="0" i="1" dirty="0"/>
          </a:p>
        </p:txBody>
      </p:sp>
    </p:spTree>
    <p:extLst>
      <p:ext uri="{BB962C8B-B14F-4D97-AF65-F5344CB8AC3E}">
        <p14:creationId xmlns:p14="http://schemas.microsoft.com/office/powerpoint/2010/main" val="31624229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68DEC52-687C-49F2-87E0-B110F6B850A1}"/>
              </a:ext>
            </a:extLst>
          </p:cNvPr>
          <p:cNvSpPr>
            <a:spLocks noGrp="1"/>
          </p:cNvSpPr>
          <p:nvPr>
            <p:ph type="dt" sz="half" idx="2"/>
          </p:nvPr>
        </p:nvSpPr>
        <p:spPr/>
        <p:txBody>
          <a:bodyPr/>
          <a:lstStyle/>
          <a:p>
            <a:r>
              <a:rPr lang="en-US" altLang="ja-JP"/>
              <a:t>July 2025</a:t>
            </a:r>
            <a:endParaRPr lang="en-US" altLang="ja-JP" dirty="0"/>
          </a:p>
        </p:txBody>
      </p:sp>
      <p:sp>
        <p:nvSpPr>
          <p:cNvPr id="122887" name="Rectangle 3">
            <a:extLst>
              <a:ext uri="{FF2B5EF4-FFF2-40B4-BE49-F238E27FC236}">
                <a16:creationId xmlns:a16="http://schemas.microsoft.com/office/drawing/2014/main" id="{62099058-95F6-4E55-98AE-2B13AD53784E}"/>
              </a:ext>
            </a:extLst>
          </p:cNvPr>
          <p:cNvSpPr>
            <a:spLocks noChangeArrowheads="1"/>
          </p:cNvSpPr>
          <p:nvPr/>
        </p:nvSpPr>
        <p:spPr bwMode="auto">
          <a:xfrm>
            <a:off x="152400" y="1066800"/>
            <a:ext cx="8686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lnSpc>
                <a:spcPct val="80000"/>
              </a:lnSpc>
            </a:pPr>
            <a:r>
              <a:rPr lang="en-US" altLang="ja-JP" sz="2800" b="0" dirty="0"/>
              <a:t>Conclusion</a:t>
            </a:r>
            <a:endParaRPr lang="en-US" altLang="ja-JP" sz="2000" b="0" dirty="0"/>
          </a:p>
          <a:p>
            <a:pPr lvl="1" eaLnBrk="1" hangingPunct="1">
              <a:lnSpc>
                <a:spcPct val="80000"/>
              </a:lnSpc>
            </a:pPr>
            <a:r>
              <a:rPr lang="en-US" altLang="ja-JP" sz="2000" b="0" dirty="0">
                <a:latin typeface="Times New Roman" panose="02020603050405020304" pitchFamily="18" charset="0"/>
                <a:cs typeface="Times New Roman" panose="02020603050405020304" pitchFamily="18" charset="0"/>
              </a:rPr>
              <a:t>Importance of consideration of interference. EMC/EMI issues included as environmental models as well as channel models.</a:t>
            </a:r>
            <a:br>
              <a:rPr lang="en-US" altLang="ja-JP" sz="2000" b="0" dirty="0">
                <a:latin typeface="Times New Roman" panose="02020603050405020304" pitchFamily="18" charset="0"/>
                <a:cs typeface="Times New Roman" panose="02020603050405020304" pitchFamily="18" charset="0"/>
              </a:rPr>
            </a:br>
            <a:endParaRPr lang="en-US" altLang="ja-JP" sz="2000" b="0" dirty="0">
              <a:latin typeface="Times New Roman" panose="02020603050405020304" pitchFamily="18" charset="0"/>
              <a:cs typeface="Times New Roman" panose="02020603050405020304" pitchFamily="18" charset="0"/>
            </a:endParaRPr>
          </a:p>
          <a:p>
            <a:pPr lvl="1" eaLnBrk="1" hangingPunct="1">
              <a:lnSpc>
                <a:spcPct val="80000"/>
              </a:lnSpc>
            </a:pPr>
            <a:r>
              <a:rPr lang="en-US" altLang="ja-JP" sz="2000" b="0" dirty="0">
                <a:latin typeface="Times New Roman" panose="02020603050405020304" pitchFamily="18" charset="0"/>
                <a:cs typeface="Times New Roman" panose="02020603050405020304" pitchFamily="18" charset="0"/>
              </a:rPr>
              <a:t>Human and Vehicular BANs environmental model.</a:t>
            </a:r>
          </a:p>
          <a:p>
            <a:pPr lvl="1" eaLnBrk="1" hangingPunct="1">
              <a:lnSpc>
                <a:spcPct val="80000"/>
              </a:lnSpc>
            </a:pPr>
            <a:r>
              <a:rPr lang="en-US" altLang="ja-JP" sz="2000" b="0" dirty="0">
                <a:latin typeface="Times New Roman" panose="02020603050405020304" pitchFamily="18" charset="0"/>
                <a:cs typeface="Times New Roman" panose="02020603050405020304" pitchFamily="18" charset="0"/>
              </a:rPr>
              <a:t>OMF based signal processing to interference reduction have been proposed.</a:t>
            </a:r>
          </a:p>
          <a:p>
            <a:pPr lvl="2" eaLnBrk="1" hangingPunct="1">
              <a:lnSpc>
                <a:spcPct val="80000"/>
              </a:lnSpc>
            </a:pPr>
            <a:r>
              <a:rPr lang="en-US" altLang="ja-JP" sz="2000" dirty="0">
                <a:latin typeface="Times New Roman" panose="02020603050405020304" pitchFamily="18" charset="0"/>
                <a:cs typeface="Times New Roman" panose="02020603050405020304" pitchFamily="18" charset="0"/>
              </a:rPr>
              <a:t>Interference reduction against unknown interference.</a:t>
            </a:r>
            <a:br>
              <a:rPr lang="en-US" altLang="ja-JP" sz="2000" dirty="0">
                <a:latin typeface="Times New Roman" panose="02020603050405020304" pitchFamily="18" charset="0"/>
                <a:cs typeface="Times New Roman" panose="02020603050405020304" pitchFamily="18" charset="0"/>
              </a:rPr>
            </a:br>
            <a:endParaRPr lang="en-US" altLang="ja-JP" sz="2000" dirty="0">
              <a:latin typeface="Times New Roman" panose="02020603050405020304" pitchFamily="18" charset="0"/>
              <a:cs typeface="Times New Roman" panose="02020603050405020304" pitchFamily="18" charset="0"/>
            </a:endParaRPr>
          </a:p>
          <a:p>
            <a:pPr marL="914400" lvl="2" indent="0" eaLnBrk="1" hangingPunct="1">
              <a:lnSpc>
                <a:spcPct val="80000"/>
              </a:lnSpc>
              <a:buNone/>
            </a:pPr>
            <a:r>
              <a:rPr lang="en-US" altLang="ja-JP" sz="2000" b="0" dirty="0">
                <a:latin typeface="Times New Roman" panose="02020603050405020304" pitchFamily="18" charset="0"/>
                <a:cs typeface="Times New Roman" panose="02020603050405020304" pitchFamily="18" charset="0"/>
              </a:rPr>
              <a:t>=&gt;Interference mitigation (reduction) </a:t>
            </a:r>
            <a:r>
              <a:rPr lang="en-US" altLang="ja-JP" sz="2000" dirty="0">
                <a:latin typeface="Times New Roman" panose="02020603050405020304" pitchFamily="18" charset="0"/>
                <a:cs typeface="Times New Roman" panose="02020603050405020304" pitchFamily="18" charset="0"/>
              </a:rPr>
              <a:t>against unknown source </a:t>
            </a:r>
            <a:r>
              <a:rPr lang="en-US" altLang="ja-JP" sz="2000" b="0" dirty="0">
                <a:latin typeface="Times New Roman" panose="02020603050405020304" pitchFamily="18" charset="0"/>
                <a:cs typeface="Times New Roman" panose="02020603050405020304" pitchFamily="18" charset="0"/>
              </a:rPr>
              <a:t>in Time-domain.</a:t>
            </a:r>
            <a:br>
              <a:rPr lang="en-US" altLang="ja-JP" sz="2000" b="0" dirty="0">
                <a:latin typeface="Times New Roman" panose="02020603050405020304" pitchFamily="18" charset="0"/>
                <a:cs typeface="Times New Roman" panose="02020603050405020304" pitchFamily="18" charset="0"/>
              </a:rPr>
            </a:br>
            <a:endParaRPr lang="en-US" altLang="ja-JP" sz="2000" b="0" dirty="0">
              <a:latin typeface="Times New Roman" panose="02020603050405020304" pitchFamily="18" charset="0"/>
              <a:cs typeface="Times New Roman" panose="02020603050405020304" pitchFamily="18" charset="0"/>
            </a:endParaRPr>
          </a:p>
          <a:p>
            <a:pPr lvl="1" eaLnBrk="1" hangingPunct="1">
              <a:lnSpc>
                <a:spcPct val="80000"/>
              </a:lnSpc>
            </a:pPr>
            <a:r>
              <a:rPr lang="en-US" altLang="ja-JP" sz="2000" b="0" dirty="0">
                <a:latin typeface="Times New Roman" panose="02020603050405020304" pitchFamily="18" charset="0"/>
                <a:cs typeface="Times New Roman" panose="02020603050405020304" pitchFamily="18" charset="0"/>
              </a:rPr>
              <a:t>OMF and its extension in space and time domain signal processing</a:t>
            </a:r>
          </a:p>
          <a:p>
            <a:pPr lvl="2" eaLnBrk="1" hangingPunct="1">
              <a:lnSpc>
                <a:spcPct val="80000"/>
              </a:lnSpc>
            </a:pPr>
            <a:r>
              <a:rPr lang="en-US" altLang="ja-JP" sz="2000" b="0" dirty="0">
                <a:latin typeface="Times New Roman" panose="02020603050405020304" pitchFamily="18" charset="0"/>
                <a:cs typeface="Times New Roman" panose="02020603050405020304" pitchFamily="18" charset="0"/>
              </a:rPr>
              <a:t>Interference mitigation on Time and space domains signal processing.</a:t>
            </a:r>
            <a:br>
              <a:rPr lang="en-US" altLang="ja-JP" sz="2000" b="0" dirty="0">
                <a:latin typeface="Times New Roman" panose="02020603050405020304" pitchFamily="18" charset="0"/>
                <a:cs typeface="Times New Roman" panose="02020603050405020304" pitchFamily="18" charset="0"/>
              </a:rPr>
            </a:br>
            <a:endParaRPr lang="en-US" altLang="ja-JP" sz="2000" b="0" dirty="0">
              <a:latin typeface="Times New Roman" panose="02020603050405020304" pitchFamily="18" charset="0"/>
              <a:cs typeface="Times New Roman" panose="02020603050405020304" pitchFamily="18" charset="0"/>
            </a:endParaRPr>
          </a:p>
          <a:p>
            <a:pPr marL="914400" lvl="2" indent="0" eaLnBrk="1" hangingPunct="1">
              <a:lnSpc>
                <a:spcPct val="80000"/>
              </a:lnSpc>
              <a:buNone/>
            </a:pPr>
            <a:r>
              <a:rPr lang="en-US" altLang="ja-JP" sz="2000" dirty="0">
                <a:latin typeface="Times New Roman" panose="02020603050405020304" pitchFamily="18" charset="0"/>
                <a:cs typeface="Times New Roman" panose="02020603050405020304" pitchFamily="18" charset="0"/>
              </a:rPr>
              <a:t>=&gt; Space-time domain interference mitigation.</a:t>
            </a:r>
            <a:endParaRPr lang="en-US" altLang="ja-JP" sz="2000" b="0" dirty="0">
              <a:latin typeface="Times New Roman" panose="02020603050405020304" pitchFamily="18" charset="0"/>
              <a:cs typeface="Times New Roman" panose="02020603050405020304" pitchFamily="18" charset="0"/>
            </a:endParaRPr>
          </a:p>
          <a:p>
            <a:pPr lvl="2" eaLnBrk="1" hangingPunct="1">
              <a:lnSpc>
                <a:spcPct val="80000"/>
              </a:lnSpc>
            </a:pPr>
            <a:endParaRPr lang="en-US" altLang="ja-JP" sz="2000" b="0" dirty="0">
              <a:latin typeface="Times New Roman" panose="02020603050405020304" pitchFamily="18" charset="0"/>
              <a:cs typeface="Times New Roman" panose="02020603050405020304" pitchFamily="18" charset="0"/>
            </a:endParaRPr>
          </a:p>
        </p:txBody>
      </p:sp>
      <p:sp>
        <p:nvSpPr>
          <p:cNvPr id="4" name="フッター プレースホルダー 3">
            <a:extLst>
              <a:ext uri="{FF2B5EF4-FFF2-40B4-BE49-F238E27FC236}">
                <a16:creationId xmlns:a16="http://schemas.microsoft.com/office/drawing/2014/main" id="{B02F13E8-5660-4114-8ABC-6F17750C3177}"/>
              </a:ext>
            </a:extLst>
          </p:cNvPr>
          <p:cNvSpPr>
            <a:spLocks noGrp="1"/>
          </p:cNvSpPr>
          <p:nvPr>
            <p:ph type="ftr" sz="quarter" idx="3"/>
          </p:nvPr>
        </p:nvSpPr>
        <p:spPr/>
        <p:txBody>
          <a:bodyPr/>
          <a:lstStyle/>
          <a:p>
            <a:r>
              <a:rPr lang="en-US" altLang="ja-JP"/>
              <a:t>Takumi Kobayashi, Minsoo Kim, Marco Hernandez, Ryuji Kohno (OMU/YRP-IAI/U.Oulu/YNU)</a:t>
            </a:r>
            <a:endParaRPr lang="en-US" altLang="ja-JP" dirty="0"/>
          </a:p>
        </p:txBody>
      </p:sp>
      <p:sp>
        <p:nvSpPr>
          <p:cNvPr id="5" name="スライド番号プレースホルダー 4">
            <a:extLst>
              <a:ext uri="{FF2B5EF4-FFF2-40B4-BE49-F238E27FC236}">
                <a16:creationId xmlns:a16="http://schemas.microsoft.com/office/drawing/2014/main" id="{AD0ED761-3DDA-4568-89EE-222FE05D6CF1}"/>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38</a:t>
            </a:fld>
            <a:endParaRPr lang="en-US" altLang="ja-JP" dirty="0"/>
          </a:p>
        </p:txBody>
      </p:sp>
    </p:spTree>
    <p:extLst>
      <p:ext uri="{BB962C8B-B14F-4D97-AF65-F5344CB8AC3E}">
        <p14:creationId xmlns:p14="http://schemas.microsoft.com/office/powerpoint/2010/main" val="16936011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A91C335-DD08-4562-A1D1-DC146038EB3B}"/>
              </a:ext>
            </a:extLst>
          </p:cNvPr>
          <p:cNvSpPr>
            <a:spLocks noGrp="1"/>
          </p:cNvSpPr>
          <p:nvPr>
            <p:ph type="title"/>
          </p:nvPr>
        </p:nvSpPr>
        <p:spPr/>
        <p:txBody>
          <a:bodyPr/>
          <a:lstStyle/>
          <a:p>
            <a:r>
              <a:rPr kumimoji="1" lang="en-US" altLang="ja-JP" dirty="0"/>
              <a:t>References (1/2)</a:t>
            </a:r>
            <a:endParaRPr kumimoji="1" lang="ja-JP" altLang="en-US" dirty="0"/>
          </a:p>
        </p:txBody>
      </p:sp>
      <p:sp>
        <p:nvSpPr>
          <p:cNvPr id="6" name="コンテンツ プレースホルダー 5">
            <a:extLst>
              <a:ext uri="{FF2B5EF4-FFF2-40B4-BE49-F238E27FC236}">
                <a16:creationId xmlns:a16="http://schemas.microsoft.com/office/drawing/2014/main" id="{6ECB238D-327C-4FB2-BC65-2343F0B97257}"/>
              </a:ext>
            </a:extLst>
          </p:cNvPr>
          <p:cNvSpPr>
            <a:spLocks noGrp="1"/>
          </p:cNvSpPr>
          <p:nvPr>
            <p:ph sz="half" idx="1"/>
          </p:nvPr>
        </p:nvSpPr>
        <p:spPr>
          <a:xfrm>
            <a:off x="542764" y="1371600"/>
            <a:ext cx="8134672" cy="4114800"/>
          </a:xfrm>
        </p:spPr>
        <p:txBody>
          <a:bodyPr/>
          <a:lstStyle/>
          <a:p>
            <a:r>
              <a:rPr kumimoji="0" lang="en-US" altLang="ja-JP" sz="1800" b="0" kern="0" dirty="0">
                <a:latin typeface="+mj-lt"/>
                <a:ea typeface="ＭＳ Ｐゴシック" panose="020B0600070205080204" pitchFamily="50" charset="-128"/>
              </a:rPr>
              <a:t>H. </a:t>
            </a:r>
            <a:r>
              <a:rPr kumimoji="0" lang="en-US" altLang="ja-JP" sz="1800" b="0" kern="0" dirty="0" err="1">
                <a:latin typeface="+mj-lt"/>
                <a:ea typeface="ＭＳ Ｐゴシック" panose="020B0600070205080204" pitchFamily="50" charset="-128"/>
              </a:rPr>
              <a:t>Yoshitake</a:t>
            </a:r>
            <a:r>
              <a:rPr kumimoji="0" lang="en-US" altLang="ja-JP" sz="1800" b="0" kern="0" dirty="0">
                <a:latin typeface="+mj-lt"/>
                <a:ea typeface="ＭＳ Ｐゴシック" panose="020B0600070205080204" pitchFamily="50" charset="-128"/>
              </a:rPr>
              <a:t>, T. Nomura, M. </a:t>
            </a:r>
            <a:r>
              <a:rPr kumimoji="0" lang="en-US" altLang="ja-JP" sz="1800" b="0" kern="0" dirty="0" err="1">
                <a:latin typeface="+mj-lt"/>
                <a:ea typeface="ＭＳ Ｐゴシック" panose="020B0600070205080204" pitchFamily="50" charset="-128"/>
              </a:rPr>
              <a:t>Okuhara</a:t>
            </a:r>
            <a:r>
              <a:rPr kumimoji="0" lang="en-US" altLang="ja-JP" sz="1800" b="0" kern="0" dirty="0">
                <a:latin typeface="+mj-lt"/>
                <a:ea typeface="ＭＳ Ｐゴシック" panose="020B0600070205080204" pitchFamily="50" charset="-128"/>
              </a:rPr>
              <a:t>, “Selection of Suitable Preamble Sequence Sets in UWB Wireless Communications in the Presence of Multiple Coexisting VBANs,” IEEE P802.15-25-0002-00-006a</a:t>
            </a:r>
          </a:p>
          <a:p>
            <a:r>
              <a:rPr lang="en-US" altLang="ja-JP" sz="1800" b="0" dirty="0">
                <a:latin typeface="+mj-lt"/>
              </a:rPr>
              <a:t>Kento Takabayashi, “Hybrid ARQ Scheme for High QoS Packets in High Class of Coexistence of IEEE 802.15.6ma, IEEE P802.15-24-576-07-006a</a:t>
            </a:r>
            <a:endParaRPr lang="ja-JP" altLang="en-US" sz="1200" b="0" dirty="0">
              <a:latin typeface="+mj-lt"/>
            </a:endParaRPr>
          </a:p>
          <a:p>
            <a:r>
              <a:rPr lang="en-US" altLang="ja-JP" sz="1800" dirty="0">
                <a:latin typeface="+mj-lt"/>
              </a:rPr>
              <a:t>Daisuke </a:t>
            </a:r>
            <a:r>
              <a:rPr lang="en-US" altLang="ja-JP" sz="1800" dirty="0" err="1">
                <a:latin typeface="+mj-lt"/>
              </a:rPr>
              <a:t>Anzai</a:t>
            </a:r>
            <a:r>
              <a:rPr lang="en-US" altLang="ja-JP" sz="1800" dirty="0">
                <a:latin typeface="+mj-lt"/>
              </a:rPr>
              <a:t>, Kosei Nagai, Takumi Kobayashi, Marco Hernandez, Ryuji Kohno, “MAC Performance Evaluation of Multiple BAN Coexistence Under TG6ma Channel Model,” doc.#15-24-0246-03-006a</a:t>
            </a:r>
          </a:p>
          <a:p>
            <a:r>
              <a:rPr lang="en-US" altLang="ja-JP" sz="1800" dirty="0">
                <a:latin typeface="+mj-lt"/>
              </a:rPr>
              <a:t>Takumi Kobayashi Chika Sugimoto, Ryuji Kohno, “Theoretical analysis of interference canceler using modified </a:t>
            </a:r>
            <a:r>
              <a:rPr lang="en-US" altLang="ja-JP" sz="1800" dirty="0" err="1">
                <a:latin typeface="+mj-lt"/>
              </a:rPr>
              <a:t>hermite</a:t>
            </a:r>
            <a:r>
              <a:rPr lang="en-US" altLang="ja-JP" sz="1800" dirty="0">
                <a:latin typeface="+mj-lt"/>
              </a:rPr>
              <a:t> polynomials based orthogonal matched filter for IR-UWB systems in AWGN and interference channel,” Proc. 2017 20th International Symposium on Wireless Personal Multimedia Communications (WPMC) 2017, DOI: 10.1109/WPMC.2017.8301793</a:t>
            </a:r>
          </a:p>
          <a:p>
            <a:r>
              <a:rPr lang="en-US" altLang="ja-JP" sz="1800" dirty="0">
                <a:latin typeface="+mj-lt"/>
              </a:rPr>
              <a:t>Takumi Kobayashi, Masato Suzuki, Chika Sugimoto, Ryuji Kohno, “Space temporal interference cancellation using TDL array antenna and waveform based OMF for IR-UWB systems,” ICT Express, Volume 1, Issue 2, pp.71-75, 2015. ISSN 2405-9595, https://doi.org/10.1016/j.icte.2015.09.006.</a:t>
            </a:r>
          </a:p>
          <a:p>
            <a:endParaRPr lang="en-US" altLang="ja-JP" sz="1800" dirty="0">
              <a:latin typeface="+mj-lt"/>
            </a:endParaRPr>
          </a:p>
          <a:p>
            <a:endParaRPr kumimoji="1" lang="ja-JP" altLang="en-US" sz="1800" dirty="0">
              <a:latin typeface="+mj-lt"/>
            </a:endParaRPr>
          </a:p>
        </p:txBody>
      </p:sp>
      <p:sp>
        <p:nvSpPr>
          <p:cNvPr id="2" name="スライド番号プレースホルダー 1">
            <a:extLst>
              <a:ext uri="{FF2B5EF4-FFF2-40B4-BE49-F238E27FC236}">
                <a16:creationId xmlns:a16="http://schemas.microsoft.com/office/drawing/2014/main" id="{76384838-FBFA-4AC7-81D0-B36C36547345}"/>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39</a:t>
            </a:fld>
            <a:endParaRPr lang="en-US" altLang="ja-JP" dirty="0"/>
          </a:p>
        </p:txBody>
      </p:sp>
      <p:sp>
        <p:nvSpPr>
          <p:cNvPr id="3" name="フッター プレースホルダー 2">
            <a:extLst>
              <a:ext uri="{FF2B5EF4-FFF2-40B4-BE49-F238E27FC236}">
                <a16:creationId xmlns:a16="http://schemas.microsoft.com/office/drawing/2014/main" id="{B6F7E56C-F02E-4C44-AC0B-D421659B2659}"/>
              </a:ext>
            </a:extLst>
          </p:cNvPr>
          <p:cNvSpPr>
            <a:spLocks noGrp="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Takumi Kobayashi, Minsoo Kim, Marco Hernandez, Ryuji Kohno (OMU/YRP-IAI/U.Oulu/YNU)</a:t>
            </a:r>
            <a:endParaRPr lang="en-US" altLang="ja-JP" dirty="0"/>
          </a:p>
        </p:txBody>
      </p:sp>
      <p:sp>
        <p:nvSpPr>
          <p:cNvPr id="4" name="日付プレースホルダー 3">
            <a:extLst>
              <a:ext uri="{FF2B5EF4-FFF2-40B4-BE49-F238E27FC236}">
                <a16:creationId xmlns:a16="http://schemas.microsoft.com/office/drawing/2014/main" id="{EFDAE01D-5DFD-40A2-9621-F79AB1A60342}"/>
              </a:ext>
            </a:extLst>
          </p:cNvPr>
          <p:cNvSpPr>
            <a:spLocks noGrp="1"/>
          </p:cNvSpPr>
          <p:nvPr>
            <p:ph type="dt" sz="half" idx="13"/>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400" b="1"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July 2025</a:t>
            </a:r>
            <a:endParaRPr lang="en-US" altLang="ja-JP" dirty="0"/>
          </a:p>
        </p:txBody>
      </p:sp>
    </p:spTree>
    <p:extLst>
      <p:ext uri="{BB962C8B-B14F-4D97-AF65-F5344CB8AC3E}">
        <p14:creationId xmlns:p14="http://schemas.microsoft.com/office/powerpoint/2010/main" val="695714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A997B6CF-D9AF-CF7E-ACD7-98C36CD422D7}"/>
              </a:ext>
            </a:extLst>
          </p:cNvPr>
          <p:cNvSpPr>
            <a:spLocks noGrp="1"/>
          </p:cNvSpPr>
          <p:nvPr>
            <p:ph type="dt" idx="10"/>
          </p:nvPr>
        </p:nvSpPr>
        <p:spPr/>
        <p:txBody>
          <a:bodyPr/>
          <a:lstStyle/>
          <a:p>
            <a:r>
              <a:rPr lang="en-US" altLang="ja-JP"/>
              <a:t>July 2025</a:t>
            </a:r>
            <a:endParaRPr lang="en-US" dirty="0"/>
          </a:p>
        </p:txBody>
      </p:sp>
      <p:sp>
        <p:nvSpPr>
          <p:cNvPr id="5" name="フッター プレースホルダー 4">
            <a:extLst>
              <a:ext uri="{FF2B5EF4-FFF2-40B4-BE49-F238E27FC236}">
                <a16:creationId xmlns:a16="http://schemas.microsoft.com/office/drawing/2014/main" id="{1FF8FF2E-85D9-EBC5-4BE2-447845DD3B98}"/>
              </a:ext>
            </a:extLst>
          </p:cNvPr>
          <p:cNvSpPr>
            <a:spLocks noGrp="1"/>
          </p:cNvSpPr>
          <p:nvPr>
            <p:ph type="ftr" idx="11"/>
          </p:nvPr>
        </p:nvSpPr>
        <p:spPr/>
        <p:txBody>
          <a:bodyPr/>
          <a:lstStyle/>
          <a:p>
            <a:r>
              <a:rPr lang="en-US"/>
              <a:t>Takumi Kobayashi, Minsoo Kim, Marco Hernandez, Ryuji Kohno (OMU/YRP-IAI/U.Oulu/YNU)</a:t>
            </a:r>
            <a:endParaRPr lang="en-US" dirty="0"/>
          </a:p>
        </p:txBody>
      </p:sp>
      <p:sp>
        <p:nvSpPr>
          <p:cNvPr id="6" name="スライド番号プレースホルダー 5">
            <a:extLst>
              <a:ext uri="{FF2B5EF4-FFF2-40B4-BE49-F238E27FC236}">
                <a16:creationId xmlns:a16="http://schemas.microsoft.com/office/drawing/2014/main" id="{F21C5B69-2C5D-6571-B031-D11B6ACBA48B}"/>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4</a:t>
            </a:fld>
            <a:endParaRPr dirty="0"/>
          </a:p>
        </p:txBody>
      </p:sp>
      <p:sp>
        <p:nvSpPr>
          <p:cNvPr id="7" name="タイトル 6">
            <a:extLst>
              <a:ext uri="{FF2B5EF4-FFF2-40B4-BE49-F238E27FC236}">
                <a16:creationId xmlns:a16="http://schemas.microsoft.com/office/drawing/2014/main" id="{8EE3F6F2-3B25-AD02-2B11-C4520358589A}"/>
              </a:ext>
            </a:extLst>
          </p:cNvPr>
          <p:cNvSpPr>
            <a:spLocks noGrp="1"/>
          </p:cNvSpPr>
          <p:nvPr>
            <p:ph type="title"/>
          </p:nvPr>
        </p:nvSpPr>
        <p:spPr>
          <a:xfrm>
            <a:off x="455613" y="989683"/>
            <a:ext cx="7772400" cy="511233"/>
          </a:xfrm>
        </p:spPr>
        <p:txBody>
          <a:bodyPr/>
          <a:lstStyle/>
          <a:p>
            <a:r>
              <a:rPr lang="en-US" altLang="ja-JP" dirty="0"/>
              <a:t>Network topology and coexistence environment assumed in TG6ma</a:t>
            </a:r>
            <a:endParaRPr lang="ja-JP" altLang="en-US" dirty="0"/>
          </a:p>
        </p:txBody>
      </p:sp>
      <p:pic>
        <p:nvPicPr>
          <p:cNvPr id="3" name="図 2">
            <a:extLst>
              <a:ext uri="{FF2B5EF4-FFF2-40B4-BE49-F238E27FC236}">
                <a16:creationId xmlns:a16="http://schemas.microsoft.com/office/drawing/2014/main" id="{A39330D7-FE6D-81C6-1258-C102FBA2D8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112551"/>
            <a:ext cx="9144000" cy="3606843"/>
          </a:xfrm>
          <a:prstGeom prst="rect">
            <a:avLst/>
          </a:prstGeom>
        </p:spPr>
      </p:pic>
    </p:spTree>
    <p:extLst>
      <p:ext uri="{BB962C8B-B14F-4D97-AF65-F5344CB8AC3E}">
        <p14:creationId xmlns:p14="http://schemas.microsoft.com/office/powerpoint/2010/main" val="20367617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A91C335-DD08-4562-A1D1-DC146038EB3B}"/>
              </a:ext>
            </a:extLst>
          </p:cNvPr>
          <p:cNvSpPr>
            <a:spLocks noGrp="1"/>
          </p:cNvSpPr>
          <p:nvPr>
            <p:ph type="title"/>
          </p:nvPr>
        </p:nvSpPr>
        <p:spPr/>
        <p:txBody>
          <a:bodyPr/>
          <a:lstStyle/>
          <a:p>
            <a:r>
              <a:rPr kumimoji="1" lang="en-US" altLang="ja-JP" dirty="0"/>
              <a:t>References (2/2)</a:t>
            </a:r>
            <a:endParaRPr kumimoji="1" lang="ja-JP" altLang="en-US" dirty="0"/>
          </a:p>
        </p:txBody>
      </p:sp>
      <p:sp>
        <p:nvSpPr>
          <p:cNvPr id="6" name="コンテンツ プレースホルダー 5">
            <a:extLst>
              <a:ext uri="{FF2B5EF4-FFF2-40B4-BE49-F238E27FC236}">
                <a16:creationId xmlns:a16="http://schemas.microsoft.com/office/drawing/2014/main" id="{6ECB238D-327C-4FB2-BC65-2343F0B97257}"/>
              </a:ext>
            </a:extLst>
          </p:cNvPr>
          <p:cNvSpPr>
            <a:spLocks noGrp="1"/>
          </p:cNvSpPr>
          <p:nvPr>
            <p:ph sz="half" idx="1"/>
          </p:nvPr>
        </p:nvSpPr>
        <p:spPr>
          <a:xfrm>
            <a:off x="603063" y="1609595"/>
            <a:ext cx="8134672" cy="4114800"/>
          </a:xfrm>
        </p:spPr>
        <p:txBody>
          <a:bodyPr/>
          <a:lstStyle/>
          <a:p>
            <a:endParaRPr lang="en-US" altLang="ja-JP" sz="1800" dirty="0">
              <a:latin typeface="+mj-lt"/>
            </a:endParaRPr>
          </a:p>
          <a:p>
            <a:r>
              <a:rPr lang="en-US" altLang="ja-JP" sz="1800" dirty="0">
                <a:latin typeface="+mj-lt"/>
              </a:rPr>
              <a:t>Kento Takabayashi, </a:t>
            </a:r>
            <a:r>
              <a:rPr lang="en-US" altLang="ja-JP" sz="1800" dirty="0" err="1">
                <a:latin typeface="+mj-lt"/>
              </a:rPr>
              <a:t>Shuhei</a:t>
            </a:r>
            <a:r>
              <a:rPr lang="en-US" altLang="ja-JP" sz="1800" dirty="0">
                <a:latin typeface="+mj-lt"/>
              </a:rPr>
              <a:t> Harada, Takumi Kobayashi, Katsumi </a:t>
            </a:r>
            <a:r>
              <a:rPr lang="en-US" altLang="ja-JP" sz="1800" dirty="0" err="1">
                <a:latin typeface="+mj-lt"/>
              </a:rPr>
              <a:t>Sakakibara</a:t>
            </a:r>
            <a:r>
              <a:rPr lang="en-US" altLang="ja-JP" sz="1800" dirty="0">
                <a:latin typeface="+mj-lt"/>
              </a:rPr>
              <a:t>, Ryuji Kohno, "Low-Computational Extended Orthogonal Matched Filter Structure for Multiuser Detection," Telecom, 2020, vol.1, issue.1, pp. 32-47, Jun. 2020. </a:t>
            </a:r>
            <a:r>
              <a:rPr lang="en-US" altLang="ja-JP" sz="1800" dirty="0" err="1">
                <a:latin typeface="+mj-lt"/>
              </a:rPr>
              <a:t>doi</a:t>
            </a:r>
            <a:r>
              <a:rPr lang="en-US" altLang="ja-JP" sz="1800" dirty="0">
                <a:latin typeface="+mj-lt"/>
              </a:rPr>
              <a:t>: 10.3390/telecom1010004</a:t>
            </a:r>
          </a:p>
          <a:p>
            <a:r>
              <a:rPr lang="en-US" altLang="ja-JP" sz="1800" dirty="0" err="1">
                <a:latin typeface="+mj-lt"/>
              </a:rPr>
              <a:t>Shuhei</a:t>
            </a:r>
            <a:r>
              <a:rPr lang="en-US" altLang="ja-JP" sz="1800" dirty="0">
                <a:latin typeface="+mj-lt"/>
              </a:rPr>
              <a:t> Harada, Kento Takabayashi, Takumi Kobayashi, Katsumi </a:t>
            </a:r>
            <a:r>
              <a:rPr lang="en-US" altLang="ja-JP" sz="1800" dirty="0" err="1">
                <a:latin typeface="+mj-lt"/>
              </a:rPr>
              <a:t>Sakakibara</a:t>
            </a:r>
            <a:r>
              <a:rPr lang="en-US" altLang="ja-JP" sz="1800" dirty="0">
                <a:latin typeface="+mj-lt"/>
              </a:rPr>
              <a:t>, Ryuji Kohno, "Theoretical Analysis of Interference Cancellation System Utilizing an Orthogonal Matched Filter and Adaptive Array Antenna for MANET," Journal of Sensor and Actuator Networks. 2019, 8(3) 48; September, 2019. https://doi.org/10.3390/jsan8030048 </a:t>
            </a:r>
          </a:p>
          <a:p>
            <a:r>
              <a:rPr lang="en-US" altLang="ja-JP" sz="1800" dirty="0">
                <a:latin typeface="+mj-lt"/>
              </a:rPr>
              <a:t>Takumi KOBAYASHI  Chika SUGIMOTO  Ryuji KOHNO, “Interference Cancellation for Intra and Inter UWB Systems Using Modified Hermite Polynomials Based Orthogonal Matched Filter,” </a:t>
            </a:r>
            <a:r>
              <a:rPr lang="fr-FR" altLang="ja-JP" sz="1800" dirty="0">
                <a:latin typeface="+mj-lt"/>
              </a:rPr>
              <a:t>IEICE TRANSACTIONS on Communications   Vol.E99-B   No.3   pp.569-577, 2016.</a:t>
            </a:r>
            <a:endParaRPr lang="en-US" altLang="ja-JP" sz="1800" dirty="0">
              <a:latin typeface="+mj-lt"/>
            </a:endParaRPr>
          </a:p>
          <a:p>
            <a:endParaRPr kumimoji="1" lang="ja-JP" altLang="en-US" sz="1800" dirty="0">
              <a:latin typeface="+mj-lt"/>
            </a:endParaRPr>
          </a:p>
        </p:txBody>
      </p:sp>
      <p:sp>
        <p:nvSpPr>
          <p:cNvPr id="2" name="スライド番号プレースホルダー 1">
            <a:extLst>
              <a:ext uri="{FF2B5EF4-FFF2-40B4-BE49-F238E27FC236}">
                <a16:creationId xmlns:a16="http://schemas.microsoft.com/office/drawing/2014/main" id="{76384838-FBFA-4AC7-81D0-B36C36547345}"/>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40</a:t>
            </a:fld>
            <a:endParaRPr lang="en-US" altLang="ja-JP" dirty="0"/>
          </a:p>
        </p:txBody>
      </p:sp>
      <p:sp>
        <p:nvSpPr>
          <p:cNvPr id="3" name="フッター プレースホルダー 2">
            <a:extLst>
              <a:ext uri="{FF2B5EF4-FFF2-40B4-BE49-F238E27FC236}">
                <a16:creationId xmlns:a16="http://schemas.microsoft.com/office/drawing/2014/main" id="{B6F7E56C-F02E-4C44-AC0B-D421659B2659}"/>
              </a:ext>
            </a:extLst>
          </p:cNvPr>
          <p:cNvSpPr>
            <a:spLocks noGrp="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Takumi Kobayashi, Minsoo Kim, Marco Hernandez, Ryuji Kohno (OMU/YRP-IAI/U.Oulu/YNU)</a:t>
            </a:r>
            <a:endParaRPr lang="en-US" altLang="ja-JP" dirty="0"/>
          </a:p>
        </p:txBody>
      </p:sp>
      <p:sp>
        <p:nvSpPr>
          <p:cNvPr id="4" name="日付プレースホルダー 3">
            <a:extLst>
              <a:ext uri="{FF2B5EF4-FFF2-40B4-BE49-F238E27FC236}">
                <a16:creationId xmlns:a16="http://schemas.microsoft.com/office/drawing/2014/main" id="{EFDAE01D-5DFD-40A2-9621-F79AB1A60342}"/>
              </a:ext>
            </a:extLst>
          </p:cNvPr>
          <p:cNvSpPr>
            <a:spLocks noGrp="1"/>
          </p:cNvSpPr>
          <p:nvPr>
            <p:ph type="dt" sz="half" idx="13"/>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400" b="1"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July 2025</a:t>
            </a:r>
            <a:endParaRPr lang="en-US" altLang="ja-JP" dirty="0"/>
          </a:p>
        </p:txBody>
      </p:sp>
    </p:spTree>
    <p:extLst>
      <p:ext uri="{BB962C8B-B14F-4D97-AF65-F5344CB8AC3E}">
        <p14:creationId xmlns:p14="http://schemas.microsoft.com/office/powerpoint/2010/main" val="41699183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30FC19AF-461B-4D68-8ACC-F3C2B823B1E6}"/>
              </a:ext>
            </a:extLst>
          </p:cNvPr>
          <p:cNvSpPr>
            <a:spLocks noGrp="1"/>
          </p:cNvSpPr>
          <p:nvPr>
            <p:ph type="title"/>
          </p:nvPr>
        </p:nvSpPr>
        <p:spPr/>
        <p:txBody>
          <a:bodyPr/>
          <a:lstStyle/>
          <a:p>
            <a:endParaRPr lang="ja-JP" altLang="en-US" dirty="0"/>
          </a:p>
        </p:txBody>
      </p:sp>
      <p:sp>
        <p:nvSpPr>
          <p:cNvPr id="9" name="テキスト プレースホルダー 8">
            <a:extLst>
              <a:ext uri="{FF2B5EF4-FFF2-40B4-BE49-F238E27FC236}">
                <a16:creationId xmlns:a16="http://schemas.microsoft.com/office/drawing/2014/main" id="{6652EC5D-4C1D-4960-A41A-93261CEF733E}"/>
              </a:ext>
            </a:extLst>
          </p:cNvPr>
          <p:cNvSpPr>
            <a:spLocks noGrp="1"/>
          </p:cNvSpPr>
          <p:nvPr>
            <p:ph type="body" idx="1"/>
          </p:nvPr>
        </p:nvSpPr>
        <p:spPr/>
        <p:txBody>
          <a:bodyPr/>
          <a:lstStyle/>
          <a:p>
            <a:r>
              <a:rPr lang="en-US" altLang="ja-JP" dirty="0"/>
              <a:t>Thank you for your attention.</a:t>
            </a:r>
          </a:p>
        </p:txBody>
      </p:sp>
      <p:sp>
        <p:nvSpPr>
          <p:cNvPr id="5" name="スライド番号プレースホルダー 4">
            <a:extLst>
              <a:ext uri="{FF2B5EF4-FFF2-40B4-BE49-F238E27FC236}">
                <a16:creationId xmlns:a16="http://schemas.microsoft.com/office/drawing/2014/main" id="{93F98E64-34F9-4811-B9DC-4CC1957B872A}"/>
              </a:ext>
            </a:extLst>
          </p:cNvPr>
          <p:cNvSpPr>
            <a:spLocks noGrp="1"/>
          </p:cNvSpPr>
          <p:nvPr>
            <p:ph type="sldNum" sz="quarter" idx="12"/>
          </p:nvPr>
        </p:nvSpPr>
        <p:spPr/>
        <p:txBody>
          <a:bodyPr/>
          <a:lstStyle/>
          <a:p>
            <a:r>
              <a:rPr lang="en-US" altLang="ja-JP"/>
              <a:t>Slide </a:t>
            </a:r>
            <a:fld id="{BC763230-8612-4F82-9598-E8DB08C9F578}" type="slidenum">
              <a:rPr lang="en-US" altLang="ja-JP" smtClean="0"/>
              <a:pPr/>
              <a:t>41</a:t>
            </a:fld>
            <a:endParaRPr lang="en-US" altLang="ja-JP" dirty="0"/>
          </a:p>
        </p:txBody>
      </p:sp>
      <p:sp>
        <p:nvSpPr>
          <p:cNvPr id="6" name="フッター プレースホルダー 5">
            <a:extLst>
              <a:ext uri="{FF2B5EF4-FFF2-40B4-BE49-F238E27FC236}">
                <a16:creationId xmlns:a16="http://schemas.microsoft.com/office/drawing/2014/main" id="{7310BFBB-89CF-448C-88BD-4D3517513FB7}"/>
              </a:ext>
            </a:extLst>
          </p:cNvPr>
          <p:cNvSpPr>
            <a:spLocks noGrp="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Takumi Kobayashi, Minsoo Kim, Marco Hernandez, Ryuji Kohno (OMU/YRP-IAI/U.Oulu/YNU)</a:t>
            </a:r>
            <a:endParaRPr lang="en-US" altLang="ja-JP" dirty="0"/>
          </a:p>
        </p:txBody>
      </p:sp>
      <p:sp>
        <p:nvSpPr>
          <p:cNvPr id="7" name="日付プレースホルダー 6">
            <a:extLst>
              <a:ext uri="{FF2B5EF4-FFF2-40B4-BE49-F238E27FC236}">
                <a16:creationId xmlns:a16="http://schemas.microsoft.com/office/drawing/2014/main" id="{1B647D3E-9D6F-4EE3-9ADD-F7F316C49CCB}"/>
              </a:ext>
            </a:extLst>
          </p:cNvPr>
          <p:cNvSpPr>
            <a:spLocks noGrp="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400" b="1"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July 2025</a:t>
            </a:r>
            <a:endParaRPr lang="en-US" altLang="ja-JP" dirty="0"/>
          </a:p>
        </p:txBody>
      </p:sp>
    </p:spTree>
    <p:extLst>
      <p:ext uri="{BB962C8B-B14F-4D97-AF65-F5344CB8AC3E}">
        <p14:creationId xmlns:p14="http://schemas.microsoft.com/office/powerpoint/2010/main" val="2835069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utoShape 3">
            <a:extLst>
              <a:ext uri="{FF2B5EF4-FFF2-40B4-BE49-F238E27FC236}">
                <a16:creationId xmlns:a16="http://schemas.microsoft.com/office/drawing/2014/main" id="{C87BD177-7381-4B52-8D73-913D5570A895}"/>
              </a:ext>
            </a:extLst>
          </p:cNvPr>
          <p:cNvSpPr>
            <a:spLocks noChangeArrowheads="1"/>
          </p:cNvSpPr>
          <p:nvPr/>
        </p:nvSpPr>
        <p:spPr bwMode="auto">
          <a:xfrm>
            <a:off x="4500330" y="4633172"/>
            <a:ext cx="3957870" cy="1789148"/>
          </a:xfrm>
          <a:prstGeom prst="roundRect">
            <a:avLst>
              <a:gd name="adj" fmla="val 16667"/>
            </a:avLst>
          </a:prstGeom>
          <a:noFill/>
          <a:ln w="38100">
            <a:solidFill>
              <a:schemeClr val="tx1">
                <a:lumMod val="50000"/>
                <a:lumOff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2" name="日付プレースホルダー 1">
            <a:extLst>
              <a:ext uri="{FF2B5EF4-FFF2-40B4-BE49-F238E27FC236}">
                <a16:creationId xmlns:a16="http://schemas.microsoft.com/office/drawing/2014/main" id="{DA4BCDF1-7E01-4D73-BBA6-155471D30C80}"/>
              </a:ext>
            </a:extLst>
          </p:cNvPr>
          <p:cNvSpPr>
            <a:spLocks noGrp="1"/>
          </p:cNvSpPr>
          <p:nvPr>
            <p:ph type="dt" idx="10"/>
          </p:nvPr>
        </p:nvSpPr>
        <p:spPr/>
        <p:txBody>
          <a:bodyPr/>
          <a:lstStyle/>
          <a:p>
            <a:r>
              <a:rPr lang="en-US" altLang="ja-JP"/>
              <a:t>July 2025</a:t>
            </a:r>
            <a:endParaRPr lang="en-US" dirty="0"/>
          </a:p>
        </p:txBody>
      </p:sp>
      <p:sp>
        <p:nvSpPr>
          <p:cNvPr id="3" name="フッター プレースホルダー 2">
            <a:extLst>
              <a:ext uri="{FF2B5EF4-FFF2-40B4-BE49-F238E27FC236}">
                <a16:creationId xmlns:a16="http://schemas.microsoft.com/office/drawing/2014/main" id="{2EAD6766-EB3B-404D-B1CE-B7880FB19CCC}"/>
              </a:ext>
            </a:extLst>
          </p:cNvPr>
          <p:cNvSpPr>
            <a:spLocks noGrp="1"/>
          </p:cNvSpPr>
          <p:nvPr>
            <p:ph type="ftr" idx="11"/>
          </p:nvPr>
        </p:nvSpPr>
        <p:spPr>
          <a:xfrm>
            <a:off x="4755028" y="6468180"/>
            <a:ext cx="4305300" cy="369048"/>
          </a:xfrm>
        </p:spPr>
        <p:txBody>
          <a:bodyPr/>
          <a:lstStyle/>
          <a:p>
            <a:r>
              <a:rPr lang="en-US"/>
              <a:t>Takumi Kobayashi, Minsoo Kim, Marco Hernandez, Ryuji Kohno (OMU/YRP-IAI/U.Oulu/YNU)</a:t>
            </a:r>
            <a:endParaRPr lang="en-US" dirty="0"/>
          </a:p>
        </p:txBody>
      </p:sp>
      <p:sp>
        <p:nvSpPr>
          <p:cNvPr id="4" name="スライド番号プレースホルダー 3">
            <a:extLst>
              <a:ext uri="{FF2B5EF4-FFF2-40B4-BE49-F238E27FC236}">
                <a16:creationId xmlns:a16="http://schemas.microsoft.com/office/drawing/2014/main" id="{7B140FD8-17BD-436B-9861-73E9F077513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5</a:t>
            </a:fld>
            <a:endParaRPr dirty="0"/>
          </a:p>
        </p:txBody>
      </p:sp>
      <p:sp>
        <p:nvSpPr>
          <p:cNvPr id="5" name="タイトル 4">
            <a:extLst>
              <a:ext uri="{FF2B5EF4-FFF2-40B4-BE49-F238E27FC236}">
                <a16:creationId xmlns:a16="http://schemas.microsoft.com/office/drawing/2014/main" id="{554AAC58-CF7E-404B-8653-68D1E5D135F6}"/>
              </a:ext>
            </a:extLst>
          </p:cNvPr>
          <p:cNvSpPr>
            <a:spLocks noGrp="1"/>
          </p:cNvSpPr>
          <p:nvPr>
            <p:ph type="title"/>
          </p:nvPr>
        </p:nvSpPr>
        <p:spPr>
          <a:xfrm>
            <a:off x="1085453" y="590923"/>
            <a:ext cx="7772400" cy="511233"/>
          </a:xfrm>
        </p:spPr>
        <p:txBody>
          <a:bodyPr/>
          <a:lstStyle/>
          <a:p>
            <a:r>
              <a:rPr kumimoji="1" lang="en-US" altLang="ja-JP" dirty="0"/>
              <a:t>Various Interference in Coexistence</a:t>
            </a:r>
            <a:endParaRPr kumimoji="1" lang="ja-JP" altLang="en-US" dirty="0"/>
          </a:p>
        </p:txBody>
      </p:sp>
      <p:sp>
        <p:nvSpPr>
          <p:cNvPr id="6" name="正方形/長方形 46">
            <a:extLst>
              <a:ext uri="{FF2B5EF4-FFF2-40B4-BE49-F238E27FC236}">
                <a16:creationId xmlns:a16="http://schemas.microsoft.com/office/drawing/2014/main" id="{5FAC7D4D-14A9-40C3-809F-E50857E2259A}"/>
              </a:ext>
            </a:extLst>
          </p:cNvPr>
          <p:cNvSpPr>
            <a:spLocks noChangeArrowheads="1"/>
          </p:cNvSpPr>
          <p:nvPr/>
        </p:nvSpPr>
        <p:spPr bwMode="auto">
          <a:xfrm>
            <a:off x="5045369" y="1001073"/>
            <a:ext cx="422205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ja-JP" altLang="en-US" sz="1800" b="0" dirty="0"/>
              <a:t>＊ </a:t>
            </a:r>
            <a:r>
              <a:rPr lang="en-US" altLang="ja-JP" sz="1800" b="0" dirty="0">
                <a:latin typeface="Times New Roman" panose="02020603050405020304" pitchFamily="18" charset="0"/>
              </a:rPr>
              <a:t>IEEE 802.11a (wi-fi)</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5GHz</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overlaps</a:t>
            </a:r>
            <a:endParaRPr lang="ja-JP" altLang="en-US" sz="1800" b="0" dirty="0">
              <a:latin typeface="Times New Roman" panose="02020603050405020304" pitchFamily="18" charset="0"/>
            </a:endParaRPr>
          </a:p>
        </p:txBody>
      </p:sp>
      <p:sp>
        <p:nvSpPr>
          <p:cNvPr id="7" name="角丸四角形 47">
            <a:extLst>
              <a:ext uri="{FF2B5EF4-FFF2-40B4-BE49-F238E27FC236}">
                <a16:creationId xmlns:a16="http://schemas.microsoft.com/office/drawing/2014/main" id="{F2B955D3-7E23-499A-A0D4-A942A73029F2}"/>
              </a:ext>
            </a:extLst>
          </p:cNvPr>
          <p:cNvSpPr/>
          <p:nvPr/>
        </p:nvSpPr>
        <p:spPr>
          <a:xfrm>
            <a:off x="5897562" y="1366127"/>
            <a:ext cx="3081834" cy="2924894"/>
          </a:xfrm>
          <a:prstGeom prst="round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endParaRPr lang="ja-JP" altLang="en-US" dirty="0"/>
          </a:p>
        </p:txBody>
      </p:sp>
      <p:sp>
        <p:nvSpPr>
          <p:cNvPr id="8" name="角丸四角形 43">
            <a:extLst>
              <a:ext uri="{FF2B5EF4-FFF2-40B4-BE49-F238E27FC236}">
                <a16:creationId xmlns:a16="http://schemas.microsoft.com/office/drawing/2014/main" id="{51CA5BF6-2235-47B3-845F-6AD12EDBE5EF}"/>
              </a:ext>
            </a:extLst>
          </p:cNvPr>
          <p:cNvSpPr/>
          <p:nvPr/>
        </p:nvSpPr>
        <p:spPr>
          <a:xfrm>
            <a:off x="174550" y="1196975"/>
            <a:ext cx="5189538" cy="3108325"/>
          </a:xfrm>
          <a:prstGeom prst="round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endParaRPr lang="ja-JP" altLang="en-US" dirty="0"/>
          </a:p>
        </p:txBody>
      </p:sp>
      <p:sp>
        <p:nvSpPr>
          <p:cNvPr id="9" name="角丸四角形 15">
            <a:extLst>
              <a:ext uri="{FF2B5EF4-FFF2-40B4-BE49-F238E27FC236}">
                <a16:creationId xmlns:a16="http://schemas.microsoft.com/office/drawing/2014/main" id="{8F8FED00-A655-48D2-A95E-A1B5A5A277D5}"/>
              </a:ext>
            </a:extLst>
          </p:cNvPr>
          <p:cNvSpPr/>
          <p:nvPr/>
        </p:nvSpPr>
        <p:spPr>
          <a:xfrm>
            <a:off x="203496" y="2236441"/>
            <a:ext cx="1149054" cy="721071"/>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Other UWB-BAN</a:t>
            </a:r>
          </a:p>
        </p:txBody>
      </p:sp>
      <p:sp>
        <p:nvSpPr>
          <p:cNvPr id="10" name="角丸四角形 21">
            <a:extLst>
              <a:ext uri="{FF2B5EF4-FFF2-40B4-BE49-F238E27FC236}">
                <a16:creationId xmlns:a16="http://schemas.microsoft.com/office/drawing/2014/main" id="{425EEF62-8373-4679-93F4-ACC727E366CF}"/>
              </a:ext>
            </a:extLst>
          </p:cNvPr>
          <p:cNvSpPr/>
          <p:nvPr/>
        </p:nvSpPr>
        <p:spPr>
          <a:xfrm>
            <a:off x="6464300" y="2894373"/>
            <a:ext cx="12192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latin typeface="Arial" charset="0"/>
                <a:ea typeface="ＭＳ Ｐゴシック" pitchFamily="50" charset="-128"/>
              </a:rPr>
              <a:t>user  </a:t>
            </a:r>
            <a:r>
              <a:rPr lang="ja-JP" altLang="en-US" dirty="0">
                <a:solidFill>
                  <a:srgbClr val="000000"/>
                </a:solidFill>
                <a:latin typeface="Arial" charset="0"/>
                <a:ea typeface="ＭＳ Ｐゴシック" pitchFamily="50" charset="-128"/>
              </a:rPr>
              <a:t>？</a:t>
            </a:r>
          </a:p>
        </p:txBody>
      </p:sp>
      <p:sp>
        <p:nvSpPr>
          <p:cNvPr id="11" name="角丸四角形 22">
            <a:extLst>
              <a:ext uri="{FF2B5EF4-FFF2-40B4-BE49-F238E27FC236}">
                <a16:creationId xmlns:a16="http://schemas.microsoft.com/office/drawing/2014/main" id="{7999388E-CE3C-4BC0-B269-2137D27DA605}"/>
              </a:ext>
            </a:extLst>
          </p:cNvPr>
          <p:cNvSpPr/>
          <p:nvPr/>
        </p:nvSpPr>
        <p:spPr>
          <a:xfrm>
            <a:off x="2560637" y="1381125"/>
            <a:ext cx="10668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User</a:t>
            </a:r>
            <a:r>
              <a:rPr lang="ja-JP" altLang="en-US" dirty="0">
                <a:solidFill>
                  <a:srgbClr val="000000"/>
                </a:solidFill>
              </a:rPr>
              <a:t> </a:t>
            </a:r>
            <a:r>
              <a:rPr lang="en-US" altLang="ja-JP" dirty="0">
                <a:solidFill>
                  <a:srgbClr val="000000"/>
                </a:solidFill>
              </a:rPr>
              <a:t>“B”</a:t>
            </a:r>
          </a:p>
        </p:txBody>
      </p:sp>
      <p:sp>
        <p:nvSpPr>
          <p:cNvPr id="12" name="角丸四角形 23">
            <a:extLst>
              <a:ext uri="{FF2B5EF4-FFF2-40B4-BE49-F238E27FC236}">
                <a16:creationId xmlns:a16="http://schemas.microsoft.com/office/drawing/2014/main" id="{1DAA2358-ED18-4FE1-899E-7906DE7C02A6}"/>
              </a:ext>
            </a:extLst>
          </p:cNvPr>
          <p:cNvSpPr/>
          <p:nvPr/>
        </p:nvSpPr>
        <p:spPr>
          <a:xfrm>
            <a:off x="1884362" y="3359150"/>
            <a:ext cx="2298700" cy="828675"/>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User “A”.</a:t>
            </a:r>
          </a:p>
          <a:p>
            <a:pPr algn="ctr" eaLnBrk="1" hangingPunct="1">
              <a:defRPr/>
            </a:pPr>
            <a:r>
              <a:rPr lang="en-US" altLang="ja-JP" dirty="0">
                <a:solidFill>
                  <a:srgbClr val="000000"/>
                </a:solidFill>
              </a:rPr>
              <a:t> A wants to connect to “B”.</a:t>
            </a:r>
          </a:p>
        </p:txBody>
      </p:sp>
      <p:sp>
        <p:nvSpPr>
          <p:cNvPr id="13" name="下矢印 29">
            <a:extLst>
              <a:ext uri="{FF2B5EF4-FFF2-40B4-BE49-F238E27FC236}">
                <a16:creationId xmlns:a16="http://schemas.microsoft.com/office/drawing/2014/main" id="{63275AFE-4618-4DFD-8590-B5ECAD724939}"/>
              </a:ext>
            </a:extLst>
          </p:cNvPr>
          <p:cNvSpPr/>
          <p:nvPr/>
        </p:nvSpPr>
        <p:spPr>
          <a:xfrm>
            <a:off x="2876550" y="2119312"/>
            <a:ext cx="457200" cy="1196975"/>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4" name="下矢印 30">
            <a:extLst>
              <a:ext uri="{FF2B5EF4-FFF2-40B4-BE49-F238E27FC236}">
                <a16:creationId xmlns:a16="http://schemas.microsoft.com/office/drawing/2014/main" id="{5B3BE54D-B057-4D09-83C5-7F6C1BAC4AED}"/>
              </a:ext>
            </a:extLst>
          </p:cNvPr>
          <p:cNvSpPr/>
          <p:nvPr/>
        </p:nvSpPr>
        <p:spPr>
          <a:xfrm rot="17198103">
            <a:off x="1852612" y="2260600"/>
            <a:ext cx="457200" cy="1295400"/>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5" name="下矢印 36">
            <a:extLst>
              <a:ext uri="{FF2B5EF4-FFF2-40B4-BE49-F238E27FC236}">
                <a16:creationId xmlns:a16="http://schemas.microsoft.com/office/drawing/2014/main" id="{BD914C9F-429B-4EA7-9AB4-4EE0FE7C6A04}"/>
              </a:ext>
            </a:extLst>
          </p:cNvPr>
          <p:cNvSpPr/>
          <p:nvPr/>
        </p:nvSpPr>
        <p:spPr>
          <a:xfrm rot="5400000">
            <a:off x="4872025" y="1762137"/>
            <a:ext cx="457200" cy="2543150"/>
          </a:xfrm>
          <a:prstGeom prst="down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6" name="爆発 1 32">
            <a:extLst>
              <a:ext uri="{FF2B5EF4-FFF2-40B4-BE49-F238E27FC236}">
                <a16:creationId xmlns:a16="http://schemas.microsoft.com/office/drawing/2014/main" id="{C37CE2EB-C672-44B4-9713-5CAE6CD68544}"/>
              </a:ext>
            </a:extLst>
          </p:cNvPr>
          <p:cNvSpPr/>
          <p:nvPr/>
        </p:nvSpPr>
        <p:spPr>
          <a:xfrm>
            <a:off x="2481262" y="2946400"/>
            <a:ext cx="549275" cy="401637"/>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7" name="爆発 1 35">
            <a:extLst>
              <a:ext uri="{FF2B5EF4-FFF2-40B4-BE49-F238E27FC236}">
                <a16:creationId xmlns:a16="http://schemas.microsoft.com/office/drawing/2014/main" id="{70A34BC5-132A-4DA7-9368-FFF3263F9D28}"/>
              </a:ext>
            </a:extLst>
          </p:cNvPr>
          <p:cNvSpPr/>
          <p:nvPr/>
        </p:nvSpPr>
        <p:spPr>
          <a:xfrm>
            <a:off x="3425825" y="2957512"/>
            <a:ext cx="403225" cy="401638"/>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8" name="テキスト ボックス 44">
            <a:extLst>
              <a:ext uri="{FF2B5EF4-FFF2-40B4-BE49-F238E27FC236}">
                <a16:creationId xmlns:a16="http://schemas.microsoft.com/office/drawing/2014/main" id="{5DA11B71-A630-4AC5-AAC4-67DFA713F1CF}"/>
              </a:ext>
            </a:extLst>
          </p:cNvPr>
          <p:cNvSpPr txBox="1">
            <a:spLocks noChangeArrowheads="1"/>
          </p:cNvSpPr>
          <p:nvPr/>
        </p:nvSpPr>
        <p:spPr bwMode="auto">
          <a:xfrm>
            <a:off x="209550" y="1381125"/>
            <a:ext cx="2590800" cy="7318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indent="-228600">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a:t>UWB-WBAN</a:t>
            </a:r>
          </a:p>
          <a:p>
            <a:pPr eaLnBrk="1" hangingPunct="1">
              <a:spcBef>
                <a:spcPct val="0"/>
              </a:spcBef>
              <a:buFontTx/>
              <a:buNone/>
            </a:pPr>
            <a:r>
              <a:rPr lang="en-US" altLang="ja-JP" sz="1800"/>
              <a:t>IEEE 802.15.</a:t>
            </a:r>
            <a:r>
              <a:rPr lang="en-US" altLang="ja-JP" sz="2400"/>
              <a:t>6</a:t>
            </a:r>
            <a:endParaRPr lang="ja-JP" altLang="en-US" sz="1800"/>
          </a:p>
        </p:txBody>
      </p:sp>
      <p:sp>
        <p:nvSpPr>
          <p:cNvPr id="19" name="テキスト ボックス 48">
            <a:extLst>
              <a:ext uri="{FF2B5EF4-FFF2-40B4-BE49-F238E27FC236}">
                <a16:creationId xmlns:a16="http://schemas.microsoft.com/office/drawing/2014/main" id="{FF336DC8-9DED-43D0-B5E2-FE4FFFCB1AE9}"/>
              </a:ext>
            </a:extLst>
          </p:cNvPr>
          <p:cNvSpPr txBox="1">
            <a:spLocks noChangeArrowheads="1"/>
          </p:cNvSpPr>
          <p:nvPr/>
        </p:nvSpPr>
        <p:spPr bwMode="auto">
          <a:xfrm>
            <a:off x="6119366" y="1381125"/>
            <a:ext cx="2912368" cy="92333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indent="-228600">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t>Other UWB system.</a:t>
            </a:r>
          </a:p>
          <a:p>
            <a:pPr eaLnBrk="1" hangingPunct="1">
              <a:spcBef>
                <a:spcPct val="0"/>
              </a:spcBef>
              <a:buFontTx/>
              <a:buNone/>
            </a:pPr>
            <a:r>
              <a:rPr lang="en-US" altLang="ja-JP" sz="1800" dirty="0"/>
              <a:t>e.g. IEEE 802.15.4-2020</a:t>
            </a:r>
            <a:br>
              <a:rPr lang="en-US" altLang="ja-JP" sz="1800" dirty="0"/>
            </a:br>
            <a:r>
              <a:rPr lang="ja-JP" altLang="en-US" sz="1800" dirty="0"/>
              <a:t>　　　</a:t>
            </a:r>
            <a:r>
              <a:rPr lang="en-US" altLang="ja-JP" sz="1800" dirty="0"/>
              <a:t>IEEE 802.15.4z</a:t>
            </a:r>
            <a:endParaRPr lang="ja-JP" altLang="en-US" sz="1800" dirty="0"/>
          </a:p>
        </p:txBody>
      </p:sp>
      <p:sp>
        <p:nvSpPr>
          <p:cNvPr id="20" name="角丸四角形 49">
            <a:extLst>
              <a:ext uri="{FF2B5EF4-FFF2-40B4-BE49-F238E27FC236}">
                <a16:creationId xmlns:a16="http://schemas.microsoft.com/office/drawing/2014/main" id="{82A28FEF-9A96-4CA9-B803-0532BECCF6B7}"/>
              </a:ext>
            </a:extLst>
          </p:cNvPr>
          <p:cNvSpPr/>
          <p:nvPr/>
        </p:nvSpPr>
        <p:spPr>
          <a:xfrm>
            <a:off x="7429500" y="2311761"/>
            <a:ext cx="1255712"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latin typeface="Arial" charset="0"/>
                <a:ea typeface="ＭＳ Ｐゴシック" pitchFamily="50" charset="-128"/>
              </a:rPr>
              <a:t>user  </a:t>
            </a:r>
            <a:r>
              <a:rPr lang="ja-JP" altLang="en-US" dirty="0">
                <a:solidFill>
                  <a:srgbClr val="000000"/>
                </a:solidFill>
                <a:latin typeface="Arial" charset="0"/>
                <a:ea typeface="ＭＳ Ｐゴシック" pitchFamily="50" charset="-128"/>
              </a:rPr>
              <a:t>？</a:t>
            </a:r>
          </a:p>
        </p:txBody>
      </p:sp>
      <p:sp>
        <p:nvSpPr>
          <p:cNvPr id="21" name="角丸四角形 50">
            <a:extLst>
              <a:ext uri="{FF2B5EF4-FFF2-40B4-BE49-F238E27FC236}">
                <a16:creationId xmlns:a16="http://schemas.microsoft.com/office/drawing/2014/main" id="{55B431CA-8474-44E2-BD86-25E49700F8AE}"/>
              </a:ext>
            </a:extLst>
          </p:cNvPr>
          <p:cNvSpPr/>
          <p:nvPr/>
        </p:nvSpPr>
        <p:spPr>
          <a:xfrm>
            <a:off x="7248957" y="3545110"/>
            <a:ext cx="1349375"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latin typeface="Arial" charset="0"/>
                <a:ea typeface="ＭＳ Ｐゴシック" pitchFamily="50" charset="-128"/>
              </a:rPr>
              <a:t>user  </a:t>
            </a:r>
            <a:r>
              <a:rPr lang="ja-JP" altLang="en-US" dirty="0">
                <a:solidFill>
                  <a:srgbClr val="000000"/>
                </a:solidFill>
                <a:latin typeface="Arial" charset="0"/>
                <a:ea typeface="ＭＳ Ｐゴシック" pitchFamily="50" charset="-128"/>
              </a:rPr>
              <a:t>？</a:t>
            </a:r>
          </a:p>
        </p:txBody>
      </p:sp>
      <p:sp>
        <p:nvSpPr>
          <p:cNvPr id="22" name="正方形/長方形 3">
            <a:extLst>
              <a:ext uri="{FF2B5EF4-FFF2-40B4-BE49-F238E27FC236}">
                <a16:creationId xmlns:a16="http://schemas.microsoft.com/office/drawing/2014/main" id="{87E991C1-3DE5-4D04-B0A9-4E46B1C0149A}"/>
              </a:ext>
            </a:extLst>
          </p:cNvPr>
          <p:cNvSpPr>
            <a:spLocks noChangeArrowheads="1"/>
          </p:cNvSpPr>
          <p:nvPr/>
        </p:nvSpPr>
        <p:spPr bwMode="auto">
          <a:xfrm>
            <a:off x="1698898" y="2464990"/>
            <a:ext cx="1504950" cy="369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a:solidFill>
                  <a:srgbClr val="FF0000"/>
                </a:solidFill>
              </a:rPr>
              <a:t>interference</a:t>
            </a:r>
            <a:endParaRPr lang="ja-JP" altLang="en-US">
              <a:solidFill>
                <a:srgbClr val="FF0000"/>
              </a:solidFill>
            </a:endParaRPr>
          </a:p>
        </p:txBody>
      </p:sp>
      <p:sp>
        <p:nvSpPr>
          <p:cNvPr id="23" name="正方形/長方形 88">
            <a:extLst>
              <a:ext uri="{FF2B5EF4-FFF2-40B4-BE49-F238E27FC236}">
                <a16:creationId xmlns:a16="http://schemas.microsoft.com/office/drawing/2014/main" id="{A4088693-5752-416E-BCB4-23F321BB7677}"/>
              </a:ext>
            </a:extLst>
          </p:cNvPr>
          <p:cNvSpPr>
            <a:spLocks noChangeArrowheads="1"/>
          </p:cNvSpPr>
          <p:nvPr/>
        </p:nvSpPr>
        <p:spPr bwMode="auto">
          <a:xfrm>
            <a:off x="4219178" y="3176810"/>
            <a:ext cx="1504950" cy="3683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dirty="0">
                <a:solidFill>
                  <a:srgbClr val="FF0000"/>
                </a:solidFill>
              </a:rPr>
              <a:t>interference</a:t>
            </a:r>
            <a:endParaRPr lang="ja-JP" altLang="en-US" dirty="0">
              <a:solidFill>
                <a:srgbClr val="FF0000"/>
              </a:solidFill>
            </a:endParaRPr>
          </a:p>
        </p:txBody>
      </p:sp>
      <p:sp>
        <p:nvSpPr>
          <p:cNvPr id="24" name="AutoShape 3">
            <a:extLst>
              <a:ext uri="{FF2B5EF4-FFF2-40B4-BE49-F238E27FC236}">
                <a16:creationId xmlns:a16="http://schemas.microsoft.com/office/drawing/2014/main" id="{9DF0A2C1-3430-402E-AE1B-B29B44D4A22F}"/>
              </a:ext>
            </a:extLst>
          </p:cNvPr>
          <p:cNvSpPr>
            <a:spLocks noChangeArrowheads="1"/>
          </p:cNvSpPr>
          <p:nvPr/>
        </p:nvSpPr>
        <p:spPr bwMode="auto">
          <a:xfrm>
            <a:off x="476250" y="4633172"/>
            <a:ext cx="3619500" cy="1789148"/>
          </a:xfrm>
          <a:prstGeom prst="roundRect">
            <a:avLst>
              <a:gd name="adj" fmla="val 16667"/>
            </a:avLst>
          </a:prstGeom>
          <a:noFill/>
          <a:ln w="38100">
            <a:solidFill>
              <a:schemeClr val="tx1">
                <a:lumMod val="50000"/>
                <a:lumOff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25" name="Rectangle 10">
            <a:extLst>
              <a:ext uri="{FF2B5EF4-FFF2-40B4-BE49-F238E27FC236}">
                <a16:creationId xmlns:a16="http://schemas.microsoft.com/office/drawing/2014/main" id="{C58287D8-6759-421E-BD84-6D3017E0FADE}"/>
              </a:ext>
            </a:extLst>
          </p:cNvPr>
          <p:cNvSpPr>
            <a:spLocks noChangeArrowheads="1"/>
          </p:cNvSpPr>
          <p:nvPr/>
        </p:nvSpPr>
        <p:spPr bwMode="auto">
          <a:xfrm>
            <a:off x="811213" y="4358535"/>
            <a:ext cx="2981325"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rgbClr val="0000FF"/>
                </a:solidFill>
              </a:rPr>
              <a:t>Inter-user</a:t>
            </a:r>
            <a:r>
              <a:rPr lang="en-US" altLang="ja-JP" sz="1600" dirty="0">
                <a:solidFill>
                  <a:srgbClr val="0000FF"/>
                </a:solidFill>
              </a:rPr>
              <a:t> </a:t>
            </a:r>
            <a:r>
              <a:rPr lang="en-US" altLang="ja-JP" sz="1600" dirty="0"/>
              <a:t>interference</a:t>
            </a:r>
            <a:endParaRPr lang="ja-JP" altLang="en-US" sz="2400" dirty="0"/>
          </a:p>
        </p:txBody>
      </p:sp>
      <p:sp>
        <p:nvSpPr>
          <p:cNvPr id="26" name="Rectangle 22">
            <a:extLst>
              <a:ext uri="{FF2B5EF4-FFF2-40B4-BE49-F238E27FC236}">
                <a16:creationId xmlns:a16="http://schemas.microsoft.com/office/drawing/2014/main" id="{08BCBF38-AC27-402B-9126-DDC803B0A474}"/>
              </a:ext>
            </a:extLst>
          </p:cNvPr>
          <p:cNvSpPr>
            <a:spLocks noChangeArrowheads="1"/>
          </p:cNvSpPr>
          <p:nvPr/>
        </p:nvSpPr>
        <p:spPr bwMode="auto">
          <a:xfrm>
            <a:off x="3471864" y="4429872"/>
            <a:ext cx="8699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dirty="0"/>
              <a:t>“IUI”</a:t>
            </a:r>
            <a:endParaRPr lang="ja-JP" altLang="en-US" sz="1800" b="0" dirty="0">
              <a:latin typeface="Times New Roman" panose="02020603050405020304" pitchFamily="18" charset="0"/>
            </a:endParaRPr>
          </a:p>
        </p:txBody>
      </p:sp>
      <p:sp>
        <p:nvSpPr>
          <p:cNvPr id="27" name="Rectangle 23">
            <a:extLst>
              <a:ext uri="{FF2B5EF4-FFF2-40B4-BE49-F238E27FC236}">
                <a16:creationId xmlns:a16="http://schemas.microsoft.com/office/drawing/2014/main" id="{B835D07F-DC66-421C-A631-66000274A6B3}"/>
              </a:ext>
            </a:extLst>
          </p:cNvPr>
          <p:cNvSpPr>
            <a:spLocks noChangeArrowheads="1"/>
          </p:cNvSpPr>
          <p:nvPr/>
        </p:nvSpPr>
        <p:spPr bwMode="auto">
          <a:xfrm>
            <a:off x="6185644" y="4795872"/>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dirty="0"/>
              <a:t>“ISI”</a:t>
            </a:r>
            <a:endParaRPr lang="ja-JP" altLang="en-US" sz="1800" b="0" dirty="0">
              <a:latin typeface="Times New Roman" panose="02020603050405020304" pitchFamily="18" charset="0"/>
            </a:endParaRPr>
          </a:p>
        </p:txBody>
      </p:sp>
      <p:sp>
        <p:nvSpPr>
          <p:cNvPr id="28" name="Rectangle 23">
            <a:extLst>
              <a:ext uri="{FF2B5EF4-FFF2-40B4-BE49-F238E27FC236}">
                <a16:creationId xmlns:a16="http://schemas.microsoft.com/office/drawing/2014/main" id="{C070D9E0-6E6C-463B-84FD-92225854A5A7}"/>
              </a:ext>
            </a:extLst>
          </p:cNvPr>
          <p:cNvSpPr>
            <a:spLocks noChangeArrowheads="1"/>
          </p:cNvSpPr>
          <p:nvPr/>
        </p:nvSpPr>
        <p:spPr bwMode="auto">
          <a:xfrm>
            <a:off x="620627" y="5006716"/>
            <a:ext cx="317747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dirty="0"/>
              <a:t>Interference from a system using</a:t>
            </a:r>
            <a:br>
              <a:rPr lang="en-US" altLang="ja-JP" sz="1600" b="0" dirty="0"/>
            </a:br>
            <a:r>
              <a:rPr lang="ja-JP" altLang="en-US" sz="1600" b="0" dirty="0"/>
              <a:t> </a:t>
            </a:r>
            <a:r>
              <a:rPr lang="en-US" altLang="ja-JP" sz="1600" b="0" dirty="0"/>
              <a:t>the</a:t>
            </a:r>
            <a:r>
              <a:rPr lang="ja-JP" altLang="en-US" sz="1600" b="0" dirty="0"/>
              <a:t> </a:t>
            </a:r>
            <a:r>
              <a:rPr lang="en-US" altLang="ja-JP" sz="1600" b="0" dirty="0"/>
              <a:t>same</a:t>
            </a:r>
            <a:r>
              <a:rPr lang="ja-JP" altLang="en-US" sz="1600" b="0" dirty="0"/>
              <a:t> </a:t>
            </a:r>
            <a:r>
              <a:rPr lang="en-US" altLang="ja-JP" sz="1600" b="0" dirty="0"/>
              <a:t>standard.</a:t>
            </a:r>
            <a:endParaRPr lang="ja-JP" altLang="en-US" sz="1800" dirty="0"/>
          </a:p>
        </p:txBody>
      </p:sp>
      <p:sp>
        <p:nvSpPr>
          <p:cNvPr id="29" name="Rectangle 10">
            <a:extLst>
              <a:ext uri="{FF2B5EF4-FFF2-40B4-BE49-F238E27FC236}">
                <a16:creationId xmlns:a16="http://schemas.microsoft.com/office/drawing/2014/main" id="{041B0577-B2EB-46FE-A5D1-269D716BB314}"/>
              </a:ext>
            </a:extLst>
          </p:cNvPr>
          <p:cNvSpPr>
            <a:spLocks noChangeArrowheads="1"/>
          </p:cNvSpPr>
          <p:nvPr/>
        </p:nvSpPr>
        <p:spPr bwMode="auto">
          <a:xfrm>
            <a:off x="4923144" y="4342572"/>
            <a:ext cx="3222625"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rgbClr val="0000FF"/>
                </a:solidFill>
              </a:rPr>
              <a:t>Inter-system</a:t>
            </a:r>
            <a:r>
              <a:rPr lang="en-US" altLang="ja-JP" sz="1600" dirty="0">
                <a:solidFill>
                  <a:srgbClr val="0000FF"/>
                </a:solidFill>
              </a:rPr>
              <a:t> </a:t>
            </a:r>
            <a:r>
              <a:rPr lang="en-US" altLang="ja-JP" sz="1600" dirty="0"/>
              <a:t>interference</a:t>
            </a:r>
            <a:endParaRPr lang="ja-JP" altLang="en-US" sz="2400" dirty="0"/>
          </a:p>
        </p:txBody>
      </p:sp>
      <p:sp>
        <p:nvSpPr>
          <p:cNvPr id="32" name="矢印: 右 31">
            <a:extLst>
              <a:ext uri="{FF2B5EF4-FFF2-40B4-BE49-F238E27FC236}">
                <a16:creationId xmlns:a16="http://schemas.microsoft.com/office/drawing/2014/main" id="{13485CE6-AC1B-4F3E-BFAD-54F486991D04}"/>
              </a:ext>
            </a:extLst>
          </p:cNvPr>
          <p:cNvSpPr/>
          <p:nvPr/>
        </p:nvSpPr>
        <p:spPr>
          <a:xfrm>
            <a:off x="681736" y="5878591"/>
            <a:ext cx="787682"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33" name="Rectangle 22">
            <a:extLst>
              <a:ext uri="{FF2B5EF4-FFF2-40B4-BE49-F238E27FC236}">
                <a16:creationId xmlns:a16="http://schemas.microsoft.com/office/drawing/2014/main" id="{40066640-BE20-4F76-92ED-567736060EC5}"/>
              </a:ext>
            </a:extLst>
          </p:cNvPr>
          <p:cNvSpPr>
            <a:spLocks noChangeArrowheads="1"/>
          </p:cNvSpPr>
          <p:nvPr/>
        </p:nvSpPr>
        <p:spPr bwMode="auto">
          <a:xfrm>
            <a:off x="1403081" y="5662811"/>
            <a:ext cx="27225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600" b="0" dirty="0">
                <a:latin typeface="Times New Roman" panose="02020603050405020304" pitchFamily="18" charset="0"/>
              </a:rPr>
              <a:t>Known signal. </a:t>
            </a:r>
            <a:br>
              <a:rPr lang="en-US" altLang="ja-JP" sz="1600" b="0" dirty="0">
                <a:latin typeface="Times New Roman" panose="02020603050405020304" pitchFamily="18" charset="0"/>
              </a:rPr>
            </a:br>
            <a:r>
              <a:rPr lang="en-US" altLang="ja-JP" sz="1600" b="0" dirty="0">
                <a:latin typeface="Times New Roman" panose="02020603050405020304" pitchFamily="18" charset="0"/>
              </a:rPr>
              <a:t>Pre-knowledge can be used to mitigation</a:t>
            </a:r>
            <a:endParaRPr lang="ja-JP" altLang="en-US" sz="1600" b="0" dirty="0">
              <a:latin typeface="Times New Roman" panose="02020603050405020304" pitchFamily="18" charset="0"/>
            </a:endParaRPr>
          </a:p>
        </p:txBody>
      </p:sp>
      <p:sp>
        <p:nvSpPr>
          <p:cNvPr id="34" name="Rectangle 23">
            <a:extLst>
              <a:ext uri="{FF2B5EF4-FFF2-40B4-BE49-F238E27FC236}">
                <a16:creationId xmlns:a16="http://schemas.microsoft.com/office/drawing/2014/main" id="{C42A22B1-CCE3-4156-A4B4-7210F67F1422}"/>
              </a:ext>
            </a:extLst>
          </p:cNvPr>
          <p:cNvSpPr>
            <a:spLocks noChangeArrowheads="1"/>
          </p:cNvSpPr>
          <p:nvPr/>
        </p:nvSpPr>
        <p:spPr bwMode="auto">
          <a:xfrm>
            <a:off x="4895522" y="5006716"/>
            <a:ext cx="3178175"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dirty="0"/>
              <a:t>Interference from a system using</a:t>
            </a:r>
            <a:br>
              <a:rPr lang="en-US" altLang="ja-JP" sz="1600" b="0" dirty="0"/>
            </a:br>
            <a:r>
              <a:rPr lang="ja-JP" altLang="en-US" sz="1600" b="0" dirty="0"/>
              <a:t> </a:t>
            </a:r>
            <a:r>
              <a:rPr lang="en-US" altLang="ja-JP" sz="1600" b="0" dirty="0"/>
              <a:t>overlapped frequency</a:t>
            </a:r>
            <a:endParaRPr lang="ja-JP" altLang="en-US" sz="1800" dirty="0"/>
          </a:p>
        </p:txBody>
      </p:sp>
      <p:sp>
        <p:nvSpPr>
          <p:cNvPr id="35" name="矢印: 右 34">
            <a:extLst>
              <a:ext uri="{FF2B5EF4-FFF2-40B4-BE49-F238E27FC236}">
                <a16:creationId xmlns:a16="http://schemas.microsoft.com/office/drawing/2014/main" id="{8721406D-261A-4332-AAD1-8E4B25D09517}"/>
              </a:ext>
            </a:extLst>
          </p:cNvPr>
          <p:cNvSpPr/>
          <p:nvPr/>
        </p:nvSpPr>
        <p:spPr>
          <a:xfrm>
            <a:off x="5032650" y="5692372"/>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36" name="Rectangle 22">
            <a:extLst>
              <a:ext uri="{FF2B5EF4-FFF2-40B4-BE49-F238E27FC236}">
                <a16:creationId xmlns:a16="http://schemas.microsoft.com/office/drawing/2014/main" id="{03847B29-DD51-4319-85DF-AB470235BD2C}"/>
              </a:ext>
            </a:extLst>
          </p:cNvPr>
          <p:cNvSpPr>
            <a:spLocks noChangeArrowheads="1"/>
          </p:cNvSpPr>
          <p:nvPr/>
        </p:nvSpPr>
        <p:spPr bwMode="auto">
          <a:xfrm>
            <a:off x="5741659" y="5587344"/>
            <a:ext cx="23320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b="0" dirty="0">
                <a:latin typeface="Times New Roman" panose="02020603050405020304" pitchFamily="18" charset="0"/>
              </a:rPr>
              <a:t>Unknown signal. </a:t>
            </a:r>
          </a:p>
          <a:p>
            <a:pPr>
              <a:spcBef>
                <a:spcPct val="0"/>
              </a:spcBef>
              <a:buFontTx/>
              <a:buNone/>
            </a:pPr>
            <a:r>
              <a:rPr lang="en-US" altLang="ja-JP" sz="1800" b="0" dirty="0">
                <a:latin typeface="Times New Roman" panose="02020603050405020304" pitchFamily="18" charset="0"/>
              </a:rPr>
              <a:t>EMI / EMC issues</a:t>
            </a:r>
          </a:p>
        </p:txBody>
      </p:sp>
      <p:sp>
        <p:nvSpPr>
          <p:cNvPr id="37" name="角丸四角形 22">
            <a:extLst>
              <a:ext uri="{FF2B5EF4-FFF2-40B4-BE49-F238E27FC236}">
                <a16:creationId xmlns:a16="http://schemas.microsoft.com/office/drawing/2014/main" id="{C196CFC1-97ED-4A1F-A58E-6FB1EB00D145}"/>
              </a:ext>
            </a:extLst>
          </p:cNvPr>
          <p:cNvSpPr/>
          <p:nvPr/>
        </p:nvSpPr>
        <p:spPr>
          <a:xfrm>
            <a:off x="4177432" y="1432141"/>
            <a:ext cx="10668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Other BAN</a:t>
            </a:r>
          </a:p>
        </p:txBody>
      </p:sp>
      <p:sp>
        <p:nvSpPr>
          <p:cNvPr id="38" name="下矢印 29">
            <a:extLst>
              <a:ext uri="{FF2B5EF4-FFF2-40B4-BE49-F238E27FC236}">
                <a16:creationId xmlns:a16="http://schemas.microsoft.com/office/drawing/2014/main" id="{8B6B0F58-27D7-4DB6-91EB-FC155E8F1CC9}"/>
              </a:ext>
            </a:extLst>
          </p:cNvPr>
          <p:cNvSpPr/>
          <p:nvPr/>
        </p:nvSpPr>
        <p:spPr>
          <a:xfrm rot="2482269">
            <a:off x="3599079" y="1826574"/>
            <a:ext cx="457200" cy="1196975"/>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9" name="Rectangle 10">
            <a:extLst>
              <a:ext uri="{FF2B5EF4-FFF2-40B4-BE49-F238E27FC236}">
                <a16:creationId xmlns:a16="http://schemas.microsoft.com/office/drawing/2014/main" id="{2EB8D1A2-6B02-492F-9402-6FC90714D3AB}"/>
              </a:ext>
            </a:extLst>
          </p:cNvPr>
          <p:cNvSpPr>
            <a:spLocks noChangeArrowheads="1"/>
          </p:cNvSpPr>
          <p:nvPr/>
        </p:nvSpPr>
        <p:spPr bwMode="auto">
          <a:xfrm>
            <a:off x="811213" y="4597161"/>
            <a:ext cx="2981325" cy="461962"/>
          </a:xfrm>
          <a:prstGeom prst="rect">
            <a:avLst/>
          </a:prstGeom>
          <a:noFill/>
          <a:ln>
            <a:noFill/>
          </a:ln>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rgbClr val="0000FF"/>
                </a:solidFill>
              </a:rPr>
              <a:t>Inter-BAN</a:t>
            </a:r>
            <a:r>
              <a:rPr lang="en-US" altLang="ja-JP" sz="1600" dirty="0">
                <a:solidFill>
                  <a:srgbClr val="0000FF"/>
                </a:solidFill>
              </a:rPr>
              <a:t> </a:t>
            </a:r>
            <a:r>
              <a:rPr lang="en-US" altLang="ja-JP" sz="1600" dirty="0"/>
              <a:t>interference</a:t>
            </a:r>
            <a:endParaRPr lang="ja-JP" altLang="en-US" sz="2400" dirty="0"/>
          </a:p>
        </p:txBody>
      </p:sp>
      <p:sp>
        <p:nvSpPr>
          <p:cNvPr id="40" name="Rectangle 22">
            <a:extLst>
              <a:ext uri="{FF2B5EF4-FFF2-40B4-BE49-F238E27FC236}">
                <a16:creationId xmlns:a16="http://schemas.microsoft.com/office/drawing/2014/main" id="{0F220A5D-4D1A-4DBB-A3EE-1D66D1D777B4}"/>
              </a:ext>
            </a:extLst>
          </p:cNvPr>
          <p:cNvSpPr>
            <a:spLocks noChangeArrowheads="1"/>
          </p:cNvSpPr>
          <p:nvPr/>
        </p:nvSpPr>
        <p:spPr bwMode="auto">
          <a:xfrm>
            <a:off x="3471864" y="4668498"/>
            <a:ext cx="8699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dirty="0"/>
              <a:t>“IBI?”</a:t>
            </a:r>
            <a:endParaRPr lang="ja-JP" altLang="en-US" sz="1800" b="0" dirty="0">
              <a:latin typeface="Times New Roman" panose="02020603050405020304" pitchFamily="18" charset="0"/>
            </a:endParaRPr>
          </a:p>
        </p:txBody>
      </p:sp>
      <p:sp>
        <p:nvSpPr>
          <p:cNvPr id="41" name="角丸四角形 15">
            <a:extLst>
              <a:ext uri="{FF2B5EF4-FFF2-40B4-BE49-F238E27FC236}">
                <a16:creationId xmlns:a16="http://schemas.microsoft.com/office/drawing/2014/main" id="{576261BB-9A60-4359-B7DB-2BF14B122928}"/>
              </a:ext>
            </a:extLst>
          </p:cNvPr>
          <p:cNvSpPr/>
          <p:nvPr/>
        </p:nvSpPr>
        <p:spPr>
          <a:xfrm>
            <a:off x="203496" y="3227887"/>
            <a:ext cx="1247132"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Other NB-BAN</a:t>
            </a:r>
          </a:p>
        </p:txBody>
      </p:sp>
      <p:sp>
        <p:nvSpPr>
          <p:cNvPr id="42" name="下矢印 30">
            <a:extLst>
              <a:ext uri="{FF2B5EF4-FFF2-40B4-BE49-F238E27FC236}">
                <a16:creationId xmlns:a16="http://schemas.microsoft.com/office/drawing/2014/main" id="{47DAB51C-E4EE-4DDE-ACF1-D14503A59AA1}"/>
              </a:ext>
            </a:extLst>
          </p:cNvPr>
          <p:cNvSpPr/>
          <p:nvPr/>
        </p:nvSpPr>
        <p:spPr>
          <a:xfrm rot="14946386">
            <a:off x="1723598" y="2743199"/>
            <a:ext cx="457200" cy="1295400"/>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43" name="Rectangle 22">
            <a:extLst>
              <a:ext uri="{FF2B5EF4-FFF2-40B4-BE49-F238E27FC236}">
                <a16:creationId xmlns:a16="http://schemas.microsoft.com/office/drawing/2014/main" id="{6BBE30E3-FECD-43A4-8D29-ADE71B5C1139}"/>
              </a:ext>
            </a:extLst>
          </p:cNvPr>
          <p:cNvSpPr>
            <a:spLocks noChangeArrowheads="1"/>
          </p:cNvSpPr>
          <p:nvPr/>
        </p:nvSpPr>
        <p:spPr bwMode="auto">
          <a:xfrm>
            <a:off x="759091" y="5472364"/>
            <a:ext cx="34137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600" dirty="0">
                <a:solidFill>
                  <a:srgbClr val="FF0000"/>
                </a:solidFill>
                <a:latin typeface="Times New Roman" panose="02020603050405020304" pitchFamily="18" charset="0"/>
              </a:rPr>
              <a:t>VBAN</a:t>
            </a:r>
            <a:r>
              <a:rPr lang="en-US" altLang="ja-JP" sz="1600" dirty="0">
                <a:latin typeface="Times New Roman" panose="02020603050405020304" pitchFamily="18" charset="0"/>
              </a:rPr>
              <a:t> </a:t>
            </a:r>
            <a:r>
              <a:rPr lang="en-US" altLang="ja-JP" sz="1600" dirty="0">
                <a:latin typeface="Times New Roman" panose="02020603050405020304" pitchFamily="18" charset="0"/>
                <a:sym typeface="Wingdings" panose="05000000000000000000" pitchFamily="2" charset="2"/>
              </a:rPr>
              <a:t> </a:t>
            </a:r>
            <a:r>
              <a:rPr lang="en-US" altLang="ja-JP" sz="1600" dirty="0">
                <a:solidFill>
                  <a:srgbClr val="FF0000"/>
                </a:solidFill>
                <a:latin typeface="Times New Roman" panose="02020603050405020304" pitchFamily="18" charset="0"/>
                <a:sym typeface="Wingdings" panose="05000000000000000000" pitchFamily="2" charset="2"/>
              </a:rPr>
              <a:t>HBAN</a:t>
            </a:r>
            <a:r>
              <a:rPr lang="en-US" altLang="ja-JP" sz="1600" dirty="0">
                <a:latin typeface="Times New Roman" panose="02020603050405020304" pitchFamily="18" charset="0"/>
                <a:sym typeface="Wingdings" panose="05000000000000000000" pitchFamily="2" charset="2"/>
              </a:rPr>
              <a:t> interference</a:t>
            </a:r>
            <a:endParaRPr lang="ja-JP" altLang="en-US" sz="1600" dirty="0">
              <a:latin typeface="Times New Roman" panose="02020603050405020304" pitchFamily="18" charset="0"/>
            </a:endParaRPr>
          </a:p>
        </p:txBody>
      </p:sp>
      <p:sp>
        <p:nvSpPr>
          <p:cNvPr id="44" name="矢印: 右 43">
            <a:extLst>
              <a:ext uri="{FF2B5EF4-FFF2-40B4-BE49-F238E27FC236}">
                <a16:creationId xmlns:a16="http://schemas.microsoft.com/office/drawing/2014/main" id="{BB7213E1-97B6-4A1F-9833-11AAEB08361B}"/>
              </a:ext>
            </a:extLst>
          </p:cNvPr>
          <p:cNvSpPr/>
          <p:nvPr/>
        </p:nvSpPr>
        <p:spPr>
          <a:xfrm>
            <a:off x="5032650" y="5977701"/>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Tree>
    <p:extLst>
      <p:ext uri="{BB962C8B-B14F-4D97-AF65-F5344CB8AC3E}">
        <p14:creationId xmlns:p14="http://schemas.microsoft.com/office/powerpoint/2010/main" val="1256861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9C4F963-0CE6-40CA-B0F1-1878C115177E}"/>
              </a:ext>
            </a:extLst>
          </p:cNvPr>
          <p:cNvSpPr>
            <a:spLocks noGrp="1"/>
          </p:cNvSpPr>
          <p:nvPr>
            <p:ph type="dt" idx="10"/>
          </p:nvPr>
        </p:nvSpPr>
        <p:spPr/>
        <p:txBody>
          <a:bodyPr/>
          <a:lstStyle/>
          <a:p>
            <a:r>
              <a:rPr lang="en-US" altLang="ja-JP"/>
              <a:t>July 2025</a:t>
            </a:r>
            <a:endParaRPr lang="en-US" dirty="0"/>
          </a:p>
        </p:txBody>
      </p:sp>
      <p:sp>
        <p:nvSpPr>
          <p:cNvPr id="3" name="フッター プレースホルダー 2">
            <a:extLst>
              <a:ext uri="{FF2B5EF4-FFF2-40B4-BE49-F238E27FC236}">
                <a16:creationId xmlns:a16="http://schemas.microsoft.com/office/drawing/2014/main" id="{D7B1A794-7FB2-4ED9-A457-4AC137D264D9}"/>
              </a:ext>
            </a:extLst>
          </p:cNvPr>
          <p:cNvSpPr>
            <a:spLocks noGrp="1"/>
          </p:cNvSpPr>
          <p:nvPr>
            <p:ph type="ftr" idx="11"/>
          </p:nvPr>
        </p:nvSpPr>
        <p:spPr/>
        <p:txBody>
          <a:bodyPr/>
          <a:lstStyle/>
          <a:p>
            <a:r>
              <a:rPr lang="en-US"/>
              <a:t>Takumi Kobayashi, Minsoo Kim, Marco Hernandez, Ryuji Kohno (OMU/YRP-IAI/U.Oulu/YNU)</a:t>
            </a:r>
            <a:endParaRPr lang="en-US" dirty="0"/>
          </a:p>
        </p:txBody>
      </p:sp>
      <p:sp>
        <p:nvSpPr>
          <p:cNvPr id="4" name="スライド番号プレースホルダー 3">
            <a:extLst>
              <a:ext uri="{FF2B5EF4-FFF2-40B4-BE49-F238E27FC236}">
                <a16:creationId xmlns:a16="http://schemas.microsoft.com/office/drawing/2014/main" id="{4F9F90CC-110E-4B23-9B4D-B50373F2EBB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6</a:t>
            </a:fld>
            <a:endParaRPr dirty="0"/>
          </a:p>
        </p:txBody>
      </p:sp>
      <p:sp>
        <p:nvSpPr>
          <p:cNvPr id="5" name="タイトル 4">
            <a:extLst>
              <a:ext uri="{FF2B5EF4-FFF2-40B4-BE49-F238E27FC236}">
                <a16:creationId xmlns:a16="http://schemas.microsoft.com/office/drawing/2014/main" id="{323D171F-ED2E-4C8F-91F0-C85F88AC1A26}"/>
              </a:ext>
            </a:extLst>
          </p:cNvPr>
          <p:cNvSpPr>
            <a:spLocks noGrp="1"/>
          </p:cNvSpPr>
          <p:nvPr>
            <p:ph type="title"/>
          </p:nvPr>
        </p:nvSpPr>
        <p:spPr/>
        <p:txBody>
          <a:bodyPr/>
          <a:lstStyle/>
          <a:p>
            <a:r>
              <a:rPr kumimoji="1" lang="en-US" altLang="ja-JP" dirty="0"/>
              <a:t>EMC (Electro-Magnetic Compatibility)</a:t>
            </a:r>
            <a:endParaRPr kumimoji="1" lang="ja-JP" altLang="en-US" dirty="0"/>
          </a:p>
        </p:txBody>
      </p:sp>
      <p:pic>
        <p:nvPicPr>
          <p:cNvPr id="32" name="図 31">
            <a:extLst>
              <a:ext uri="{FF2B5EF4-FFF2-40B4-BE49-F238E27FC236}">
                <a16:creationId xmlns:a16="http://schemas.microsoft.com/office/drawing/2014/main" id="{695144D4-23E7-4272-A921-A527029289F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0534" t="9475" r="7476" b="7084"/>
          <a:stretch/>
        </p:blipFill>
        <p:spPr>
          <a:xfrm>
            <a:off x="1293714" y="1126810"/>
            <a:ext cx="7202586" cy="5024359"/>
          </a:xfrm>
          <a:prstGeom prst="rect">
            <a:avLst/>
          </a:prstGeom>
        </p:spPr>
      </p:pic>
      <p:sp>
        <p:nvSpPr>
          <p:cNvPr id="33" name="テキスト ボックス 32">
            <a:extLst>
              <a:ext uri="{FF2B5EF4-FFF2-40B4-BE49-F238E27FC236}">
                <a16:creationId xmlns:a16="http://schemas.microsoft.com/office/drawing/2014/main" id="{547A6314-F348-4DDD-AC7D-CFADE7DA5BD0}"/>
              </a:ext>
            </a:extLst>
          </p:cNvPr>
          <p:cNvSpPr txBox="1"/>
          <p:nvPr/>
        </p:nvSpPr>
        <p:spPr>
          <a:xfrm>
            <a:off x="4019832" y="1351559"/>
            <a:ext cx="3099293" cy="830997"/>
          </a:xfrm>
          <a:prstGeom prst="rect">
            <a:avLst/>
          </a:prstGeom>
          <a:noFill/>
        </p:spPr>
        <p:txBody>
          <a:bodyPr wrap="square" rtlCol="0">
            <a:spAutoFit/>
          </a:bodyPr>
          <a:lstStyle/>
          <a:p>
            <a:pPr eaLnBrk="1" hangingPunct="1"/>
            <a:r>
              <a:rPr lang="en-US" altLang="ja-JP" sz="2400" b="0" dirty="0">
                <a:solidFill>
                  <a:schemeClr val="dk2"/>
                </a:solidFill>
                <a:latin typeface="Times New Roman"/>
                <a:cs typeface="Times New Roman"/>
                <a:sym typeface="Times New Roman"/>
              </a:rPr>
              <a:t>Pulse noise,</a:t>
            </a:r>
          </a:p>
          <a:p>
            <a:pPr eaLnBrk="1" hangingPunct="1"/>
            <a:r>
              <a:rPr lang="en-US" altLang="ja-JP" sz="2400" b="0" dirty="0">
                <a:solidFill>
                  <a:schemeClr val="dk2"/>
                </a:solidFill>
                <a:latin typeface="Times New Roman"/>
                <a:cs typeface="Times New Roman"/>
                <a:sym typeface="Times New Roman"/>
              </a:rPr>
              <a:t>Colored noise etc..</a:t>
            </a:r>
            <a:endParaRPr lang="ja-JP" altLang="en-US" sz="2400" b="0" dirty="0">
              <a:solidFill>
                <a:schemeClr val="dk2"/>
              </a:solidFill>
              <a:latin typeface="Times New Roman"/>
              <a:cs typeface="Times New Roman"/>
              <a:sym typeface="Times New Roman"/>
            </a:endParaRPr>
          </a:p>
        </p:txBody>
      </p:sp>
      <p:sp>
        <p:nvSpPr>
          <p:cNvPr id="34" name="正方形/長方形 33">
            <a:extLst>
              <a:ext uri="{FF2B5EF4-FFF2-40B4-BE49-F238E27FC236}">
                <a16:creationId xmlns:a16="http://schemas.microsoft.com/office/drawing/2014/main" id="{F4FBBFD1-E69E-417D-BCEF-AD349FE4EB79}"/>
              </a:ext>
            </a:extLst>
          </p:cNvPr>
          <p:cNvSpPr/>
          <p:nvPr/>
        </p:nvSpPr>
        <p:spPr>
          <a:xfrm>
            <a:off x="6746953" y="2658740"/>
            <a:ext cx="2357261" cy="1138925"/>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a:solidFill>
                  <a:schemeClr val="tx1"/>
                </a:solidFill>
              </a:rPr>
              <a:t>Other devices </a:t>
            </a:r>
            <a:r>
              <a:rPr lang="en-US" altLang="ja-JP" sz="2000" dirty="0">
                <a:solidFill>
                  <a:schemeClr val="tx1"/>
                </a:solidFill>
              </a:rPr>
              <a:t>e.g.</a:t>
            </a:r>
            <a:r>
              <a:rPr lang="ja-JP" altLang="en-US" sz="2000" dirty="0">
                <a:solidFill>
                  <a:schemeClr val="tx1"/>
                </a:solidFill>
              </a:rPr>
              <a:t> </a:t>
            </a:r>
            <a:r>
              <a:rPr lang="en-US" altLang="ja-JP" sz="2000" dirty="0">
                <a:solidFill>
                  <a:schemeClr val="tx1"/>
                </a:solidFill>
              </a:rPr>
              <a:t>Medical devices</a:t>
            </a:r>
            <a:endParaRPr kumimoji="1" lang="ja-JP" altLang="en-US" sz="2800" dirty="0">
              <a:solidFill>
                <a:schemeClr val="tx1"/>
              </a:solidFill>
            </a:endParaRPr>
          </a:p>
        </p:txBody>
      </p:sp>
      <p:sp>
        <p:nvSpPr>
          <p:cNvPr id="35" name="正方形/長方形 34">
            <a:extLst>
              <a:ext uri="{FF2B5EF4-FFF2-40B4-BE49-F238E27FC236}">
                <a16:creationId xmlns:a16="http://schemas.microsoft.com/office/drawing/2014/main" id="{129147D8-8B60-4058-BA22-1F0F8861CCC9}"/>
              </a:ext>
            </a:extLst>
          </p:cNvPr>
          <p:cNvSpPr/>
          <p:nvPr/>
        </p:nvSpPr>
        <p:spPr>
          <a:xfrm>
            <a:off x="855506" y="1327442"/>
            <a:ext cx="2127833" cy="940231"/>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Thunder,</a:t>
            </a:r>
          </a:p>
          <a:p>
            <a:pPr algn="ctr"/>
            <a:r>
              <a:rPr kumimoji="1" lang="en-US" altLang="ja-JP" dirty="0">
                <a:solidFill>
                  <a:schemeClr val="tx1"/>
                </a:solidFill>
              </a:rPr>
              <a:t>Electrostatic discharge; ESD</a:t>
            </a:r>
            <a:endParaRPr kumimoji="1" lang="ja-JP" altLang="en-US" dirty="0">
              <a:solidFill>
                <a:schemeClr val="tx1"/>
              </a:solidFill>
            </a:endParaRPr>
          </a:p>
        </p:txBody>
      </p:sp>
      <p:sp>
        <p:nvSpPr>
          <p:cNvPr id="36" name="正方形/長方形 35">
            <a:extLst>
              <a:ext uri="{FF2B5EF4-FFF2-40B4-BE49-F238E27FC236}">
                <a16:creationId xmlns:a16="http://schemas.microsoft.com/office/drawing/2014/main" id="{56A07030-F0D9-4907-8135-377A8B613B6A}"/>
              </a:ext>
            </a:extLst>
          </p:cNvPr>
          <p:cNvSpPr/>
          <p:nvPr/>
        </p:nvSpPr>
        <p:spPr>
          <a:xfrm>
            <a:off x="723900" y="2817812"/>
            <a:ext cx="2285435" cy="940232"/>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Other radio devices</a:t>
            </a:r>
          </a:p>
          <a:p>
            <a:pPr algn="ctr"/>
            <a:r>
              <a:rPr lang="en-US" altLang="ja-JP" dirty="0">
                <a:solidFill>
                  <a:schemeClr val="tx1"/>
                </a:solidFill>
              </a:rPr>
              <a:t>e.g. cellular phone, cellular base station</a:t>
            </a:r>
            <a:endParaRPr kumimoji="1" lang="ja-JP" altLang="en-US" dirty="0">
              <a:solidFill>
                <a:schemeClr val="tx1"/>
              </a:solidFill>
            </a:endParaRPr>
          </a:p>
        </p:txBody>
      </p:sp>
      <p:sp>
        <p:nvSpPr>
          <p:cNvPr id="37" name="正方形/長方形 36">
            <a:extLst>
              <a:ext uri="{FF2B5EF4-FFF2-40B4-BE49-F238E27FC236}">
                <a16:creationId xmlns:a16="http://schemas.microsoft.com/office/drawing/2014/main" id="{342D30D4-8F16-4394-ACE9-2BD8D4B51D8C}"/>
              </a:ext>
            </a:extLst>
          </p:cNvPr>
          <p:cNvSpPr/>
          <p:nvPr/>
        </p:nvSpPr>
        <p:spPr>
          <a:xfrm>
            <a:off x="1020709" y="4161245"/>
            <a:ext cx="1988626" cy="916701"/>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Power electronics</a:t>
            </a:r>
          </a:p>
          <a:p>
            <a:pPr algn="ctr"/>
            <a:r>
              <a:rPr lang="en-US" altLang="ja-JP" dirty="0">
                <a:solidFill>
                  <a:schemeClr val="tx1"/>
                </a:solidFill>
              </a:rPr>
              <a:t>motors</a:t>
            </a:r>
          </a:p>
          <a:p>
            <a:pPr algn="ctr"/>
            <a:r>
              <a:rPr kumimoji="1" lang="en-US" altLang="ja-JP" dirty="0">
                <a:solidFill>
                  <a:schemeClr val="tx1"/>
                </a:solidFill>
              </a:rPr>
              <a:t>Microwave</a:t>
            </a:r>
            <a:r>
              <a:rPr kumimoji="1" lang="ja-JP" altLang="en-US" dirty="0">
                <a:solidFill>
                  <a:schemeClr val="tx1"/>
                </a:solidFill>
              </a:rPr>
              <a:t> </a:t>
            </a:r>
            <a:r>
              <a:rPr kumimoji="1" lang="en-US" altLang="ja-JP" dirty="0">
                <a:solidFill>
                  <a:schemeClr val="tx1"/>
                </a:solidFill>
              </a:rPr>
              <a:t>oven</a:t>
            </a:r>
            <a:endParaRPr kumimoji="1" lang="ja-JP" altLang="en-US" dirty="0">
              <a:solidFill>
                <a:schemeClr val="tx1"/>
              </a:solidFill>
            </a:endParaRPr>
          </a:p>
        </p:txBody>
      </p:sp>
      <p:sp>
        <p:nvSpPr>
          <p:cNvPr id="38" name="正方形/長方形 37">
            <a:extLst>
              <a:ext uri="{FF2B5EF4-FFF2-40B4-BE49-F238E27FC236}">
                <a16:creationId xmlns:a16="http://schemas.microsoft.com/office/drawing/2014/main" id="{90850B04-CB13-415C-8688-A6454B8D6F9F}"/>
              </a:ext>
            </a:extLst>
          </p:cNvPr>
          <p:cNvSpPr/>
          <p:nvPr/>
        </p:nvSpPr>
        <p:spPr>
          <a:xfrm>
            <a:off x="4140898" y="2789660"/>
            <a:ext cx="1508216" cy="984931"/>
          </a:xfrm>
          <a:prstGeom prst="rect">
            <a:avLst/>
          </a:prstGeom>
          <a:solidFill>
            <a:schemeClr val="accent1"/>
          </a:solidFill>
          <a:ln w="44450" cmpd="dbl">
            <a:solidFill>
              <a:schemeClr val="tx1"/>
            </a:solidFill>
          </a:ln>
          <a:effectLst>
            <a:outerShdw blurRad="50800" dist="38100" algn="l"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a:solidFill>
                  <a:schemeClr val="tx1"/>
                </a:solidFill>
              </a:rPr>
              <a:t>BAN device</a:t>
            </a:r>
            <a:endParaRPr kumimoji="1" lang="ja-JP" altLang="en-US" sz="3200" dirty="0">
              <a:solidFill>
                <a:schemeClr val="tx1"/>
              </a:solidFill>
            </a:endParaRPr>
          </a:p>
        </p:txBody>
      </p:sp>
      <p:sp>
        <p:nvSpPr>
          <p:cNvPr id="39" name="正方形/長方形 38">
            <a:extLst>
              <a:ext uri="{FF2B5EF4-FFF2-40B4-BE49-F238E27FC236}">
                <a16:creationId xmlns:a16="http://schemas.microsoft.com/office/drawing/2014/main" id="{B42CD29D-D4DA-401A-8157-6BB93E728FD9}"/>
              </a:ext>
            </a:extLst>
          </p:cNvPr>
          <p:cNvSpPr/>
          <p:nvPr/>
        </p:nvSpPr>
        <p:spPr>
          <a:xfrm>
            <a:off x="2353623" y="5678472"/>
            <a:ext cx="2431264" cy="698257"/>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Interference</a:t>
            </a:r>
            <a:endParaRPr kumimoji="1" lang="ja-JP" altLang="en-US" dirty="0">
              <a:solidFill>
                <a:schemeClr val="tx1"/>
              </a:solidFill>
            </a:endParaRPr>
          </a:p>
        </p:txBody>
      </p:sp>
      <p:sp>
        <p:nvSpPr>
          <p:cNvPr id="40" name="正方形/長方形 39">
            <a:extLst>
              <a:ext uri="{FF2B5EF4-FFF2-40B4-BE49-F238E27FC236}">
                <a16:creationId xmlns:a16="http://schemas.microsoft.com/office/drawing/2014/main" id="{26D8AA57-070E-482E-9D2E-5FEA4A89F665}"/>
              </a:ext>
            </a:extLst>
          </p:cNvPr>
          <p:cNvSpPr/>
          <p:nvPr/>
        </p:nvSpPr>
        <p:spPr>
          <a:xfrm>
            <a:off x="5118543" y="5557956"/>
            <a:ext cx="2431264" cy="685438"/>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Emission</a:t>
            </a:r>
            <a:endParaRPr kumimoji="1" lang="ja-JP" altLang="en-US" dirty="0">
              <a:solidFill>
                <a:schemeClr val="tx1"/>
              </a:solidFill>
            </a:endParaRPr>
          </a:p>
        </p:txBody>
      </p:sp>
      <p:sp>
        <p:nvSpPr>
          <p:cNvPr id="41" name="上矢印 15">
            <a:extLst>
              <a:ext uri="{FF2B5EF4-FFF2-40B4-BE49-F238E27FC236}">
                <a16:creationId xmlns:a16="http://schemas.microsoft.com/office/drawing/2014/main" id="{73A20EE9-11F1-4C07-B7F5-42BBFC000602}"/>
              </a:ext>
            </a:extLst>
          </p:cNvPr>
          <p:cNvSpPr/>
          <p:nvPr/>
        </p:nvSpPr>
        <p:spPr>
          <a:xfrm>
            <a:off x="2983339" y="5346346"/>
            <a:ext cx="1188708" cy="504576"/>
          </a:xfrm>
          <a:prstGeom prst="upArrow">
            <a:avLst/>
          </a:prstGeom>
          <a:solidFill>
            <a:schemeClr val="bg1"/>
          </a:solid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上矢印 16">
            <a:extLst>
              <a:ext uri="{FF2B5EF4-FFF2-40B4-BE49-F238E27FC236}">
                <a16:creationId xmlns:a16="http://schemas.microsoft.com/office/drawing/2014/main" id="{B202DEEC-BF5E-466F-8FA2-413D511BF23C}"/>
              </a:ext>
            </a:extLst>
          </p:cNvPr>
          <p:cNvSpPr/>
          <p:nvPr/>
        </p:nvSpPr>
        <p:spPr>
          <a:xfrm>
            <a:off x="5706168" y="3869816"/>
            <a:ext cx="1256012" cy="1808657"/>
          </a:xfrm>
          <a:prstGeom prst="upArrow">
            <a:avLst>
              <a:gd name="adj1" fmla="val 50000"/>
              <a:gd name="adj2" fmla="val 36606"/>
            </a:avLst>
          </a:prstGeom>
          <a:solidFill>
            <a:schemeClr val="bg1"/>
          </a:solid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17">
            <a:extLst>
              <a:ext uri="{FF2B5EF4-FFF2-40B4-BE49-F238E27FC236}">
                <a16:creationId xmlns:a16="http://schemas.microsoft.com/office/drawing/2014/main" id="{CC9982F2-F08C-47E6-BCA9-070590E581B0}"/>
              </a:ext>
            </a:extLst>
          </p:cNvPr>
          <p:cNvSpPr/>
          <p:nvPr/>
        </p:nvSpPr>
        <p:spPr>
          <a:xfrm>
            <a:off x="3216382" y="1329519"/>
            <a:ext cx="683385" cy="3924602"/>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18">
            <a:extLst>
              <a:ext uri="{FF2B5EF4-FFF2-40B4-BE49-F238E27FC236}">
                <a16:creationId xmlns:a16="http://schemas.microsoft.com/office/drawing/2014/main" id="{9DAD420A-2B60-455B-98A0-95A460B9937D}"/>
              </a:ext>
            </a:extLst>
          </p:cNvPr>
          <p:cNvSpPr/>
          <p:nvPr/>
        </p:nvSpPr>
        <p:spPr>
          <a:xfrm>
            <a:off x="5848458" y="2901983"/>
            <a:ext cx="699151" cy="895683"/>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稲妻 44">
            <a:extLst>
              <a:ext uri="{FF2B5EF4-FFF2-40B4-BE49-F238E27FC236}">
                <a16:creationId xmlns:a16="http://schemas.microsoft.com/office/drawing/2014/main" id="{69EC2772-F8D2-42FF-8A91-30B48335FFF8}"/>
              </a:ext>
            </a:extLst>
          </p:cNvPr>
          <p:cNvSpPr/>
          <p:nvPr/>
        </p:nvSpPr>
        <p:spPr>
          <a:xfrm>
            <a:off x="937026" y="2278452"/>
            <a:ext cx="236623" cy="380288"/>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31789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75077CF3-FBAA-37AD-EE7A-08DD42EA2C7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19440" y="1408821"/>
            <a:ext cx="8305119" cy="4929350"/>
          </a:xfrm>
          <a:prstGeom prst="rect">
            <a:avLst/>
          </a:prstGeom>
        </p:spPr>
      </p:pic>
      <p:sp>
        <p:nvSpPr>
          <p:cNvPr id="9" name="タイトル 8">
            <a:extLst>
              <a:ext uri="{FF2B5EF4-FFF2-40B4-BE49-F238E27FC236}">
                <a16:creationId xmlns:a16="http://schemas.microsoft.com/office/drawing/2014/main" id="{6509A39D-979F-A5B5-7FC6-9989C131691F}"/>
              </a:ext>
            </a:extLst>
          </p:cNvPr>
          <p:cNvSpPr>
            <a:spLocks noGrp="1"/>
          </p:cNvSpPr>
          <p:nvPr>
            <p:ph type="title"/>
          </p:nvPr>
        </p:nvSpPr>
        <p:spPr/>
        <p:txBody>
          <a:bodyPr/>
          <a:lstStyle/>
          <a:p>
            <a:r>
              <a:rPr lang="en-US" altLang="ja-JP" dirty="0"/>
              <a:t>Coexistence environments in TG6ma</a:t>
            </a:r>
            <a:endParaRPr lang="ja-JP" altLang="en-US" dirty="0"/>
          </a:p>
        </p:txBody>
      </p:sp>
      <p:sp>
        <p:nvSpPr>
          <p:cNvPr id="6" name="スライド番号プレースホルダー 5">
            <a:extLst>
              <a:ext uri="{FF2B5EF4-FFF2-40B4-BE49-F238E27FC236}">
                <a16:creationId xmlns:a16="http://schemas.microsoft.com/office/drawing/2014/main" id="{847E1723-72D1-F16A-83E4-B29ACA73567E}"/>
              </a:ext>
            </a:extLst>
          </p:cNvPr>
          <p:cNvSpPr>
            <a:spLocks noGrp="1"/>
          </p:cNvSpPr>
          <p:nvPr>
            <p:ph type="sldNum" sz="quarter" idx="12"/>
          </p:nvPr>
        </p:nvSpPr>
        <p:spPr/>
        <p:txBody>
          <a:bodyPr/>
          <a:lstStyle/>
          <a:p>
            <a:pPr marL="0" lvl="0" indent="0" algn="ctr" rtl="0">
              <a:spcBef>
                <a:spcPts val="0"/>
              </a:spcBef>
              <a:spcAft>
                <a:spcPts val="0"/>
              </a:spcAft>
              <a:buNone/>
            </a:pPr>
            <a:r>
              <a:rPr lang="en-US"/>
              <a:t>Slide </a:t>
            </a:r>
            <a:fld id="{00000000-1234-1234-1234-123412341234}" type="slidenum">
              <a:rPr lang="en-US" smtClean="0"/>
              <a:t>7</a:t>
            </a:fld>
            <a:endParaRPr dirty="0"/>
          </a:p>
        </p:txBody>
      </p:sp>
      <p:sp>
        <p:nvSpPr>
          <p:cNvPr id="5" name="フッター プレースホルダー 4">
            <a:extLst>
              <a:ext uri="{FF2B5EF4-FFF2-40B4-BE49-F238E27FC236}">
                <a16:creationId xmlns:a16="http://schemas.microsoft.com/office/drawing/2014/main" id="{4531939F-140B-EFB8-64C9-DD3236EB25EC}"/>
              </a:ext>
            </a:extLst>
          </p:cNvPr>
          <p:cNvSpPr>
            <a:spLocks noGrp="1"/>
          </p:cNvSpPr>
          <p:nvPr>
            <p:ph type="ftr" sz="quarter" idx="3"/>
          </p:nvPr>
        </p:nvSpPr>
        <p:spPr/>
        <p:txBody>
          <a:bodyPr/>
          <a:lstStyle/>
          <a:p>
            <a:r>
              <a:rPr lang="en-US"/>
              <a:t>Takumi Kobayashi, Minsoo Kim, Marco Hernandez, Ryuji Kohno (OMU/YRP-IAI/U.Oulu/YNU)</a:t>
            </a:r>
            <a:endParaRPr lang="en-US" dirty="0"/>
          </a:p>
        </p:txBody>
      </p:sp>
      <p:sp>
        <p:nvSpPr>
          <p:cNvPr id="4" name="日付プレースホルダー 3">
            <a:extLst>
              <a:ext uri="{FF2B5EF4-FFF2-40B4-BE49-F238E27FC236}">
                <a16:creationId xmlns:a16="http://schemas.microsoft.com/office/drawing/2014/main" id="{AC54BD73-EFDC-90CA-E176-77ACD35AD40C}"/>
              </a:ext>
            </a:extLst>
          </p:cNvPr>
          <p:cNvSpPr>
            <a:spLocks noGrp="1"/>
          </p:cNvSpPr>
          <p:nvPr>
            <p:ph type="dt" sz="half" idx="2"/>
          </p:nvPr>
        </p:nvSpPr>
        <p:spPr/>
        <p:txBody>
          <a:bodyPr/>
          <a:lstStyle/>
          <a:p>
            <a:r>
              <a:rPr lang="en-US" altLang="ja-JP"/>
              <a:t>July 2025</a:t>
            </a:r>
            <a:endParaRPr lang="en-US" dirty="0"/>
          </a:p>
        </p:txBody>
      </p:sp>
      <p:sp>
        <p:nvSpPr>
          <p:cNvPr id="10" name="正方形/長方形 9">
            <a:extLst>
              <a:ext uri="{FF2B5EF4-FFF2-40B4-BE49-F238E27FC236}">
                <a16:creationId xmlns:a16="http://schemas.microsoft.com/office/drawing/2014/main" id="{C6778D03-2E41-AC04-D73A-028F593064F6}"/>
              </a:ext>
            </a:extLst>
          </p:cNvPr>
          <p:cNvSpPr/>
          <p:nvPr/>
        </p:nvSpPr>
        <p:spPr>
          <a:xfrm>
            <a:off x="3375765" y="4077221"/>
            <a:ext cx="3266699" cy="2204582"/>
          </a:xfrm>
          <a:prstGeom prst="rect">
            <a:avLst/>
          </a:prstGeom>
          <a:noFill/>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3768183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B46A49E-CEFF-D92C-C21C-57DB75589FAC}"/>
              </a:ext>
            </a:extLst>
          </p:cNvPr>
          <p:cNvSpPr>
            <a:spLocks noGrp="1"/>
          </p:cNvSpPr>
          <p:nvPr>
            <p:ph type="dt" idx="10"/>
          </p:nvPr>
        </p:nvSpPr>
        <p:spPr/>
        <p:txBody>
          <a:bodyPr/>
          <a:lstStyle/>
          <a:p>
            <a:r>
              <a:rPr lang="en-US" altLang="ja-JP"/>
              <a:t>July 2025</a:t>
            </a:r>
            <a:endParaRPr lang="en-US" dirty="0"/>
          </a:p>
        </p:txBody>
      </p:sp>
      <p:sp>
        <p:nvSpPr>
          <p:cNvPr id="3" name="フッター プレースホルダー 2">
            <a:extLst>
              <a:ext uri="{FF2B5EF4-FFF2-40B4-BE49-F238E27FC236}">
                <a16:creationId xmlns:a16="http://schemas.microsoft.com/office/drawing/2014/main" id="{CCE091BF-2AC7-4DA0-95F8-178496BC9DE8}"/>
              </a:ext>
            </a:extLst>
          </p:cNvPr>
          <p:cNvSpPr>
            <a:spLocks noGrp="1"/>
          </p:cNvSpPr>
          <p:nvPr>
            <p:ph type="ftr" idx="11"/>
          </p:nvPr>
        </p:nvSpPr>
        <p:spPr/>
        <p:txBody>
          <a:bodyPr/>
          <a:lstStyle/>
          <a:p>
            <a:r>
              <a:rPr lang="en-US"/>
              <a:t>Takumi Kobayashi, Minsoo Kim, Marco Hernandez, Ryuji Kohno (OMU/YRP-IAI/U.Oulu/YNU)</a:t>
            </a:r>
            <a:endParaRPr lang="en-US" dirty="0"/>
          </a:p>
        </p:txBody>
      </p:sp>
      <p:sp>
        <p:nvSpPr>
          <p:cNvPr id="4" name="スライド番号プレースホルダー 3">
            <a:extLst>
              <a:ext uri="{FF2B5EF4-FFF2-40B4-BE49-F238E27FC236}">
                <a16:creationId xmlns:a16="http://schemas.microsoft.com/office/drawing/2014/main" id="{1BC18698-9E68-473D-3434-FE14FD423FEC}"/>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8</a:t>
            </a:fld>
            <a:endParaRPr dirty="0"/>
          </a:p>
        </p:txBody>
      </p:sp>
      <p:sp>
        <p:nvSpPr>
          <p:cNvPr id="5" name="タイトル 4">
            <a:extLst>
              <a:ext uri="{FF2B5EF4-FFF2-40B4-BE49-F238E27FC236}">
                <a16:creationId xmlns:a16="http://schemas.microsoft.com/office/drawing/2014/main" id="{EC35ADC6-497D-AD8F-583A-D7592CD983C6}"/>
              </a:ext>
            </a:extLst>
          </p:cNvPr>
          <p:cNvSpPr>
            <a:spLocks noGrp="1"/>
          </p:cNvSpPr>
          <p:nvPr>
            <p:ph type="title"/>
          </p:nvPr>
        </p:nvSpPr>
        <p:spPr>
          <a:xfrm>
            <a:off x="685800" y="685799"/>
            <a:ext cx="7772400" cy="1127098"/>
          </a:xfrm>
        </p:spPr>
        <p:txBody>
          <a:bodyPr/>
          <a:lstStyle/>
          <a:p>
            <a:r>
              <a:rPr kumimoji="1" lang="en-US" altLang="ja-JP" dirty="0"/>
              <a:t>Example of </a:t>
            </a:r>
            <a:r>
              <a:rPr kumimoji="1" lang="en-US" altLang="ja-JP"/>
              <a:t>coexistence class 1</a:t>
            </a:r>
            <a:endParaRPr kumimoji="1" lang="ja-JP" altLang="en-US" dirty="0"/>
          </a:p>
        </p:txBody>
      </p:sp>
      <p:pic>
        <p:nvPicPr>
          <p:cNvPr id="7" name="図 6">
            <a:extLst>
              <a:ext uri="{FF2B5EF4-FFF2-40B4-BE49-F238E27FC236}">
                <a16:creationId xmlns:a16="http://schemas.microsoft.com/office/drawing/2014/main" id="{380EA9B3-5009-04B3-9B78-6853F397B92F}"/>
              </a:ext>
            </a:extLst>
          </p:cNvPr>
          <p:cNvPicPr>
            <a:picLocks noChangeAspect="1"/>
          </p:cNvPicPr>
          <p:nvPr/>
        </p:nvPicPr>
        <p:blipFill>
          <a:blip r:embed="rId2"/>
          <a:stretch>
            <a:fillRect/>
          </a:stretch>
        </p:blipFill>
        <p:spPr>
          <a:xfrm>
            <a:off x="467544" y="2348880"/>
            <a:ext cx="8339452" cy="3384376"/>
          </a:xfrm>
          <a:prstGeom prst="rect">
            <a:avLst/>
          </a:prstGeom>
        </p:spPr>
      </p:pic>
    </p:spTree>
    <p:extLst>
      <p:ext uri="{BB962C8B-B14F-4D97-AF65-F5344CB8AC3E}">
        <p14:creationId xmlns:p14="http://schemas.microsoft.com/office/powerpoint/2010/main" val="1661538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ADBE5510-A9DF-329C-BADA-3B8DC2C0F7A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546" y="2525430"/>
            <a:ext cx="8645236" cy="1218712"/>
          </a:xfrm>
          <a:prstGeom prst="rect">
            <a:avLst/>
          </a:prstGeom>
          <a:ln>
            <a:noFill/>
          </a:ln>
          <a:effectLst>
            <a:outerShdw blurRad="190500" algn="tl" rotWithShape="0">
              <a:srgbClr val="000000">
                <a:alpha val="70000"/>
              </a:srgbClr>
            </a:outerShdw>
          </a:effectLst>
        </p:spPr>
      </p:pic>
      <p:sp>
        <p:nvSpPr>
          <p:cNvPr id="2" name="タイトル 1">
            <a:extLst>
              <a:ext uri="{FF2B5EF4-FFF2-40B4-BE49-F238E27FC236}">
                <a16:creationId xmlns:a16="http://schemas.microsoft.com/office/drawing/2014/main" id="{9ADC52AB-FE2F-92F7-6FFF-4D9EC1D814C7}"/>
              </a:ext>
            </a:extLst>
          </p:cNvPr>
          <p:cNvSpPr>
            <a:spLocks noGrp="1"/>
          </p:cNvSpPr>
          <p:nvPr>
            <p:ph type="title"/>
          </p:nvPr>
        </p:nvSpPr>
        <p:spPr/>
        <p:txBody>
          <a:bodyPr/>
          <a:lstStyle/>
          <a:p>
            <a:r>
              <a:rPr kumimoji="1" lang="en-US" altLang="ja-JP" dirty="0"/>
              <a:t>Coexistence with…</a:t>
            </a:r>
            <a:endParaRPr kumimoji="1" lang="ja-JP" altLang="en-US" dirty="0"/>
          </a:p>
        </p:txBody>
      </p:sp>
      <p:sp>
        <p:nvSpPr>
          <p:cNvPr id="3" name="スライド番号プレースホルダー 2">
            <a:extLst>
              <a:ext uri="{FF2B5EF4-FFF2-40B4-BE49-F238E27FC236}">
                <a16:creationId xmlns:a16="http://schemas.microsoft.com/office/drawing/2014/main" id="{BB83A5A3-3E60-689B-BA5A-41558C3F73CC}"/>
              </a:ext>
            </a:extLst>
          </p:cNvPr>
          <p:cNvSpPr>
            <a:spLocks noGrp="1"/>
          </p:cNvSpPr>
          <p:nvPr>
            <p:ph type="sldNum" sz="quarter" idx="12"/>
          </p:nvPr>
        </p:nvSpPr>
        <p:spPr/>
        <p:txBody>
          <a:bodyPr/>
          <a:lstStyle/>
          <a:p>
            <a:r>
              <a:rPr lang="en-US" altLang="ja-JP"/>
              <a:t>Slide </a:t>
            </a:r>
            <a:fld id="{F80C6039-A5FA-4F5B-9853-58798A63706D}" type="slidenum">
              <a:rPr lang="en-US" altLang="ja-JP" smtClean="0"/>
              <a:pPr/>
              <a:t>9</a:t>
            </a:fld>
            <a:endParaRPr lang="en-US" altLang="ja-JP" dirty="0"/>
          </a:p>
        </p:txBody>
      </p:sp>
      <p:sp>
        <p:nvSpPr>
          <p:cNvPr id="4" name="フッター プレースホルダー 3">
            <a:extLst>
              <a:ext uri="{FF2B5EF4-FFF2-40B4-BE49-F238E27FC236}">
                <a16:creationId xmlns:a16="http://schemas.microsoft.com/office/drawing/2014/main" id="{1DBCB7F3-2AA0-0F91-390C-6FBB17C9AE33}"/>
              </a:ext>
            </a:extLst>
          </p:cNvPr>
          <p:cNvSpPr>
            <a:spLocks noGrp="1"/>
          </p:cNvSpPr>
          <p:nvPr>
            <p:ph type="ftr" sz="quarter" idx="3"/>
          </p:nvPr>
        </p:nvSpPr>
        <p:spPr/>
        <p:txBody>
          <a:bodyPr/>
          <a:lstStyle/>
          <a:p>
            <a:r>
              <a:rPr lang="en-US" altLang="ja-JP"/>
              <a:t>Takumi Kobayashi, Minsoo Kim, Marco Hernandez, Ryuji Kohno (OMU/YRP-IAI/U.Oulu/YNU)</a:t>
            </a:r>
            <a:endParaRPr lang="en-US" altLang="ja-JP" dirty="0"/>
          </a:p>
        </p:txBody>
      </p:sp>
      <p:sp>
        <p:nvSpPr>
          <p:cNvPr id="5" name="日付プレースホルダー 4">
            <a:extLst>
              <a:ext uri="{FF2B5EF4-FFF2-40B4-BE49-F238E27FC236}">
                <a16:creationId xmlns:a16="http://schemas.microsoft.com/office/drawing/2014/main" id="{D2EA6FD5-5A5A-4E7E-7577-EE10DA38B53B}"/>
              </a:ext>
            </a:extLst>
          </p:cNvPr>
          <p:cNvSpPr>
            <a:spLocks noGrp="1"/>
          </p:cNvSpPr>
          <p:nvPr>
            <p:ph type="dt" sz="half" idx="2"/>
          </p:nvPr>
        </p:nvSpPr>
        <p:spPr/>
        <p:txBody>
          <a:bodyPr/>
          <a:lstStyle/>
          <a:p>
            <a:r>
              <a:rPr lang="en-US" altLang="ja-JP"/>
              <a:t>July 2025</a:t>
            </a:r>
            <a:endParaRPr lang="en-US" altLang="ja-JP" dirty="0"/>
          </a:p>
        </p:txBody>
      </p:sp>
      <p:sp>
        <p:nvSpPr>
          <p:cNvPr id="6" name="テキスト ボックス 5">
            <a:extLst>
              <a:ext uri="{FF2B5EF4-FFF2-40B4-BE49-F238E27FC236}">
                <a16:creationId xmlns:a16="http://schemas.microsoft.com/office/drawing/2014/main" id="{B4368F05-9FCC-C855-82F4-C1E798B94137}"/>
              </a:ext>
            </a:extLst>
          </p:cNvPr>
          <p:cNvSpPr txBox="1"/>
          <p:nvPr/>
        </p:nvSpPr>
        <p:spPr>
          <a:xfrm>
            <a:off x="368379" y="1854537"/>
            <a:ext cx="8645236" cy="400110"/>
          </a:xfrm>
          <a:prstGeom prst="rect">
            <a:avLst/>
          </a:prstGeom>
          <a:noFill/>
        </p:spPr>
        <p:txBody>
          <a:bodyPr wrap="square">
            <a:spAutoFit/>
          </a:bodyPr>
          <a:lstStyle/>
          <a:p>
            <a:pPr marL="342900" indent="-342900">
              <a:buFont typeface="Arial" panose="020B0604020202020204" pitchFamily="34" charset="0"/>
              <a:buChar char="•"/>
            </a:pPr>
            <a:r>
              <a:rPr lang="en-US" altLang="ja-JP" sz="2000" dirty="0">
                <a:latin typeface="+mj-lt"/>
              </a:rPr>
              <a:t>Multiple BANs --- </a:t>
            </a:r>
            <a:r>
              <a:rPr lang="en-US" altLang="ja-JP" sz="2000" b="0" dirty="0">
                <a:latin typeface="+mj-lt"/>
              </a:rPr>
              <a:t>Can be achieved by MAC interference mitigation.</a:t>
            </a:r>
            <a:endParaRPr lang="ja-JP" altLang="en-US" sz="2000" b="0" dirty="0">
              <a:latin typeface="+mj-lt"/>
            </a:endParaRPr>
          </a:p>
        </p:txBody>
      </p:sp>
      <p:sp>
        <p:nvSpPr>
          <p:cNvPr id="7" name="テキスト ボックス 6">
            <a:extLst>
              <a:ext uri="{FF2B5EF4-FFF2-40B4-BE49-F238E27FC236}">
                <a16:creationId xmlns:a16="http://schemas.microsoft.com/office/drawing/2014/main" id="{403ABB20-696F-ED25-8E6B-D0FBAA73E2C9}"/>
              </a:ext>
            </a:extLst>
          </p:cNvPr>
          <p:cNvSpPr txBox="1"/>
          <p:nvPr/>
        </p:nvSpPr>
        <p:spPr>
          <a:xfrm>
            <a:off x="368379" y="4237063"/>
            <a:ext cx="8645236" cy="1631216"/>
          </a:xfrm>
          <a:prstGeom prst="rect">
            <a:avLst/>
          </a:prstGeom>
          <a:noFill/>
        </p:spPr>
        <p:txBody>
          <a:bodyPr wrap="square">
            <a:spAutoFit/>
          </a:bodyPr>
          <a:lstStyle/>
          <a:p>
            <a:pPr marL="342900" indent="-342900">
              <a:buFont typeface="Arial" panose="020B0604020202020204" pitchFamily="34" charset="0"/>
              <a:buChar char="•"/>
            </a:pPr>
            <a:r>
              <a:rPr lang="en-US" altLang="ja-JP" sz="2000" dirty="0">
                <a:latin typeface="+mj-lt"/>
              </a:rPr>
              <a:t>Multiple UWB systems (not BAN systems) --- </a:t>
            </a:r>
          </a:p>
          <a:p>
            <a:pPr marL="342900" indent="-342900">
              <a:buFont typeface="Arial" panose="020B0604020202020204" pitchFamily="34" charset="0"/>
              <a:buChar char="•"/>
            </a:pPr>
            <a:r>
              <a:rPr lang="en-US" altLang="ja-JP" sz="2000" dirty="0">
                <a:latin typeface="+mj-lt"/>
              </a:rPr>
              <a:t>Multiple non-UWB systems</a:t>
            </a:r>
          </a:p>
          <a:p>
            <a:pPr marL="800100" lvl="1" indent="-342900">
              <a:buFont typeface="Arial" panose="020B0604020202020204" pitchFamily="34" charset="0"/>
              <a:buChar char="•"/>
            </a:pPr>
            <a:r>
              <a:rPr lang="en-US" altLang="ja-JP" sz="2000" b="0" dirty="0">
                <a:latin typeface="+mj-lt"/>
              </a:rPr>
              <a:t>The systems may share the same or overlapping frequency band.</a:t>
            </a:r>
          </a:p>
          <a:p>
            <a:pPr marL="800100" lvl="1" indent="-342900">
              <a:buFont typeface="Arial" panose="020B0604020202020204" pitchFamily="34" charset="0"/>
              <a:buChar char="•"/>
            </a:pPr>
            <a:r>
              <a:rPr lang="en-US" altLang="ja-JP" sz="2000" b="0" dirty="0">
                <a:latin typeface="+mj-lt"/>
              </a:rPr>
              <a:t>Cannot use MAC interference mitigation due to limited compatibility.</a:t>
            </a:r>
          </a:p>
          <a:p>
            <a:pPr marL="800100" lvl="1" indent="-342900">
              <a:buFont typeface="Arial" panose="020B0604020202020204" pitchFamily="34" charset="0"/>
              <a:buChar char="•"/>
            </a:pPr>
            <a:endParaRPr lang="en-US" altLang="ja-JP" sz="2000" b="0" dirty="0">
              <a:latin typeface="+mj-lt"/>
            </a:endParaRPr>
          </a:p>
        </p:txBody>
      </p:sp>
      <p:cxnSp>
        <p:nvCxnSpPr>
          <p:cNvPr id="10" name="直線コネクタ 9">
            <a:extLst>
              <a:ext uri="{FF2B5EF4-FFF2-40B4-BE49-F238E27FC236}">
                <a16:creationId xmlns:a16="http://schemas.microsoft.com/office/drawing/2014/main" id="{4407CA44-121C-C5DF-93C7-2A13504E47CE}"/>
              </a:ext>
            </a:extLst>
          </p:cNvPr>
          <p:cNvCxnSpPr>
            <a:cxnSpLocks/>
          </p:cNvCxnSpPr>
          <p:nvPr/>
        </p:nvCxnSpPr>
        <p:spPr>
          <a:xfrm>
            <a:off x="6935676" y="3499679"/>
            <a:ext cx="1473932" cy="0"/>
          </a:xfrm>
          <a:prstGeom prst="line">
            <a:avLst/>
          </a:prstGeom>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2" name="正方形/長方形 11">
            <a:extLst>
              <a:ext uri="{FF2B5EF4-FFF2-40B4-BE49-F238E27FC236}">
                <a16:creationId xmlns:a16="http://schemas.microsoft.com/office/drawing/2014/main" id="{3A6EDE09-805A-67BD-7E12-2348459BEBB4}"/>
              </a:ext>
            </a:extLst>
          </p:cNvPr>
          <p:cNvSpPr/>
          <p:nvPr/>
        </p:nvSpPr>
        <p:spPr>
          <a:xfrm>
            <a:off x="269310" y="4237063"/>
            <a:ext cx="8323545" cy="1427871"/>
          </a:xfrm>
          <a:prstGeom prst="rect">
            <a:avLst/>
          </a:prstGeom>
          <a:noFill/>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 name="矢印: 右 12">
            <a:extLst>
              <a:ext uri="{FF2B5EF4-FFF2-40B4-BE49-F238E27FC236}">
                <a16:creationId xmlns:a16="http://schemas.microsoft.com/office/drawing/2014/main" id="{A9EEBACD-9848-4940-EE9F-F3F5A63C70D1}"/>
              </a:ext>
            </a:extLst>
          </p:cNvPr>
          <p:cNvSpPr/>
          <p:nvPr/>
        </p:nvSpPr>
        <p:spPr>
          <a:xfrm>
            <a:off x="684483" y="5881975"/>
            <a:ext cx="983293" cy="544882"/>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5" name="テキスト ボックス 14">
            <a:extLst>
              <a:ext uri="{FF2B5EF4-FFF2-40B4-BE49-F238E27FC236}">
                <a16:creationId xmlns:a16="http://schemas.microsoft.com/office/drawing/2014/main" id="{F36E4BC6-5A3C-E687-DD3A-52FD1AC47F88}"/>
              </a:ext>
            </a:extLst>
          </p:cNvPr>
          <p:cNvSpPr txBox="1"/>
          <p:nvPr/>
        </p:nvSpPr>
        <p:spPr>
          <a:xfrm>
            <a:off x="1737678" y="5664934"/>
            <a:ext cx="6535456" cy="830997"/>
          </a:xfrm>
          <a:prstGeom prst="rect">
            <a:avLst/>
          </a:prstGeom>
          <a:noFill/>
        </p:spPr>
        <p:txBody>
          <a:bodyPr wrap="square">
            <a:spAutoFit/>
          </a:bodyPr>
          <a:lstStyle/>
          <a:p>
            <a:r>
              <a:rPr lang="en-US" altLang="ja-JP" sz="2400" dirty="0">
                <a:latin typeface="+mj-lt"/>
              </a:rPr>
              <a:t>Needed to be applied interference mitigation on PHY technologies.</a:t>
            </a:r>
            <a:endParaRPr lang="ja-JP" altLang="en-US" sz="2400" dirty="0"/>
          </a:p>
        </p:txBody>
      </p:sp>
    </p:spTree>
    <p:extLst>
      <p:ext uri="{BB962C8B-B14F-4D97-AF65-F5344CB8AC3E}">
        <p14:creationId xmlns:p14="http://schemas.microsoft.com/office/powerpoint/2010/main" val="2993403788"/>
      </p:ext>
    </p:extLst>
  </p:cSld>
  <p:clrMapOvr>
    <a:masterClrMapping/>
  </p:clrMapOvr>
</p:sld>
</file>

<file path=ppt/theme/theme1.xml><?xml version="1.0" encoding="utf-8"?>
<a:theme xmlns:a="http://schemas.openxmlformats.org/drawingml/2006/main" name="Default Design">
  <a:themeElements>
    <a:clrScheme name="Custom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TN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ln>
          <a:solidFill>
            <a:schemeClr val="bg2"/>
          </a:solidFill>
          <a:headEnd type="none" w="med" len="med"/>
          <a:tailEnd type="none" w="med" len="med"/>
        </a:ln>
      </a:spPr>
      <a:bodyPr rtlCol="0" anchor="ctr"/>
      <a:lstStyle>
        <a:defPPr algn="ctr">
          <a:defRPr kumimoji="1" dirty="0"/>
        </a:defPPr>
      </a:lstStyle>
      <a:style>
        <a:lnRef idx="1">
          <a:schemeClr val="dk1"/>
        </a:lnRef>
        <a:fillRef idx="0">
          <a:schemeClr val="dk1"/>
        </a:fillRef>
        <a:effectRef idx="0">
          <a:schemeClr val="dk1"/>
        </a:effectRef>
        <a:fontRef idx="minor">
          <a:schemeClr val="tx1"/>
        </a:fontRef>
      </a:style>
    </a:spDef>
    <a:lnDef>
      <a:spPr>
        <a:ln>
          <a:headEnd type="none" w="med" len="med"/>
          <a:tailEnd type="none" w="med" len="med"/>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181117_YNU-MICT</Template>
  <TotalTime>5393</TotalTime>
  <Words>4213</Words>
  <Application>Microsoft Office PowerPoint</Application>
  <PresentationFormat>画面に合わせる (4:3)</PresentationFormat>
  <Paragraphs>619</Paragraphs>
  <Slides>41</Slides>
  <Notes>8</Notes>
  <HiddenSlides>7</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41</vt:i4>
      </vt:variant>
    </vt:vector>
  </HeadingPairs>
  <TitlesOfParts>
    <vt:vector size="49" baseType="lpstr">
      <vt:lpstr>ＭＳ Ｐゴシック</vt:lpstr>
      <vt:lpstr>メイリオ</vt:lpstr>
      <vt:lpstr>游ゴシック</vt:lpstr>
      <vt:lpstr>Arial</vt:lpstr>
      <vt:lpstr>Cambria Math</vt:lpstr>
      <vt:lpstr>Times New Roman</vt:lpstr>
      <vt:lpstr>Wingdings</vt:lpstr>
      <vt:lpstr>Default Design</vt:lpstr>
      <vt:lpstr>PowerPoint プレゼンテーション</vt:lpstr>
      <vt:lpstr>Interference Mitigation Schemes in  Class 3, 5, 6, and 7 of Coexistence in TG6ma</vt:lpstr>
      <vt:lpstr>PowerPoint プレゼンテーション</vt:lpstr>
      <vt:lpstr>Network topology and coexistence environment assumed in TG6ma</vt:lpstr>
      <vt:lpstr>Various Interference in Coexistence</vt:lpstr>
      <vt:lpstr>EMC (Electro-Magnetic Compatibility)</vt:lpstr>
      <vt:lpstr>Coexistence environments in TG6ma</vt:lpstr>
      <vt:lpstr>Example of coexistence class 1</vt:lpstr>
      <vt:lpstr>Coexistence with…</vt:lpstr>
      <vt:lpstr>PowerPoint プレゼンテーション</vt:lpstr>
      <vt:lpstr>Medical room radio environment</vt:lpstr>
      <vt:lpstr>PowerPoint プレゼンテーション</vt:lpstr>
      <vt:lpstr>Environment Model in Vehicle</vt:lpstr>
      <vt:lpstr>Engine/Motor Room Environment</vt:lpstr>
      <vt:lpstr>Electromagnetic Environment </vt:lpstr>
      <vt:lpstr>EMC model</vt:lpstr>
      <vt:lpstr>Channel models and scenarios in IEEE802.15.6-2012</vt:lpstr>
      <vt:lpstr>Channel model</vt:lpstr>
      <vt:lpstr>Environmental model</vt:lpstr>
      <vt:lpstr>PowerPoint プレゼンテーション</vt:lpstr>
      <vt:lpstr>Classification of Channel and Environment Models for Human and Vehicle Body Area Networks (HBAN&amp;VBAN)</vt:lpstr>
      <vt:lpstr>Radio environment</vt:lpstr>
      <vt:lpstr>Interference sources example</vt:lpstr>
      <vt:lpstr>Contributions in TG6ma from  attendees</vt:lpstr>
      <vt:lpstr>Contributions in TG6ma from  attendees</vt:lpstr>
      <vt:lpstr>Contributions in TG6ma from  attendees</vt:lpstr>
      <vt:lpstr>Unknown interference</vt:lpstr>
      <vt:lpstr>Issues on multiple BAN environment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References (1/2)</vt:lpstr>
      <vt:lpstr>References (2/2)</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Channel model and environment model cases</dc:title>
  <dc:creator>Kobayashi Takumi</dc:creator>
  <cp:lastModifiedBy>Takumi Kobayashi</cp:lastModifiedBy>
  <cp:revision>242</cp:revision>
  <dcterms:created xsi:type="dcterms:W3CDTF">2021-04-23T05:27:11Z</dcterms:created>
  <dcterms:modified xsi:type="dcterms:W3CDTF">2025-07-30T03:36:09Z</dcterms:modified>
</cp:coreProperties>
</file>