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9" r:id="rId2"/>
    <p:sldId id="260" r:id="rId3"/>
    <p:sldId id="5837" r:id="rId4"/>
    <p:sldId id="5836" r:id="rId5"/>
    <p:sldId id="256" r:id="rId6"/>
    <p:sldId id="290" r:id="rId7"/>
    <p:sldId id="5858" r:id="rId8"/>
    <p:sldId id="5859" r:id="rId9"/>
    <p:sldId id="5860" r:id="rId10"/>
    <p:sldId id="5626" r:id="rId11"/>
    <p:sldId id="5861" r:id="rId12"/>
    <p:sldId id="5862" r:id="rId13"/>
    <p:sldId id="303" r:id="rId14"/>
    <p:sldId id="5630" r:id="rId15"/>
    <p:sldId id="391" r:id="rId16"/>
    <p:sldId id="5627" r:id="rId17"/>
    <p:sldId id="5863" r:id="rId18"/>
    <p:sldId id="285" r:id="rId19"/>
    <p:sldId id="5830" r:id="rId20"/>
    <p:sldId id="26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89" autoAdjust="0"/>
    <p:restoredTop sz="93400" autoAdjust="0"/>
  </p:normalViewPr>
  <p:slideViewPr>
    <p:cSldViewPr snapToGrid="0">
      <p:cViewPr varScale="1">
        <p:scale>
          <a:sx n="57" d="100"/>
          <a:sy n="57" d="100"/>
        </p:scale>
        <p:origin x="1472" y="28"/>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t>
        <a:bodyPr/>
        <a:lstStyle/>
        <a:p>
          <a:endParaRPr kumimoji="1" lang="ja-JP" altLang="en-US"/>
        </a:p>
      </dgm:t>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Tech Req Doc(TRD)     </a:t>
          </a:r>
          <a:r>
            <a:rPr lang="en-US" sz="1200" b="1" i="0" dirty="0">
              <a:solidFill>
                <a:srgbClr val="000000">
                  <a:hueOff val="0"/>
                  <a:satOff val="0"/>
                  <a:lumOff val="0"/>
                  <a:alphaOff val="0"/>
                </a:srgbClr>
              </a:solidFill>
              <a:latin typeface="Times New Roman"/>
              <a:ea typeface="+mn-ea"/>
              <a:cs typeface="+mn-cs"/>
            </a:rPr>
            <a:t>July 2022</a:t>
          </a:r>
          <a:endParaRPr lang="en-US" sz="1400" b="1" i="0" dirty="0">
            <a:solidFill>
              <a:srgbClr val="000000">
                <a:hueOff val="0"/>
                <a:satOff val="0"/>
                <a:lumOff val="0"/>
                <a:alphaOff val="0"/>
              </a:srgbClr>
            </a:solidFill>
            <a:latin typeface="Times New Roman"/>
            <a:ea typeface="+mn-ea"/>
            <a:cs typeface="+mn-cs"/>
          </a:endParaRP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altLang="ja-JP" sz="1200" dirty="0">
              <a:solidFill>
                <a:srgbClr val="000000">
                  <a:hueOff val="0"/>
                  <a:satOff val="0"/>
                  <a:lumOff val="0"/>
                  <a:alphaOff val="0"/>
                </a:srgbClr>
              </a:solidFill>
              <a:latin typeface="Times New Roman"/>
              <a:ea typeface="+mn-ea"/>
              <a:cs typeface="+mn-cs"/>
            </a:rPr>
            <a:t>TRD,CMD</a:t>
          </a:r>
        </a:p>
        <a:p>
          <a:pPr>
            <a:buNone/>
          </a:pPr>
          <a:r>
            <a:rPr lang="en-US" sz="1200" dirty="0">
              <a:solidFill>
                <a:srgbClr val="000000">
                  <a:hueOff val="0"/>
                  <a:satOff val="0"/>
                  <a:lumOff val="0"/>
                  <a:alphaOff val="0"/>
                </a:srgbClr>
              </a:solidFill>
              <a:latin typeface="Times New Roman"/>
              <a:ea typeface="+mn-ea"/>
              <a:cs typeface="+mn-cs"/>
            </a:rPr>
            <a:t>Call Proposals </a:t>
          </a:r>
          <a:r>
            <a:rPr lang="en-US" sz="1400" b="1" dirty="0">
              <a:solidFill>
                <a:srgbClr val="000000">
                  <a:hueOff val="0"/>
                  <a:satOff val="0"/>
                  <a:lumOff val="0"/>
                  <a:alphaOff val="0"/>
                </a:srgbClr>
              </a:solidFill>
              <a:latin typeface="Times New Roman"/>
              <a:ea typeface="+mn-ea"/>
              <a:cs typeface="+mn-cs"/>
            </a:rPr>
            <a:t>Sept 2022</a:t>
          </a:r>
          <a:endParaRPr lang="en-US" sz="1200" b="1" dirty="0">
            <a:solidFill>
              <a:srgbClr val="000000">
                <a:hueOff val="0"/>
                <a:satOff val="0"/>
                <a:lumOff val="0"/>
                <a:alphaOff val="0"/>
              </a:srgbClr>
            </a:solidFill>
            <a:latin typeface="Times New Roman"/>
            <a:ea typeface="+mn-ea"/>
            <a:cs typeface="+mn-cs"/>
          </a:endParaRP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100" dirty="0">
              <a:effectLst/>
            </a:rPr>
            <a:t>Presentation of proposa</a:t>
          </a:r>
          <a:r>
            <a:rPr lang="en-US" sz="1050" dirty="0">
              <a:effectLst/>
            </a:rPr>
            <a:t>l</a:t>
          </a:r>
          <a:r>
            <a:rPr lang="en-US" sz="1100" dirty="0">
              <a:effectLst/>
            </a:rPr>
            <a:t>s</a:t>
          </a:r>
        </a:p>
        <a:p>
          <a:pPr>
            <a:buNone/>
          </a:pPr>
          <a:r>
            <a:rPr lang="en-US" altLang="ja-JP" sz="1100" b="1" dirty="0">
              <a:solidFill>
                <a:srgbClr val="000000">
                  <a:hueOff val="0"/>
                  <a:satOff val="0"/>
                  <a:lumOff val="0"/>
                  <a:alphaOff val="0"/>
                </a:srgbClr>
              </a:solidFill>
              <a:effectLst/>
              <a:latin typeface="Times New Roman"/>
              <a:ea typeface="+mn-ea"/>
              <a:cs typeface="+mn-cs"/>
            </a:rPr>
            <a:t>May </a:t>
          </a:r>
          <a:r>
            <a:rPr lang="en-US" sz="1200" b="1" dirty="0">
              <a:solidFill>
                <a:srgbClr val="000000">
                  <a:hueOff val="0"/>
                  <a:satOff val="0"/>
                  <a:lumOff val="0"/>
                  <a:alphaOff val="0"/>
                </a:srgbClr>
              </a:solidFill>
              <a:latin typeface="Times New Roman"/>
              <a:ea typeface="+mn-ea"/>
              <a:cs typeface="+mn-cs"/>
            </a:rPr>
            <a:t>2023</a:t>
          </a:r>
          <a:endParaRPr lang="en-US" sz="1400" b="1" dirty="0">
            <a:solidFill>
              <a:srgbClr val="000000">
                <a:hueOff val="0"/>
                <a:satOff val="0"/>
                <a:lumOff val="0"/>
                <a:alphaOff val="0"/>
              </a:srgbClr>
            </a:solidFill>
            <a:latin typeface="Times New Roman"/>
            <a:ea typeface="+mn-ea"/>
            <a:cs typeface="+mn-cs"/>
          </a:endParaRP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kumimoji="1" lang="en-US" altLang="ja-JP" sz="1200" dirty="0">
              <a:solidFill>
                <a:srgbClr val="000000">
                  <a:hueOff val="0"/>
                  <a:satOff val="0"/>
                  <a:lumOff val="0"/>
                  <a:alphaOff val="0"/>
                </a:srgbClr>
              </a:solidFill>
              <a:latin typeface="Times New Roman"/>
              <a:ea typeface="+mn-ea"/>
              <a:cs typeface="+mn-cs"/>
            </a:rPr>
            <a:t>Std. DraftV1.9 Proposals</a:t>
          </a:r>
          <a:endParaRPr kumimoji="1" lang="ja-JP" altLang="ja-JP" sz="12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Nov.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lnSpc>
              <a:spcPct val="100000"/>
            </a:lnSpc>
            <a:buNone/>
          </a:pPr>
          <a:r>
            <a:rPr kumimoji="1" lang="en-US" altLang="ja-JP" sz="1800" baseline="30000" dirty="0">
              <a:solidFill>
                <a:srgbClr val="000000">
                  <a:hueOff val="0"/>
                  <a:satOff val="0"/>
                  <a:lumOff val="0"/>
                  <a:alphaOff val="0"/>
                </a:srgbClr>
              </a:solidFill>
              <a:latin typeface="Times New Roman"/>
              <a:ea typeface="+mn-ea"/>
              <a:cs typeface="+mn-cs"/>
            </a:rPr>
            <a:t>Std Draft V1,11 and Comment Resolution</a:t>
          </a:r>
        </a:p>
        <a:p>
          <a:pPr>
            <a:lnSpc>
              <a:spcPct val="90000"/>
            </a:lnSpc>
            <a:buNone/>
          </a:pPr>
          <a:r>
            <a:rPr lang="en-US" sz="1200" b="1" dirty="0">
              <a:solidFill>
                <a:srgbClr val="000000">
                  <a:hueOff val="0"/>
                  <a:satOff val="0"/>
                  <a:lumOff val="0"/>
                  <a:alphaOff val="0"/>
                </a:srgbClr>
              </a:solidFill>
              <a:latin typeface="Times New Roman"/>
              <a:ea typeface="+mn-ea"/>
              <a:cs typeface="+mn-cs"/>
            </a:rPr>
            <a:t>Jan. 2024</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Upload preliminary draft v1.12 on WG repository to revise for finalizing</a:t>
          </a:r>
          <a:r>
            <a:rPr lang="en-US" sz="1400" dirty="0">
              <a:solidFill>
                <a:srgbClr val="000000">
                  <a:hueOff val="0"/>
                  <a:satOff val="0"/>
                  <a:lumOff val="0"/>
                  <a:alphaOff val="0"/>
                </a:srgbClr>
              </a:solidFill>
              <a:latin typeface="Times New Roman"/>
              <a:ea typeface="+mn-ea"/>
              <a:cs typeface="+mn-cs"/>
            </a:rPr>
            <a:t> v1</a:t>
          </a:r>
        </a:p>
        <a:p>
          <a:pPr>
            <a:buNone/>
          </a:pPr>
          <a:r>
            <a:rPr lang="en-US" sz="1400" b="1" dirty="0">
              <a:solidFill>
                <a:srgbClr val="000000">
                  <a:hueOff val="0"/>
                  <a:satOff val="0"/>
                  <a:lumOff val="0"/>
                  <a:alphaOff val="0"/>
                </a:srgbClr>
              </a:solidFill>
              <a:latin typeface="Times New Roman"/>
              <a:ea typeface="+mn-ea"/>
              <a:cs typeface="+mn-cs"/>
            </a:rPr>
            <a:t>Feb. 2024</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fi-FI" sz="1200" b="0" i="0" u="none" strike="noStrike" dirty="0">
              <a:solidFill>
                <a:srgbClr val="000000"/>
              </a:solidFill>
              <a:effectLst/>
              <a:latin typeface="Times New Roman" panose="02020603050405020304" pitchFamily="18" charset="0"/>
              <a:ea typeface="ＭＳ Ｐゴシック" panose="020B0600070205080204" pitchFamily="50" charset="-128"/>
            </a:rPr>
            <a:t>1st LB </a:t>
          </a:r>
          <a:r>
            <a:rPr lang="fi-FI" sz="1200" b="0"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0" i="0" u="none" strike="noStrike" dirty="0">
            <a:solidFill>
              <a:srgbClr val="000000"/>
            </a:solidFill>
            <a:effectLst/>
            <a:latin typeface="Times New Roman" panose="02020603050405020304" pitchFamily="18" charset="0"/>
            <a:ea typeface="ＭＳ Ｐゴシック" panose="020B0600070205080204" pitchFamily="50" charset="-128"/>
          </a:endParaRPr>
        </a:p>
        <a:p>
          <a:pPr>
            <a:buNone/>
          </a:pPr>
          <a:r>
            <a:rPr lang="en-US" sz="1400" b="1" dirty="0">
              <a:solidFill>
                <a:srgbClr val="000000">
                  <a:hueOff val="0"/>
                  <a:satOff val="0"/>
                  <a:lumOff val="0"/>
                  <a:alphaOff val="0"/>
                </a:srgbClr>
              </a:solidFill>
              <a:latin typeface="Times New Roman"/>
              <a:ea typeface="+mn-ea"/>
              <a:cs typeface="+mn-cs"/>
            </a:rPr>
            <a:t>May 2024</a:t>
          </a:r>
        </a:p>
        <a:p>
          <a:pPr>
            <a:buNone/>
          </a:pPr>
          <a:endParaRPr lang="en-US" sz="1400" b="1" dirty="0">
            <a:solidFill>
              <a:srgbClr val="000000">
                <a:hueOff val="0"/>
                <a:satOff val="0"/>
                <a:lumOff val="0"/>
                <a:alphaOff val="0"/>
              </a:srgbClr>
            </a:solidFill>
            <a:latin typeface="Times New Roman"/>
            <a:ea typeface="+mn-ea"/>
            <a:cs typeface="+mn-cs"/>
          </a:endParaRP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WG letter ballot (LB)</a:t>
          </a:r>
          <a:endParaRPr kumimoji="1" lang="ja-JP" altLang="ja-JP" sz="1400" dirty="0">
            <a:solidFill>
              <a:srgbClr val="000000">
                <a:hueOff val="0"/>
                <a:satOff val="0"/>
                <a:lumOff val="0"/>
                <a:alphaOff val="0"/>
              </a:srgbClr>
            </a:solidFill>
            <a:latin typeface="Times New Roman"/>
            <a:ea typeface="+mn-ea"/>
            <a:cs typeface="+mn-cs"/>
          </a:endParaRPr>
        </a:p>
        <a:p>
          <a:pPr>
            <a:buNone/>
          </a:pPr>
          <a:r>
            <a:rPr lang="en-US" sz="1400" b="1" dirty="0">
              <a:solidFill>
                <a:srgbClr val="000000">
                  <a:hueOff val="0"/>
                  <a:satOff val="0"/>
                  <a:lumOff val="0"/>
                  <a:alphaOff val="0"/>
                </a:srgbClr>
              </a:solidFill>
              <a:latin typeface="Times New Roman"/>
              <a:ea typeface="+mn-ea"/>
              <a:cs typeface="+mn-cs"/>
            </a:rPr>
            <a:t>Sept.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Approve   </a:t>
          </a:r>
        </a:p>
        <a:p>
          <a:pPr>
            <a:buNone/>
          </a:pPr>
          <a:r>
            <a:rPr lang="en-US" sz="1400" b="1" dirty="0">
              <a:solidFill>
                <a:srgbClr val="000000">
                  <a:hueOff val="0"/>
                  <a:satOff val="0"/>
                  <a:lumOff val="0"/>
                  <a:alphaOff val="0"/>
                </a:srgbClr>
              </a:solidFill>
              <a:latin typeface="Times New Roman"/>
              <a:ea typeface="+mn-ea"/>
              <a:cs typeface="+mn-cs"/>
            </a:rPr>
            <a:t>July 2025</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kumimoji="1" lang="en-US" altLang="ja-JP" sz="14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dirty="0">
            <a:solidFill>
              <a:srgbClr val="000000">
                <a:hueOff val="0"/>
                <a:satOff val="0"/>
                <a:lumOff val="0"/>
                <a:alphaOff val="0"/>
              </a:srgbClr>
            </a:solidFill>
            <a:latin typeface="Times New Roman"/>
            <a:ea typeface="+mn-ea"/>
            <a:cs typeface="+mn-cs"/>
          </a:endParaRPr>
        </a:p>
        <a:p>
          <a:pPr>
            <a:buNone/>
          </a:pPr>
          <a:r>
            <a:rPr kumimoji="1" lang="en-US" altLang="ja-JP" sz="1400" dirty="0">
              <a:solidFill>
                <a:srgbClr val="000000">
                  <a:hueOff val="0"/>
                  <a:satOff val="0"/>
                  <a:lumOff val="0"/>
                  <a:alphaOff val="0"/>
                </a:srgbClr>
              </a:solidFill>
              <a:latin typeface="Times New Roman"/>
              <a:ea typeface="+mn-ea"/>
              <a:cs typeface="+mn-cs"/>
            </a:rPr>
            <a:t>.</a:t>
          </a:r>
          <a:r>
            <a:rPr lang="en-US" sz="1400" b="1" dirty="0">
              <a:solidFill>
                <a:srgbClr val="000000">
                  <a:hueOff val="0"/>
                  <a:satOff val="0"/>
                  <a:lumOff val="0"/>
                  <a:alphaOff val="0"/>
                </a:srgbClr>
              </a:solidFill>
              <a:latin typeface="Times New Roman"/>
              <a:ea typeface="+mn-ea"/>
              <a:cs typeface="+mn-cs"/>
            </a:rPr>
            <a:t>July 2024</a:t>
          </a:r>
        </a:p>
      </dgm:t>
    </dgm:pt>
    <dgm:pt modelId="{B5680C0F-8143-402C-AAC5-8E27D19DD8B4}" type="sibTrans" cxnId="{B7697863-4518-49A6-A30C-182E8B77355E}">
      <dgm:prSet/>
      <dgm:spPr/>
      <dgm:t>
        <a:bodyPr/>
        <a:lstStyle/>
        <a:p>
          <a:endParaRPr lang="en-US"/>
        </a:p>
      </dgm:t>
    </dgm:pt>
    <dgm:pt modelId="{8DA9713C-21C3-4C81-B23C-3116BE803DF7}" type="parTrans" cxnId="{B7697863-4518-49A6-A30C-182E8B77355E}">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custLinFactNeighborY="-4985"/>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98718">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214676" custLinFactNeighborX="-56504">
        <dgm:presLayoutVars>
          <dgm:bulletEnabled val="1"/>
        </dgm:presLayoutVars>
      </dgm:prSet>
      <dgm:spPr/>
    </dgm:pt>
    <dgm:pt modelId="{197C936F-2DF8-4315-9A24-FDA0667A3BDF}" type="pres">
      <dgm:prSet presAssocID="{48275573-B8CA-4E52-BE68-B15364EBE180}" presName="circleB" presStyleLbl="node1" presStyleIdx="1" presStyleCnt="10" custLinFactNeighborX="-61596"/>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247205" custLinFactX="-37582" custLinFactNeighborX="-100000" custLinFactNeighborY="793">
        <dgm:presLayoutVars>
          <dgm:bulletEnabled val="1"/>
        </dgm:presLayoutVars>
      </dgm:prSet>
      <dgm:spPr/>
    </dgm:pt>
    <dgm:pt modelId="{E422D386-843F-4630-AE02-DC9104B57C87}" type="pres">
      <dgm:prSet presAssocID="{2A536067-5E44-4867-B051-27855C39E283}" presName="circleA" presStyleLbl="node1" presStyleIdx="2" presStyleCnt="10" custScaleX="100233" custScaleY="89847" custLinFactNeighborX="31422" custLinFactNeighborY="-478"/>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28912" custScaleY="98928" custLinFactX="-99051" custLinFactNeighborX="-100000" custLinFactNeighborY="-1781">
        <dgm:presLayoutVars>
          <dgm:bulletEnabled val="1"/>
        </dgm:presLayoutVars>
      </dgm:prSet>
      <dgm:spPr/>
    </dgm:pt>
    <dgm:pt modelId="{01120116-719B-4992-859E-7E99317DF6F1}" type="pres">
      <dgm:prSet presAssocID="{B50C7770-3AAA-45E1-9B85-C7E02FA1CEB1}" presName="circleB" presStyleLbl="node1" presStyleIdx="3" presStyleCnt="10" custLinFactNeighborX="-43454" custLinFactNeighborY="-683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266904" custScaleY="96896" custLinFactX="-100000" custLinFactNeighborX="-184039" custLinFactNeighborY="5623">
        <dgm:presLayoutVars>
          <dgm:bulletEnabled val="1"/>
        </dgm:presLayoutVars>
      </dgm:prSet>
      <dgm:spPr/>
    </dgm:pt>
    <dgm:pt modelId="{1B97E0B9-8A63-4AB3-9DAD-20983A4CD0BC}" type="pres">
      <dgm:prSet presAssocID="{9EAAEFE8-426F-431D-B9CE-E9F78EC9978D}" presName="circleA" presStyleLbl="node1" presStyleIdx="4" presStyleCnt="10" custLinFactX="-30747" custLinFactNeighborX="-100000" custLinFactNeighborY="-1957"/>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custScaleX="294073" custLinFactX="-171655" custLinFactNeighborX="-200000" custLinFactNeighborY="-3297">
        <dgm:presLayoutVars>
          <dgm:bulletEnabled val="1"/>
        </dgm:presLayoutVars>
      </dgm:prSet>
      <dgm:spPr/>
    </dgm:pt>
    <dgm:pt modelId="{9274AD82-2A5D-4DDD-AA45-AB5FA2B78337}" type="pres">
      <dgm:prSet presAssocID="{4C7608CC-6A29-43E2-8645-CD78ADEE8E89}" presName="circleB" presStyleLbl="node1" presStyleIdx="5" presStyleCnt="10" custLinFactX="-1300" custLinFactNeighborX="-100000" custLinFactNeighborY="-2727"/>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80944" custScaleY="81494" custLinFactX="-157893" custLinFactY="64171" custLinFactNeighborX="-200000" custLinFactNeighborY="100000">
        <dgm:presLayoutVars>
          <dgm:bulletEnabled val="1"/>
        </dgm:presLayoutVars>
      </dgm:prSet>
      <dgm:spPr/>
    </dgm:pt>
    <dgm:pt modelId="{3DFAC0D4-B585-416E-BA8C-03C5D13220CE}" type="pres">
      <dgm:prSet presAssocID="{9880BA4F-61E7-4E1B-BD6B-39021C0328C0}" presName="circleA" presStyleLbl="node1" presStyleIdx="6" presStyleCnt="10" custLinFactX="-39705" custLinFactNeighborX="-100000" custLinFactNeighborY="18209"/>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292129" custLinFactX="-190528" custLinFactY="-50365" custLinFactNeighborX="-200000" custLinFactNeighborY="-100000">
        <dgm:presLayoutVars>
          <dgm:bulletEnabled val="1"/>
        </dgm:presLayoutVars>
      </dgm:prSet>
      <dgm:spPr/>
    </dgm:pt>
    <dgm:pt modelId="{5A703FB3-1B09-4F5D-8E28-0259DD2BFFBB}" type="pres">
      <dgm:prSet presAssocID="{99843A0B-53F4-492F-A1C4-606C611936AB}" presName="circleB" presStyleLbl="node1" presStyleIdx="7" presStyleCnt="10" custLinFactNeighborX="41818" custLinFactNeighborY="-2522"/>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87293" custLinFactX="-195946" custLinFactY="50365" custLinFactNeighborX="-200000" custLinFactNeighborY="100000">
        <dgm:presLayoutVars>
          <dgm:bulletEnabled val="1"/>
        </dgm:presLayoutVars>
      </dgm:prSet>
      <dgm:spPr/>
    </dgm:pt>
    <dgm:pt modelId="{49180514-5299-44DE-8924-B99464286F34}" type="pres">
      <dgm:prSet presAssocID="{367F234A-7AB3-4369-A5A7-EB665D677DC4}" presName="circleA" presStyleLbl="node1" presStyleIdx="8" presStyleCnt="10" custLinFactNeighborX="-12956" custLinFactNeighborY="-2727"/>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96362" custLinFactX="115155" custLinFactY="-50000" custLinFactNeighborX="200000" custLinFactNeighborY="-100000">
        <dgm:presLayoutVars>
          <dgm:bulletEnabled val="1"/>
        </dgm:presLayoutVars>
      </dgm:prSet>
      <dgm:spPr/>
    </dgm:pt>
    <dgm:pt modelId="{29685473-F6F0-4A7C-B6D7-24CF95A5E9D1}" type="pres">
      <dgm:prSet presAssocID="{002A2C86-8C1E-4E4E-AB7C-EB4B095978A4}" presName="circleB" presStyleLbl="node1" presStyleIdx="9" presStyleCnt="10" custLinFactNeighborX="-23888" custLinFactNeighborY="-9517"/>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68787"/>
          <a:ext cx="8919323" cy="1526511"/>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421805" y="0"/>
          <a:ext cx="605514"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Doc(TRD)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dsp:txBody>
      <dsp:txXfrm>
        <a:off x="421805" y="0"/>
        <a:ext cx="605514" cy="1526511"/>
      </dsp:txXfrm>
    </dsp:sp>
    <dsp:sp modelId="{3BB2CCC1-E6C9-4883-B630-A1033B3E0DAB}">
      <dsp:nvSpPr>
        <dsp:cNvPr id="0" name=""/>
        <dsp:cNvSpPr/>
      </dsp:nvSpPr>
      <dsp:spPr>
        <a:xfrm>
          <a:off x="554058" y="1737635"/>
          <a:ext cx="341007" cy="341007"/>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872196" y="2289767"/>
          <a:ext cx="654140"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dsp:txBody>
      <dsp:txXfrm>
        <a:off x="872196" y="2289767"/>
        <a:ext cx="654140" cy="1526511"/>
      </dsp:txXfrm>
    </dsp:sp>
    <dsp:sp modelId="{197C936F-2DF8-4315-9A24-FDA0667A3BDF}">
      <dsp:nvSpPr>
        <dsp:cNvPr id="0" name=""/>
        <dsp:cNvSpPr/>
      </dsp:nvSpPr>
      <dsp:spPr>
        <a:xfrm>
          <a:off x="990889" y="1737635"/>
          <a:ext cx="341007" cy="341007"/>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296333" y="12105"/>
          <a:ext cx="753259"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dsp:txBody>
      <dsp:txXfrm>
        <a:off x="1296333" y="12105"/>
        <a:ext cx="753259" cy="1526511"/>
      </dsp:txXfrm>
    </dsp:sp>
    <dsp:sp modelId="{E422D386-843F-4630-AE02-DC9104B57C87}">
      <dsp:nvSpPr>
        <dsp:cNvPr id="0" name=""/>
        <dsp:cNvSpPr/>
      </dsp:nvSpPr>
      <dsp:spPr>
        <a:xfrm>
          <a:off x="2028440" y="1736005"/>
          <a:ext cx="341801" cy="306384"/>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1879340" y="2274853"/>
          <a:ext cx="697518" cy="15101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DraftV1.9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dsp:txBody>
      <dsp:txXfrm>
        <a:off x="1879340" y="2274853"/>
        <a:ext cx="697518" cy="1510147"/>
      </dsp:txXfrm>
    </dsp:sp>
    <dsp:sp modelId="{01120116-719B-4992-859E-7E99317DF6F1}">
      <dsp:nvSpPr>
        <dsp:cNvPr id="0" name=""/>
        <dsp:cNvSpPr/>
      </dsp:nvSpPr>
      <dsp:spPr>
        <a:xfrm>
          <a:off x="2515944" y="1718436"/>
          <a:ext cx="341007" cy="341007"/>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2334942" y="97681"/>
          <a:ext cx="813284" cy="1479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Std Draft V1,11 and Comment Resolution</a:t>
          </a:r>
        </a:p>
        <a:p>
          <a:pPr marL="0" lvl="0" indent="0" algn="ctr" defTabSz="800100">
            <a:lnSpc>
              <a:spcPct val="90000"/>
            </a:lnSpc>
            <a:spcBef>
              <a:spcPct val="0"/>
            </a:spcBef>
            <a:spcAft>
              <a:spcPct val="35000"/>
            </a:spcAft>
            <a:buNone/>
          </a:pPr>
          <a:r>
            <a:rPr lang="en-US" sz="1200" b="1" kern="1200" dirty="0">
              <a:solidFill>
                <a:srgbClr val="000000">
                  <a:hueOff val="0"/>
                  <a:satOff val="0"/>
                  <a:lumOff val="0"/>
                  <a:alphaOff val="0"/>
                </a:srgbClr>
              </a:solidFill>
              <a:latin typeface="Times New Roman"/>
              <a:ea typeface="+mn-ea"/>
              <a:cs typeface="+mn-cs"/>
            </a:rPr>
            <a:t>Jan. 2024</a:t>
          </a:r>
        </a:p>
      </dsp:txBody>
      <dsp:txXfrm>
        <a:off x="2334942" y="97681"/>
        <a:ext cx="813284" cy="1479128"/>
      </dsp:txXfrm>
    </dsp:sp>
    <dsp:sp modelId="{1B97E0B9-8A63-4AB3-9DAD-20983A4CD0BC}">
      <dsp:nvSpPr>
        <dsp:cNvPr id="0" name=""/>
        <dsp:cNvSpPr/>
      </dsp:nvSpPr>
      <dsp:spPr>
        <a:xfrm>
          <a:off x="2990720" y="1719116"/>
          <a:ext cx="341007" cy="341007"/>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2898302" y="2239438"/>
          <a:ext cx="896071"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Upload preliminary draft v1.12 on WG repository to revise for finalizing</a:t>
          </a:r>
          <a:r>
            <a:rPr lang="en-US" sz="1400" kern="1200" dirty="0">
              <a:solidFill>
                <a:srgbClr val="000000">
                  <a:hueOff val="0"/>
                  <a:satOff val="0"/>
                  <a:lumOff val="0"/>
                  <a:alphaOff val="0"/>
                </a:srgbClr>
              </a:solidFill>
              <a:latin typeface="Times New Roman"/>
              <a:ea typeface="+mn-ea"/>
              <a:cs typeface="+mn-cs"/>
            </a:rPr>
            <a:t> v1</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Feb. 2024</a:t>
          </a:r>
        </a:p>
      </dsp:txBody>
      <dsp:txXfrm>
        <a:off x="2898302" y="2239438"/>
        <a:ext cx="896071" cy="1526511"/>
      </dsp:txXfrm>
    </dsp:sp>
    <dsp:sp modelId="{9274AD82-2A5D-4DDD-AA45-AB5FA2B78337}">
      <dsp:nvSpPr>
        <dsp:cNvPr id="0" name=""/>
        <dsp:cNvSpPr/>
      </dsp:nvSpPr>
      <dsp:spPr>
        <a:xfrm>
          <a:off x="3962865" y="1728336"/>
          <a:ext cx="341007" cy="341007"/>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3853357" y="2572263"/>
          <a:ext cx="551355" cy="1244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LB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2024</a:t>
          </a:r>
        </a:p>
        <a:p>
          <a:pPr marL="0" lvl="0" indent="0" algn="ctr" defTabSz="533400">
            <a:lnSpc>
              <a:spcPct val="90000"/>
            </a:lnSpc>
            <a:spcBef>
              <a:spcPct val="0"/>
            </a:spcBef>
            <a:spcAft>
              <a:spcPct val="35000"/>
            </a:spcAft>
            <a:buNone/>
          </a:pPr>
          <a:endParaRPr lang="en-US" sz="1400" b="1" kern="1200" dirty="0">
            <a:solidFill>
              <a:srgbClr val="000000">
                <a:hueOff val="0"/>
                <a:satOff val="0"/>
                <a:lumOff val="0"/>
                <a:alphaOff val="0"/>
              </a:srgbClr>
            </a:solidFill>
            <a:latin typeface="Times New Roman"/>
            <a:ea typeface="+mn-ea"/>
            <a:cs typeface="+mn-cs"/>
          </a:endParaRPr>
        </a:p>
      </dsp:txBody>
      <dsp:txXfrm>
        <a:off x="3853357" y="2572263"/>
        <a:ext cx="551355" cy="1244015"/>
      </dsp:txXfrm>
    </dsp:sp>
    <dsp:sp modelId="{3DFAC0D4-B585-416E-BA8C-03C5D13220CE}">
      <dsp:nvSpPr>
        <dsp:cNvPr id="0" name=""/>
        <dsp:cNvSpPr/>
      </dsp:nvSpPr>
      <dsp:spPr>
        <a:xfrm>
          <a:off x="4572664" y="1729105"/>
          <a:ext cx="341007" cy="341007"/>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4322321" y="0"/>
          <a:ext cx="890147"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a:t>
          </a:r>
          <a:r>
            <a:rPr lang="en-US" sz="1400" b="1" kern="1200" dirty="0">
              <a:solidFill>
                <a:srgbClr val="000000">
                  <a:hueOff val="0"/>
                  <a:satOff val="0"/>
                  <a:lumOff val="0"/>
                  <a:alphaOff val="0"/>
                </a:srgbClr>
              </a:solidFill>
              <a:latin typeface="Times New Roman"/>
              <a:ea typeface="+mn-ea"/>
              <a:cs typeface="+mn-cs"/>
            </a:rPr>
            <a:t>July 2024</a:t>
          </a:r>
        </a:p>
      </dsp:txBody>
      <dsp:txXfrm>
        <a:off x="4322321" y="0"/>
        <a:ext cx="890147" cy="1526511"/>
      </dsp:txXfrm>
    </dsp:sp>
    <dsp:sp modelId="{5A703FB3-1B09-4F5D-8E28-0259DD2BFFBB}">
      <dsp:nvSpPr>
        <dsp:cNvPr id="0" name=""/>
        <dsp:cNvSpPr/>
      </dsp:nvSpPr>
      <dsp:spPr>
        <a:xfrm>
          <a:off x="5929473" y="1729035"/>
          <a:ext cx="341007" cy="341007"/>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5213009" y="2289767"/>
          <a:ext cx="570701"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WG letter ballot (LB)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dsp:txBody>
      <dsp:txXfrm>
        <a:off x="5213009" y="2289767"/>
        <a:ext cx="570701" cy="1526511"/>
      </dsp:txXfrm>
    </dsp:sp>
    <dsp:sp modelId="{49180514-5299-44DE-8924-B99464286F34}">
      <dsp:nvSpPr>
        <dsp:cNvPr id="0" name=""/>
        <dsp:cNvSpPr/>
      </dsp:nvSpPr>
      <dsp:spPr>
        <a:xfrm>
          <a:off x="6490164" y="1728336"/>
          <a:ext cx="341007" cy="341007"/>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967560" y="0"/>
          <a:ext cx="598335" cy="1526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dsp:txBody>
      <dsp:txXfrm>
        <a:off x="7967560" y="0"/>
        <a:ext cx="598335" cy="1526511"/>
      </dsp:txXfrm>
    </dsp:sp>
    <dsp:sp modelId="{29685473-F6F0-4A7C-B6D7-24CF95A5E9D1}">
      <dsp:nvSpPr>
        <dsp:cNvPr id="0" name=""/>
        <dsp:cNvSpPr/>
      </dsp:nvSpPr>
      <dsp:spPr>
        <a:xfrm>
          <a:off x="7054454" y="1705182"/>
          <a:ext cx="341007" cy="341007"/>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20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January 2024</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January 2024</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357492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42399" y="6475413"/>
            <a:ext cx="535403" cy="184666"/>
          </a:xfrm>
          <a:ln/>
        </p:spPr>
        <p:txBody>
          <a:bodyPr/>
          <a:lstStyle>
            <a:lvl1pPr>
              <a:defRPr sz="1200">
                <a:latin typeface="+mj-lt"/>
              </a:defRPr>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latin typeface="+mj-lt"/>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8" name="Rectangle 4">
            <a:extLst>
              <a:ext uri="{FF2B5EF4-FFF2-40B4-BE49-F238E27FC236}">
                <a16:creationId xmlns:a16="http://schemas.microsoft.com/office/drawing/2014/main" id="{8B7B025E-5AD3-4FC8-8538-2264AD38BF1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altLang="ja-JP">
                <a:solidFill>
                  <a:srgbClr val="000000"/>
                </a:solidFill>
                <a:latin typeface="Times New Roman" pitchFamily="18" charset="0"/>
              </a:rPr>
              <a:t>January 2024</a:t>
            </a:r>
            <a:endParaRPr kumimoji="0" lang="en-US" altLang="ja-JP" dirty="0">
              <a:solidFill>
                <a:srgbClr val="000000"/>
              </a:solidFill>
              <a:latin typeface="Times New Roman" pitchFamily="18" charset="0"/>
            </a:endParaRPr>
          </a:p>
        </p:txBody>
      </p:sp>
      <p:sp>
        <p:nvSpPr>
          <p:cNvPr id="9" name="フッター プレースホルダー 4">
            <a:extLst>
              <a:ext uri="{FF2B5EF4-FFF2-40B4-BE49-F238E27FC236}">
                <a16:creationId xmlns:a16="http://schemas.microsoft.com/office/drawing/2014/main" id="{674B2FA7-A919-49FF-9D77-45873A0BBCFE}"/>
              </a:ext>
            </a:extLst>
          </p:cNvPr>
          <p:cNvSpPr>
            <a:spLocks noGrp="1"/>
          </p:cNvSpPr>
          <p:nvPr>
            <p:ph type="ftr" sz="quarter" idx="3"/>
          </p:nvPr>
        </p:nvSpPr>
        <p:spPr>
          <a:xfrm>
            <a:off x="5220072" y="6453336"/>
            <a:ext cx="3744416" cy="553998"/>
          </a:xfrm>
        </p:spPr>
        <p:txBody>
          <a:bodyPr/>
          <a:lstStyle>
            <a:lvl1pPr>
              <a:defRPr>
                <a:latin typeface="+mj-lt"/>
              </a:defRPr>
            </a:lvl1pPr>
          </a:lstStyle>
          <a:p>
            <a:endParaRPr lang="en-US" altLang="ja-JP" sz="1200" dirty="0">
              <a:solidFill>
                <a:srgbClr val="000000"/>
              </a:solidFill>
            </a:endParaRPr>
          </a:p>
        </p:txBody>
      </p:sp>
    </p:spTree>
    <p:extLst>
      <p:ext uri="{BB962C8B-B14F-4D97-AF65-F5344CB8AC3E}">
        <p14:creationId xmlns:p14="http://schemas.microsoft.com/office/powerpoint/2010/main" val="10959992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4028758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802.15-24-0074-02-06ma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 id="2147483711" r:id="rId12"/>
    <p:sldLayoutId id="2147483712" r:id="rId13"/>
    <p:sldLayoutId id="2147483713" r:id="rId14"/>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2024]</a:t>
            </a:r>
          </a:p>
          <a:p>
            <a:r>
              <a:rPr lang="en-US" altLang="ja-JP" sz="1600" b="1" dirty="0">
                <a:ea typeface="ＭＳ Ｐゴシック" charset="-128"/>
              </a:rPr>
              <a:t>Date Submitted: </a:t>
            </a:r>
            <a:r>
              <a:rPr lang="en-US" altLang="ja-JP" sz="1600" dirty="0">
                <a:ea typeface="ＭＳ Ｐゴシック" charset="-128"/>
              </a:rPr>
              <a:t>[18</a:t>
            </a:r>
            <a:r>
              <a:rPr lang="en-US" altLang="ja-JP" sz="1600" baseline="30000" dirty="0">
                <a:ea typeface="ＭＳ Ｐゴシック" charset="-128"/>
              </a:rPr>
              <a:t>th</a:t>
            </a:r>
            <a:r>
              <a:rPr lang="en-US" altLang="ja-JP" sz="1600" dirty="0">
                <a:ea typeface="ＭＳ Ｐゴシック" charset="-128"/>
              </a:rPr>
              <a:t> January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85800" y="685800"/>
            <a:ext cx="77724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Definition of Coexistence Environment Classes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January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graphicFrame>
        <p:nvGraphicFramePr>
          <p:cNvPr id="6" name="Table 8">
            <a:extLst>
              <a:ext uri="{FF2B5EF4-FFF2-40B4-BE49-F238E27FC236}">
                <a16:creationId xmlns:a16="http://schemas.microsoft.com/office/drawing/2014/main" id="{0CB4866A-0052-74F1-70F2-FFE23393AE04}"/>
              </a:ext>
            </a:extLst>
          </p:cNvPr>
          <p:cNvGraphicFramePr>
            <a:graphicFrameLocks noGrp="1"/>
          </p:cNvGraphicFramePr>
          <p:nvPr/>
        </p:nvGraphicFramePr>
        <p:xfrm>
          <a:off x="547086" y="1569128"/>
          <a:ext cx="8049827" cy="4092764"/>
        </p:xfrm>
        <a:graphic>
          <a:graphicData uri="http://schemas.openxmlformats.org/drawingml/2006/table">
            <a:tbl>
              <a:tblPr firstRow="1" bandRow="1">
                <a:tableStyleId>{5940675A-B579-460E-94D1-54222C63F5DA}</a:tableStyleId>
              </a:tblPr>
              <a:tblGrid>
                <a:gridCol w="868120">
                  <a:extLst>
                    <a:ext uri="{9D8B030D-6E8A-4147-A177-3AD203B41FA5}">
                      <a16:colId xmlns:a16="http://schemas.microsoft.com/office/drawing/2014/main" val="683781293"/>
                    </a:ext>
                  </a:extLst>
                </a:gridCol>
                <a:gridCol w="1149073">
                  <a:extLst>
                    <a:ext uri="{9D8B030D-6E8A-4147-A177-3AD203B41FA5}">
                      <a16:colId xmlns:a16="http://schemas.microsoft.com/office/drawing/2014/main" val="1329213928"/>
                    </a:ext>
                  </a:extLst>
                </a:gridCol>
                <a:gridCol w="1186955">
                  <a:extLst>
                    <a:ext uri="{9D8B030D-6E8A-4147-A177-3AD203B41FA5}">
                      <a16:colId xmlns:a16="http://schemas.microsoft.com/office/drawing/2014/main" val="2623798819"/>
                    </a:ext>
                  </a:extLst>
                </a:gridCol>
                <a:gridCol w="1300600">
                  <a:extLst>
                    <a:ext uri="{9D8B030D-6E8A-4147-A177-3AD203B41FA5}">
                      <a16:colId xmlns:a16="http://schemas.microsoft.com/office/drawing/2014/main" val="864124007"/>
                    </a:ext>
                  </a:extLst>
                </a:gridCol>
                <a:gridCol w="1174328">
                  <a:extLst>
                    <a:ext uri="{9D8B030D-6E8A-4147-A177-3AD203B41FA5}">
                      <a16:colId xmlns:a16="http://schemas.microsoft.com/office/drawing/2014/main" val="155283774"/>
                    </a:ext>
                  </a:extLst>
                </a:gridCol>
                <a:gridCol w="1174328">
                  <a:extLst>
                    <a:ext uri="{9D8B030D-6E8A-4147-A177-3AD203B41FA5}">
                      <a16:colId xmlns:a16="http://schemas.microsoft.com/office/drawing/2014/main" val="1578252913"/>
                    </a:ext>
                  </a:extLst>
                </a:gridCol>
                <a:gridCol w="1196423">
                  <a:extLst>
                    <a:ext uri="{9D8B030D-6E8A-4147-A177-3AD203B41FA5}">
                      <a16:colId xmlns:a16="http://schemas.microsoft.com/office/drawing/2014/main" val="3401217700"/>
                    </a:ext>
                  </a:extLst>
                </a:gridCol>
              </a:tblGrid>
              <a:tr h="0">
                <a:tc rowSpan="2">
                  <a:txBody>
                    <a:bodyPr/>
                    <a:lstStyle/>
                    <a:p>
                      <a:pPr algn="ctr"/>
                      <a:r>
                        <a:rPr lang="en-US" sz="1400" b="1" dirty="0"/>
                        <a:t>Coexistence Class</a:t>
                      </a:r>
                    </a:p>
                  </a:txBody>
                  <a:tcPr anchor="ctr">
                    <a:solidFill>
                      <a:schemeClr val="accent2">
                        <a:lumMod val="20000"/>
                        <a:lumOff val="80000"/>
                      </a:schemeClr>
                    </a:solidFill>
                  </a:tcPr>
                </a:tc>
                <a:tc gridSpan="5">
                  <a:txBody>
                    <a:bodyPr/>
                    <a:lstStyle/>
                    <a:p>
                      <a:pPr algn="ctr"/>
                      <a:r>
                        <a:rPr lang="en-US" sz="1600" b="1" dirty="0"/>
                        <a:t>Coexisting system(s)</a:t>
                      </a:r>
                    </a:p>
                  </a:txBody>
                  <a:tcPr anchor="ctr">
                    <a:solidFill>
                      <a:schemeClr val="accent2">
                        <a:lumMod val="20000"/>
                        <a:lumOff val="80000"/>
                      </a:schemeClr>
                    </a:solidFill>
                  </a:tcP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hMerge="1">
                  <a:txBody>
                    <a:bodyPr/>
                    <a:lstStyle/>
                    <a:p>
                      <a:pPr algn="ctr"/>
                      <a:endParaRPr lang="en-US" dirty="0"/>
                    </a:p>
                  </a:txBody>
                  <a:tcPr anchor="ctr"/>
                </a:tc>
                <a:tc rowSpan="2">
                  <a:txBody>
                    <a:bodyPr/>
                    <a:lstStyle/>
                    <a:p>
                      <a:pPr algn="ctr"/>
                      <a:r>
                        <a:rPr lang="en-US" sz="1400" b="1" dirty="0"/>
                        <a:t>Category</a:t>
                      </a:r>
                      <a:endParaRPr lang="en-US" sz="1400" dirty="0"/>
                    </a:p>
                  </a:txBody>
                  <a:tcPr anchor="ctr">
                    <a:solidFill>
                      <a:schemeClr val="accent2">
                        <a:lumMod val="20000"/>
                        <a:lumOff val="80000"/>
                      </a:schemeClr>
                    </a:solidFill>
                  </a:tcPr>
                </a:tc>
                <a:extLst>
                  <a:ext uri="{0D108BD9-81ED-4DB2-BD59-A6C34878D82A}">
                    <a16:rowId xmlns:a16="http://schemas.microsoft.com/office/drawing/2014/main" val="2741778628"/>
                  </a:ext>
                </a:extLst>
              </a:tr>
              <a:tr h="792501">
                <a:tc vMerge="1">
                  <a:txBody>
                    <a:bodyPr/>
                    <a:lstStyle/>
                    <a:p>
                      <a:pPr algn="ctr"/>
                      <a:r>
                        <a:rPr lang="en-US" dirty="0"/>
                        <a:t>Level</a:t>
                      </a:r>
                    </a:p>
                  </a:txBody>
                  <a:tcPr anchor="ctr"/>
                </a:tc>
                <a:tc>
                  <a:txBody>
                    <a:bodyPr/>
                    <a:lstStyle/>
                    <a:p>
                      <a:pPr algn="ctr"/>
                      <a:r>
                        <a:rPr lang="en-US" sz="1400" b="1" dirty="0"/>
                        <a:t>802.15.6ma</a:t>
                      </a:r>
                    </a:p>
                  </a:txBody>
                  <a:tcPr anchor="ctr">
                    <a:solidFill>
                      <a:schemeClr val="accent1">
                        <a:lumMod val="20000"/>
                        <a:lumOff val="80000"/>
                      </a:schemeClr>
                    </a:solidFill>
                  </a:tcPr>
                </a:tc>
                <a:tc>
                  <a:txBody>
                    <a:bodyPr/>
                    <a:lstStyle/>
                    <a:p>
                      <a:pPr algn="ctr"/>
                      <a:r>
                        <a:rPr lang="en-US" sz="1400" b="1" dirty="0"/>
                        <a:t>802.15.6-2012</a:t>
                      </a:r>
                    </a:p>
                  </a:txBody>
                  <a:tcPr anchor="ctr">
                    <a:solidFill>
                      <a:schemeClr val="accent1">
                        <a:lumMod val="20000"/>
                        <a:lumOff val="80000"/>
                      </a:schemeClr>
                    </a:solidFill>
                  </a:tcPr>
                </a:tc>
                <a:tc>
                  <a:txBody>
                    <a:bodyPr/>
                    <a:lstStyle/>
                    <a:p>
                      <a:pPr algn="ctr"/>
                      <a:r>
                        <a:rPr lang="en-US" sz="1400" b="1" dirty="0"/>
                        <a:t>Non-UWB</a:t>
                      </a:r>
                    </a:p>
                    <a:p>
                      <a:pPr algn="ctr"/>
                      <a:r>
                        <a:rPr lang="en-US" sz="1050" b="0" dirty="0"/>
                        <a:t>(ex. Wi-Fi / Unlicensed / 3GPP)</a:t>
                      </a:r>
                    </a:p>
                  </a:txBody>
                  <a:tcPr anchor="ctr">
                    <a:solidFill>
                      <a:schemeClr val="accent2">
                        <a:lumMod val="20000"/>
                        <a:lumOff val="80000"/>
                      </a:schemeClr>
                    </a:solidFill>
                  </a:tcPr>
                </a:tc>
                <a:tc>
                  <a:txBody>
                    <a:bodyPr/>
                    <a:lstStyle/>
                    <a:p>
                      <a:pPr algn="ctr"/>
                      <a:r>
                        <a:rPr lang="en-US" sz="1400" b="1" dirty="0"/>
                        <a:t>802.15 UWB</a:t>
                      </a:r>
                    </a:p>
                    <a:p>
                      <a:pPr algn="ctr"/>
                      <a:r>
                        <a:rPr lang="en-US" sz="1050" b="0" dirty="0"/>
                        <a:t>(ex. 802.15.4)</a:t>
                      </a:r>
                    </a:p>
                  </a:txBody>
                  <a:tcPr anchor="ctr">
                    <a:solidFill>
                      <a:schemeClr val="accent2">
                        <a:lumMod val="20000"/>
                        <a:lumOff val="80000"/>
                      </a:schemeClr>
                    </a:solidFill>
                  </a:tcPr>
                </a:tc>
                <a:tc>
                  <a:txBody>
                    <a:bodyPr/>
                    <a:lstStyle/>
                    <a:p>
                      <a:pPr algn="ctr"/>
                      <a:r>
                        <a:rPr lang="en-US" sz="1400" b="1" dirty="0"/>
                        <a:t>Non-802.15 UWB</a:t>
                      </a:r>
                    </a:p>
                    <a:p>
                      <a:pPr algn="ctr"/>
                      <a:r>
                        <a:rPr lang="en-US" sz="1050" b="0" dirty="0"/>
                        <a:t>(ex. ETSI </a:t>
                      </a:r>
                      <a:r>
                        <a:rPr lang="en-US" sz="1050" b="0" dirty="0" err="1"/>
                        <a:t>SmartBAN</a:t>
                      </a:r>
                      <a:r>
                        <a:rPr lang="en-US" sz="1050" b="0" dirty="0"/>
                        <a:t>)</a:t>
                      </a:r>
                    </a:p>
                  </a:txBody>
                  <a:tcPr anchor="ctr">
                    <a:solidFill>
                      <a:schemeClr val="accent2">
                        <a:lumMod val="20000"/>
                        <a:lumOff val="80000"/>
                      </a:schemeClr>
                    </a:solidFill>
                  </a:tcPr>
                </a:tc>
                <a:tc vMerge="1">
                  <a:txBody>
                    <a:bodyPr/>
                    <a:lstStyle/>
                    <a:p>
                      <a:pPr algn="ctr"/>
                      <a:r>
                        <a:rPr lang="en-US" dirty="0"/>
                        <a:t>Category</a:t>
                      </a:r>
                    </a:p>
                  </a:txBody>
                  <a:tcPr anchor="ctr">
                    <a:solidFill>
                      <a:schemeClr val="bg1">
                        <a:lumMod val="75000"/>
                      </a:schemeClr>
                    </a:solidFill>
                  </a:tcPr>
                </a:tc>
                <a:extLst>
                  <a:ext uri="{0D108BD9-81ED-4DB2-BD59-A6C34878D82A}">
                    <a16:rowId xmlns:a16="http://schemas.microsoft.com/office/drawing/2014/main" val="2682340300"/>
                  </a:ext>
                </a:extLst>
              </a:tr>
              <a:tr h="329066">
                <a:tc>
                  <a:txBody>
                    <a:bodyPr/>
                    <a:lstStyle/>
                    <a:p>
                      <a:pPr marL="182880" algn="l"/>
                      <a:r>
                        <a:rPr lang="en-US" sz="1600" b="1" dirty="0"/>
                        <a:t>0</a:t>
                      </a:r>
                    </a:p>
                  </a:txBody>
                  <a:tcPr anchor="ctr">
                    <a:solidFill>
                      <a:schemeClr val="bg1">
                        <a:lumMod val="85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600" b="1" dirty="0"/>
                        <a:t>-</a:t>
                      </a:r>
                      <a:endParaRPr lang="en-US" sz="1600" b="1" dirty="0"/>
                    </a:p>
                  </a:txBody>
                  <a:tcPr anchor="ctr"/>
                </a:tc>
                <a:tc>
                  <a:txBody>
                    <a:bodyPr/>
                    <a:lstStyle/>
                    <a:p>
                      <a:pPr algn="ctr"/>
                      <a:r>
                        <a:rPr lang="en-US" sz="1400" dirty="0"/>
                        <a:t>Single BAN</a:t>
                      </a:r>
                    </a:p>
                  </a:txBody>
                  <a:tcPr anchor="ctr">
                    <a:solidFill>
                      <a:schemeClr val="bg1">
                        <a:lumMod val="85000"/>
                      </a:schemeClr>
                    </a:solidFill>
                  </a:tcPr>
                </a:tc>
                <a:extLst>
                  <a:ext uri="{0D108BD9-81ED-4DB2-BD59-A6C34878D82A}">
                    <a16:rowId xmlns:a16="http://schemas.microsoft.com/office/drawing/2014/main" val="1777342126"/>
                  </a:ext>
                </a:extLst>
              </a:tr>
              <a:tr h="373903">
                <a:tc>
                  <a:txBody>
                    <a:bodyPr/>
                    <a:lstStyle/>
                    <a:p>
                      <a:pPr marL="182880" algn="l"/>
                      <a:r>
                        <a:rPr lang="en-US" sz="1600" b="1" dirty="0"/>
                        <a:t>1  </a:t>
                      </a:r>
                      <a:r>
                        <a:rPr lang="en-US" sz="1100" b="0" dirty="0"/>
                        <a:t>(1a)</a:t>
                      </a:r>
                      <a:endParaRPr lang="en-US" sz="1600" b="0"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rowSpan="2">
                  <a:txBody>
                    <a:bodyPr/>
                    <a:lstStyle/>
                    <a:p>
                      <a:pPr algn="ctr"/>
                      <a:r>
                        <a:rPr lang="en-US" sz="1400" dirty="0"/>
                        <a:t>Multiple 15.6 BANs</a:t>
                      </a:r>
                    </a:p>
                  </a:txBody>
                  <a:tcPr anchor="ctr">
                    <a:solidFill>
                      <a:srgbClr val="FFFF00"/>
                    </a:solidFill>
                  </a:tcPr>
                </a:tc>
                <a:extLst>
                  <a:ext uri="{0D108BD9-81ED-4DB2-BD59-A6C34878D82A}">
                    <a16:rowId xmlns:a16="http://schemas.microsoft.com/office/drawing/2014/main" val="1178227422"/>
                  </a:ext>
                </a:extLst>
              </a:tr>
              <a:tr h="249269">
                <a:tc>
                  <a:txBody>
                    <a:bodyPr/>
                    <a:lstStyle/>
                    <a:p>
                      <a:pPr marL="182880" algn="l"/>
                      <a:r>
                        <a:rPr lang="en-US" sz="1600" b="1" dirty="0"/>
                        <a:t>2</a:t>
                      </a:r>
                      <a:r>
                        <a:rPr lang="en-US" sz="1100" b="1" dirty="0"/>
                        <a:t>   (1</a:t>
                      </a:r>
                      <a:r>
                        <a:rPr lang="en-US" sz="1100" b="0" dirty="0"/>
                        <a:t>b)</a:t>
                      </a:r>
                      <a:endParaRPr lang="en-US" sz="11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ja-JP" altLang="en-US" sz="1600" b="1" dirty="0"/>
                        <a:t>✓</a:t>
                      </a:r>
                      <a:endParaRPr lang="en-US" sz="1600" b="1" dirty="0"/>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a:txBody>
                    <a:bodyPr/>
                    <a:lstStyle/>
                    <a:p>
                      <a:pPr algn="ctr"/>
                      <a:r>
                        <a:rPr lang="en-US" sz="1600" b="1" dirty="0"/>
                        <a:t>-</a:t>
                      </a:r>
                    </a:p>
                  </a:txBody>
                  <a:tcPr anchor="ctr">
                    <a:solidFill>
                      <a:srgbClr val="FFFF00"/>
                    </a:solidFill>
                  </a:tcPr>
                </a:tc>
                <a:tc vMerge="1">
                  <a:txBody>
                    <a:bodyPr/>
                    <a:lstStyle/>
                    <a:p>
                      <a:pPr algn="ctr"/>
                      <a:endParaRPr lang="en-US" dirty="0"/>
                    </a:p>
                  </a:txBody>
                  <a:tcPr anchor="ctr"/>
                </a:tc>
                <a:extLst>
                  <a:ext uri="{0D108BD9-81ED-4DB2-BD59-A6C34878D82A}">
                    <a16:rowId xmlns:a16="http://schemas.microsoft.com/office/drawing/2014/main" val="1363090439"/>
                  </a:ext>
                </a:extLst>
              </a:tr>
              <a:tr h="355515">
                <a:tc>
                  <a:txBody>
                    <a:bodyPr/>
                    <a:lstStyle/>
                    <a:p>
                      <a:pPr marL="182880" algn="l"/>
                      <a:r>
                        <a:rPr lang="en-US" sz="1600" b="1" dirty="0"/>
                        <a:t>3</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en-US" sz="1600" b="1" dirty="0"/>
                        <a:t>-</a:t>
                      </a:r>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en-US" sz="1600" b="1" dirty="0"/>
                        <a:t>-</a:t>
                      </a:r>
                    </a:p>
                  </a:txBody>
                  <a:tcPr anchor="ctr"/>
                </a:tc>
                <a:tc>
                  <a:txBody>
                    <a:bodyPr/>
                    <a:lstStyle/>
                    <a:p>
                      <a:pPr algn="ctr"/>
                      <a:r>
                        <a:rPr lang="en-US" sz="1600" b="1" dirty="0"/>
                        <a:t>-</a:t>
                      </a:r>
                    </a:p>
                  </a:txBody>
                  <a:tcPr anchor="ctr"/>
                </a:tc>
                <a:tc>
                  <a:txBody>
                    <a:bodyPr/>
                    <a:lstStyle/>
                    <a:p>
                      <a:pPr algn="ctr"/>
                      <a:r>
                        <a:rPr lang="en-US" sz="1400" dirty="0"/>
                        <a:t>Non-UWB</a:t>
                      </a:r>
                    </a:p>
                  </a:txBody>
                  <a:tcPr anchor="ctr">
                    <a:solidFill>
                      <a:schemeClr val="bg1">
                        <a:lumMod val="85000"/>
                      </a:schemeClr>
                    </a:solidFill>
                  </a:tcPr>
                </a:tc>
                <a:extLst>
                  <a:ext uri="{0D108BD9-81ED-4DB2-BD59-A6C34878D82A}">
                    <a16:rowId xmlns:a16="http://schemas.microsoft.com/office/drawing/2014/main" val="3891933049"/>
                  </a:ext>
                </a:extLst>
              </a:tr>
              <a:tr h="373903">
                <a:tc>
                  <a:txBody>
                    <a:bodyPr/>
                    <a:lstStyle/>
                    <a:p>
                      <a:pPr marL="182880" algn="l"/>
                      <a:r>
                        <a:rPr lang="en-US" sz="1600" b="1" dirty="0"/>
                        <a:t>4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(2a)</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rowSpan="3">
                  <a:txBody>
                    <a:bodyPr/>
                    <a:lstStyle/>
                    <a:p>
                      <a:pPr algn="ctr"/>
                      <a:r>
                        <a:rPr lang="en-US" sz="1400" dirty="0"/>
                        <a:t>Multiple UWB systems</a:t>
                      </a:r>
                    </a:p>
                  </a:txBody>
                  <a:tcPr anchor="ctr">
                    <a:solidFill>
                      <a:srgbClr val="FFC000"/>
                    </a:solidFill>
                  </a:tcPr>
                </a:tc>
                <a:extLst>
                  <a:ext uri="{0D108BD9-81ED-4DB2-BD59-A6C34878D82A}">
                    <a16:rowId xmlns:a16="http://schemas.microsoft.com/office/drawing/2014/main" val="741710164"/>
                  </a:ext>
                </a:extLst>
              </a:tr>
              <a:tr h="373903">
                <a:tc>
                  <a:txBody>
                    <a:bodyPr/>
                    <a:lstStyle/>
                    <a:p>
                      <a:pPr marL="182880" algn="l"/>
                      <a:r>
                        <a:rPr lang="en-US" sz="1600" b="1" dirty="0"/>
                        <a:t>5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(2b)</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820748002"/>
                  </a:ext>
                </a:extLst>
              </a:tr>
              <a:tr h="308637">
                <a:tc>
                  <a:txBody>
                    <a:bodyPr/>
                    <a:lstStyle/>
                    <a:p>
                      <a:pPr marL="182880" algn="l"/>
                      <a:r>
                        <a:rPr lang="en-US" sz="1600" b="1" dirty="0"/>
                        <a:t>6  </a:t>
                      </a:r>
                      <a:r>
                        <a:rPr kumimoji="0" lang="en-US" sz="1100" b="0" i="0" u="none" strike="noStrike" kern="0" cap="none" spc="0" normalizeH="0" baseline="0" noProof="0" dirty="0">
                          <a:ln>
                            <a:noFill/>
                          </a:ln>
                          <a:solidFill>
                            <a:srgbClr val="000000"/>
                          </a:solidFill>
                          <a:effectLst/>
                          <a:uLnTx/>
                          <a:uFillTx/>
                          <a:latin typeface="+mn-lt"/>
                          <a:ea typeface="+mn-ea"/>
                          <a:cs typeface="+mn-cs"/>
                          <a:sym typeface="Arial"/>
                        </a:rPr>
                        <a:t>(2c)</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en-US" sz="1600" b="1" dirty="0"/>
                        <a:t>-</a:t>
                      </a:r>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a:txBody>
                    <a:bodyPr/>
                    <a:lstStyle/>
                    <a:p>
                      <a:pPr algn="ctr"/>
                      <a:r>
                        <a:rPr lang="ja-JP" altLang="en-US" sz="1600" b="1" dirty="0"/>
                        <a:t>✓</a:t>
                      </a:r>
                      <a:endParaRPr lang="en-US" sz="1600" b="1" dirty="0"/>
                    </a:p>
                  </a:txBody>
                  <a:tcPr anchor="ctr">
                    <a:solidFill>
                      <a:srgbClr val="FFC000"/>
                    </a:solidFill>
                  </a:tcPr>
                </a:tc>
                <a:tc vMerge="1">
                  <a:txBody>
                    <a:bodyPr/>
                    <a:lstStyle/>
                    <a:p>
                      <a:pPr algn="ctr"/>
                      <a:endParaRPr lang="en-US" dirty="0"/>
                    </a:p>
                  </a:txBody>
                  <a:tcPr anchor="ctr"/>
                </a:tc>
                <a:extLst>
                  <a:ext uri="{0D108BD9-81ED-4DB2-BD59-A6C34878D82A}">
                    <a16:rowId xmlns:a16="http://schemas.microsoft.com/office/drawing/2014/main" val="2726074835"/>
                  </a:ext>
                </a:extLst>
              </a:tr>
              <a:tr h="436220">
                <a:tc>
                  <a:txBody>
                    <a:bodyPr/>
                    <a:lstStyle/>
                    <a:p>
                      <a:pPr marL="182880" algn="l"/>
                      <a:r>
                        <a:rPr lang="en-US" sz="1600" b="1" dirty="0"/>
                        <a:t>7</a:t>
                      </a:r>
                    </a:p>
                  </a:txBody>
                  <a:tcPr anchor="ctr">
                    <a:solidFill>
                      <a:schemeClr val="bg1">
                        <a:lumMod val="85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solidFill>
                      <a:schemeClr val="accent1">
                        <a:lumMod val="20000"/>
                        <a:lumOff val="80000"/>
                      </a:schemeClr>
                    </a:solidFill>
                  </a:tcP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ja-JP" altLang="en-US" sz="1600" b="1" dirty="0"/>
                        <a:t>✓</a:t>
                      </a:r>
                      <a:endParaRPr lang="en-US" sz="1600" b="1" dirty="0"/>
                    </a:p>
                  </a:txBody>
                  <a:tcPr anchor="ctr"/>
                </a:tc>
                <a:tc>
                  <a:txBody>
                    <a:bodyPr/>
                    <a:lstStyle/>
                    <a:p>
                      <a:pPr algn="ctr"/>
                      <a:r>
                        <a:rPr lang="en-US" sz="1400" dirty="0"/>
                        <a:t>Final Boss</a:t>
                      </a:r>
                    </a:p>
                  </a:txBody>
                  <a:tcPr anchor="ctr">
                    <a:solidFill>
                      <a:schemeClr val="bg1">
                        <a:lumMod val="85000"/>
                      </a:schemeClr>
                    </a:solidFill>
                  </a:tcPr>
                </a:tc>
                <a:extLst>
                  <a:ext uri="{0D108BD9-81ED-4DB2-BD59-A6C34878D82A}">
                    <a16:rowId xmlns:a16="http://schemas.microsoft.com/office/drawing/2014/main" val="1641180655"/>
                  </a:ext>
                </a:extLst>
              </a:tr>
            </a:tbl>
          </a:graphicData>
        </a:graphic>
      </p:graphicFrame>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85800" y="5752730"/>
            <a:ext cx="7772400" cy="722682"/>
          </a:xfrm>
          <a:prstGeom prst="rect">
            <a:avLst/>
          </a:prstGeom>
        </p:spPr>
        <p:txBody>
          <a:bodyPr/>
          <a:lstStyle/>
          <a:p>
            <a:pPr marL="182880" indent="-182880"/>
            <a:r>
              <a:rPr kumimoji="1" lang="en-US" altLang="ja-JP" sz="1800" dirty="0"/>
              <a:t>The coexistence </a:t>
            </a:r>
            <a:r>
              <a:rPr lang="en-US" altLang="ja-JP" sz="1800" dirty="0"/>
              <a:t>class</a:t>
            </a:r>
            <a:r>
              <a:rPr kumimoji="1" lang="en-US" altLang="ja-JP" sz="1800" dirty="0"/>
              <a:t> has been redefied to 8 levels, which </a:t>
            </a:r>
            <a:r>
              <a:rPr kumimoji="1" lang="en-US" sz="1800" dirty="0"/>
              <a:t>can be represented by 3 bits and would be suitable to include in PHY or MAC headers.</a:t>
            </a:r>
            <a:endParaRPr lang="en-US" sz="1800" dirty="0"/>
          </a:p>
        </p:txBody>
      </p:sp>
    </p:spTree>
    <p:extLst>
      <p:ext uri="{BB962C8B-B14F-4D97-AF65-F5344CB8AC3E}">
        <p14:creationId xmlns:p14="http://schemas.microsoft.com/office/powerpoint/2010/main" val="144540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FB3FFC6-0286-5B5F-E9E0-F2A48D9E1C49}"/>
              </a:ext>
            </a:extLst>
          </p:cNvPr>
          <p:cNvSpPr>
            <a:spLocks noGrp="1"/>
          </p:cNvSpPr>
          <p:nvPr>
            <p:ph type="dt" idx="10"/>
          </p:nvPr>
        </p:nvSpPr>
        <p:spPr>
          <a:xfrm>
            <a:off x="691376" y="467036"/>
            <a:ext cx="1600200" cy="215900"/>
          </a:xfrm>
        </p:spPr>
        <p:txBody>
          <a:bodyPr/>
          <a:lstStyle/>
          <a:p>
            <a:r>
              <a:rPr lang="en-US" altLang="ja-JP" sz="1600"/>
              <a:t>January 2024</a:t>
            </a:r>
            <a:endParaRPr lang="en-US" altLang="ja-JP" sz="1600" dirty="0"/>
          </a:p>
        </p:txBody>
      </p:sp>
      <p:sp>
        <p:nvSpPr>
          <p:cNvPr id="4" name="スライド番号プレースホルダー 3">
            <a:extLst>
              <a:ext uri="{FF2B5EF4-FFF2-40B4-BE49-F238E27FC236}">
                <a16:creationId xmlns:a16="http://schemas.microsoft.com/office/drawing/2014/main" id="{CBD88030-BF88-4D80-3AC0-D0C393425E5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pic>
        <p:nvPicPr>
          <p:cNvPr id="5" name="Picture 1">
            <a:extLst>
              <a:ext uri="{FF2B5EF4-FFF2-40B4-BE49-F238E27FC236}">
                <a16:creationId xmlns:a16="http://schemas.microsoft.com/office/drawing/2014/main" id="{D138F0DC-F5F4-E0E4-A1F7-FDB444F99C4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5319" y="2719126"/>
            <a:ext cx="6032811" cy="3423762"/>
          </a:xfrm>
          <a:prstGeom prst="rect">
            <a:avLst/>
          </a:prstGeom>
          <a:noFill/>
          <a:ln>
            <a:noFill/>
          </a:ln>
        </p:spPr>
      </p:pic>
      <p:sp>
        <p:nvSpPr>
          <p:cNvPr id="9" name="テキスト ボックス 8">
            <a:extLst>
              <a:ext uri="{FF2B5EF4-FFF2-40B4-BE49-F238E27FC236}">
                <a16:creationId xmlns:a16="http://schemas.microsoft.com/office/drawing/2014/main" id="{5E37245F-EEE5-9A0E-ABA3-E6599A0CCC78}"/>
              </a:ext>
            </a:extLst>
          </p:cNvPr>
          <p:cNvSpPr txBox="1"/>
          <p:nvPr/>
        </p:nvSpPr>
        <p:spPr>
          <a:xfrm>
            <a:off x="407022" y="5984694"/>
            <a:ext cx="8294372" cy="369332"/>
          </a:xfrm>
          <a:prstGeom prst="rect">
            <a:avLst/>
          </a:prstGeom>
          <a:noFill/>
        </p:spPr>
        <p:txBody>
          <a:bodyPr wrap="square">
            <a:spAutoFit/>
          </a:bodyPr>
          <a:lstStyle/>
          <a:p>
            <a:pPr lvl="0" algn="ctr" fontAlgn="base">
              <a:spcBef>
                <a:spcPts val="600"/>
              </a:spcBef>
              <a:spcAft>
                <a:spcPts val="600"/>
              </a:spcAft>
              <a:buClr>
                <a:srgbClr val="000000"/>
              </a:buClr>
              <a:buSzPts val="1000"/>
              <a:tabLst>
                <a:tab pos="255905" algn="l"/>
                <a:tab pos="301625" algn="l"/>
                <a:tab pos="347345" algn="l"/>
              </a:tabLst>
            </a:pPr>
            <a:r>
              <a:rPr lang="en-US" altLang="ja-JP" b="1" dirty="0">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Figure 6  </a:t>
            </a:r>
            <a:r>
              <a:rPr lang="en-US"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Diagram of state transitions for coexistence class environments.</a:t>
            </a:r>
            <a:endParaRPr lang="ja-JP" altLang="ja-JP" sz="1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388B15D0-4169-D06A-389A-EEB15C29DBE1}"/>
              </a:ext>
            </a:extLst>
          </p:cNvPr>
          <p:cNvSpPr txBox="1"/>
          <p:nvPr/>
        </p:nvSpPr>
        <p:spPr>
          <a:xfrm>
            <a:off x="66906" y="715112"/>
            <a:ext cx="8870585" cy="2292935"/>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Transition(1/2)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indent="-342900" algn="just">
              <a:spcBef>
                <a:spcPts val="600"/>
              </a:spcBef>
              <a:spcAft>
                <a:spcPts val="1200"/>
              </a:spcAft>
              <a:buFont typeface="Arial" panose="020B0604020202020204" pitchFamily="34" charset="0"/>
              <a:buChar char="•"/>
            </a:pPr>
            <a:r>
              <a:rPr lang="en-US" altLang="ja-JP" sz="2000" dirty="0">
                <a:effectLst/>
                <a:latin typeface="Times New Roman" panose="02020603050405020304" pitchFamily="18" charset="0"/>
                <a:ea typeface="游明朝" panose="02020400000000000000" pitchFamily="18" charset="-128"/>
              </a:rPr>
              <a:t>The standard's revision supports BANs operating with high reliability (coexistence class 0) and coexisting in dense environments with intra-interference and inter-interference (coexistence class 1 to 7). Figure 6 shows the state transition between several classes of coexistence environments defined in above </a:t>
            </a:r>
            <a:r>
              <a:rPr lang="en-US" altLang="ja-JP" sz="2000" dirty="0">
                <a:latin typeface="Times New Roman" panose="02020603050405020304" pitchFamily="18" charset="0"/>
                <a:ea typeface="游明朝" panose="02020400000000000000" pitchFamily="18" charset="-128"/>
              </a:rPr>
              <a:t>–mentioned t</a:t>
            </a:r>
            <a:r>
              <a:rPr lang="en-US" altLang="ja-JP" sz="2000" dirty="0">
                <a:effectLst/>
                <a:latin typeface="Times New Roman" panose="02020603050405020304" pitchFamily="18" charset="0"/>
                <a:ea typeface="游明朝" panose="02020400000000000000" pitchFamily="18" charset="-128"/>
              </a:rPr>
              <a:t>able.</a:t>
            </a:r>
          </a:p>
        </p:txBody>
      </p:sp>
      <p:sp>
        <p:nvSpPr>
          <p:cNvPr id="6" name="テキスト ボックス 5">
            <a:extLst>
              <a:ext uri="{FF2B5EF4-FFF2-40B4-BE49-F238E27FC236}">
                <a16:creationId xmlns:a16="http://schemas.microsoft.com/office/drawing/2014/main" id="{FC239C97-4930-74EA-A835-9BD6CC858503}"/>
              </a:ext>
            </a:extLst>
          </p:cNvPr>
          <p:cNvSpPr txBox="1"/>
          <p:nvPr/>
        </p:nvSpPr>
        <p:spPr>
          <a:xfrm>
            <a:off x="6295792" y="3272020"/>
            <a:ext cx="2792451" cy="2492990"/>
          </a:xfrm>
          <a:prstGeom prst="rect">
            <a:avLst/>
          </a:prstGeom>
          <a:noFill/>
          <a:ln>
            <a:solidFill>
              <a:schemeClr val="tx1"/>
            </a:solidFill>
          </a:ln>
        </p:spPr>
        <p:txBody>
          <a:bodyPr wrap="square" rtlCol="0">
            <a:spAutoFit/>
          </a:bodyPr>
          <a:lstStyle/>
          <a:p>
            <a:r>
              <a:rPr kumimoji="1" lang="en-US" altLang="ja-JP" sz="1200" b="1" dirty="0"/>
              <a:t>Class 0: 6ma BAN alone</a:t>
            </a:r>
          </a:p>
          <a:p>
            <a:r>
              <a:rPr lang="en-US" altLang="ja-JP" sz="1200" b="1" dirty="0"/>
              <a:t>Class 1: Multiple 6ms BANs                  </a:t>
            </a:r>
          </a:p>
          <a:p>
            <a:r>
              <a:rPr lang="en-US" altLang="ja-JP" sz="1200" b="1" dirty="0"/>
              <a:t>Class 2: 6ma BAN with old 6 BAN</a:t>
            </a:r>
          </a:p>
          <a:p>
            <a:r>
              <a:rPr lang="en-US" altLang="ja-JP" sz="1200" b="1" dirty="0"/>
              <a:t>Class 4: 6ma BAN with other </a:t>
            </a:r>
          </a:p>
          <a:p>
            <a:r>
              <a:rPr lang="en-US" altLang="ja-JP" sz="1200" b="1" dirty="0"/>
              <a:t> </a:t>
            </a:r>
            <a:r>
              <a:rPr lang="pl-PL" altLang="ja-JP" sz="1200" b="1" dirty="0"/>
              <a:t> 802.15 UWB WSNs e.x. 4z, 4ab </a:t>
            </a:r>
            <a:endParaRPr lang="en-US" altLang="ja-JP" sz="1200" b="1" dirty="0"/>
          </a:p>
          <a:p>
            <a:r>
              <a:rPr lang="en-US" altLang="ja-JP" sz="1200" b="1" dirty="0"/>
              <a:t> </a:t>
            </a:r>
          </a:p>
          <a:p>
            <a:r>
              <a:rPr kumimoji="1" lang="en-US" altLang="ja-JP" sz="1200" b="1" dirty="0"/>
              <a:t>Class 3: 6ma BAN with other</a:t>
            </a:r>
            <a:endParaRPr lang="en-US" altLang="ja-JP" sz="1200" b="1" dirty="0"/>
          </a:p>
          <a:p>
            <a:r>
              <a:rPr lang="en-US" altLang="ja-JP" sz="1200" b="1" dirty="0"/>
              <a:t>      narrowband Nets WSNs </a:t>
            </a:r>
          </a:p>
          <a:p>
            <a:r>
              <a:rPr lang="en-US" altLang="ja-JP" sz="1200" b="1" dirty="0"/>
              <a:t>Class 5: 6ma BAN with other</a:t>
            </a:r>
          </a:p>
          <a:p>
            <a:r>
              <a:rPr lang="en-US" altLang="ja-JP" sz="1200" b="1" dirty="0"/>
              <a:t>      UWB Nets </a:t>
            </a:r>
            <a:r>
              <a:rPr lang="en-US" altLang="ja-JP" sz="1200" b="1" dirty="0" err="1"/>
              <a:t>e.x</a:t>
            </a:r>
            <a:r>
              <a:rPr lang="en-US" altLang="ja-JP" sz="1200" b="1" dirty="0"/>
              <a:t>. ESTI </a:t>
            </a:r>
            <a:r>
              <a:rPr lang="en-US" altLang="ja-JP" sz="1200" b="1" dirty="0" err="1"/>
              <a:t>SmartBAN</a:t>
            </a:r>
            <a:endParaRPr lang="en-US" altLang="ja-JP" sz="1200" b="1" dirty="0"/>
          </a:p>
          <a:p>
            <a:r>
              <a:rPr lang="en-US" altLang="ja-JP" sz="1200" b="1" dirty="0"/>
              <a:t>Class 6: 6ma with 802.15 other WSN</a:t>
            </a:r>
          </a:p>
          <a:p>
            <a:r>
              <a:rPr lang="en-US" altLang="ja-JP" sz="1200" b="1" dirty="0"/>
              <a:t>Class 7: 6ma with any frequency</a:t>
            </a:r>
          </a:p>
          <a:p>
            <a:r>
              <a:rPr lang="en-US" altLang="ja-JP" sz="1200" b="1" dirty="0"/>
              <a:t>              shared networks</a:t>
            </a:r>
          </a:p>
        </p:txBody>
      </p:sp>
    </p:spTree>
    <p:extLst>
      <p:ext uri="{BB962C8B-B14F-4D97-AF65-F5344CB8AC3E}">
        <p14:creationId xmlns:p14="http://schemas.microsoft.com/office/powerpoint/2010/main" val="3025616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E604938-EC2F-B8D1-F412-03B695E0F6C9}"/>
              </a:ext>
            </a:extLst>
          </p:cNvPr>
          <p:cNvSpPr>
            <a:spLocks noGrp="1"/>
          </p:cNvSpPr>
          <p:nvPr>
            <p:ph type="dt" idx="10"/>
          </p:nvPr>
        </p:nvSpPr>
        <p:spPr>
          <a:xfrm>
            <a:off x="685800" y="482955"/>
            <a:ext cx="1600200" cy="215900"/>
          </a:xfrm>
        </p:spPr>
        <p:txBody>
          <a:bodyPr/>
          <a:lstStyle/>
          <a:p>
            <a:r>
              <a:rPr lang="en-US" altLang="ja-JP" sz="1600"/>
              <a:t>January 2024</a:t>
            </a:r>
            <a:endParaRPr lang="en-US" altLang="ja-JP" sz="1600" dirty="0"/>
          </a:p>
        </p:txBody>
      </p:sp>
      <p:sp>
        <p:nvSpPr>
          <p:cNvPr id="4" name="スライド番号プレースホルダー 3">
            <a:extLst>
              <a:ext uri="{FF2B5EF4-FFF2-40B4-BE49-F238E27FC236}">
                <a16:creationId xmlns:a16="http://schemas.microsoft.com/office/drawing/2014/main" id="{5CA79486-0FAA-87A2-A044-5965551830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6" name="テキスト ボックス 5">
            <a:extLst>
              <a:ext uri="{FF2B5EF4-FFF2-40B4-BE49-F238E27FC236}">
                <a16:creationId xmlns:a16="http://schemas.microsoft.com/office/drawing/2014/main" id="{D9D5EF39-0DA2-1EC3-8E6A-827317AAC208}"/>
              </a:ext>
            </a:extLst>
          </p:cNvPr>
          <p:cNvSpPr txBox="1"/>
          <p:nvPr/>
        </p:nvSpPr>
        <p:spPr>
          <a:xfrm>
            <a:off x="286216" y="529842"/>
            <a:ext cx="8658922" cy="6063198"/>
          </a:xfrm>
          <a:prstGeom prst="rect">
            <a:avLst/>
          </a:prstGeom>
          <a:noFill/>
        </p:spPr>
        <p:txBody>
          <a:bodyPr wrap="square">
            <a:spAutoFit/>
          </a:bodyPr>
          <a:lstStyle/>
          <a:p>
            <a:pPr lvl="2" fontAlgn="base">
              <a:spcBef>
                <a:spcPts val="1200"/>
              </a:spcBef>
              <a:spcAft>
                <a:spcPts val="1200"/>
              </a:spcAft>
              <a:buClr>
                <a:srgbClr val="000000"/>
              </a:buClr>
              <a:buSzPts val="1000"/>
            </a:pPr>
            <a:r>
              <a:rPr lang="en-US"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rPr>
              <a:t> Coexistence Class States Transition(2/2)</a:t>
            </a:r>
            <a:endParaRPr lang="ja-JP" altLang="ja-JP" sz="2800" b="1" u="none" strike="noStrike" dirty="0">
              <a:ln>
                <a:noFill/>
              </a:ln>
              <a:effectLst>
                <a:outerShdw sx="0" sy="0">
                  <a:srgbClr val="000000"/>
                </a:outerShdw>
              </a:effectLst>
              <a:latin typeface="Arial" panose="020B0604020202020204" pitchFamily="34" charset="0"/>
              <a:ea typeface="游明朝" panose="02020400000000000000" pitchFamily="18" charset="-128"/>
              <a:cs typeface="Times New Roman" panose="02020603050405020304" pitchFamily="18" charset="0"/>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standard's revision focuses on the dependability mechanisms for a single HBAN or VBAN (Class 0) and the scenario with multiple HBANs or VBANS (Class 1).</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2 supports compatibility with legacy BANs (IEEE 802.15.6-2012 Std).</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Class 4 supports coexistence with other IEEE 802.15 UWB </a:t>
            </a:r>
            <a:r>
              <a:rPr lang="en-US" altLang="ja-JP" sz="1800" dirty="0" err="1">
                <a:effectLst/>
                <a:latin typeface="Times New Roman" panose="02020603050405020304" pitchFamily="18" charset="0"/>
                <a:ea typeface="游明朝" panose="02020400000000000000" pitchFamily="18" charset="-128"/>
              </a:rPr>
              <a:t>Stds</a:t>
            </a:r>
            <a:r>
              <a:rPr lang="en-US" altLang="ja-JP" sz="1800" dirty="0">
                <a:effectLst/>
                <a:latin typeface="Times New Roman" panose="02020603050405020304" pitchFamily="18" charset="0"/>
                <a:ea typeface="游明朝" panose="02020400000000000000" pitchFamily="18" charset="-128"/>
              </a:rPr>
              <a:t>, and amendments such as 15.4, 15.8, 15.4z, and 4ab, via the PHY and MAC specification.</a:t>
            </a:r>
            <a:endParaRPr lang="ja-JP" altLang="ja-JP" sz="1800" dirty="0">
              <a:effectLst/>
              <a:latin typeface="Times New Roman" panose="02020603050405020304" pitchFamily="18" charset="0"/>
              <a:ea typeface="游明朝" panose="02020400000000000000" pitchFamily="18" charset="-128"/>
            </a:endParaRPr>
          </a:p>
          <a:p>
            <a:pPr marL="342900" lvl="0" indent="-342900" algn="just">
              <a:lnSpc>
                <a:spcPts val="1700"/>
              </a:lnSpc>
              <a:spcBef>
                <a:spcPts val="600"/>
              </a:spcBef>
              <a:spcAft>
                <a:spcPts val="1200"/>
              </a:spcAft>
              <a:buFont typeface="Wingdings" panose="05000000000000000000" pitchFamily="2" charset="2"/>
              <a:buChar char="l"/>
            </a:pPr>
            <a:r>
              <a:rPr lang="en-US" altLang="ja-JP" sz="1800" dirty="0">
                <a:solidFill>
                  <a:srgbClr val="FF0000"/>
                </a:solidFill>
                <a:effectLst/>
                <a:latin typeface="Times New Roman" panose="02020603050405020304" pitchFamily="18" charset="0"/>
                <a:ea typeface="游明朝" panose="02020400000000000000" pitchFamily="18" charset="-128"/>
              </a:rPr>
              <a:t>Classes 3, 5, 6, and 7 support coexistence with other wireless systems can result </a:t>
            </a:r>
            <a:r>
              <a:rPr lang="en-US" altLang="ja-JP" dirty="0">
                <a:solidFill>
                  <a:srgbClr val="FF0000"/>
                </a:solidFill>
                <a:latin typeface="Times New Roman" panose="02020603050405020304" pitchFamily="18" charset="0"/>
                <a:ea typeface="游明朝" panose="02020400000000000000" pitchFamily="18" charset="-128"/>
              </a:rPr>
              <a:t>in Class 0, 1, and 2 by </a:t>
            </a:r>
            <a:r>
              <a:rPr lang="en-US" altLang="ja-JP" sz="1800" dirty="0">
                <a:solidFill>
                  <a:srgbClr val="FF0000"/>
                </a:solidFill>
                <a:effectLst/>
                <a:latin typeface="Times New Roman" panose="02020603050405020304" pitchFamily="18" charset="0"/>
                <a:ea typeface="游明朝" panose="02020400000000000000" pitchFamily="18" charset="-128"/>
              </a:rPr>
              <a:t>mitigation technology to cancel interference from other radios except </a:t>
            </a:r>
            <a:r>
              <a:rPr lang="en-US" altLang="ja-JP" sz="1800" dirty="0" err="1">
                <a:solidFill>
                  <a:srgbClr val="FF0000"/>
                </a:solidFill>
                <a:effectLst/>
                <a:latin typeface="Times New Roman" panose="02020603050405020304" pitchFamily="18" charset="0"/>
                <a:ea typeface="游明朝" panose="02020400000000000000" pitchFamily="18" charset="-128"/>
              </a:rPr>
              <a:t>regacy</a:t>
            </a:r>
            <a:r>
              <a:rPr lang="en-US" altLang="ja-JP" sz="1800" dirty="0">
                <a:solidFill>
                  <a:srgbClr val="FF0000"/>
                </a:solidFill>
                <a:effectLst/>
                <a:latin typeface="Times New Roman" panose="02020603050405020304" pitchFamily="18" charset="0"/>
                <a:ea typeface="游明朝" panose="02020400000000000000" pitchFamily="18" charset="-128"/>
              </a:rPr>
              <a:t> 15.6 at the receiver side (see clause 4.7.2 of draft#1.11.</a:t>
            </a: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During CCA, a BAN coordinator may analyze the type of synchronization preamble detected from a 15.6ma, 15.6, or 15.4 system.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In Figure 6, the state transition probabilities are approximated in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Furthermore, the duration of the CAP and CFP are determined by statistics of various QoS level of packets in previous consecutive </a:t>
            </a:r>
            <a:r>
              <a:rPr lang="en-US" altLang="ja-JP" sz="1800" dirty="0" err="1">
                <a:effectLst/>
                <a:latin typeface="Times New Roman" panose="02020603050405020304" pitchFamily="18" charset="0"/>
                <a:ea typeface="游明朝" panose="02020400000000000000" pitchFamily="18" charset="-128"/>
              </a:rPr>
              <a:t>superframes</a:t>
            </a:r>
            <a:r>
              <a:rPr lang="en-US" altLang="ja-JP" sz="1800" dirty="0">
                <a:effectLst/>
                <a:latin typeface="Times New Roman" panose="02020603050405020304" pitchFamily="18" charset="0"/>
                <a:ea typeface="游明朝" panose="02020400000000000000" pitchFamily="18" charset="-128"/>
              </a:rPr>
              <a:t> for  every coming  </a:t>
            </a:r>
            <a:r>
              <a:rPr lang="en-US" altLang="ja-JP" sz="1800" dirty="0" err="1">
                <a:effectLst/>
                <a:latin typeface="Times New Roman" panose="02020603050405020304" pitchFamily="18" charset="0"/>
                <a:ea typeface="游明朝" panose="02020400000000000000" pitchFamily="18" charset="-128"/>
              </a:rPr>
              <a:t>superframe</a:t>
            </a:r>
            <a:r>
              <a:rPr lang="en-US" altLang="ja-JP" sz="1800" dirty="0">
                <a:effectLst/>
                <a:latin typeface="Times New Roman" panose="02020603050405020304" pitchFamily="18" charset="0"/>
                <a:ea typeface="游明朝" panose="02020400000000000000" pitchFamily="18" charset="-128"/>
              </a:rPr>
              <a:t>.  </a:t>
            </a:r>
            <a:endParaRPr lang="ja-JP" altLang="ja-JP" sz="1800" dirty="0">
              <a:effectLst/>
              <a:latin typeface="Times New Roman" panose="02020603050405020304" pitchFamily="18" charset="0"/>
              <a:ea typeface="游明朝" panose="02020400000000000000" pitchFamily="18" charset="-128"/>
            </a:endParaRPr>
          </a:p>
          <a:p>
            <a:pPr marL="285750" indent="-285750" algn="just">
              <a:lnSpc>
                <a:spcPts val="1700"/>
              </a:lnSpc>
              <a:spcBef>
                <a:spcPts val="600"/>
              </a:spcBef>
              <a:spcAft>
                <a:spcPts val="1200"/>
              </a:spcAft>
              <a:buFont typeface="Wingdings" panose="05000000000000000000" pitchFamily="2" charset="2"/>
              <a:buChar char="l"/>
            </a:pPr>
            <a:r>
              <a:rPr lang="en-US" altLang="ja-JP" sz="1800" dirty="0">
                <a:effectLst/>
                <a:latin typeface="Times New Roman" panose="02020603050405020304" pitchFamily="18" charset="0"/>
                <a:ea typeface="游明朝" panose="02020400000000000000" pitchFamily="18" charset="-128"/>
              </a:rPr>
              <a:t>The draft revision #1.11 supports BANs operating with high reliability in dense environments coexisting with intra-interference and inter-interference due to other wireless systems in the same frequency band. Figure 6 shows state transition among several classes of coexistence environment defined in Table 1.</a:t>
            </a:r>
            <a:endParaRPr lang="ja-JP" altLang="ja-JP" sz="2400" dirty="0">
              <a:effectLst/>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73955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9ACBFE7-6C58-4D25-BE43-CE0AA6E91DAB}"/>
              </a:ext>
            </a:extLst>
          </p:cNvPr>
          <p:cNvSpPr>
            <a:spLocks noGrp="1"/>
          </p:cNvSpPr>
          <p:nvPr>
            <p:ph type="sldNum" sz="quarter" idx="12"/>
          </p:nvPr>
        </p:nvSpPr>
        <p:spPr>
          <a:xfrm>
            <a:off x="4358429" y="6475413"/>
            <a:ext cx="503343" cy="215444"/>
          </a:xfrm>
        </p:spPr>
        <p:txBody>
          <a:bodyPr/>
          <a:lstStyle/>
          <a:p>
            <a:pPr>
              <a:defRPr/>
            </a:pPr>
            <a:r>
              <a:rPr lang="en-US" sz="1400">
                <a:solidFill>
                  <a:srgbClr val="000000"/>
                </a:solidFill>
              </a:rPr>
              <a:t>Slide </a:t>
            </a:r>
            <a:fld id="{C65D8D74-25E4-4A14-9B13-1C1CBE0663D9}" type="slidenum">
              <a:rPr lang="en-US" sz="1400" smtClean="0">
                <a:solidFill>
                  <a:srgbClr val="000000"/>
                </a:solidFill>
              </a:rPr>
              <a:pPr>
                <a:defRPr/>
              </a:pPr>
              <a:t>13</a:t>
            </a:fld>
            <a:endParaRPr lang="en-US" sz="1400" dirty="0">
              <a:solidFill>
                <a:srgbClr val="000000"/>
              </a:solidFill>
            </a:endParaRPr>
          </a:p>
        </p:txBody>
      </p:sp>
      <p:sp>
        <p:nvSpPr>
          <p:cNvPr id="3" name="タイトル 2">
            <a:extLst>
              <a:ext uri="{FF2B5EF4-FFF2-40B4-BE49-F238E27FC236}">
                <a16:creationId xmlns:a16="http://schemas.microsoft.com/office/drawing/2014/main" id="{34BA9B69-F060-4D53-8AE0-1A1D925D0BFD}"/>
              </a:ext>
            </a:extLst>
          </p:cNvPr>
          <p:cNvSpPr>
            <a:spLocks noGrp="1"/>
          </p:cNvSpPr>
          <p:nvPr>
            <p:ph type="title"/>
          </p:nvPr>
        </p:nvSpPr>
        <p:spPr/>
        <p:txBody>
          <a:bodyPr/>
          <a:lstStyle/>
          <a:p>
            <a:r>
              <a:rPr kumimoji="1" lang="en-US" altLang="ja-JP" sz="2800" b="1" dirty="0">
                <a:latin typeface="+mn-lt"/>
              </a:rPr>
              <a:t>QoS Levels of Packets </a:t>
            </a:r>
            <a:br>
              <a:rPr kumimoji="1" lang="en-US" altLang="ja-JP" sz="2800" b="1" dirty="0">
                <a:latin typeface="+mn-lt"/>
              </a:rPr>
            </a:br>
            <a:r>
              <a:rPr kumimoji="1" lang="en-US" altLang="ja-JP" sz="2800" b="1" dirty="0">
                <a:latin typeface="+mn-lt"/>
              </a:rPr>
              <a:t>corresponding to User Priority </a:t>
            </a:r>
            <a:endParaRPr kumimoji="1" lang="ja-JP" altLang="en-US" sz="2800" b="1" dirty="0">
              <a:latin typeface="+mn-lt"/>
            </a:endParaRPr>
          </a:p>
        </p:txBody>
      </p:sp>
      <p:sp>
        <p:nvSpPr>
          <p:cNvPr id="4" name="日付プレースホルダー 3">
            <a:extLst>
              <a:ext uri="{FF2B5EF4-FFF2-40B4-BE49-F238E27FC236}">
                <a16:creationId xmlns:a16="http://schemas.microsoft.com/office/drawing/2014/main" id="{CA855833-4C4E-45DB-AD0E-3A564438881F}"/>
              </a:ext>
            </a:extLst>
          </p:cNvPr>
          <p:cNvSpPr>
            <a:spLocks noGrp="1"/>
          </p:cNvSpPr>
          <p:nvPr>
            <p:ph type="dt" sz="half" idx="2"/>
          </p:nvPr>
        </p:nvSpPr>
        <p:spPr>
          <a:xfrm>
            <a:off x="762000" y="350566"/>
            <a:ext cx="1600200" cy="246221"/>
          </a:xfrm>
        </p:spPr>
        <p:txBody>
          <a:bodyPr/>
          <a:lstStyle/>
          <a:p>
            <a:pPr fontAlgn="base">
              <a:spcBef>
                <a:spcPct val="0"/>
              </a:spcBef>
              <a:spcAft>
                <a:spcPct val="0"/>
              </a:spcAft>
            </a:pPr>
            <a:r>
              <a:rPr kumimoji="0" lang="en-US" altLang="ja-JP" sz="1600">
                <a:solidFill>
                  <a:srgbClr val="000000"/>
                </a:solidFill>
                <a:latin typeface="Times New Roman" pitchFamily="18" charset="0"/>
              </a:rPr>
              <a:t>January 2024</a:t>
            </a:r>
            <a:endParaRPr kumimoji="0" lang="en-US" altLang="ja-JP" sz="1600" dirty="0">
              <a:solidFill>
                <a:srgbClr val="000000"/>
              </a:solidFill>
              <a:latin typeface="Times New Roman" pitchFamily="18" charset="0"/>
            </a:endParaRPr>
          </a:p>
        </p:txBody>
      </p:sp>
      <p:graphicFrame>
        <p:nvGraphicFramePr>
          <p:cNvPr id="6" name="表 6">
            <a:extLst>
              <a:ext uri="{FF2B5EF4-FFF2-40B4-BE49-F238E27FC236}">
                <a16:creationId xmlns:a16="http://schemas.microsoft.com/office/drawing/2014/main" id="{307FA5D1-7B0E-48D4-BD0C-956959DB4CF8}"/>
              </a:ext>
            </a:extLst>
          </p:cNvPr>
          <p:cNvGraphicFramePr>
            <a:graphicFrameLocks noGrp="1"/>
          </p:cNvGraphicFramePr>
          <p:nvPr>
            <p:extLst>
              <p:ext uri="{D42A27DB-BD31-4B8C-83A1-F6EECF244321}">
                <p14:modId xmlns:p14="http://schemas.microsoft.com/office/powerpoint/2010/main" val="3325923872"/>
              </p:ext>
            </p:extLst>
          </p:nvPr>
        </p:nvGraphicFramePr>
        <p:xfrm>
          <a:off x="4877802" y="2009283"/>
          <a:ext cx="4116482" cy="4209982"/>
        </p:xfrm>
        <a:graphic>
          <a:graphicData uri="http://schemas.openxmlformats.org/drawingml/2006/table">
            <a:tbl>
              <a:tblPr firstRow="1" bandRow="1">
                <a:tableStyleId>{5940675A-B579-460E-94D1-54222C63F5DA}</a:tableStyleId>
              </a:tblPr>
              <a:tblGrid>
                <a:gridCol w="982499">
                  <a:extLst>
                    <a:ext uri="{9D8B030D-6E8A-4147-A177-3AD203B41FA5}">
                      <a16:colId xmlns:a16="http://schemas.microsoft.com/office/drawing/2014/main" val="4281885170"/>
                    </a:ext>
                  </a:extLst>
                </a:gridCol>
                <a:gridCol w="1543929">
                  <a:extLst>
                    <a:ext uri="{9D8B030D-6E8A-4147-A177-3AD203B41FA5}">
                      <a16:colId xmlns:a16="http://schemas.microsoft.com/office/drawing/2014/main" val="514745024"/>
                    </a:ext>
                  </a:extLst>
                </a:gridCol>
                <a:gridCol w="1590054">
                  <a:extLst>
                    <a:ext uri="{9D8B030D-6E8A-4147-A177-3AD203B41FA5}">
                      <a16:colId xmlns:a16="http://schemas.microsoft.com/office/drawing/2014/main" val="1314698544"/>
                    </a:ext>
                  </a:extLst>
                </a:gridCol>
              </a:tblGrid>
              <a:tr h="495547">
                <a:tc>
                  <a:txBody>
                    <a:bodyPr/>
                    <a:lstStyle/>
                    <a:p>
                      <a:pPr algn="ctr"/>
                      <a:r>
                        <a:rPr kumimoji="1" lang="en-US" altLang="ja-JP" sz="1400" b="1" dirty="0">
                          <a:latin typeface="+mn-lt"/>
                        </a:rPr>
                        <a:t>User priority</a:t>
                      </a:r>
                      <a:endParaRPr kumimoji="1" lang="ja-JP" altLang="en-US" sz="14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Traffic designation</a:t>
                      </a:r>
                      <a:endParaRPr kumimoji="1" lang="ja-JP" altLang="en-US" sz="1200" b="1" dirty="0">
                        <a:latin typeface="+mn-lt"/>
                      </a:endParaRPr>
                    </a:p>
                  </a:txBody>
                  <a:tcPr>
                    <a:solidFill>
                      <a:schemeClr val="accent2">
                        <a:lumMod val="20000"/>
                        <a:lumOff val="80000"/>
                      </a:schemeClr>
                    </a:solidFill>
                  </a:tcPr>
                </a:tc>
                <a:tc>
                  <a:txBody>
                    <a:bodyPr/>
                    <a:lstStyle/>
                    <a:p>
                      <a:pPr algn="ctr"/>
                      <a:r>
                        <a:rPr kumimoji="1" lang="en-US" altLang="ja-JP" sz="1200" b="1" dirty="0">
                          <a:latin typeface="+mn-lt"/>
                        </a:rPr>
                        <a:t>Frame type</a:t>
                      </a:r>
                      <a:endParaRPr kumimoji="1" lang="ja-JP" altLang="en-US" sz="1200" b="1" dirty="0">
                        <a:latin typeface="+mn-lt"/>
                      </a:endParaRPr>
                    </a:p>
                  </a:txBody>
                  <a:tcPr>
                    <a:solidFill>
                      <a:schemeClr val="accent2">
                        <a:lumMod val="20000"/>
                        <a:lumOff val="80000"/>
                      </a:schemeClr>
                    </a:solidFill>
                  </a:tcPr>
                </a:tc>
                <a:extLst>
                  <a:ext uri="{0D108BD9-81ED-4DB2-BD59-A6C34878D82A}">
                    <a16:rowId xmlns:a16="http://schemas.microsoft.com/office/drawing/2014/main" val="4251253394"/>
                  </a:ext>
                </a:extLst>
              </a:tr>
              <a:tr h="317289">
                <a:tc>
                  <a:txBody>
                    <a:bodyPr/>
                    <a:lstStyle/>
                    <a:p>
                      <a:pPr algn="ctr"/>
                      <a:r>
                        <a:rPr kumimoji="1" lang="en-US" altLang="ja-JP" sz="1400" b="1" dirty="0">
                          <a:latin typeface="+mn-ea"/>
                          <a:ea typeface="+mn-ea"/>
                        </a:rPr>
                        <a:t>0</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Background (BK)</a:t>
                      </a:r>
                      <a:endParaRPr kumimoji="1" lang="ja-JP" altLang="en-US" sz="1200" b="1" dirty="0">
                        <a:latin typeface="+mj-lt"/>
                      </a:endParaRPr>
                    </a:p>
                  </a:txBody>
                  <a:tcPr/>
                </a:tc>
                <a:tc>
                  <a:txBody>
                    <a:bodyPr/>
                    <a:lstStyle/>
                    <a:p>
                      <a:pPr algn="ct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512474474"/>
                  </a:ext>
                </a:extLst>
              </a:tr>
              <a:tr h="317289">
                <a:tc>
                  <a:txBody>
                    <a:bodyPr/>
                    <a:lstStyle/>
                    <a:p>
                      <a:pPr algn="ctr"/>
                      <a:r>
                        <a:rPr kumimoji="1" lang="en-US" altLang="ja-JP" sz="1400" b="1" dirty="0">
                          <a:latin typeface="+mn-ea"/>
                          <a:ea typeface="+mn-ea"/>
                        </a:rPr>
                        <a:t>1</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Best effort (BE)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3326327884"/>
                  </a:ext>
                </a:extLst>
              </a:tr>
              <a:tr h="495547">
                <a:tc>
                  <a:txBody>
                    <a:bodyPr/>
                    <a:lstStyle/>
                    <a:p>
                      <a:pPr algn="ctr"/>
                      <a:r>
                        <a:rPr kumimoji="1" lang="en-US" altLang="ja-JP" sz="1400" b="1" dirty="0">
                          <a:latin typeface="+mn-ea"/>
                          <a:ea typeface="+mn-ea"/>
                        </a:rPr>
                        <a:t>2</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Excellent effort (EE)</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968388818"/>
                  </a:ext>
                </a:extLst>
              </a:tr>
              <a:tr h="317289">
                <a:tc>
                  <a:txBody>
                    <a:bodyPr/>
                    <a:lstStyle/>
                    <a:p>
                      <a:pPr algn="ctr"/>
                      <a:r>
                        <a:rPr kumimoji="1" lang="en-US" altLang="ja-JP" sz="1400" b="1" dirty="0">
                          <a:latin typeface="+mn-ea"/>
                          <a:ea typeface="+mn-ea"/>
                        </a:rPr>
                        <a:t>3</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Video (VI)</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422592770"/>
                  </a:ext>
                </a:extLst>
              </a:tr>
              <a:tr h="317289">
                <a:tc>
                  <a:txBody>
                    <a:bodyPr/>
                    <a:lstStyle/>
                    <a:p>
                      <a:pPr algn="ctr"/>
                      <a:r>
                        <a:rPr kumimoji="1" lang="en-US" altLang="ja-JP" sz="1400" b="1" dirty="0">
                          <a:latin typeface="+mn-ea"/>
                          <a:ea typeface="+mn-ea"/>
                        </a:rPr>
                        <a:t>4</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Voice (VO)</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2817812179"/>
                  </a:ext>
                </a:extLst>
              </a:tr>
              <a:tr h="539587">
                <a:tc>
                  <a:txBody>
                    <a:bodyPr/>
                    <a:lstStyle/>
                    <a:p>
                      <a:pPr algn="ctr"/>
                      <a:r>
                        <a:rPr kumimoji="1" lang="en-US" altLang="ja-JP" sz="1400" b="1" dirty="0">
                          <a:latin typeface="+mn-ea"/>
                          <a:ea typeface="+mn-ea"/>
                        </a:rPr>
                        <a:t>5</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3909945391"/>
                  </a:ext>
                </a:extLst>
              </a:tr>
              <a:tr h="693766">
                <a:tc>
                  <a:txBody>
                    <a:bodyPr/>
                    <a:lstStyle/>
                    <a:p>
                      <a:pPr algn="ctr"/>
                      <a:r>
                        <a:rPr kumimoji="1" lang="en-US" altLang="ja-JP" sz="1400" b="1" dirty="0">
                          <a:latin typeface="+mn-ea"/>
                          <a:ea typeface="+mn-ea"/>
                        </a:rPr>
                        <a:t>6</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High-priority medical data or network control</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 or management</a:t>
                      </a:r>
                      <a:endParaRPr kumimoji="1" lang="ja-JP" altLang="en-US" sz="1200" b="1" dirty="0">
                        <a:latin typeface="+mj-lt"/>
                      </a:endParaRPr>
                    </a:p>
                  </a:txBody>
                  <a:tcPr/>
                </a:tc>
                <a:extLst>
                  <a:ext uri="{0D108BD9-81ED-4DB2-BD59-A6C34878D82A}">
                    <a16:rowId xmlns:a16="http://schemas.microsoft.com/office/drawing/2014/main" val="1135171504"/>
                  </a:ext>
                </a:extLst>
              </a:tr>
              <a:tr h="693766">
                <a:tc>
                  <a:txBody>
                    <a:bodyPr/>
                    <a:lstStyle/>
                    <a:p>
                      <a:pPr algn="ctr"/>
                      <a:r>
                        <a:rPr kumimoji="1" lang="en-US" altLang="ja-JP" sz="1400" b="1" dirty="0">
                          <a:latin typeface="+mn-ea"/>
                          <a:ea typeface="+mn-ea"/>
                        </a:rPr>
                        <a:t>7</a:t>
                      </a:r>
                      <a:endParaRPr kumimoji="1" lang="ja-JP" altLang="en-US" sz="1400" b="1" dirty="0">
                        <a:latin typeface="+mn-ea"/>
                        <a:ea typeface="+mn-ea"/>
                      </a:endParaRPr>
                    </a:p>
                  </a:txBody>
                  <a:tcPr>
                    <a:solidFill>
                      <a:srgbClr val="FFFF00"/>
                    </a:solidFill>
                  </a:tcPr>
                </a:tc>
                <a:tc>
                  <a:txBody>
                    <a:bodyPr/>
                    <a:lstStyle/>
                    <a:p>
                      <a:pPr algn="ctr"/>
                      <a:r>
                        <a:rPr kumimoji="1" lang="en-US" altLang="ja-JP" sz="1200" b="1" dirty="0">
                          <a:latin typeface="+mj-lt"/>
                        </a:rPr>
                        <a:t>Emergency or medical implant event report</a:t>
                      </a:r>
                      <a:endParaRPr kumimoji="1" lang="ja-JP" altLang="en-US" sz="12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latin typeface="+mj-lt"/>
                        </a:rPr>
                        <a:t>Data</a:t>
                      </a:r>
                      <a:endParaRPr kumimoji="1" lang="ja-JP" altLang="en-US" sz="1200" b="1" dirty="0">
                        <a:latin typeface="+mj-lt"/>
                      </a:endParaRPr>
                    </a:p>
                  </a:txBody>
                  <a:tcPr/>
                </a:tc>
                <a:extLst>
                  <a:ext uri="{0D108BD9-81ED-4DB2-BD59-A6C34878D82A}">
                    <a16:rowId xmlns:a16="http://schemas.microsoft.com/office/drawing/2014/main" val="4025078811"/>
                  </a:ext>
                </a:extLst>
              </a:tr>
            </a:tbl>
          </a:graphicData>
        </a:graphic>
      </p:graphicFrame>
      <p:sp>
        <p:nvSpPr>
          <p:cNvPr id="7" name="テキスト ボックス 6">
            <a:extLst>
              <a:ext uri="{FF2B5EF4-FFF2-40B4-BE49-F238E27FC236}">
                <a16:creationId xmlns:a16="http://schemas.microsoft.com/office/drawing/2014/main" id="{BF72E107-77AA-4128-9974-6BEAA69B83DD}"/>
              </a:ext>
            </a:extLst>
          </p:cNvPr>
          <p:cNvSpPr txBox="1"/>
          <p:nvPr/>
        </p:nvSpPr>
        <p:spPr>
          <a:xfrm>
            <a:off x="234051" y="1949335"/>
            <a:ext cx="4468578" cy="452431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latin typeface="+mj-lt"/>
              </a:rPr>
              <a:t>In Std.15.6 WBAN systems, a various data such as vital signs, skin temperature,  blood pressure, ECG, EEG, </a:t>
            </a:r>
            <a:r>
              <a:rPr kumimoji="1" lang="en-US" altLang="ja-JP" dirty="0" err="1">
                <a:latin typeface="+mj-lt"/>
              </a:rPr>
              <a:t>ECoG</a:t>
            </a:r>
            <a:r>
              <a:rPr kumimoji="1" lang="en-US" altLang="ja-JP" dirty="0">
                <a:latin typeface="+mj-lt"/>
              </a:rPr>
              <a:t>, and vehicle controlling commons have different QoS levels corresponding to user priority.</a:t>
            </a:r>
            <a:endParaRPr kumimoji="1" lang="en-US" altLang="ja-JP" b="1" u="sng" dirty="0">
              <a:latin typeface="+mj-lt"/>
            </a:endParaRPr>
          </a:p>
          <a:p>
            <a:pPr marL="285750" indent="-285750">
              <a:buFont typeface="Arial" panose="020B0604020202020204" pitchFamily="34" charset="0"/>
              <a:buChar char="•"/>
            </a:pPr>
            <a:endParaRPr lang="en-US" altLang="ja-JP" dirty="0">
              <a:latin typeface="+mj-lt"/>
            </a:endParaRPr>
          </a:p>
          <a:p>
            <a:pPr marL="285750" indent="-285750">
              <a:buFont typeface="Arial" panose="020B0604020202020204" pitchFamily="34" charset="0"/>
              <a:buChar char="•"/>
            </a:pPr>
            <a:r>
              <a:rPr lang="en-US" altLang="ja-JP" sz="1800" dirty="0">
                <a:latin typeface="+mj-lt"/>
              </a:rPr>
              <a:t>In </a:t>
            </a:r>
            <a:r>
              <a:rPr lang="en-US" altLang="ja-JP" dirty="0">
                <a:latin typeface="+mj-lt"/>
              </a:rPr>
              <a:t>15.6ma for dependable WBAN for human and vehicles, data packet transmission should be dependable according to QoS levels even in various classes of coexistence environment.</a:t>
            </a:r>
          </a:p>
          <a:p>
            <a:pPr marL="285750" indent="-285750">
              <a:buFont typeface="Arial" panose="020B0604020202020204" pitchFamily="34" charset="0"/>
              <a:buChar char="•"/>
            </a:pPr>
            <a:endParaRPr kumimoji="1" lang="en-US" altLang="ja-JP" dirty="0">
              <a:latin typeface="+mj-lt"/>
            </a:endParaRPr>
          </a:p>
          <a:p>
            <a:pPr marL="285750" indent="-285750">
              <a:buFont typeface="Arial" panose="020B0604020202020204" pitchFamily="34" charset="0"/>
              <a:buChar char="•"/>
            </a:pPr>
            <a:r>
              <a:rPr kumimoji="1" lang="en-US" altLang="ja-JP" dirty="0">
                <a:latin typeface="+mj-lt"/>
              </a:rPr>
              <a:t>Therefore, </a:t>
            </a:r>
            <a:r>
              <a:rPr kumimoji="1" lang="en-US" altLang="ja-JP" b="1" u="sng" dirty="0">
                <a:latin typeface="+mj-lt"/>
              </a:rPr>
              <a:t>appropriate sets of error controlling scheme with FEC and hybrid ARQ </a:t>
            </a:r>
            <a:r>
              <a:rPr kumimoji="1" lang="en-US" altLang="ja-JP" dirty="0">
                <a:latin typeface="+mj-lt"/>
              </a:rPr>
              <a:t>corresponding to QoS levels have been standardized in 15.6ma,</a:t>
            </a:r>
          </a:p>
        </p:txBody>
      </p:sp>
    </p:spTree>
    <p:extLst>
      <p:ext uri="{BB962C8B-B14F-4D97-AF65-F5344CB8AC3E}">
        <p14:creationId xmlns:p14="http://schemas.microsoft.com/office/powerpoint/2010/main" val="3084269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A27B59-ECBD-F48A-BC6E-4290A7E47D3B}"/>
              </a:ext>
            </a:extLst>
          </p:cNvPr>
          <p:cNvSpPr>
            <a:spLocks noGrp="1"/>
          </p:cNvSpPr>
          <p:nvPr>
            <p:ph type="title"/>
          </p:nvPr>
        </p:nvSpPr>
        <p:spPr>
          <a:xfrm>
            <a:off x="69850" y="578009"/>
            <a:ext cx="9004300" cy="792490"/>
          </a:xfrm>
        </p:spPr>
        <p:txBody>
          <a:bodyPr/>
          <a:lstStyle/>
          <a:p>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FEC/HARQ for 64 </a:t>
            </a:r>
            <a:r>
              <a:rPr kumimoji="0" lang="en-US" altLang="ja-JP" sz="2400" b="1" dirty="0">
                <a:solidFill>
                  <a:srgbClr val="000000"/>
                </a:solidFill>
                <a:latin typeface="+mn-ea"/>
                <a:ea typeface="+mn-ea"/>
                <a:cs typeface="Times New Roman"/>
                <a:sym typeface="Times New Roman"/>
              </a:rPr>
              <a:t>Combinations of </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8 Coexistence Classes </a:t>
            </a:r>
            <a:b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br>
            <a:r>
              <a:rPr kumimoji="0" lang="en-US" altLang="ja-JP" sz="2400" b="1" i="0" u="none" strike="noStrike" kern="0" cap="none" spc="0" normalizeH="0" baseline="0" noProof="0" dirty="0">
                <a:ln>
                  <a:noFill/>
                </a:ln>
                <a:solidFill>
                  <a:srgbClr val="000000"/>
                </a:solidFill>
                <a:effectLst/>
                <a:uLnTx/>
                <a:uFillTx/>
                <a:latin typeface="ADLaM Display" panose="020F0502020204030204" pitchFamily="2" charset="0"/>
                <a:ea typeface="ADLaM Display" panose="020F0502020204030204" pitchFamily="2" charset="0"/>
                <a:cs typeface="ADLaM Display" panose="020F0502020204030204" pitchFamily="2" charset="0"/>
                <a:sym typeface="Times New Roman"/>
              </a:rPr>
              <a:t>×</a:t>
            </a:r>
            <a:r>
              <a:rPr kumimoji="0" lang="en-US" altLang="ja-JP" sz="2400" b="1" i="0" u="none" strike="noStrike" kern="0" cap="none" spc="0" normalizeH="0" baseline="0" noProof="0" dirty="0">
                <a:ln>
                  <a:noFill/>
                </a:ln>
                <a:solidFill>
                  <a:srgbClr val="000000"/>
                </a:solidFill>
                <a:effectLst/>
                <a:uLnTx/>
                <a:uFillTx/>
                <a:latin typeface="+mn-ea"/>
                <a:ea typeface="+mn-ea"/>
                <a:cs typeface="Times New Roman"/>
                <a:sym typeface="Times New Roman"/>
              </a:rPr>
              <a:t> 8 QoS Packet Levels</a:t>
            </a:r>
            <a:endParaRPr kumimoji="1" lang="ja-JP" altLang="en-US" sz="3200" b="1" dirty="0">
              <a:latin typeface="+mn-ea"/>
              <a:ea typeface="+mn-ea"/>
            </a:endParaRPr>
          </a:p>
        </p:txBody>
      </p:sp>
      <p:sp>
        <p:nvSpPr>
          <p:cNvPr id="3" name="日付プレースホルダー 2">
            <a:extLst>
              <a:ext uri="{FF2B5EF4-FFF2-40B4-BE49-F238E27FC236}">
                <a16:creationId xmlns:a16="http://schemas.microsoft.com/office/drawing/2014/main" id="{FDD6005F-B91B-D90C-1D20-07C5CF679ACF}"/>
              </a:ext>
            </a:extLst>
          </p:cNvPr>
          <p:cNvSpPr>
            <a:spLocks noGrp="1"/>
          </p:cNvSpPr>
          <p:nvPr>
            <p:ph type="dt" idx="10"/>
          </p:nvPr>
        </p:nvSpPr>
        <p:spPr/>
        <p:txBody>
          <a:bodyPr/>
          <a:lstStyle/>
          <a:p>
            <a:r>
              <a:rPr lang="en-US" altLang="ja-JP"/>
              <a:t>January 2024</a:t>
            </a:r>
            <a:endParaRPr lang="en-US" dirty="0"/>
          </a:p>
        </p:txBody>
      </p:sp>
      <p:sp>
        <p:nvSpPr>
          <p:cNvPr id="4" name="スライド番号プレースホルダー 3">
            <a:extLst>
              <a:ext uri="{FF2B5EF4-FFF2-40B4-BE49-F238E27FC236}">
                <a16:creationId xmlns:a16="http://schemas.microsoft.com/office/drawing/2014/main" id="{2E170962-E92D-64AF-46BE-20BED70C456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7" name="Content Placeholder 2">
            <a:extLst>
              <a:ext uri="{FF2B5EF4-FFF2-40B4-BE49-F238E27FC236}">
                <a16:creationId xmlns:a16="http://schemas.microsoft.com/office/drawing/2014/main" id="{0600EB28-75D8-9334-A3E6-24030A8099C7}"/>
              </a:ext>
            </a:extLst>
          </p:cNvPr>
          <p:cNvSpPr>
            <a:spLocks noGrp="1"/>
          </p:cNvSpPr>
          <p:nvPr>
            <p:ph type="body" sz="quarter" idx="13"/>
          </p:nvPr>
        </p:nvSpPr>
        <p:spPr>
          <a:xfrm>
            <a:off x="647699" y="5601917"/>
            <a:ext cx="8106833" cy="722682"/>
          </a:xfrm>
          <a:prstGeom prst="rect">
            <a:avLst/>
          </a:prstGeom>
        </p:spPr>
        <p:txBody>
          <a:bodyPr/>
          <a:lstStyle/>
          <a:p>
            <a:pPr marL="182880" indent="-182880"/>
            <a:r>
              <a:rPr kumimoji="1" lang="en-US" altLang="ja-JP" sz="1800" dirty="0"/>
              <a:t>FEC codes and Hybrid ARQ have been designed for 8 ×</a:t>
            </a:r>
            <a:r>
              <a:rPr lang="ja-JP" altLang="en-US" sz="1800" dirty="0"/>
              <a:t> </a:t>
            </a:r>
            <a:r>
              <a:rPr lang="en-US" altLang="ja-JP" sz="1800" dirty="0"/>
              <a:t>8</a:t>
            </a:r>
            <a:r>
              <a:rPr lang="ja-JP" altLang="en-US" sz="1800" dirty="0"/>
              <a:t> </a:t>
            </a:r>
            <a:r>
              <a:rPr lang="en-US" altLang="ja-JP" sz="1800" dirty="0"/>
              <a:t>=</a:t>
            </a:r>
            <a:r>
              <a:rPr lang="ja-JP" altLang="en-US" sz="1800" dirty="0"/>
              <a:t> </a:t>
            </a:r>
            <a:r>
              <a:rPr lang="en-US" altLang="ja-JP" sz="1800" dirty="0"/>
              <a:t>64</a:t>
            </a:r>
            <a:r>
              <a:rPr lang="ja-JP" altLang="en-US" sz="1800" dirty="0"/>
              <a:t> </a:t>
            </a:r>
            <a:r>
              <a:rPr lang="en-US" altLang="ja-JP" sz="1800" dirty="0"/>
              <a:t>combinations</a:t>
            </a:r>
            <a:r>
              <a:rPr lang="ja-JP" altLang="en-US" sz="1800" dirty="0"/>
              <a:t> </a:t>
            </a:r>
            <a:r>
              <a:rPr lang="en-US" altLang="ja-JP" sz="1800" dirty="0"/>
              <a:t>for</a:t>
            </a:r>
            <a:r>
              <a:rPr lang="ja-JP" altLang="en-US" sz="1800" dirty="0"/>
              <a:t> </a:t>
            </a:r>
            <a:r>
              <a:rPr lang="en-US" altLang="ja-JP" sz="1800" dirty="0"/>
              <a:t>QoS</a:t>
            </a:r>
            <a:r>
              <a:rPr lang="ja-JP" altLang="en-US" sz="1800" dirty="0"/>
              <a:t> </a:t>
            </a:r>
            <a:r>
              <a:rPr lang="en-US" altLang="ja-JP" sz="1800" dirty="0"/>
              <a:t>levels</a:t>
            </a:r>
            <a:r>
              <a:rPr lang="ja-JP" altLang="en-US" sz="1800" dirty="0"/>
              <a:t> </a:t>
            </a:r>
            <a:r>
              <a:rPr lang="en-US" altLang="ja-JP" sz="1800" dirty="0"/>
              <a:t>and</a:t>
            </a:r>
            <a:r>
              <a:rPr lang="ja-JP" altLang="en-US" sz="1800" dirty="0"/>
              <a:t> </a:t>
            </a:r>
            <a:r>
              <a:rPr lang="en-US" altLang="ja-JP" sz="1800" dirty="0"/>
              <a:t>Coexistence</a:t>
            </a:r>
            <a:r>
              <a:rPr lang="ja-JP" altLang="en-US" sz="1800" dirty="0"/>
              <a:t> </a:t>
            </a:r>
            <a:r>
              <a:rPr lang="en-US" altLang="ja-JP" sz="1800" dirty="0"/>
              <a:t>classes under various standard of channel models.</a:t>
            </a:r>
            <a:endParaRPr lang="en-US" sz="1800" dirty="0"/>
          </a:p>
        </p:txBody>
      </p:sp>
      <p:pic>
        <p:nvPicPr>
          <p:cNvPr id="8" name="図 7" descr="テーブル&#10;&#10;自動的に生成された説明">
            <a:extLst>
              <a:ext uri="{FF2B5EF4-FFF2-40B4-BE49-F238E27FC236}">
                <a16:creationId xmlns:a16="http://schemas.microsoft.com/office/drawing/2014/main" id="{5A0F5656-6485-A679-9C79-B70FAD45FD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208" y="1373667"/>
            <a:ext cx="8213584" cy="4110665"/>
          </a:xfrm>
          <a:prstGeom prst="rect">
            <a:avLst/>
          </a:prstGeom>
        </p:spPr>
      </p:pic>
    </p:spTree>
    <p:extLst>
      <p:ext uri="{BB962C8B-B14F-4D97-AF65-F5344CB8AC3E}">
        <p14:creationId xmlns:p14="http://schemas.microsoft.com/office/powerpoint/2010/main" val="3479155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D62449-2CE3-43A4-7F9F-8C5F5F6E97CA}"/>
              </a:ext>
            </a:extLst>
          </p:cNvPr>
          <p:cNvSpPr>
            <a:spLocks noGrp="1"/>
          </p:cNvSpPr>
          <p:nvPr>
            <p:ph type="title"/>
          </p:nvPr>
        </p:nvSpPr>
        <p:spPr>
          <a:xfrm>
            <a:off x="468351" y="542638"/>
            <a:ext cx="7772400" cy="1066800"/>
          </a:xfrm>
        </p:spPr>
        <p:txBody>
          <a:bodyPr/>
          <a:lstStyle/>
          <a:p>
            <a:r>
              <a:rPr lang="en-US" altLang="ja-JP" sz="2800" b="1" dirty="0">
                <a:solidFill>
                  <a:schemeClr val="tx1"/>
                </a:solidFill>
                <a:latin typeface="+mn-lt"/>
              </a:rPr>
              <a:t>FEC in TG6ma</a:t>
            </a:r>
            <a:br>
              <a:rPr lang="en-US" altLang="ja-JP" sz="2800" b="1" dirty="0">
                <a:solidFill>
                  <a:schemeClr val="tx1"/>
                </a:solidFill>
                <a:latin typeface="+mn-lt"/>
              </a:rPr>
            </a:br>
            <a:endParaRPr kumimoji="1" lang="ja-JP" altLang="en-US" sz="2800" b="1" dirty="0">
              <a:solidFill>
                <a:schemeClr val="tx1"/>
              </a:solidFill>
              <a:latin typeface="+mn-lt"/>
            </a:endParaRPr>
          </a:p>
        </p:txBody>
      </p:sp>
      <p:sp>
        <p:nvSpPr>
          <p:cNvPr id="4" name="スライド番号プレースホルダー 3">
            <a:extLst>
              <a:ext uri="{FF2B5EF4-FFF2-40B4-BE49-F238E27FC236}">
                <a16:creationId xmlns:a16="http://schemas.microsoft.com/office/drawing/2014/main" id="{BE741D88-75CF-F0D0-F9CF-67083C57B0B9}"/>
              </a:ext>
            </a:extLst>
          </p:cNvPr>
          <p:cNvSpPr>
            <a:spLocks noGrp="1"/>
          </p:cNvSpPr>
          <p:nvPr>
            <p:ph type="sldNum" sz="quarter" idx="12"/>
          </p:nvPr>
        </p:nvSpPr>
        <p:spPr>
          <a:xfrm>
            <a:off x="4393695" y="6475413"/>
            <a:ext cx="432811" cy="184666"/>
          </a:xfrm>
        </p:spPr>
        <p:txBody>
          <a:bodyPr/>
          <a:lstStyle/>
          <a:p>
            <a:r>
              <a:rPr lang="en-US" altLang="ja-JP"/>
              <a:t>Slide </a:t>
            </a:r>
            <a:fld id="{1B8858A5-62B6-9F48-B9FB-F96DB222C215}" type="slidenum">
              <a:rPr lang="en-US" altLang="ja-JP" smtClean="0"/>
              <a:pPr/>
              <a:t>15</a:t>
            </a:fld>
            <a:endParaRPr lang="en-US" altLang="ja-JP"/>
          </a:p>
        </p:txBody>
      </p:sp>
      <p:sp>
        <p:nvSpPr>
          <p:cNvPr id="14" name="テキスト ボックス 13">
            <a:extLst>
              <a:ext uri="{FF2B5EF4-FFF2-40B4-BE49-F238E27FC236}">
                <a16:creationId xmlns:a16="http://schemas.microsoft.com/office/drawing/2014/main" id="{06D0086B-34A2-7443-9B17-178ADFA57B17}"/>
              </a:ext>
            </a:extLst>
          </p:cNvPr>
          <p:cNvSpPr txBox="1"/>
          <p:nvPr/>
        </p:nvSpPr>
        <p:spPr>
          <a:xfrm>
            <a:off x="226689" y="4699010"/>
            <a:ext cx="8568952" cy="2031325"/>
          </a:xfrm>
          <a:prstGeom prst="rect">
            <a:avLst/>
          </a:prstGeom>
          <a:noFill/>
        </p:spPr>
        <p:txBody>
          <a:bodyPr wrap="square" rtlCol="0">
            <a:spAutoFit/>
          </a:bodyPr>
          <a:lstStyle/>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outer code, shortened Reed-Solomon (RS) codes with N=54 (original code length N=63) will be selected to correct burst errors due to interference from other WBANs and the coding rates are changed according to each QoS and channel condition</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As an inner code, 15.4ab LDPC (K=324, 648, 972, R=1/2) or BCC will be selected for the coexistence of 15.6ma and 15.4ab</a:t>
            </a:r>
          </a:p>
          <a:p>
            <a:pPr marL="285750" indent="-285750" eaLnBrk="1" fontAlgn="auto" hangingPunct="1">
              <a:spcBef>
                <a:spcPts val="0"/>
              </a:spcBef>
              <a:spcAft>
                <a:spcPts val="0"/>
              </a:spcAft>
              <a:buFont typeface="Arial" panose="020B0604020202020204" pitchFamily="34" charset="0"/>
              <a:buChar char="•"/>
            </a:pPr>
            <a:r>
              <a:rPr kumimoji="1" lang="en-US" altLang="ja-JP" sz="1800" dirty="0">
                <a:solidFill>
                  <a:srgbClr val="000000"/>
                </a:solidFill>
                <a:latin typeface="Times New Roman"/>
              </a:rPr>
              <a:t>This updated concept table is considered as the first priority</a:t>
            </a:r>
          </a:p>
          <a:p>
            <a:pPr marL="285750" indent="-285750" eaLnBrk="1" fontAlgn="auto" hangingPunct="1">
              <a:spcBef>
                <a:spcPts val="0"/>
              </a:spcBef>
              <a:spcAft>
                <a:spcPts val="0"/>
              </a:spcAft>
              <a:buFont typeface="Arial" panose="020B0604020202020204" pitchFamily="34" charset="0"/>
              <a:buChar char="•"/>
            </a:pPr>
            <a:endParaRPr kumimoji="1" lang="ja-JP" altLang="en-US" sz="1800" dirty="0">
              <a:solidFill>
                <a:srgbClr val="000000"/>
              </a:solidFill>
              <a:latin typeface="Times New Roman"/>
            </a:endParaRPr>
          </a:p>
        </p:txBody>
      </p:sp>
      <p:graphicFrame>
        <p:nvGraphicFramePr>
          <p:cNvPr id="15" name="表 7">
            <a:extLst>
              <a:ext uri="{FF2B5EF4-FFF2-40B4-BE49-F238E27FC236}">
                <a16:creationId xmlns:a16="http://schemas.microsoft.com/office/drawing/2014/main" id="{53140E2F-BAAF-73D9-62C5-72BFE6CCF763}"/>
              </a:ext>
            </a:extLst>
          </p:cNvPr>
          <p:cNvGraphicFramePr>
            <a:graphicFrameLocks noGrp="1"/>
          </p:cNvGraphicFramePr>
          <p:nvPr>
            <p:extLst>
              <p:ext uri="{D42A27DB-BD31-4B8C-83A1-F6EECF244321}">
                <p14:modId xmlns:p14="http://schemas.microsoft.com/office/powerpoint/2010/main" val="1499524434"/>
              </p:ext>
            </p:extLst>
          </p:nvPr>
        </p:nvGraphicFramePr>
        <p:xfrm>
          <a:off x="232470" y="1202664"/>
          <a:ext cx="8679061" cy="3545961"/>
        </p:xfrm>
        <a:graphic>
          <a:graphicData uri="http://schemas.openxmlformats.org/drawingml/2006/table">
            <a:tbl>
              <a:tblPr firstRow="1" bandRow="1"/>
              <a:tblGrid>
                <a:gridCol w="1131794">
                  <a:extLst>
                    <a:ext uri="{9D8B030D-6E8A-4147-A177-3AD203B41FA5}">
                      <a16:colId xmlns:a16="http://schemas.microsoft.com/office/drawing/2014/main" val="3882507656"/>
                    </a:ext>
                  </a:extLst>
                </a:gridCol>
                <a:gridCol w="3495768">
                  <a:extLst>
                    <a:ext uri="{9D8B030D-6E8A-4147-A177-3AD203B41FA5}">
                      <a16:colId xmlns:a16="http://schemas.microsoft.com/office/drawing/2014/main" val="3623240585"/>
                    </a:ext>
                  </a:extLst>
                </a:gridCol>
                <a:gridCol w="2808312">
                  <a:extLst>
                    <a:ext uri="{9D8B030D-6E8A-4147-A177-3AD203B41FA5}">
                      <a16:colId xmlns:a16="http://schemas.microsoft.com/office/drawing/2014/main" val="3026466261"/>
                    </a:ext>
                  </a:extLst>
                </a:gridCol>
                <a:gridCol w="1243187">
                  <a:extLst>
                    <a:ext uri="{9D8B030D-6E8A-4147-A177-3AD203B41FA5}">
                      <a16:colId xmlns:a16="http://schemas.microsoft.com/office/drawing/2014/main" val="2189150411"/>
                    </a:ext>
                  </a:extLst>
                </a:gridCol>
              </a:tblGrid>
              <a:tr h="37084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User priority</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Inner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Outer code</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r>
                        <a:rPr kumimoji="1" lang="en-US" altLang="ja-JP" sz="1600" dirty="0"/>
                        <a:t>HARQ</a:t>
                      </a:r>
                      <a:endParaRPr kumimoji="1" lang="ja-JP" altLang="en-US" sz="1600" dirty="0"/>
                    </a:p>
                  </a:txBody>
                  <a:tcPr anchor="ct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CC99"/>
                    </a:solidFill>
                  </a:tcPr>
                </a:tc>
                <a:extLst>
                  <a:ext uri="{0D108BD9-81ED-4DB2-BD59-A6C34878D82A}">
                    <a16:rowId xmlns:a16="http://schemas.microsoft.com/office/drawing/2014/main" val="489010237"/>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0</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922590291"/>
                  </a:ext>
                </a:extLst>
              </a:tr>
              <a:tr h="370961">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046508798"/>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114401533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3</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CC">
                        <a:lumMod val="40000"/>
                        <a:lumOff val="60000"/>
                      </a:srgbClr>
                    </a:solidFill>
                  </a:tcPr>
                </a:tc>
                <a:extLst>
                  <a:ext uri="{0D108BD9-81ED-4DB2-BD59-A6C34878D82A}">
                    <a16:rowId xmlns:a16="http://schemas.microsoft.com/office/drawing/2014/main" val="4289825731"/>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4</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46)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353208542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5</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38)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2277818415"/>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6</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28)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81593504"/>
                  </a:ext>
                </a:extLst>
              </a:tr>
              <a:tr h="37084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7</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r>
                        <a:rPr kumimoji="1" lang="en-US" altLang="ja-JP" sz="1600" b="1" dirty="0"/>
                        <a:t>15.4ab LDPC or BCC  (R=1/2)</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(54, 14) shortened RS code</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dirty="0"/>
                        <a:t>-</a:t>
                      </a:r>
                      <a:endParaRPr kumimoji="1" lang="ja-JP" altLang="en-US" sz="1600" b="1" dirty="0"/>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FF7C80"/>
                    </a:solidFill>
                  </a:tcPr>
                </a:tc>
                <a:extLst>
                  <a:ext uri="{0D108BD9-81ED-4DB2-BD59-A6C34878D82A}">
                    <a16:rowId xmlns:a16="http://schemas.microsoft.com/office/drawing/2014/main" val="1730419461"/>
                  </a:ext>
                </a:extLst>
              </a:tr>
            </a:tbl>
          </a:graphicData>
        </a:graphic>
      </p:graphicFrame>
      <p:sp>
        <p:nvSpPr>
          <p:cNvPr id="3" name="吹き出し: 四角形 2">
            <a:extLst>
              <a:ext uri="{FF2B5EF4-FFF2-40B4-BE49-F238E27FC236}">
                <a16:creationId xmlns:a16="http://schemas.microsoft.com/office/drawing/2014/main" id="{C7EC5680-3E5A-D83B-5BBB-153DDECEFC42}"/>
              </a:ext>
            </a:extLst>
          </p:cNvPr>
          <p:cNvSpPr/>
          <p:nvPr/>
        </p:nvSpPr>
        <p:spPr bwMode="auto">
          <a:xfrm>
            <a:off x="1415873" y="1121290"/>
            <a:ext cx="3384376" cy="3582083"/>
          </a:xfrm>
          <a:prstGeom prst="wedgeRectCallout">
            <a:avLst>
              <a:gd name="adj1" fmla="val -46116"/>
              <a:gd name="adj2" fmla="val -55173"/>
            </a:avLst>
          </a:prstGeom>
          <a:noFill/>
          <a:ln w="57150" cap="flat" cmpd="sng" algn="ctr">
            <a:solidFill>
              <a:srgbClr val="CC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 name="テキスト ボックス 4">
            <a:extLst>
              <a:ext uri="{FF2B5EF4-FFF2-40B4-BE49-F238E27FC236}">
                <a16:creationId xmlns:a16="http://schemas.microsoft.com/office/drawing/2014/main" id="{F50DE5C9-E86C-2EF7-0370-74207041BA37}"/>
              </a:ext>
            </a:extLst>
          </p:cNvPr>
          <p:cNvSpPr txBox="1"/>
          <p:nvPr/>
        </p:nvSpPr>
        <p:spPr>
          <a:xfrm>
            <a:off x="64531" y="609599"/>
            <a:ext cx="2304256" cy="58477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CC00FF"/>
                </a:solidFill>
                <a:effectLst/>
                <a:highlight>
                  <a:srgbClr val="FFFF00"/>
                </a:highlight>
                <a:uLnTx/>
                <a:uFillTx/>
                <a:latin typeface="Arial"/>
                <a:ea typeface="+mn-ea"/>
                <a:cs typeface="+mn-cs"/>
              </a:rPr>
              <a:t>Common with IEEE802.15.4ab</a:t>
            </a:r>
            <a:endParaRPr kumimoji="1" lang="ja-JP" altLang="en-US" sz="16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
        <p:nvSpPr>
          <p:cNvPr id="6" name="吹き出し: 四角形 5">
            <a:extLst>
              <a:ext uri="{FF2B5EF4-FFF2-40B4-BE49-F238E27FC236}">
                <a16:creationId xmlns:a16="http://schemas.microsoft.com/office/drawing/2014/main" id="{418AC6A9-651D-16E7-E44D-DCF85487D4DE}"/>
              </a:ext>
            </a:extLst>
          </p:cNvPr>
          <p:cNvSpPr/>
          <p:nvPr/>
        </p:nvSpPr>
        <p:spPr bwMode="auto">
          <a:xfrm>
            <a:off x="4877803" y="1116927"/>
            <a:ext cx="4105736" cy="3582083"/>
          </a:xfrm>
          <a:prstGeom prst="wedgeRectCallout">
            <a:avLst>
              <a:gd name="adj1" fmla="val -2819"/>
              <a:gd name="adj2" fmla="val -54550"/>
            </a:avLst>
          </a:prstGeom>
          <a:noFill/>
          <a:ln w="5715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ja-JP" alt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 name="テキスト ボックス 6">
            <a:extLst>
              <a:ext uri="{FF2B5EF4-FFF2-40B4-BE49-F238E27FC236}">
                <a16:creationId xmlns:a16="http://schemas.microsoft.com/office/drawing/2014/main" id="{0B7DAB02-C0DF-B109-5AF7-278C4ADFE62C}"/>
              </a:ext>
            </a:extLst>
          </p:cNvPr>
          <p:cNvSpPr txBox="1"/>
          <p:nvPr/>
        </p:nvSpPr>
        <p:spPr>
          <a:xfrm>
            <a:off x="7038750" y="617693"/>
            <a:ext cx="2148591" cy="7386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rgbClr val="CC00FF"/>
                </a:solidFill>
                <a:effectLst/>
                <a:highlight>
                  <a:srgbClr val="FFFF00"/>
                </a:highlight>
                <a:uLnTx/>
                <a:uFillTx/>
                <a:latin typeface="Arial"/>
                <a:ea typeface="+mn-ea"/>
                <a:cs typeface="+mn-cs"/>
              </a:rPr>
              <a:t>Error-correcting codes corresponding to QoS levels</a:t>
            </a:r>
            <a:endParaRPr kumimoji="1" lang="ja-JP" altLang="en-US" sz="1400" b="1" i="0" u="none" strike="noStrike" kern="1200" cap="none" spc="0" normalizeH="0" baseline="0" noProof="0" dirty="0">
              <a:ln>
                <a:noFill/>
              </a:ln>
              <a:solidFill>
                <a:srgbClr val="CC00FF"/>
              </a:solidFill>
              <a:effectLst/>
              <a:highlight>
                <a:srgbClr val="FFFF00"/>
              </a:highlight>
              <a:uLnTx/>
              <a:uFillTx/>
              <a:latin typeface="Arial"/>
              <a:ea typeface="+mn-ea"/>
              <a:cs typeface="+mn-cs"/>
            </a:endParaRPr>
          </a:p>
        </p:txBody>
      </p:sp>
    </p:spTree>
    <p:extLst>
      <p:ext uri="{BB962C8B-B14F-4D97-AF65-F5344CB8AC3E}">
        <p14:creationId xmlns:p14="http://schemas.microsoft.com/office/powerpoint/2010/main" val="349399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7765" y="372533"/>
            <a:ext cx="1858435" cy="323609"/>
          </a:xfrm>
        </p:spPr>
        <p:txBody>
          <a:bodyPr/>
          <a:lstStyle/>
          <a:p>
            <a:r>
              <a:rPr lang="en-US" altLang="ja-JP" sz="1600"/>
              <a:t>January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sz="1200"/>
              <a:t>Slide </a:t>
            </a:r>
            <a:fld id="{00000000-1234-1234-1234-123412341234}" type="slidenum">
              <a:rPr lang="en-US" sz="1200" smtClean="0"/>
              <a:pPr/>
              <a:t>16</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495624" y="816080"/>
            <a:ext cx="4180183" cy="461665"/>
          </a:xfrm>
          <a:prstGeom prst="rect">
            <a:avLst/>
          </a:prstGeom>
          <a:noFill/>
        </p:spPr>
        <p:txBody>
          <a:bodyPr wrap="none" rtlCol="0">
            <a:spAutoFit/>
          </a:bodyPr>
          <a:lstStyle/>
          <a:p>
            <a:r>
              <a:rPr lang="en-US" sz="2400" b="1" dirty="0"/>
              <a:t>TG 6ma Timeline(expected)</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3363827937"/>
              </p:ext>
            </p:extLst>
          </p:nvPr>
        </p:nvGraphicFramePr>
        <p:xfrm>
          <a:off x="150439" y="1496937"/>
          <a:ext cx="8919323" cy="3816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2" name="グループ化 1">
            <a:extLst>
              <a:ext uri="{FF2B5EF4-FFF2-40B4-BE49-F238E27FC236}">
                <a16:creationId xmlns:a16="http://schemas.microsoft.com/office/drawing/2014/main" id="{F3524165-B353-1A36-E6CC-5C4F3E046847}"/>
              </a:ext>
            </a:extLst>
          </p:cNvPr>
          <p:cNvGrpSpPr/>
          <p:nvPr/>
        </p:nvGrpSpPr>
        <p:grpSpPr>
          <a:xfrm>
            <a:off x="7035854" y="1797373"/>
            <a:ext cx="934526" cy="1445514"/>
            <a:chOff x="6050708" y="0"/>
            <a:chExt cx="934526" cy="1445514"/>
          </a:xfrm>
        </p:grpSpPr>
        <p:sp>
          <p:nvSpPr>
            <p:cNvPr id="3" name="正方形/長方形 2">
              <a:extLst>
                <a:ext uri="{FF2B5EF4-FFF2-40B4-BE49-F238E27FC236}">
                  <a16:creationId xmlns:a16="http://schemas.microsoft.com/office/drawing/2014/main" id="{95F317FE-9D18-8367-932F-DF72D478A02A}"/>
                </a:ext>
              </a:extLst>
            </p:cNvPr>
            <p:cNvSpPr/>
            <p:nvPr/>
          </p:nvSpPr>
          <p:spPr>
            <a:xfrm>
              <a:off x="6189778" y="0"/>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 name="テキスト ボックス 4">
              <a:extLst>
                <a:ext uri="{FF2B5EF4-FFF2-40B4-BE49-F238E27FC236}">
                  <a16:creationId xmlns:a16="http://schemas.microsoft.com/office/drawing/2014/main" id="{296981A9-07A1-9C49-7E66-BCDF0C254833}"/>
                </a:ext>
              </a:extLst>
            </p:cNvPr>
            <p:cNvSpPr txBox="1"/>
            <p:nvPr/>
          </p:nvSpPr>
          <p:spPr>
            <a:xfrm>
              <a:off x="6050708" y="291754"/>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May 2025</a:t>
              </a:r>
            </a:p>
          </p:txBody>
        </p:sp>
      </p:grpSp>
      <p:sp>
        <p:nvSpPr>
          <p:cNvPr id="7" name="楕円 6">
            <a:extLst>
              <a:ext uri="{FF2B5EF4-FFF2-40B4-BE49-F238E27FC236}">
                <a16:creationId xmlns:a16="http://schemas.microsoft.com/office/drawing/2014/main" id="{EDCA183C-BB01-902A-D35B-DCC42BE4DA07}"/>
              </a:ext>
            </a:extLst>
          </p:cNvPr>
          <p:cNvSpPr/>
          <p:nvPr/>
        </p:nvSpPr>
        <p:spPr>
          <a:xfrm>
            <a:off x="8290431" y="3126230"/>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1" name="グループ化 10">
            <a:extLst>
              <a:ext uri="{FF2B5EF4-FFF2-40B4-BE49-F238E27FC236}">
                <a16:creationId xmlns:a16="http://schemas.microsoft.com/office/drawing/2014/main" id="{A10755A3-2E65-C4F9-1109-E9E161FD0074}"/>
              </a:ext>
            </a:extLst>
          </p:cNvPr>
          <p:cNvGrpSpPr/>
          <p:nvPr/>
        </p:nvGrpSpPr>
        <p:grpSpPr>
          <a:xfrm>
            <a:off x="7579454" y="1829301"/>
            <a:ext cx="923582" cy="3012163"/>
            <a:chOff x="5972884" y="53299"/>
            <a:chExt cx="923582" cy="3012163"/>
          </a:xfrm>
        </p:grpSpPr>
        <p:sp>
          <p:nvSpPr>
            <p:cNvPr id="13" name="正方形/長方形 12">
              <a:extLst>
                <a:ext uri="{FF2B5EF4-FFF2-40B4-BE49-F238E27FC236}">
                  <a16:creationId xmlns:a16="http://schemas.microsoft.com/office/drawing/2014/main" id="{321D946D-1FD8-0591-9F3F-3C5952326C40}"/>
                </a:ext>
              </a:extLst>
            </p:cNvPr>
            <p:cNvSpPr/>
            <p:nvPr/>
          </p:nvSpPr>
          <p:spPr>
            <a:xfrm>
              <a:off x="6101010" y="53299"/>
              <a:ext cx="795456"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4" name="テキスト ボックス 13">
              <a:extLst>
                <a:ext uri="{FF2B5EF4-FFF2-40B4-BE49-F238E27FC236}">
                  <a16:creationId xmlns:a16="http://schemas.microsoft.com/office/drawing/2014/main" id="{CB25EBD9-D1A8-8B6B-5282-AB8518DDD9D5}"/>
                </a:ext>
              </a:extLst>
            </p:cNvPr>
            <p:cNvSpPr txBox="1"/>
            <p:nvPr/>
          </p:nvSpPr>
          <p:spPr>
            <a:xfrm>
              <a:off x="5972884" y="1666518"/>
              <a:ext cx="885845" cy="139894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June</a:t>
              </a:r>
              <a:r>
                <a:rPr lang="en-US" sz="1400" b="1" kern="1200" dirty="0">
                  <a:solidFill>
                    <a:srgbClr val="000000">
                      <a:hueOff val="0"/>
                      <a:satOff val="0"/>
                      <a:lumOff val="0"/>
                      <a:alphaOff val="0"/>
                    </a:srgbClr>
                  </a:solidFill>
                  <a:latin typeface="Times New Roman"/>
                  <a:ea typeface="+mn-ea"/>
                  <a:cs typeface="+mn-cs"/>
                </a:rPr>
                <a:t> 2025</a:t>
              </a:r>
            </a:p>
          </p:txBody>
        </p:sp>
      </p:gr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9" name="楕円 8">
            <a:extLst>
              <a:ext uri="{FF2B5EF4-FFF2-40B4-BE49-F238E27FC236}">
                <a16:creationId xmlns:a16="http://schemas.microsoft.com/office/drawing/2014/main" id="{4B1AC8FB-DF62-AFD9-421C-8A7C3DB7053A}"/>
              </a:ext>
            </a:extLst>
          </p:cNvPr>
          <p:cNvSpPr/>
          <p:nvPr/>
        </p:nvSpPr>
        <p:spPr>
          <a:xfrm>
            <a:off x="1603564" y="3196316"/>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6" name="楕円 15">
            <a:extLst>
              <a:ext uri="{FF2B5EF4-FFF2-40B4-BE49-F238E27FC236}">
                <a16:creationId xmlns:a16="http://schemas.microsoft.com/office/drawing/2014/main" id="{B175AB80-4D23-9ECC-8915-9DA3754366C6}"/>
              </a:ext>
            </a:extLst>
          </p:cNvPr>
          <p:cNvSpPr/>
          <p:nvPr/>
        </p:nvSpPr>
        <p:spPr>
          <a:xfrm>
            <a:off x="5441176" y="3196930"/>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20" name="グループ化 19">
            <a:extLst>
              <a:ext uri="{FF2B5EF4-FFF2-40B4-BE49-F238E27FC236}">
                <a16:creationId xmlns:a16="http://schemas.microsoft.com/office/drawing/2014/main" id="{25354B8A-865D-85B8-FAAE-70EE126C9F0F}"/>
              </a:ext>
            </a:extLst>
          </p:cNvPr>
          <p:cNvGrpSpPr/>
          <p:nvPr/>
        </p:nvGrpSpPr>
        <p:grpSpPr>
          <a:xfrm>
            <a:off x="5780515" y="1129174"/>
            <a:ext cx="1033755" cy="2052971"/>
            <a:chOff x="5074873" y="82635"/>
            <a:chExt cx="1033755" cy="2052971"/>
          </a:xfrm>
        </p:grpSpPr>
        <p:sp>
          <p:nvSpPr>
            <p:cNvPr id="21" name="正方形/長方形 20">
              <a:extLst>
                <a:ext uri="{FF2B5EF4-FFF2-40B4-BE49-F238E27FC236}">
                  <a16:creationId xmlns:a16="http://schemas.microsoft.com/office/drawing/2014/main" id="{25AE7012-670E-8BC2-5712-5A31659D817E}"/>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2" name="テキスト ボックス 21">
              <a:extLst>
                <a:ext uri="{FF2B5EF4-FFF2-40B4-BE49-F238E27FC236}">
                  <a16:creationId xmlns:a16="http://schemas.microsoft.com/office/drawing/2014/main" id="{51AA4BF8-75B8-75EB-4260-F387D862EAE6}"/>
                </a:ext>
              </a:extLst>
            </p:cNvPr>
            <p:cNvSpPr txBox="1"/>
            <p:nvPr/>
          </p:nvSpPr>
          <p:spPr>
            <a:xfrm>
              <a:off x="5074873" y="664238"/>
              <a:ext cx="1033755" cy="147136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2024</a:t>
              </a:r>
            </a:p>
          </p:txBody>
        </p:sp>
      </p:grpSp>
      <p:grpSp>
        <p:nvGrpSpPr>
          <p:cNvPr id="23" name="グループ化 22">
            <a:extLst>
              <a:ext uri="{FF2B5EF4-FFF2-40B4-BE49-F238E27FC236}">
                <a16:creationId xmlns:a16="http://schemas.microsoft.com/office/drawing/2014/main" id="{A3D2D0EA-64BF-2B6B-AD25-65FDC4E66CB7}"/>
              </a:ext>
            </a:extLst>
          </p:cNvPr>
          <p:cNvGrpSpPr/>
          <p:nvPr/>
        </p:nvGrpSpPr>
        <p:grpSpPr>
          <a:xfrm>
            <a:off x="6497097" y="761801"/>
            <a:ext cx="1175715" cy="4114045"/>
            <a:chOff x="4711061" y="82635"/>
            <a:chExt cx="1175715" cy="4114045"/>
          </a:xfrm>
        </p:grpSpPr>
        <p:sp>
          <p:nvSpPr>
            <p:cNvPr id="24" name="正方形/長方形 23">
              <a:extLst>
                <a:ext uri="{FF2B5EF4-FFF2-40B4-BE49-F238E27FC236}">
                  <a16:creationId xmlns:a16="http://schemas.microsoft.com/office/drawing/2014/main" id="{A9E88181-C22C-5B34-1700-3D1775B44D3B}"/>
                </a:ext>
              </a:extLst>
            </p:cNvPr>
            <p:cNvSpPr/>
            <p:nvPr/>
          </p:nvSpPr>
          <p:spPr>
            <a:xfrm>
              <a:off x="5168409" y="82635"/>
              <a:ext cx="718367" cy="1398944"/>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25" name="テキスト ボックス 24">
              <a:extLst>
                <a:ext uri="{FF2B5EF4-FFF2-40B4-BE49-F238E27FC236}">
                  <a16:creationId xmlns:a16="http://schemas.microsoft.com/office/drawing/2014/main" id="{ED63A317-B657-1698-BA33-C7BCF73473ED}"/>
                </a:ext>
              </a:extLst>
            </p:cNvPr>
            <p:cNvSpPr txBox="1"/>
            <p:nvPr/>
          </p:nvSpPr>
          <p:spPr>
            <a:xfrm>
              <a:off x="4711061" y="893531"/>
              <a:ext cx="753542" cy="330314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Nov.</a:t>
              </a:r>
              <a:r>
                <a:rPr lang="en-US" sz="1400" b="1" kern="1200" dirty="0">
                  <a:solidFill>
                    <a:srgbClr val="000000">
                      <a:hueOff val="0"/>
                      <a:satOff val="0"/>
                      <a:lumOff val="0"/>
                      <a:alphaOff val="0"/>
                    </a:srgbClr>
                  </a:solidFill>
                  <a:latin typeface="Times New Roman"/>
                  <a:ea typeface="+mn-ea"/>
                  <a:cs typeface="+mn-cs"/>
                </a:rPr>
                <a:t>  2024</a:t>
              </a:r>
            </a:p>
          </p:txBody>
        </p:sp>
      </p:grpSp>
      <p:sp>
        <p:nvSpPr>
          <p:cNvPr id="10" name="楕円 9">
            <a:extLst>
              <a:ext uri="{FF2B5EF4-FFF2-40B4-BE49-F238E27FC236}">
                <a16:creationId xmlns:a16="http://schemas.microsoft.com/office/drawing/2014/main" id="{D94E84C3-0D51-148E-3ED4-6E3B0D7BE2FD}"/>
              </a:ext>
            </a:extLst>
          </p:cNvPr>
          <p:cNvSpPr/>
          <p:nvPr/>
        </p:nvSpPr>
        <p:spPr>
          <a:xfrm>
            <a:off x="3637857" y="3193388"/>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grpSp>
        <p:nvGrpSpPr>
          <p:cNvPr id="17" name="グループ化 16">
            <a:extLst>
              <a:ext uri="{FF2B5EF4-FFF2-40B4-BE49-F238E27FC236}">
                <a16:creationId xmlns:a16="http://schemas.microsoft.com/office/drawing/2014/main" id="{0AF9E5CF-9185-CE73-9F26-73EE8EE9B756}"/>
              </a:ext>
            </a:extLst>
          </p:cNvPr>
          <p:cNvGrpSpPr/>
          <p:nvPr/>
        </p:nvGrpSpPr>
        <p:grpSpPr>
          <a:xfrm>
            <a:off x="3356336" y="1885808"/>
            <a:ext cx="963174" cy="1355521"/>
            <a:chOff x="2222243" y="89518"/>
            <a:chExt cx="963174" cy="1355521"/>
          </a:xfrm>
        </p:grpSpPr>
        <p:sp>
          <p:nvSpPr>
            <p:cNvPr id="18" name="正方形/長方形 17">
              <a:extLst>
                <a:ext uri="{FF2B5EF4-FFF2-40B4-BE49-F238E27FC236}">
                  <a16:creationId xmlns:a16="http://schemas.microsoft.com/office/drawing/2014/main" id="{704B6D09-74BF-AF5B-D160-971B7A706CC9}"/>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19" name="テキスト ボックス 18">
              <a:extLst>
                <a:ext uri="{FF2B5EF4-FFF2-40B4-BE49-F238E27FC236}">
                  <a16:creationId xmlns:a16="http://schemas.microsoft.com/office/drawing/2014/main" id="{073709A8-E433-79A3-7776-769C6CD02B93}"/>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letter ballot (LB) </a:t>
              </a:r>
              <a:r>
                <a:rPr kumimoji="1" lang="en-US" altLang="ja-JP" sz="1800" kern="1200" baseline="30000" dirty="0" err="1">
                  <a:solidFill>
                    <a:srgbClr val="000000">
                      <a:hueOff val="0"/>
                      <a:satOff val="0"/>
                      <a:lumOff val="0"/>
                      <a:alphaOff val="0"/>
                    </a:srgbClr>
                  </a:solidFill>
                  <a:latin typeface="Times New Roman"/>
                  <a:ea typeface="+mn-ea"/>
                  <a:cs typeface="+mn-cs"/>
                </a:rPr>
                <a:t>submission</a:t>
              </a:r>
              <a:r>
                <a:rPr lang="en-US" sz="1200" b="1" kern="1200" dirty="0" err="1">
                  <a:solidFill>
                    <a:srgbClr val="000000">
                      <a:hueOff val="0"/>
                      <a:satOff val="0"/>
                      <a:lumOff val="0"/>
                      <a:alphaOff val="0"/>
                    </a:srgbClr>
                  </a:solidFill>
                  <a:latin typeface="Times New Roman"/>
                  <a:ea typeface="+mn-ea"/>
                  <a:cs typeface="+mn-cs"/>
                </a:rPr>
                <a:t>March</a:t>
              </a:r>
              <a:endParaRPr lang="en-US" sz="1200" b="1" kern="1200" dirty="0">
                <a:solidFill>
                  <a:srgbClr val="000000">
                    <a:hueOff val="0"/>
                    <a:satOff val="0"/>
                    <a:lumOff val="0"/>
                    <a:alphaOff val="0"/>
                  </a:srgbClr>
                </a:solidFill>
                <a:latin typeface="Times New Roman"/>
                <a:ea typeface="+mn-ea"/>
                <a:cs typeface="+mn-cs"/>
              </a:endParaRPr>
            </a:p>
            <a:p>
              <a:pPr marL="0" lvl="0" indent="0" algn="ctr" defTabSz="800100">
                <a:lnSpc>
                  <a:spcPct val="100000"/>
                </a:lnSpc>
                <a:spcBef>
                  <a:spcPct val="0"/>
                </a:spcBef>
                <a:spcAft>
                  <a:spcPct val="35000"/>
                </a:spcAft>
                <a:buNone/>
              </a:pP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sp>
        <p:nvSpPr>
          <p:cNvPr id="26" name="楕円 25">
            <a:extLst>
              <a:ext uri="{FF2B5EF4-FFF2-40B4-BE49-F238E27FC236}">
                <a16:creationId xmlns:a16="http://schemas.microsoft.com/office/drawing/2014/main" id="{60F18FE1-916C-2C63-5CF7-EBADF81F1F69}"/>
              </a:ext>
            </a:extLst>
          </p:cNvPr>
          <p:cNvSpPr/>
          <p:nvPr/>
        </p:nvSpPr>
        <p:spPr>
          <a:xfrm>
            <a:off x="7806849" y="3166026"/>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8" name="テキスト ボックス 27">
            <a:extLst>
              <a:ext uri="{FF2B5EF4-FFF2-40B4-BE49-F238E27FC236}">
                <a16:creationId xmlns:a16="http://schemas.microsoft.com/office/drawing/2014/main" id="{0BDE92A5-924C-3662-3BDE-38001CD7D951}"/>
              </a:ext>
            </a:extLst>
          </p:cNvPr>
          <p:cNvSpPr txBox="1"/>
          <p:nvPr/>
        </p:nvSpPr>
        <p:spPr>
          <a:xfrm>
            <a:off x="4638430" y="3803451"/>
            <a:ext cx="732422" cy="646331"/>
          </a:xfrm>
          <a:prstGeom prst="rect">
            <a:avLst/>
          </a:prstGeom>
          <a:noFill/>
        </p:spPr>
        <p:txBody>
          <a:bodyPr wrap="square">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fi-FI" altLang="ja-JP" sz="120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2nd LB </a:t>
            </a:r>
            <a:r>
              <a:rPr kumimoji="1" lang="fi-FI" altLang="ja-JP" sz="1200" i="0" u="none" strike="noStrike" kern="1200" cap="none" spc="0" normalizeH="0" baseline="0" noProof="0" dirty="0" err="1">
                <a:ln>
                  <a:noFill/>
                </a:ln>
                <a:solidFill>
                  <a:srgbClr val="000000"/>
                </a:solidFill>
                <a:effectLst/>
                <a:uLnTx/>
                <a:uFillTx/>
                <a:latin typeface="Times New Roman" panose="02020603050405020304" pitchFamily="18" charset="0"/>
                <a:ea typeface="ＭＳ Ｐゴシック" panose="020B0600070205080204" pitchFamily="50" charset="-128"/>
                <a:cs typeface="+mn-cs"/>
              </a:rPr>
              <a:t>recirculation</a:t>
            </a:r>
            <a:endParaRPr kumimoji="1" lang="fi-FI" altLang="ja-JP" sz="120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3753164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400"/>
              <a:t>January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sz="1100"/>
              <a:t>Slide </a:t>
            </a:r>
            <a:fld id="{00000000-1234-1234-1234-123412341234}" type="slidenum">
              <a:rPr lang="en-US" sz="1100" smtClean="0"/>
              <a:pPr/>
              <a:t>17</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38400" y="636709"/>
            <a:ext cx="3869201" cy="461665"/>
          </a:xfrm>
          <a:prstGeom prst="rect">
            <a:avLst/>
          </a:prstGeom>
          <a:noFill/>
        </p:spPr>
        <p:txBody>
          <a:bodyPr wrap="none" rtlCol="0">
            <a:spAutoFit/>
          </a:bodyPr>
          <a:lstStyle/>
          <a:p>
            <a:r>
              <a:rPr lang="en-US" sz="2400" b="1" dirty="0"/>
              <a:t>Expecting Timeline detail</a:t>
            </a:r>
          </a:p>
        </p:txBody>
      </p:sp>
      <p:graphicFrame>
        <p:nvGraphicFramePr>
          <p:cNvPr id="2" name="表 1">
            <a:extLst>
              <a:ext uri="{FF2B5EF4-FFF2-40B4-BE49-F238E27FC236}">
                <a16:creationId xmlns:a16="http://schemas.microsoft.com/office/drawing/2014/main" id="{52A20A84-8738-2B70-2E9F-7FA4E095EA88}"/>
              </a:ext>
            </a:extLst>
          </p:cNvPr>
          <p:cNvGraphicFramePr>
            <a:graphicFrameLocks noGrp="1"/>
          </p:cNvGraphicFramePr>
          <p:nvPr>
            <p:extLst>
              <p:ext uri="{D42A27DB-BD31-4B8C-83A1-F6EECF244321}">
                <p14:modId xmlns:p14="http://schemas.microsoft.com/office/powerpoint/2010/main" val="2659943890"/>
              </p:ext>
            </p:extLst>
          </p:nvPr>
        </p:nvGraphicFramePr>
        <p:xfrm>
          <a:off x="144968" y="1072115"/>
          <a:ext cx="8920975" cy="5030069"/>
        </p:xfrm>
        <a:graphic>
          <a:graphicData uri="http://schemas.openxmlformats.org/drawingml/2006/table">
            <a:tbl>
              <a:tblPr/>
              <a:tblGrid>
                <a:gridCol w="2397510">
                  <a:extLst>
                    <a:ext uri="{9D8B030D-6E8A-4147-A177-3AD203B41FA5}">
                      <a16:colId xmlns:a16="http://schemas.microsoft.com/office/drawing/2014/main" val="2339587418"/>
                    </a:ext>
                  </a:extLst>
                </a:gridCol>
                <a:gridCol w="775659">
                  <a:extLst>
                    <a:ext uri="{9D8B030D-6E8A-4147-A177-3AD203B41FA5}">
                      <a16:colId xmlns:a16="http://schemas.microsoft.com/office/drawing/2014/main" val="2631963613"/>
                    </a:ext>
                  </a:extLst>
                </a:gridCol>
                <a:gridCol w="1722217">
                  <a:extLst>
                    <a:ext uri="{9D8B030D-6E8A-4147-A177-3AD203B41FA5}">
                      <a16:colId xmlns:a16="http://schemas.microsoft.com/office/drawing/2014/main" val="26956096"/>
                    </a:ext>
                  </a:extLst>
                </a:gridCol>
                <a:gridCol w="3618570">
                  <a:extLst>
                    <a:ext uri="{9D8B030D-6E8A-4147-A177-3AD203B41FA5}">
                      <a16:colId xmlns:a16="http://schemas.microsoft.com/office/drawing/2014/main" val="1296787413"/>
                    </a:ext>
                  </a:extLst>
                </a:gridCol>
                <a:gridCol w="407019">
                  <a:extLst>
                    <a:ext uri="{9D8B030D-6E8A-4147-A177-3AD203B41FA5}">
                      <a16:colId xmlns:a16="http://schemas.microsoft.com/office/drawing/2014/main" val="2041352753"/>
                    </a:ext>
                  </a:extLst>
                </a:gridCol>
              </a:tblGrid>
              <a:tr h="336991">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Topic item</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dirty="0">
                          <a:solidFill>
                            <a:srgbClr val="FFFFFF"/>
                          </a:solidFill>
                          <a:effectLst/>
                          <a:latin typeface="Work Sans" pitchFamily="2" charset="0"/>
                          <a:ea typeface="ＭＳ Ｐゴシック" panose="020B0600070205080204" pitchFamily="50" charset="-128"/>
                        </a:rPr>
                        <a:t>Deadline</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Action items</a:t>
                      </a:r>
                    </a:p>
                  </a:txBody>
                  <a:tcPr marL="2069" marR="2069" marT="2069" marB="0" anchor="ctr">
                    <a:lnL>
                      <a:noFill/>
                    </a:lnL>
                    <a:lnR>
                      <a:noFill/>
                    </a:lnR>
                    <a:lnT>
                      <a:noFill/>
                    </a:lnT>
                    <a:lnB>
                      <a:noFill/>
                    </a:lnB>
                    <a:solidFill>
                      <a:srgbClr val="00B050"/>
                    </a:solidFill>
                  </a:tcPr>
                </a:tc>
                <a:tc>
                  <a:txBody>
                    <a:bodyPr/>
                    <a:lstStyle/>
                    <a:p>
                      <a:pPr algn="ctr" fontAlgn="ctr"/>
                      <a:r>
                        <a:rPr lang="fi-FI" sz="1400" b="1" i="0" u="none" strike="noStrike">
                          <a:solidFill>
                            <a:srgbClr val="FFFFFF"/>
                          </a:solidFill>
                          <a:effectLst/>
                          <a:latin typeface="Work Sans" pitchFamily="2" charset="0"/>
                          <a:ea typeface="ＭＳ Ｐゴシック" panose="020B0600070205080204" pitchFamily="50" charset="-128"/>
                        </a:rPr>
                        <a:t>Notes</a:t>
                      </a:r>
                    </a:p>
                  </a:txBody>
                  <a:tcPr marL="2069" marR="2069" marT="2069" marB="0" anchor="ctr">
                    <a:lnL>
                      <a:noFill/>
                    </a:lnL>
                    <a:lnR>
                      <a:noFill/>
                    </a:lnR>
                    <a:lnT>
                      <a:noFill/>
                    </a:lnT>
                    <a:lnB>
                      <a:noFill/>
                    </a:lnB>
                    <a:solidFill>
                      <a:srgbClr val="00B050"/>
                    </a:solidFill>
                  </a:tcPr>
                </a:tc>
                <a:tc>
                  <a:txBody>
                    <a:bodyPr/>
                    <a:lstStyle/>
                    <a:p>
                      <a:pPr algn="ctr" fontAlgn="ctr"/>
                      <a:r>
                        <a:rPr lang="fi-FI" sz="900" b="1" i="0" u="none" strike="noStrike" dirty="0" err="1">
                          <a:solidFill>
                            <a:srgbClr val="FFFFFF"/>
                          </a:solidFill>
                          <a:effectLst/>
                          <a:latin typeface="Work Sans" pitchFamily="2" charset="0"/>
                          <a:ea typeface="ＭＳ Ｐゴシック" panose="020B0600070205080204" pitchFamily="50" charset="-128"/>
                        </a:rPr>
                        <a:t>Progress</a:t>
                      </a:r>
                      <a:endParaRPr lang="fi-FI" sz="900" b="1" i="0" u="none" strike="noStrike" dirty="0">
                        <a:solidFill>
                          <a:srgbClr val="FFFFFF"/>
                        </a:solidFill>
                        <a:effectLst/>
                        <a:latin typeface="Work Sans" pitchFamily="2" charset="0"/>
                        <a:ea typeface="ＭＳ Ｐゴシック" panose="020B0600070205080204" pitchFamily="50" charset="-128"/>
                      </a:endParaRPr>
                    </a:p>
                  </a:txBody>
                  <a:tcPr marL="2069" marR="2069" marT="2069" marB="0" anchor="ctr">
                    <a:lnL>
                      <a:noFill/>
                    </a:lnL>
                    <a:lnR>
                      <a:noFill/>
                    </a:lnR>
                    <a:lnT>
                      <a:noFill/>
                    </a:lnT>
                    <a:lnB w="635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2380186118"/>
                  </a:ext>
                </a:extLst>
              </a:tr>
              <a:tr h="596474">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Std Draft v.1.11 WG pre-ballot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Jan/2024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Disposition of comments.</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MAC text based on harmonization.</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Updates of simulations for MAC and PHY.</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11092912"/>
                  </a:ext>
                </a:extLst>
              </a:tr>
              <a:tr h="606584">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Towards the March 2024 meeting</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March/2024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Adding MAC text.</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Revise PHY text.</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2729396447"/>
                  </a:ext>
                </a:extLst>
              </a:tr>
              <a:tr h="606584">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March/2024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1F2"/>
                    </a:solidFill>
                  </a:tcPr>
                </a:tc>
                <a:tc>
                  <a:txBody>
                    <a:bodyPr/>
                    <a:lstStyle/>
                    <a:p>
                      <a:pPr algn="l" fontAlgn="b"/>
                      <a:r>
                        <a:rPr lang="ja-JP" altLang="en-US" sz="14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l" fontAlgn="ctr">
                        <a:lnSpc>
                          <a:spcPts val="1000"/>
                        </a:lnSpc>
                      </a:pP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1. Based on pre-ballot resolutions, prepare Draft v. 2.0</a:t>
                      </a:r>
                      <a:b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2. Request LB submission before the January meeting. Consequently, the January meeting is used to resolve comments.</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533485977"/>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1st LB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May/2024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9891876"/>
                  </a:ext>
                </a:extLst>
              </a:tr>
              <a:tr h="215673">
                <a:tc>
                  <a:txBody>
                    <a:bodyPr/>
                    <a:lstStyle/>
                    <a:p>
                      <a:pPr algn="l" fontAlgn="ctr"/>
                      <a:r>
                        <a:rPr lang="fi-FI" sz="1200" b="1" i="0" u="none" strike="noStrike" dirty="0">
                          <a:solidFill>
                            <a:srgbClr val="000000"/>
                          </a:solidFill>
                          <a:effectLst/>
                          <a:latin typeface="Times New Roman" panose="02020603050405020304" pitchFamily="18" charset="0"/>
                          <a:ea typeface="ＭＳ Ｐゴシック" panose="020B0600070205080204" pitchFamily="50" charset="-128"/>
                        </a:rPr>
                        <a:t>2nd LB </a:t>
                      </a:r>
                      <a:r>
                        <a:rPr lang="fi-FI" sz="1200" b="1" i="0" u="none" strike="noStrike" dirty="0" err="1">
                          <a:solidFill>
                            <a:srgbClr val="000000"/>
                          </a:solidFill>
                          <a:effectLst/>
                          <a:latin typeface="Times New Roman" panose="02020603050405020304" pitchFamily="18" charset="0"/>
                          <a:ea typeface="ＭＳ Ｐゴシック" panose="020B0600070205080204" pitchFamily="50" charset="-128"/>
                        </a:rPr>
                        <a:t>recirculation</a:t>
                      </a:r>
                      <a:endParaRPr lang="fi-FI" sz="1200" b="1"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9480218"/>
                  </a:ext>
                </a:extLst>
              </a:tr>
              <a:tr h="215673">
                <a:tc>
                  <a:txBody>
                    <a:bodyPr/>
                    <a:lstStyle/>
                    <a:p>
                      <a:pPr algn="l" fontAlgn="ctr"/>
                      <a:r>
                        <a:rPr lang="en-US" sz="1200" b="1" i="0" u="none" strike="noStrike" dirty="0">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61169200"/>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Sept/2024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6185519"/>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506890"/>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407927"/>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82326616"/>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Feb/2025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87750272"/>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534202"/>
                  </a:ext>
                </a:extLst>
              </a:tr>
              <a:tr h="215673">
                <a:tc>
                  <a:txBody>
                    <a:bodyPr/>
                    <a:lstStyle/>
                    <a:p>
                      <a:pPr algn="l" fontAlgn="ctr"/>
                      <a:r>
                        <a:rPr lang="en-US" sz="1200" b="1"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2069" marR="2069" marT="2069"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43883312"/>
                  </a:ext>
                </a:extLst>
              </a:tr>
              <a:tr h="215673">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2069" marR="2069" marT="2069"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200" b="1"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2069" marR="2069" marT="2069"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200" b="1" i="0" u="none" strike="noStrike">
                          <a:solidFill>
                            <a:srgbClr val="000000"/>
                          </a:solidFill>
                          <a:effectLst/>
                          <a:latin typeface="Times New Roman" panose="02020603050405020304" pitchFamily="18" charset="0"/>
                          <a:ea typeface="ＭＳ Ｐゴシック" panose="020B0600070205080204" pitchFamily="50" charset="-128"/>
                        </a:rPr>
                        <a:t>RevCom approval</a:t>
                      </a:r>
                    </a:p>
                  </a:txBody>
                  <a:tcPr marL="2069" marR="2069" marT="2069"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ja-JP"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2069" marR="2069" marT="2069"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6531867"/>
                  </a:ext>
                </a:extLst>
              </a:tr>
            </a:tbl>
          </a:graphicData>
        </a:graphic>
      </p:graphicFrame>
    </p:spTree>
    <p:extLst>
      <p:ext uri="{BB962C8B-B14F-4D97-AF65-F5344CB8AC3E}">
        <p14:creationId xmlns:p14="http://schemas.microsoft.com/office/powerpoint/2010/main" val="1575644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6578" y="1052526"/>
            <a:ext cx="8969829" cy="5462774"/>
          </a:xfrm>
        </p:spPr>
        <p:txBody>
          <a:bodyPr/>
          <a:lstStyle/>
          <a:p>
            <a:pPr marL="0" indent="0">
              <a:lnSpc>
                <a:spcPts val="1300"/>
              </a:lnSpc>
              <a:buNone/>
            </a:pPr>
            <a:r>
              <a:rPr lang="ja-JP" altLang="en-US" sz="1400" dirty="0"/>
              <a:t>・</a:t>
            </a:r>
            <a:r>
              <a:rPr lang="is-IS" altLang="ja-JP" sz="1400" dirty="0"/>
              <a:t>TG15.6ma opening report for January 2024 meeting                                                   15-23-0638-01-06ma</a:t>
            </a:r>
          </a:p>
          <a:p>
            <a:pPr marL="0" indent="0">
              <a:lnSpc>
                <a:spcPts val="1300"/>
              </a:lnSpc>
              <a:buNone/>
            </a:pPr>
            <a:r>
              <a:rPr lang="ja-JP" altLang="en-US" sz="1400" dirty="0"/>
              <a:t>・</a:t>
            </a:r>
            <a:r>
              <a:rPr lang="is-IS" altLang="ja-JP" sz="1400" dirty="0"/>
              <a:t>TG15.6ma Agenda of  January Meeting in 2024                                                          15-23-0636-08-06ma</a:t>
            </a:r>
            <a:endParaRPr lang="en-US" altLang="ja-JP" sz="1400" dirty="0">
              <a:solidFill>
                <a:srgbClr val="000000"/>
              </a:solidFill>
              <a:latin typeface="Arial"/>
              <a:cs typeface="Times New Roman" pitchFamily="18" charset="0"/>
            </a:endParaRP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and Action Items for Draft#1                                                                          15-23-0360-03-06ma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15-23-0476-10-06ma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15-23-0361-02-06ma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a:t>
            </a:r>
            <a:r>
              <a:rPr lang="en-US" altLang="ja-JP" sz="1400" dirty="0" err="1">
                <a:solidFill>
                  <a:srgbClr val="000000"/>
                </a:solidFill>
                <a:latin typeface="Arial"/>
                <a:cs typeface="Times New Roman" pitchFamily="18" charset="0"/>
              </a:rPr>
              <a:t>superframe</a:t>
            </a:r>
            <a:r>
              <a:rPr lang="en-US" altLang="ja-JP" sz="1400" dirty="0">
                <a:solidFill>
                  <a:srgbClr val="000000"/>
                </a:solidFill>
                <a:latin typeface="Arial"/>
                <a:cs typeface="Times New Roman" pitchFamily="18" charset="0"/>
              </a:rPr>
              <a:t> structure for coexisting multiple dependable BANs                           15-24-0013-01-06ma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frame formats based on harmonization agreements                                            15-24-0054-00-06ma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Preliminary Evaluation on </a:t>
            </a:r>
            <a:r>
              <a:rPr lang="fi-FI" altLang="ja-JP" sz="1400" dirty="0" err="1">
                <a:solidFill>
                  <a:srgbClr val="000000"/>
                </a:solidFill>
                <a:latin typeface="Arial"/>
                <a:cs typeface="Times New Roman" pitchFamily="18" charset="0"/>
              </a:rPr>
              <a:t>Ranging</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Accuracy</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with</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Interference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Cancellation</a:t>
            </a:r>
            <a:r>
              <a:rPr lang="fi-FI" altLang="ja-JP" sz="1400" dirty="0">
                <a:solidFill>
                  <a:srgbClr val="000000"/>
                </a:solidFill>
                <a:latin typeface="Arial"/>
                <a:cs typeface="Times New Roman" pitchFamily="18" charset="0"/>
              </a:rPr>
              <a:t> in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Environments</a:t>
            </a:r>
            <a:r>
              <a:rPr lang="fi-FI" altLang="ja-JP" sz="1400" dirty="0">
                <a:solidFill>
                  <a:srgbClr val="000000"/>
                </a:solidFill>
                <a:latin typeface="Arial"/>
                <a:cs typeface="Times New Roman" pitchFamily="18" charset="0"/>
              </a:rPr>
              <a:t>  </a:t>
            </a:r>
          </a:p>
          <a:p>
            <a:pPr marL="0" indent="0">
              <a:lnSpc>
                <a:spcPts val="1300"/>
              </a:lnSpc>
              <a:buNone/>
            </a:pP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a:t>
            </a:r>
            <a:r>
              <a:rPr lang="fi-FI" altLang="ja-JP" sz="1400" dirty="0">
                <a:solidFill>
                  <a:srgbClr val="000000"/>
                </a:solidFill>
                <a:latin typeface="Arial"/>
                <a:cs typeface="Times New Roman" pitchFamily="18" charset="0"/>
              </a:rPr>
              <a:t>0057-00-06ma</a:t>
            </a:r>
          </a:p>
          <a:p>
            <a:pPr marL="0" indent="0">
              <a:lnSpc>
                <a:spcPts val="13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Evaluation of IEEE 802.15.6 Ultra-</a:t>
            </a:r>
            <a:r>
              <a:rPr lang="fi-FI" altLang="ja-JP" sz="1400" dirty="0" err="1">
                <a:solidFill>
                  <a:srgbClr val="000000"/>
                </a:solidFill>
                <a:latin typeface="Arial"/>
                <a:cs typeface="Times New Roman" pitchFamily="18" charset="0"/>
              </a:rPr>
              <a:t>wideband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Physical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Layer</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Utilizing</a:t>
            </a:r>
            <a:r>
              <a:rPr lang="fi-FI" altLang="ja-JP" sz="1400" dirty="0">
                <a:solidFill>
                  <a:srgbClr val="000000"/>
                </a:solidFill>
                <a:latin typeface="Arial"/>
                <a:cs typeface="Times New Roman" pitchFamily="18" charset="0"/>
              </a:rPr>
              <a:t> Super </a:t>
            </a:r>
            <a:r>
              <a:rPr lang="fi-FI" altLang="ja-JP" sz="1400" dirty="0" err="1">
                <a:solidFill>
                  <a:srgbClr val="000000"/>
                </a:solidFill>
                <a:latin typeface="Arial"/>
                <a:cs typeface="Times New Roman" pitchFamily="18" charset="0"/>
              </a:rPr>
              <a:t>Orthogonal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Convolutional</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Code</a:t>
            </a:r>
            <a:endParaRPr lang="fi-FI" altLang="ja-JP" sz="1400" dirty="0">
              <a:solidFill>
                <a:srgbClr val="000000"/>
              </a:solidFill>
              <a:latin typeface="Arial"/>
              <a:cs typeface="Times New Roman" pitchFamily="18" charset="0"/>
            </a:endParaRPr>
          </a:p>
          <a:p>
            <a:pPr marL="0" indent="0">
              <a:lnSpc>
                <a:spcPts val="1300"/>
              </a:lnSpc>
              <a:buNone/>
            </a:pPr>
            <a:r>
              <a:rPr lang="fi-FI" altLang="ja-JP" sz="1400" dirty="0">
                <a:solidFill>
                  <a:srgbClr val="000000"/>
                </a:solidFill>
                <a:latin typeface="Arial"/>
                <a:cs typeface="Times New Roman" pitchFamily="18" charset="0"/>
              </a:rPr>
              <a:t>                                                                                                                                           15-24-0051-00-06ma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Simulation results for Nagoya I. T. and YRP-IAI MAC proposal                                    15-23-0242-03-06ma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0474-01-06ma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0" indent="0">
              <a:lnSpc>
                <a:spcPts val="1300"/>
              </a:lnSpc>
              <a:buNone/>
            </a:pPr>
            <a:r>
              <a:rPr lang="en-US" altLang="ja-JP" sz="1400" dirty="0">
                <a:solidFill>
                  <a:srgbClr val="000000"/>
                </a:solidFill>
                <a:latin typeface="Arial"/>
                <a:cs typeface="Times New Roman" pitchFamily="18" charset="0"/>
              </a:rPr>
              <a:t>                                                                                                                                            15-22-0562-05-06ma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performance evaluation of ranging in coexistence environment                  15-23-0353-04-06ma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under Various Channel Models in Some Classes of Coexistence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15-23-0577-00-06ma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TG6ma Channel Model Document for Enhanced Dependability                                    15-22-0519-05-06ma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Draft pre-ballot comment resolution                                                                                15-23-0476-13-06ma </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Interference Mitigation Schemes in Class 3, 5, 6, and 7 of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15-24-0073-00-06ma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and convergence of MAC proposals for 15.6ma                                             15-24-0078-00-06ma</a:t>
            </a:r>
          </a:p>
          <a:p>
            <a:pPr marL="0" indent="0">
              <a:lnSpc>
                <a:spcPts val="13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TG6ma                                                                                             15-23-0056-05-06ma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 closing report for January 2024 meeting                                                       15-24-0074-00-06ma</a:t>
            </a:r>
          </a:p>
          <a:p>
            <a:pPr marL="0" indent="0">
              <a:lnSpc>
                <a:spcPts val="1300"/>
              </a:lnSpc>
              <a:buNone/>
            </a:pPr>
            <a:r>
              <a:rPr kumimoji="1" lang="ja-JP" altLang="en-US" sz="1400" b="0" i="0" u="none" strike="noStrike" kern="0" cap="none" spc="0" normalizeH="0" baseline="0" noProof="0" dirty="0">
                <a:ln>
                  <a:noFill/>
                </a:ln>
                <a:solidFill>
                  <a:srgbClr val="000000"/>
                </a:solidFill>
                <a:effectLst/>
                <a:uLnTx/>
                <a:uFillTx/>
                <a:latin typeface="Arial"/>
                <a:ea typeface="+mn-ea"/>
                <a:cs typeface="+mn-cs"/>
              </a:rPr>
              <a:t>・</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TG15.6ma</a:t>
            </a:r>
            <a:r>
              <a:rPr lang="ja-JP" altLang="en-US" sz="1400" dirty="0">
                <a:solidFill>
                  <a:srgbClr val="000000"/>
                </a:solidFill>
                <a:latin typeface="Arial"/>
              </a:rPr>
              <a:t> </a:t>
            </a:r>
            <a:r>
              <a:rPr lang="en-US" altLang="ja-JP" sz="1400" dirty="0">
                <a:solidFill>
                  <a:srgbClr val="000000"/>
                </a:solidFill>
                <a:latin typeface="Arial"/>
              </a:rPr>
              <a:t>January 2024</a:t>
            </a:r>
            <a:r>
              <a:rPr kumimoji="1" lang="is-IS" altLang="ja-JP" sz="1400" b="0" i="0" u="none" strike="noStrike" kern="0" cap="none" spc="0" normalizeH="0" baseline="0" noProof="0" dirty="0">
                <a:ln>
                  <a:noFill/>
                </a:ln>
                <a:solidFill>
                  <a:srgbClr val="000000"/>
                </a:solidFill>
                <a:effectLst/>
                <a:uLnTx/>
                <a:uFillTx/>
                <a:latin typeface="Arial"/>
                <a:ea typeface="+mn-ea"/>
                <a:cs typeface="+mn-cs"/>
              </a:rPr>
              <a:t> meeting minutes                                                                     15-24-0075-00-06ma</a:t>
            </a:r>
            <a:r>
              <a:rPr lang="fi-FI" altLang="ja-JP" sz="1200" dirty="0"/>
              <a:t>      /</a:t>
            </a:r>
          </a:p>
          <a:p>
            <a:pPr marL="0" indent="0">
              <a:lnSpc>
                <a:spcPts val="1300"/>
              </a:lnSpc>
              <a:buNone/>
            </a:pP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January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19</a:t>
            </a:fld>
            <a:endParaRPr lang="en-US" altLang="ja-JP" dirty="0"/>
          </a:p>
        </p:txBody>
      </p:sp>
      <p:sp>
        <p:nvSpPr>
          <p:cNvPr id="4" name="日付プレースホルダー 3">
            <a:extLst>
              <a:ext uri="{FF2B5EF4-FFF2-40B4-BE49-F238E27FC236}">
                <a16:creationId xmlns:a16="http://schemas.microsoft.com/office/drawing/2014/main" id="{84E70543-487D-2796-6B08-278444E4164B}"/>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Panama</a:t>
            </a:r>
            <a:br>
              <a:rPr lang="en-US" altLang="ja-JP" sz="2800" dirty="0">
                <a:ea typeface="ＭＳ Ｐゴシック" pitchFamily="50" charset="-128"/>
              </a:rPr>
            </a:br>
            <a:r>
              <a:rPr lang="en-US" altLang="ja-JP" sz="2800" dirty="0">
                <a:ea typeface="ＭＳ Ｐゴシック" pitchFamily="50" charset="-128"/>
              </a:rPr>
              <a:t>January 18</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20</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draft#1.11 of  Draft Proposals for Pre-Ballot</a:t>
            </a:r>
          </a:p>
          <a:p>
            <a:pPr marL="0" indent="0">
              <a:lnSpc>
                <a:spcPts val="2100"/>
              </a:lnSpc>
              <a:buNone/>
            </a:pPr>
            <a:r>
              <a:rPr lang="en-US" altLang="ja-JP" sz="1800" dirty="0">
                <a:solidFill>
                  <a:srgbClr val="FF0000"/>
                </a:solidFill>
              </a:rPr>
              <a:t>•Comment resolution for draft#1.11</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33452" y="790222"/>
            <a:ext cx="9139413"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148344" y="618697"/>
            <a:ext cx="9409429" cy="496325"/>
          </a:xfrm>
        </p:spPr>
        <p:txBody>
          <a:bodyPr>
            <a:noAutofit/>
          </a:bodyPr>
          <a:lstStyle/>
          <a:p>
            <a:r>
              <a:rPr lang="en-US" altLang="ja-JP" sz="2800" b="1" dirty="0">
                <a:latin typeface="ＭＳ Ｐゴシック" panose="020B0600070205080204" pitchFamily="50" charset="-128"/>
                <a:ea typeface="ＭＳ Ｐゴシック" panose="020B0600070205080204" pitchFamily="50" charset="-128"/>
              </a:rPr>
              <a:t>TG15.6ma Interim Session Schedule for 14-17</a:t>
            </a:r>
            <a:r>
              <a:rPr lang="en-US" altLang="ja-JP" sz="2800" b="1" baseline="30000" dirty="0">
                <a:latin typeface="ＭＳ Ｐゴシック" panose="020B0600070205080204" pitchFamily="50" charset="-128"/>
                <a:ea typeface="ＭＳ Ｐゴシック" panose="020B0600070205080204" pitchFamily="50" charset="-128"/>
              </a:rPr>
              <a:t>th</a:t>
            </a:r>
            <a:r>
              <a:rPr lang="en-US" altLang="ja-JP" sz="2800" b="1" dirty="0">
                <a:latin typeface="ＭＳ Ｐゴシック" panose="020B0600070205080204" pitchFamily="50" charset="-128"/>
                <a:ea typeface="ＭＳ Ｐゴシック" panose="020B0600070205080204" pitchFamily="50" charset="-128"/>
              </a:rPr>
              <a:t>, Jan. 2024</a:t>
            </a:r>
            <a:endParaRPr kumimoji="1" lang="ja-JP" altLang="en-US" sz="28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pic>
        <p:nvPicPr>
          <p:cNvPr id="9" name="図 8">
            <a:extLst>
              <a:ext uri="{FF2B5EF4-FFF2-40B4-BE49-F238E27FC236}">
                <a16:creationId xmlns:a16="http://schemas.microsoft.com/office/drawing/2014/main" id="{79275130-115E-5159-15C1-E4048888F7E9}"/>
              </a:ext>
            </a:extLst>
          </p:cNvPr>
          <p:cNvPicPr>
            <a:picLocks noChangeAspect="1"/>
          </p:cNvPicPr>
          <p:nvPr/>
        </p:nvPicPr>
        <p:blipFill>
          <a:blip r:embed="rId3"/>
          <a:stretch>
            <a:fillRect/>
          </a:stretch>
        </p:blipFill>
        <p:spPr>
          <a:xfrm>
            <a:off x="69108" y="2234811"/>
            <a:ext cx="1638384" cy="4128261"/>
          </a:xfrm>
          <a:prstGeom prst="rect">
            <a:avLst/>
          </a:prstGeom>
        </p:spPr>
      </p:pic>
      <p:pic>
        <p:nvPicPr>
          <p:cNvPr id="5" name="図 4">
            <a:extLst>
              <a:ext uri="{FF2B5EF4-FFF2-40B4-BE49-F238E27FC236}">
                <a16:creationId xmlns:a16="http://schemas.microsoft.com/office/drawing/2014/main" id="{AE284344-0069-6ACA-1507-975722C124BF}"/>
              </a:ext>
            </a:extLst>
          </p:cNvPr>
          <p:cNvPicPr>
            <a:picLocks noChangeAspect="1"/>
          </p:cNvPicPr>
          <p:nvPr/>
        </p:nvPicPr>
        <p:blipFill>
          <a:blip r:embed="rId4"/>
          <a:stretch>
            <a:fillRect/>
          </a:stretch>
        </p:blipFill>
        <p:spPr>
          <a:xfrm>
            <a:off x="1683112" y="2234301"/>
            <a:ext cx="7391780" cy="4128260"/>
          </a:xfrm>
          <a:prstGeom prst="rect">
            <a:avLst/>
          </a:prstGeom>
        </p:spPr>
      </p:pic>
    </p:spTree>
    <p:extLst>
      <p:ext uri="{BB962C8B-B14F-4D97-AF65-F5344CB8AC3E}">
        <p14:creationId xmlns:p14="http://schemas.microsoft.com/office/powerpoint/2010/main" val="3694244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45604" y="1211536"/>
            <a:ext cx="8928992"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TG15.6ma Opening Information for January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15-23-0638-01</a:t>
            </a:r>
            <a:r>
              <a:rPr lang="en-US" altLang="ja-JP" sz="1200" dirty="0"/>
              <a:t>-06ma</a:t>
            </a:r>
          </a:p>
          <a:p>
            <a:pPr>
              <a:lnSpc>
                <a:spcPts val="1300"/>
              </a:lnSpc>
            </a:pPr>
            <a:r>
              <a:rPr lang="en-US" altLang="ja-JP" sz="1200" dirty="0"/>
              <a:t>Approve last meeting minutes: TG 15.6ma Meeting Minutes for November 2023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15-23-0608-00</a:t>
            </a:r>
            <a:r>
              <a:rPr lang="en-US" altLang="ja-JP" sz="1200" dirty="0"/>
              <a:t>-06ma</a:t>
            </a:r>
          </a:p>
          <a:p>
            <a:pPr>
              <a:lnSpc>
                <a:spcPts val="1300"/>
              </a:lnSpc>
            </a:pPr>
            <a:r>
              <a:rPr lang="en-US" altLang="ja-JP" sz="1200" dirty="0"/>
              <a:t>Agenda of TG15.6ma January 2024 Meeting                                                                               doc.#15-23-0636-08-06ma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doc.#15-23-0557-01-06ma</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doc.#15-23-0476-11-06ma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doc.#15-23-0361-03-06ma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3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doc.#15-24-0013-01-06ma</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MAC frame formats based on harmonization agreements                                                    doc.#15-24-0054-00-06ma</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(Draft#1.19)                                                              doc.#15-23-0360-03-06ma</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Draft PAR and CSD 802.1ACea: Amendment to IEEE Standard 802.1AC-2016       doc.#15-23-0453-01&amp;454-01-06ma </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Resolution Database for Pre-Ballot WG                                                                                doc.#15-23-0476-01-06ma</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0576-01-06ma</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Preliminary Evaluation on Ranging Accuracy with Interference Cancellation in Coexistence Environments  24-057-00</a:t>
            </a:r>
          </a:p>
          <a:p>
            <a:pPr lvl="1" indent="-228600">
              <a:lnSpc>
                <a:spcPts val="13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doc.#15-24-0051-00-06ma</a:t>
            </a:r>
          </a:p>
          <a:p>
            <a:pPr lvl="1" indent="-228600">
              <a:lnSpc>
                <a:spcPts val="13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-0352-03-06ma</a:t>
            </a:r>
          </a:p>
          <a:p>
            <a:pPr lvl="1" indent="-228600">
              <a:lnSpc>
                <a:spcPts val="13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doc.#15-23-0560-01-06ma</a:t>
            </a:r>
          </a:p>
          <a:p>
            <a:pPr lvl="1" indent="-228600">
              <a:lnSpc>
                <a:spcPts val="13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doc.#15-23-0577-01-06ma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10.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11  TG6ma Channel Model Document for Enhanced Dependability                                           doc.#15-22-0519-05-06ma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13. Overview and convergence of MAC proposals for 15.6ma                                                    doc.#15-24-0078-00-06ma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14. Progress Report of TG6ma                                                                                                   doc.#15-23-0056-06-06ma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15. Timeline of TG6ma                                                                                                                doc.#15.23-0407-03-06ma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16. TG15.6ma Closing Report for January 2024                                                                         doc.#15-24-0074-00-06ma</a:t>
            </a:r>
          </a:p>
          <a:p>
            <a:pPr marL="514350" marR="0" lvl="1" indent="0" algn="l" defTabSz="914400" rtl="0" eaLnBrk="1" fontAlgn="base" latinLnBrk="0" hangingPunct="1">
              <a:lnSpc>
                <a:spcPts val="13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TG15.6ma Meeting Minutes for January 2024                                                                       doc.#15-24-0075-00-06ma</a:t>
            </a:r>
          </a:p>
          <a:p>
            <a:pPr marL="514350" marR="0" lvl="1" indent="0" algn="l" defTabSz="914400" rtl="0" eaLnBrk="1" fontAlgn="base" latinLnBrk="0" hangingPunct="1">
              <a:lnSpc>
                <a:spcPts val="13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761437"/>
            <a:ext cx="7772400" cy="429655"/>
          </a:xfrm>
          <a:ln/>
        </p:spPr>
        <p:txBody>
          <a:bodyPr/>
          <a:lstStyle/>
          <a:p>
            <a:r>
              <a:rPr lang="en-US" altLang="ja-JP" sz="2800" b="1" dirty="0">
                <a:latin typeface="+mn-lt"/>
              </a:rPr>
              <a:t>Agenda items for the week</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152D-C305-4094-A31B-0007B7EC28DB}"/>
              </a:ext>
            </a:extLst>
          </p:cNvPr>
          <p:cNvSpPr>
            <a:spLocks noGrp="1"/>
          </p:cNvSpPr>
          <p:nvPr>
            <p:ph type="title"/>
          </p:nvPr>
        </p:nvSpPr>
        <p:spPr>
          <a:xfrm>
            <a:off x="540834" y="685799"/>
            <a:ext cx="7772400" cy="589674"/>
          </a:xfrm>
        </p:spPr>
        <p:txBody>
          <a:bodyPr/>
          <a:lstStyle/>
          <a:p>
            <a:r>
              <a:rPr lang="en-US" b="1" dirty="0"/>
              <a:t>Basic Agreement(1/2)</a:t>
            </a:r>
          </a:p>
        </p:txBody>
      </p:sp>
      <p:sp>
        <p:nvSpPr>
          <p:cNvPr id="3" name="Date Placeholder 2">
            <a:extLst>
              <a:ext uri="{FF2B5EF4-FFF2-40B4-BE49-F238E27FC236}">
                <a16:creationId xmlns:a16="http://schemas.microsoft.com/office/drawing/2014/main" id="{43439B3F-647B-4AAE-845F-D5C5C20F1153}"/>
              </a:ext>
            </a:extLst>
          </p:cNvPr>
          <p:cNvSpPr>
            <a:spLocks noGrp="1"/>
          </p:cNvSpPr>
          <p:nvPr>
            <p:ph type="dt" idx="10"/>
          </p:nvPr>
        </p:nvSpPr>
        <p:spPr>
          <a:xfrm>
            <a:off x="684483" y="363379"/>
            <a:ext cx="1600200" cy="246221"/>
          </a:xfr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600" b="1" i="0" u="none" strike="noStrike" kern="0" cap="none" spc="0" normalizeH="0" baseline="0" noProof="0">
                <a:ln>
                  <a:noFill/>
                </a:ln>
                <a:solidFill>
                  <a:srgbClr val="000000"/>
                </a:solidFill>
                <a:effectLst/>
                <a:uLnTx/>
                <a:uFillTx/>
                <a:latin typeface="Times New Roman"/>
                <a:cs typeface="Times New Roman"/>
                <a:sym typeface="Times New Roman"/>
              </a:rPr>
              <a:t>January 2024</a:t>
            </a:r>
            <a:endParaRPr kumimoji="0" lang="en-US" altLang="ja-JP" sz="16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9E459048-8767-4382-A941-1A92601F13EF}"/>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478C0369-5516-4C1B-BFBD-AC14BAEF71A1}"/>
              </a:ext>
            </a:extLst>
          </p:cNvPr>
          <p:cNvSpPr>
            <a:spLocks noGrp="1"/>
          </p:cNvSpPr>
          <p:nvPr>
            <p:ph sz="quarter" idx="13"/>
          </p:nvPr>
        </p:nvSpPr>
        <p:spPr>
          <a:xfrm>
            <a:off x="685799" y="1616927"/>
            <a:ext cx="7772401" cy="4624567"/>
          </a:xfrm>
        </p:spPr>
        <p:txBody>
          <a:bodyPr/>
          <a:lstStyle/>
          <a:p>
            <a:r>
              <a:rPr lang="en-US" sz="2000" dirty="0"/>
              <a:t>IEEE802.15.6ma; revision of IEEE802.15.6-2012 focuses on enhanced dependability in data transmission and ranging in classified environments of coexistence with the same and other frequency shared wireless networks. </a:t>
            </a:r>
          </a:p>
          <a:p>
            <a:r>
              <a:rPr lang="en-US" sz="2000" dirty="0"/>
              <a:t>15.6ma covers new and conventional channel models of major use cases of 802.15.6ma Body Area Networks (BAN) are for human and vehicle bodies in medical and automotive applications for enhanced dependability.</a:t>
            </a:r>
          </a:p>
          <a:p>
            <a:r>
              <a:rPr lang="en-US" sz="2000" dirty="0">
                <a:solidFill>
                  <a:srgbClr val="FF0000"/>
                </a:solidFill>
              </a:rPr>
              <a:t>15.6ma supports some backward compatibility with 15.6-2012 as much as possible but not all of them in PHY and MAC. 15.6ma aims to replace 15.6-2012 for enhanced dependability.</a:t>
            </a:r>
            <a:r>
              <a:rPr lang="en-US" sz="2000" dirty="0"/>
              <a:t> For instance, 15.6ma focuses on only UWB in PHY and only time structure mode in MAC.</a:t>
            </a:r>
          </a:p>
          <a:p>
            <a:endParaRPr lang="en-US" sz="2000" dirty="0"/>
          </a:p>
        </p:txBody>
      </p:sp>
    </p:spTree>
    <p:extLst>
      <p:ext uri="{BB962C8B-B14F-4D97-AF65-F5344CB8AC3E}">
        <p14:creationId xmlns:p14="http://schemas.microsoft.com/office/powerpoint/2010/main" val="2922047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1152D-C305-4094-A31B-0007B7EC28DB}"/>
              </a:ext>
            </a:extLst>
          </p:cNvPr>
          <p:cNvSpPr>
            <a:spLocks noGrp="1"/>
          </p:cNvSpPr>
          <p:nvPr>
            <p:ph type="title"/>
          </p:nvPr>
        </p:nvSpPr>
        <p:spPr>
          <a:xfrm>
            <a:off x="685800" y="685799"/>
            <a:ext cx="7772400" cy="589674"/>
          </a:xfrm>
        </p:spPr>
        <p:txBody>
          <a:bodyPr/>
          <a:lstStyle/>
          <a:p>
            <a:r>
              <a:rPr lang="en-US" b="1" dirty="0"/>
              <a:t>Basic Agreement(2/2)</a:t>
            </a:r>
          </a:p>
        </p:txBody>
      </p:sp>
      <p:sp>
        <p:nvSpPr>
          <p:cNvPr id="3" name="Date Placeholder 2">
            <a:extLst>
              <a:ext uri="{FF2B5EF4-FFF2-40B4-BE49-F238E27FC236}">
                <a16:creationId xmlns:a16="http://schemas.microsoft.com/office/drawing/2014/main" id="{43439B3F-647B-4AAE-845F-D5C5C20F1153}"/>
              </a:ext>
            </a:extLst>
          </p:cNvPr>
          <p:cNvSpPr>
            <a:spLocks noGrp="1"/>
          </p:cNvSpPr>
          <p:nvPr>
            <p:ph type="dt" idx="10"/>
          </p:nvPr>
        </p:nvSpPr>
        <p:spPr>
          <a:xfrm>
            <a:off x="684483" y="363379"/>
            <a:ext cx="1600200" cy="246221"/>
          </a:xfr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600" b="1" i="0" u="none" strike="noStrike" kern="0" cap="none" spc="0" normalizeH="0" baseline="0" noProof="0">
                <a:ln>
                  <a:noFill/>
                </a:ln>
                <a:solidFill>
                  <a:srgbClr val="000000"/>
                </a:solidFill>
                <a:effectLst/>
                <a:uLnTx/>
                <a:uFillTx/>
                <a:latin typeface="Times New Roman"/>
                <a:cs typeface="Times New Roman"/>
                <a:sym typeface="Times New Roman"/>
              </a:rPr>
              <a:t>January 2024</a:t>
            </a:r>
            <a:endParaRPr kumimoji="0" lang="en-US" altLang="ja-JP" sz="16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9E459048-8767-4382-A941-1A92601F13EF}"/>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478C0369-5516-4C1B-BFBD-AC14BAEF71A1}"/>
              </a:ext>
            </a:extLst>
          </p:cNvPr>
          <p:cNvSpPr>
            <a:spLocks noGrp="1"/>
          </p:cNvSpPr>
          <p:nvPr>
            <p:ph sz="quarter" idx="13"/>
          </p:nvPr>
        </p:nvSpPr>
        <p:spPr>
          <a:xfrm>
            <a:off x="685799" y="1616927"/>
            <a:ext cx="7772401" cy="4867477"/>
          </a:xfrm>
        </p:spPr>
        <p:txBody>
          <a:bodyPr/>
          <a:lstStyle/>
          <a:p>
            <a:r>
              <a:rPr lang="en-US" sz="2000" dirty="0"/>
              <a:t>In order to perform </a:t>
            </a:r>
            <a:r>
              <a:rPr lang="en-US" sz="2000" dirty="0" err="1"/>
              <a:t>enhaced</a:t>
            </a:r>
            <a:r>
              <a:rPr lang="en-US" sz="2000" dirty="0"/>
              <a:t> dependability in revision of IEEE802.15.6-2012(</a:t>
            </a:r>
            <a:r>
              <a:rPr lang="en-US" altLang="ja-JP" sz="2000" dirty="0"/>
              <a:t>IEEE802.15.6ma), coexistence environments have been classified. </a:t>
            </a:r>
            <a:r>
              <a:rPr lang="en-US" altLang="ja-JP" sz="2000" dirty="0">
                <a:solidFill>
                  <a:srgbClr val="FF0000"/>
                </a:solidFill>
              </a:rPr>
              <a:t>Some classes of multiple new and legacy BANs coexistence are </a:t>
            </a:r>
            <a:r>
              <a:rPr lang="en-US" sz="2000" dirty="0">
                <a:solidFill>
                  <a:srgbClr val="FF0000"/>
                </a:solidFill>
              </a:rPr>
              <a:t>focused to manage packet contention in MAC layer while other classes are taken care by mitigation of interference in Physical layer(PHY) and manage contention in MAC.</a:t>
            </a:r>
          </a:p>
          <a:p>
            <a:r>
              <a:rPr lang="en-US" sz="2000" dirty="0"/>
              <a:t> Ranging in 802.15.6ma is optional but </a:t>
            </a:r>
            <a:r>
              <a:rPr lang="en-US" sz="2000" dirty="0">
                <a:solidFill>
                  <a:srgbClr val="FF0000"/>
                </a:solidFill>
              </a:rPr>
              <a:t>ranging between coordinators of </a:t>
            </a:r>
            <a:r>
              <a:rPr lang="en-US" sz="2000" dirty="0" err="1">
                <a:solidFill>
                  <a:srgbClr val="FF0000"/>
                </a:solidFill>
              </a:rPr>
              <a:t>neibouring</a:t>
            </a:r>
            <a:r>
              <a:rPr lang="en-US" sz="2000" dirty="0">
                <a:solidFill>
                  <a:srgbClr val="FF0000"/>
                </a:solidFill>
              </a:rPr>
              <a:t> or coverage overlaid BANs is helpful to identify geographical overlay and mobility of incoming and outgoing to determine coexistence class </a:t>
            </a:r>
            <a:r>
              <a:rPr lang="en-US" sz="2000" dirty="0" err="1">
                <a:solidFill>
                  <a:srgbClr val="FF0000"/>
                </a:solidFill>
              </a:rPr>
              <a:t>stataes</a:t>
            </a:r>
            <a:r>
              <a:rPr lang="en-US" sz="2000" dirty="0"/>
              <a:t>. Ranging between BAN coordinator and its nodes in star topology in 802.15.6ma is the same as 802.15.4z and its amendment.</a:t>
            </a:r>
          </a:p>
          <a:p>
            <a:r>
              <a:rPr lang="en-US" sz="2000" dirty="0"/>
              <a:t> </a:t>
            </a:r>
          </a:p>
        </p:txBody>
      </p:sp>
    </p:spTree>
    <p:extLst>
      <p:ext uri="{BB962C8B-B14F-4D97-AF65-F5344CB8AC3E}">
        <p14:creationId xmlns:p14="http://schemas.microsoft.com/office/powerpoint/2010/main" val="119052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a:xfrm>
            <a:off x="-13292" y="685799"/>
            <a:ext cx="9110266" cy="504612"/>
          </a:xfrm>
        </p:spPr>
        <p:txBody>
          <a:bodyPr/>
          <a:lstStyle/>
          <a:p>
            <a:r>
              <a:rPr lang="en-US" sz="2800" b="1" dirty="0">
                <a:latin typeface="+mn-lt"/>
              </a:rPr>
              <a:t>15.6ma PHY and MAC New Features(1/2) </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a:xfrm>
            <a:off x="684483" y="363379"/>
            <a:ext cx="1600200" cy="246221"/>
          </a:xfr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600" b="1" i="0" u="none" strike="noStrike" kern="0" cap="none" spc="0" normalizeH="0" baseline="0" noProof="0">
                <a:ln>
                  <a:noFill/>
                </a:ln>
                <a:solidFill>
                  <a:srgbClr val="000000"/>
                </a:solidFill>
                <a:effectLst/>
                <a:uLnTx/>
                <a:uFillTx/>
                <a:latin typeface="Times New Roman"/>
                <a:cs typeface="Times New Roman"/>
                <a:sym typeface="Times New Roman"/>
              </a:rPr>
              <a:t>January 2024</a:t>
            </a:r>
            <a:endParaRPr kumimoji="0" lang="en-US" altLang="ja-JP" sz="16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a:xfrm>
            <a:off x="438592" y="1281066"/>
            <a:ext cx="8471492" cy="5285002"/>
          </a:xfrm>
        </p:spPr>
        <p:txBody>
          <a:bodyPr/>
          <a:lstStyle/>
          <a:p>
            <a:pPr marL="2540" indent="0">
              <a:lnSpc>
                <a:spcPts val="2000"/>
              </a:lnSpc>
              <a:buNone/>
            </a:pPr>
            <a:r>
              <a:rPr lang="en-US" sz="2000" dirty="0"/>
              <a:t>Since IEEE802.15.6-2012 has too many modes in PHY and MAC, 15.6ma chooses a few modes to simplify specification of PHY and MAC while introduces new error-controlling schemes of FEC and HARQ, and management and data channels for enhanced dependability in various channel models and 8 classes of coexistence models for 8 levels of QoS priority order packets such as</a:t>
            </a:r>
          </a:p>
          <a:p>
            <a:pPr marL="822960" lvl="1" indent="-457200">
              <a:lnSpc>
                <a:spcPts val="2000"/>
              </a:lnSpc>
              <a:buFont typeface="+mj-lt"/>
              <a:buAutoNum type="arabicPeriod"/>
            </a:pPr>
            <a:r>
              <a:rPr lang="en-US" dirty="0"/>
              <a:t>PHY</a:t>
            </a:r>
          </a:p>
          <a:p>
            <a:pPr lvl="2">
              <a:lnSpc>
                <a:spcPts val="2000"/>
              </a:lnSpc>
            </a:pPr>
            <a:r>
              <a:rPr lang="en-US" dirty="0"/>
              <a:t>Various channel coding and decoding matched with QoS priority levels of packets and coexistence classes</a:t>
            </a:r>
          </a:p>
          <a:p>
            <a:pPr lvl="2">
              <a:lnSpc>
                <a:spcPts val="2000"/>
              </a:lnSpc>
            </a:pPr>
            <a:r>
              <a:rPr lang="en-US" dirty="0"/>
              <a:t>Interference mitigation schemes according to various environment of coexistence classes</a:t>
            </a:r>
          </a:p>
          <a:p>
            <a:pPr marL="822960" lvl="1" indent="-457200">
              <a:lnSpc>
                <a:spcPts val="2000"/>
              </a:lnSpc>
              <a:buFont typeface="+mj-lt"/>
              <a:buAutoNum type="arabicPeriod"/>
            </a:pPr>
            <a:r>
              <a:rPr lang="en-US" dirty="0"/>
              <a:t>MAC</a:t>
            </a:r>
          </a:p>
          <a:p>
            <a:pPr lvl="2">
              <a:lnSpc>
                <a:spcPts val="2000"/>
              </a:lnSpc>
            </a:pPr>
            <a:r>
              <a:rPr lang="en-US" dirty="0"/>
              <a:t>Two channels using two UWB band channels are applied for management channel to control frames of coexisting networks and data transmission channel. </a:t>
            </a:r>
            <a:r>
              <a:rPr lang="en-US" dirty="0">
                <a:solidFill>
                  <a:srgbClr val="FF0000"/>
                </a:solidFill>
              </a:rPr>
              <a:t>Its alternative mode is two channels for management and data transmission using a single UWB band channel.</a:t>
            </a:r>
          </a:p>
          <a:p>
            <a:pPr lvl="2">
              <a:lnSpc>
                <a:spcPts val="2000"/>
              </a:lnSpc>
            </a:pPr>
            <a:r>
              <a:rPr lang="en-US" dirty="0"/>
              <a:t>Coordinator-to-coordinator(C2C) negotiation of existing networks</a:t>
            </a:r>
          </a:p>
          <a:p>
            <a:pPr marL="822960" lvl="1" indent="-457200">
              <a:lnSpc>
                <a:spcPts val="2000"/>
              </a:lnSpc>
              <a:buFont typeface="+mj-lt"/>
              <a:buAutoNum type="arabicPeriod"/>
            </a:pPr>
            <a:r>
              <a:rPr lang="en-US" dirty="0"/>
              <a:t>Cross Layer of PHY and MAC</a:t>
            </a:r>
          </a:p>
          <a:p>
            <a:pPr lvl="2">
              <a:lnSpc>
                <a:spcPts val="2000"/>
              </a:lnSpc>
            </a:pPr>
            <a:r>
              <a:rPr lang="en-US" dirty="0"/>
              <a:t>Hybrid ARQ for higher priority of packets in high class of coexistence</a:t>
            </a:r>
          </a:p>
          <a:p>
            <a:pPr marL="365760" lvl="1" indent="0">
              <a:lnSpc>
                <a:spcPts val="2000"/>
              </a:lnSpc>
              <a:buNone/>
            </a:pPr>
            <a:endParaRPr lang="en-US" dirty="0"/>
          </a:p>
        </p:txBody>
      </p:sp>
    </p:spTree>
    <p:extLst>
      <p:ext uri="{BB962C8B-B14F-4D97-AF65-F5344CB8AC3E}">
        <p14:creationId xmlns:p14="http://schemas.microsoft.com/office/powerpoint/2010/main" val="4045512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0C752-A3D7-42AC-B4C7-CAB8B52AF0A7}"/>
              </a:ext>
            </a:extLst>
          </p:cNvPr>
          <p:cNvSpPr>
            <a:spLocks noGrp="1"/>
          </p:cNvSpPr>
          <p:nvPr>
            <p:ph type="title"/>
          </p:nvPr>
        </p:nvSpPr>
        <p:spPr>
          <a:xfrm>
            <a:off x="-13293" y="685799"/>
            <a:ext cx="9031889" cy="504612"/>
          </a:xfrm>
        </p:spPr>
        <p:txBody>
          <a:bodyPr/>
          <a:lstStyle/>
          <a:p>
            <a:r>
              <a:rPr lang="en-US" sz="2800" b="1" dirty="0">
                <a:latin typeface="+mn-lt"/>
              </a:rPr>
              <a:t>15.6ma PHY and MAC New Features(2/2) </a:t>
            </a:r>
          </a:p>
        </p:txBody>
      </p:sp>
      <p:sp>
        <p:nvSpPr>
          <p:cNvPr id="3" name="Date Placeholder 2">
            <a:extLst>
              <a:ext uri="{FF2B5EF4-FFF2-40B4-BE49-F238E27FC236}">
                <a16:creationId xmlns:a16="http://schemas.microsoft.com/office/drawing/2014/main" id="{AAF162E6-A212-4409-804F-3493D5092189}"/>
              </a:ext>
            </a:extLst>
          </p:cNvPr>
          <p:cNvSpPr>
            <a:spLocks noGrp="1"/>
          </p:cNvSpPr>
          <p:nvPr>
            <p:ph type="dt" idx="10"/>
          </p:nvPr>
        </p:nvSpPr>
        <p:spPr>
          <a:xfrm>
            <a:off x="684483" y="363379"/>
            <a:ext cx="1600200" cy="246221"/>
          </a:xfrm>
        </p:spPr>
        <p:txBody>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altLang="ja-JP" sz="1600" b="1" i="0" u="none" strike="noStrike" kern="0" cap="none" spc="0" normalizeH="0" baseline="0" noProof="0">
                <a:ln>
                  <a:noFill/>
                </a:ln>
                <a:solidFill>
                  <a:srgbClr val="000000"/>
                </a:solidFill>
                <a:effectLst/>
                <a:uLnTx/>
                <a:uFillTx/>
                <a:latin typeface="Times New Roman"/>
                <a:cs typeface="Times New Roman"/>
                <a:sym typeface="Times New Roman"/>
              </a:rPr>
              <a:t>January 2024</a:t>
            </a:r>
            <a:endParaRPr kumimoji="0" lang="en-US" altLang="ja-JP" sz="16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5" name="Slide Number Placeholder 4">
            <a:extLst>
              <a:ext uri="{FF2B5EF4-FFF2-40B4-BE49-F238E27FC236}">
                <a16:creationId xmlns:a16="http://schemas.microsoft.com/office/drawing/2014/main" id="{C56F368F-E887-4D15-993A-4FAB722665C6}"/>
              </a:ext>
            </a:extLst>
          </p:cNvPr>
          <p:cNvSpPr>
            <a:spLocks noGrp="1"/>
          </p:cNvSpPr>
          <p:nvPr>
            <p:ph type="sldNum" idx="12"/>
          </p:nvPr>
        </p:nvSpPr>
        <p:spPr/>
        <p: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a:ln>
                  <a:noFill/>
                </a:ln>
                <a:solidFill>
                  <a:srgbClr val="000000"/>
                </a:solidFill>
                <a:effectLst/>
                <a:uLnTx/>
                <a:uFillTx/>
                <a:latin typeface="Times New Roman"/>
                <a:cs typeface="Times New Roman"/>
                <a:sym typeface="Times New Roman"/>
              </a:rPr>
              <a:t>Slide </a:t>
            </a:r>
            <a:fld id="{00000000-1234-1234-1234-123412341234}" type="slidenum">
              <a:rPr kumimoji="0" lang="en-US" sz="1200" b="0" i="0" u="none" strike="noStrike" kern="0" cap="none" spc="0" normalizeH="0" baseline="0" noProof="0" smtClean="0">
                <a:ln>
                  <a:noFill/>
                </a:ln>
                <a:solidFill>
                  <a:srgbClr val="000000"/>
                </a:solidFill>
                <a:effectLst/>
                <a:uLnTx/>
                <a:uFillTx/>
                <a:latin typeface="Times New Roman"/>
                <a:cs typeface="Times New Roman"/>
                <a:sym typeface="Times New Roman"/>
              </a:rPr>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6" name="Content Placeholder 5">
            <a:extLst>
              <a:ext uri="{FF2B5EF4-FFF2-40B4-BE49-F238E27FC236}">
                <a16:creationId xmlns:a16="http://schemas.microsoft.com/office/drawing/2014/main" id="{1A48043A-D9A8-4984-B0D9-B5BD16B7CCB8}"/>
              </a:ext>
            </a:extLst>
          </p:cNvPr>
          <p:cNvSpPr>
            <a:spLocks noGrp="1"/>
          </p:cNvSpPr>
          <p:nvPr>
            <p:ph sz="quarter" idx="13"/>
          </p:nvPr>
        </p:nvSpPr>
        <p:spPr>
          <a:xfrm>
            <a:off x="438592" y="1281066"/>
            <a:ext cx="8471492" cy="5285002"/>
          </a:xfrm>
        </p:spPr>
        <p:txBody>
          <a:bodyPr/>
          <a:lstStyle/>
          <a:p>
            <a:pPr marL="365760" lvl="1" indent="0">
              <a:lnSpc>
                <a:spcPts val="2000"/>
              </a:lnSpc>
              <a:buNone/>
            </a:pPr>
            <a:r>
              <a:rPr lang="en-US" dirty="0"/>
              <a:t>3. Cross Layer of PHY and MAC</a:t>
            </a:r>
          </a:p>
          <a:p>
            <a:pPr lvl="2">
              <a:lnSpc>
                <a:spcPts val="2000"/>
              </a:lnSpc>
            </a:pPr>
            <a:r>
              <a:rPr lang="en-US" dirty="0"/>
              <a:t>Hybrid ARQ for higher priority of packets in high class of coexistence</a:t>
            </a:r>
          </a:p>
          <a:p>
            <a:pPr lvl="2">
              <a:lnSpc>
                <a:spcPts val="2000"/>
              </a:lnSpc>
            </a:pPr>
            <a:r>
              <a:rPr lang="en-US" dirty="0">
                <a:solidFill>
                  <a:srgbClr val="FF0000"/>
                </a:solidFill>
              </a:rPr>
              <a:t>For the sake of easy implementation, hybrid ARQ is optional in limited high classes of </a:t>
            </a:r>
            <a:r>
              <a:rPr lang="en-US" dirty="0" err="1">
                <a:solidFill>
                  <a:srgbClr val="FF0000"/>
                </a:solidFill>
              </a:rPr>
              <a:t>coexistene</a:t>
            </a:r>
            <a:r>
              <a:rPr lang="en-US" dirty="0">
                <a:solidFill>
                  <a:srgbClr val="FF0000"/>
                </a:solidFill>
              </a:rPr>
              <a:t>.</a:t>
            </a:r>
          </a:p>
          <a:p>
            <a:pPr lvl="2">
              <a:lnSpc>
                <a:spcPts val="2000"/>
              </a:lnSpc>
            </a:pPr>
            <a:r>
              <a:rPr lang="en-US" dirty="0">
                <a:solidFill>
                  <a:srgbClr val="FF0000"/>
                </a:solidFill>
              </a:rPr>
              <a:t>Ranging between coexisting </a:t>
            </a:r>
            <a:r>
              <a:rPr lang="en-US" dirty="0" err="1">
                <a:solidFill>
                  <a:srgbClr val="FF0000"/>
                </a:solidFill>
              </a:rPr>
              <a:t>BANs’</a:t>
            </a:r>
            <a:r>
              <a:rPr lang="en-US" dirty="0">
                <a:solidFill>
                  <a:srgbClr val="FF0000"/>
                </a:solidFill>
              </a:rPr>
              <a:t> coordinators could be proceeded by C2C(coordinator-to-coordinator) functionality.</a:t>
            </a:r>
          </a:p>
          <a:p>
            <a:pPr lvl="2">
              <a:lnSpc>
                <a:spcPts val="2000"/>
              </a:lnSpc>
            </a:pPr>
            <a:r>
              <a:rPr lang="en-US" dirty="0">
                <a:solidFill>
                  <a:srgbClr val="FF0000"/>
                </a:solidFill>
              </a:rPr>
              <a:t>Ranging information in PHY is applied for identifying coexistence class states in which appropriate MAC is selected.</a:t>
            </a:r>
          </a:p>
          <a:p>
            <a:pPr marL="731520" lvl="2" indent="0">
              <a:lnSpc>
                <a:spcPts val="2000"/>
              </a:lnSpc>
              <a:buNone/>
            </a:pPr>
            <a:r>
              <a:rPr lang="en-US" dirty="0"/>
              <a:t> </a:t>
            </a:r>
          </a:p>
          <a:p>
            <a:pPr marL="365760" lvl="1" indent="0">
              <a:lnSpc>
                <a:spcPts val="2000"/>
              </a:lnSpc>
              <a:buNone/>
            </a:pPr>
            <a:endParaRPr lang="en-US" dirty="0"/>
          </a:p>
        </p:txBody>
      </p:sp>
    </p:spTree>
    <p:extLst>
      <p:ext uri="{BB962C8B-B14F-4D97-AF65-F5344CB8AC3E}">
        <p14:creationId xmlns:p14="http://schemas.microsoft.com/office/powerpoint/2010/main" val="2492834854"/>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29682</TotalTime>
  <Words>3379</Words>
  <Application>Microsoft Office PowerPoint</Application>
  <PresentationFormat>画面に合わせる (4:3)</PresentationFormat>
  <Paragraphs>463</Paragraphs>
  <Slides>20</Slides>
  <Notes>8</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20</vt:i4>
      </vt:variant>
    </vt:vector>
  </HeadingPairs>
  <TitlesOfParts>
    <vt:vector size="31" baseType="lpstr">
      <vt:lpstr>Arial Unicode MS</vt:lpstr>
      <vt:lpstr>굴림</vt:lpstr>
      <vt:lpstr>ＭＳ Ｐゴシック</vt:lpstr>
      <vt:lpstr>游ゴシック</vt:lpstr>
      <vt:lpstr>ADLaM Display</vt:lpstr>
      <vt:lpstr>Arial</vt:lpstr>
      <vt:lpstr>Calibri</vt:lpstr>
      <vt:lpstr>Times New Roman</vt:lpstr>
      <vt:lpstr>Wingdings</vt:lpstr>
      <vt:lpstr>Work Sans</vt:lpstr>
      <vt:lpstr>IEEE-P802_15</vt:lpstr>
      <vt:lpstr>PowerPoint プレゼンテーション</vt:lpstr>
      <vt:lpstr>IEEE 802.15 TG6ma  (Revision of IEEE802.15.6-2012)   Closing Report  In Personal and Virtual Hybrid Interim Session Panama January 18th, 2024 Ryuji Kohno Yokohama National University(YNU), YRP International Alliance Institute(YRP-IAI) </vt:lpstr>
      <vt:lpstr>Objectives of TG 6ma – Enhanced Dependability Body Area Network (ED-BAN)</vt:lpstr>
      <vt:lpstr>TG15.6ma Interim Session Schedule for 14-17th, Jan. 2024</vt:lpstr>
      <vt:lpstr>Agenda items for the week</vt:lpstr>
      <vt:lpstr>Basic Agreement(1/2)</vt:lpstr>
      <vt:lpstr>Basic Agreement(2/2)</vt:lpstr>
      <vt:lpstr>15.6ma PHY and MAC New Features(1/2) </vt:lpstr>
      <vt:lpstr>15.6ma PHY and MAC New Features(2/2) </vt:lpstr>
      <vt:lpstr> Definition of Coexistence Environment Classes</vt:lpstr>
      <vt:lpstr>PowerPoint プレゼンテーション</vt:lpstr>
      <vt:lpstr>PowerPoint プレゼンテーション</vt:lpstr>
      <vt:lpstr>QoS Levels of Packets  corresponding to User Priority </vt:lpstr>
      <vt:lpstr>FEC/HARQ for 64 Combinations of 8 Coexistence Classes  × 8 QoS Packet Levels</vt:lpstr>
      <vt:lpstr>FEC in TG6ma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Ryuji Kohno</cp:lastModifiedBy>
  <cp:revision>250</cp:revision>
  <dcterms:created xsi:type="dcterms:W3CDTF">2018-03-06T17:15:04Z</dcterms:created>
  <dcterms:modified xsi:type="dcterms:W3CDTF">2024-01-18T20:10:13Z</dcterms:modified>
</cp:coreProperties>
</file>