
<file path=[Content_Types].xml><?xml version="1.0" encoding="utf-8"?>
<Types xmlns="http://schemas.openxmlformats.org/package/2006/content-types">
  <Default Extension="emf" ContentType="image/x-emf"/>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9"/>
  </p:notesMasterIdLst>
  <p:sldIdLst>
    <p:sldId id="272" r:id="rId2"/>
    <p:sldId id="318" r:id="rId3"/>
    <p:sldId id="319" r:id="rId4"/>
    <p:sldId id="321" r:id="rId5"/>
    <p:sldId id="322" r:id="rId6"/>
    <p:sldId id="323" r:id="rId7"/>
    <p:sldId id="324" r:id="rId8"/>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5268" autoAdjust="0"/>
  </p:normalViewPr>
  <p:slideViewPr>
    <p:cSldViewPr snapToGrid="0">
      <p:cViewPr varScale="1">
        <p:scale>
          <a:sx n="93" d="100"/>
          <a:sy n="93" d="100"/>
        </p:scale>
        <p:origin x="1592"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January 2024</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Hernandez, Kohno, Kobayashi, Anzai, Joo (YRP-IAI, NITec, KPST)</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Hernandez, Kohno, Kobayashi, Anzai, Joo (YRP-IAI, NITec, KPST)</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January 2024</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Joo (YRP-IAI, NITec, KPST)</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P802.15-24-0078-00-006a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hno@yrp-iai.j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Hernandez, Kohno, Kobayashi, Anzai, Joo (YRP-IAI, NITec, KPST)</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Overview of 15.6ma MAC </a:t>
            </a:r>
            <a:endParaRPr dirty="0">
              <a:solidFill>
                <a:schemeClr val="dk2"/>
              </a:solidFill>
            </a:endParaRPr>
          </a:p>
          <a:p>
            <a:pPr>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 18th</a:t>
            </a:r>
            <a:r>
              <a:rPr lang="en-US" sz="1600" b="0" i="0" u="none" strike="noStrike" cap="none" dirty="0">
                <a:solidFill>
                  <a:schemeClr val="dk2"/>
                </a:solidFill>
                <a:latin typeface="Times New Roman"/>
                <a:ea typeface="Times New Roman"/>
                <a:cs typeface="Times New Roman"/>
                <a:sym typeface="Times New Roman"/>
              </a:rPr>
              <a:t>, 2024</a:t>
            </a:r>
            <a:endParaRPr dirty="0">
              <a:solidFill>
                <a:schemeClr val="dk2"/>
              </a:solidFill>
            </a:endParaRPr>
          </a:p>
          <a:p>
            <a:pPr marL="0" marR="0" lvl="0" indent="0" algn="l" rtl="0">
              <a:spcBef>
                <a:spcPts val="3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a:t>
            </a:r>
            <a:r>
              <a:rPr kumimoji="0" lang="en-US" altLang="ko-KR" sz="1600" dirty="0" err="1">
                <a:latin typeface="+mn-lt"/>
                <a:ea typeface="굴림" charset="-127"/>
              </a:rPr>
              <a:t>Seong</a:t>
            </a:r>
            <a:r>
              <a:rPr kumimoji="0" lang="en-US" altLang="ko-KR" sz="1600" dirty="0">
                <a:latin typeface="+mn-lt"/>
                <a:ea typeface="굴림" charset="-127"/>
              </a:rPr>
              <a:t>-Soon Joo</a:t>
            </a:r>
            <a:r>
              <a:rPr kumimoji="0" lang="en-US" altLang="ko-KR" sz="1600" baseline="30000" dirty="0">
                <a:latin typeface="+mn-lt"/>
                <a:ea typeface="굴림" charset="-127"/>
              </a:rPr>
              <a:t>3</a:t>
            </a:r>
            <a:r>
              <a:rPr lang="en-US" sz="1600" b="0" i="0" u="none" strike="noStrike" cap="none" dirty="0">
                <a:solidFill>
                  <a:schemeClr val="dk2"/>
                </a:solidFill>
                <a:latin typeface="Times New Roman"/>
                <a:ea typeface="Times New Roman"/>
                <a:cs typeface="Times New Roman"/>
                <a:sym typeface="Times New Roman"/>
              </a:rPr>
              <a:t>, Ryuji Kohno</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4</a:t>
            </a:r>
            <a:r>
              <a:rPr lang="en-US" sz="1600" b="0" i="0" u="none" strike="noStrike" cap="none" dirty="0">
                <a:solidFill>
                  <a:schemeClr val="dk2"/>
                </a:solidFill>
                <a:latin typeface="Times New Roman"/>
                <a:ea typeface="Times New Roman"/>
                <a:cs typeface="Times New Roman"/>
                <a:sym typeface="Times New Roman"/>
              </a:rPr>
              <a:t>, Anzai Daisuke</a:t>
            </a:r>
            <a:r>
              <a:rPr lang="en-US" sz="1600" b="0" i="0" u="none" strike="noStrike" cap="none" baseline="30000" dirty="0">
                <a:solidFill>
                  <a:schemeClr val="dk2"/>
                </a:solidFill>
                <a:latin typeface="Times New Roman"/>
                <a:ea typeface="Times New Roman"/>
                <a:cs typeface="Times New Roman"/>
                <a:sym typeface="Times New Roman"/>
              </a:rPr>
              <a:t>4</a:t>
            </a:r>
            <a:r>
              <a:rPr lang="en-US" sz="1600" b="0" i="0" u="none" strike="noStrike" cap="none" dirty="0">
                <a:solidFill>
                  <a:schemeClr val="dk2"/>
                </a:solidFill>
                <a:latin typeface="Times New Roman"/>
                <a:ea typeface="Times New Roman"/>
                <a:cs typeface="Times New Roman"/>
                <a:sym typeface="Times New Roman"/>
              </a:rPr>
              <a:t> </a:t>
            </a:r>
            <a:endParaRPr dirty="0"/>
          </a:p>
          <a:p>
            <a:pPr marL="0" marR="0" lvl="0" indent="0" algn="l" rtl="0">
              <a:spcBef>
                <a:spcPts val="3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YRP-IAI,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b="0" i="0" u="none" strike="noStrike" cap="none" dirty="0">
                <a:solidFill>
                  <a:schemeClr val="dk2"/>
                </a:solidFill>
                <a:latin typeface="Times New Roman"/>
                <a:ea typeface="Times New Roman"/>
                <a:cs typeface="Times New Roman"/>
                <a:sym typeface="Times New Roman"/>
              </a:rPr>
              <a:t>CWC Oulu Univ., </a:t>
            </a:r>
            <a:r>
              <a:rPr lang="en-US" sz="1600" b="0" i="0" u="none" strike="noStrike" cap="none" baseline="30000" dirty="0">
                <a:solidFill>
                  <a:schemeClr val="dk2"/>
                </a:solidFill>
                <a:latin typeface="Times New Roman"/>
                <a:ea typeface="Times New Roman"/>
                <a:cs typeface="Times New Roman"/>
                <a:sym typeface="Times New Roman"/>
              </a:rPr>
              <a:t>3</a:t>
            </a:r>
            <a:r>
              <a:rPr lang="en-US" sz="1600" b="0" i="0" u="none" strike="noStrike" cap="none" dirty="0">
                <a:solidFill>
                  <a:schemeClr val="dk2"/>
                </a:solidFill>
                <a:latin typeface="Times New Roman"/>
                <a:ea typeface="Times New Roman"/>
                <a:cs typeface="Times New Roman"/>
                <a:sym typeface="Times New Roman"/>
              </a:rPr>
              <a:t>KPST, </a:t>
            </a:r>
            <a:r>
              <a:rPr lang="en-US" sz="1600" b="0" i="0" u="none" strike="noStrike" cap="none" baseline="30000" dirty="0">
                <a:solidFill>
                  <a:schemeClr val="dk2"/>
                </a:solidFill>
                <a:latin typeface="Times New Roman"/>
                <a:ea typeface="Times New Roman"/>
                <a:cs typeface="Times New Roman"/>
                <a:sym typeface="Times New Roman"/>
              </a:rPr>
              <a:t>4</a:t>
            </a:r>
            <a:r>
              <a:rPr lang="en-US" sz="1600" b="0" i="0" u="none" strike="noStrike" cap="none" dirty="0">
                <a:solidFill>
                  <a:schemeClr val="dk2"/>
                </a:solidFill>
                <a:latin typeface="Times New Roman"/>
                <a:ea typeface="Times New Roman"/>
                <a:cs typeface="Times New Roman"/>
                <a:sym typeface="Times New Roman"/>
              </a:rPr>
              <a:t>Nagoya I. Tech.</a:t>
            </a:r>
            <a:endParaRPr lang="en-US"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spcBef>
                <a:spcPts val="300"/>
              </a:spcBef>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[Marco.Hernandez@ieee.org, ssjoo@etri.sci.kr, </a:t>
            </a:r>
            <a:r>
              <a:rPr lang="en-US" sz="1600" b="0" i="0" u="none" strike="noStrike" cap="none" dirty="0">
                <a:solidFill>
                  <a:schemeClr val="dk2"/>
                </a:solidFill>
                <a:latin typeface="Times New Roman"/>
                <a:ea typeface="Times New Roman"/>
                <a:cs typeface="Times New Roman"/>
                <a:sym typeface="Times New Roman"/>
                <a:hlinkClick r:id="rId2"/>
              </a:rPr>
              <a:t>Kohno@yrp-iai.jp</a:t>
            </a:r>
            <a:r>
              <a:rPr lang="en-US" sz="1600" b="0" i="0" u="none" strike="noStrike" cap="none" dirty="0">
                <a:solidFill>
                  <a:schemeClr val="dk2"/>
                </a:solidFill>
                <a:latin typeface="Times New Roman"/>
                <a:ea typeface="Times New Roman"/>
                <a:cs typeface="Times New Roman"/>
                <a:sym typeface="Times New Roman"/>
              </a:rPr>
              <a:t>, </a:t>
            </a:r>
            <a:r>
              <a:rPr lang="en-US" sz="1600" b="0" i="0" dirty="0">
                <a:solidFill>
                  <a:srgbClr val="1F1F1F"/>
                </a:solidFill>
                <a:effectLst/>
                <a:latin typeface="+mn-lt"/>
              </a:rPr>
              <a:t>kobayashi@nitech.ac.jp</a:t>
            </a:r>
            <a:r>
              <a:rPr lang="en-US" sz="1600" b="0" i="0" u="none" strike="noStrike" cap="none" dirty="0">
                <a:solidFill>
                  <a:schemeClr val="dk2"/>
                </a:solidFill>
                <a:latin typeface="Times New Roman"/>
                <a:ea typeface="Times New Roman"/>
                <a:cs typeface="Times New Roman"/>
                <a:sym typeface="Times New Roman"/>
              </a:rPr>
              <a:t>, anzai@nitech.ac.jp]</a:t>
            </a:r>
            <a:endParaRPr dirty="0"/>
          </a:p>
          <a:p>
            <a:pPr marL="0" marR="0" lvl="0" indent="0" algn="l" rtl="0">
              <a:spcBef>
                <a:spcPts val="3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proposals</a:t>
            </a:r>
            <a:endParaRPr sz="1200" b="0" i="0" u="none" strike="noStrike" cap="none" dirty="0">
              <a:solidFill>
                <a:schemeClr val="dk2"/>
              </a:solidFill>
              <a:latin typeface="Times New Roman"/>
              <a:ea typeface="Times New Roman"/>
              <a:cs typeface="Times New Roman"/>
              <a:sym typeface="Times New Roman"/>
            </a:endParaRPr>
          </a:p>
          <a:p>
            <a:pPr>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 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P802.15.6ma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spcBef>
                <a:spcPts val="300"/>
              </a:spcBef>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881E1C-B863-4C86-AA5B-67BCB0915812}"/>
              </a:ext>
            </a:extLst>
          </p:cNvPr>
          <p:cNvSpPr>
            <a:spLocks noGrp="1"/>
          </p:cNvSpPr>
          <p:nvPr>
            <p:ph type="title"/>
          </p:nvPr>
        </p:nvSpPr>
        <p:spPr/>
        <p:txBody>
          <a:bodyPr/>
          <a:lstStyle/>
          <a:p>
            <a:r>
              <a:rPr lang="en-US" dirty="0"/>
              <a:t>Status of MAC harmonization</a:t>
            </a:r>
          </a:p>
        </p:txBody>
      </p:sp>
      <p:sp>
        <p:nvSpPr>
          <p:cNvPr id="2" name="Date Placeholder 1">
            <a:extLst>
              <a:ext uri="{FF2B5EF4-FFF2-40B4-BE49-F238E27FC236}">
                <a16:creationId xmlns:a16="http://schemas.microsoft.com/office/drawing/2014/main" id="{AF9AEBC2-501A-46AB-85B5-72EB1424280A}"/>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2C5E9C66-7301-43E3-A9D9-2D1F86309649}"/>
              </a:ext>
            </a:extLst>
          </p:cNvPr>
          <p:cNvSpPr>
            <a:spLocks noGrp="1"/>
          </p:cNvSpPr>
          <p:nvPr>
            <p:ph type="ftr" idx="11"/>
          </p:nvPr>
        </p:nvSpPr>
        <p:spPr/>
        <p:txBody>
          <a:bodyPr/>
          <a:lstStyle/>
          <a:p>
            <a:r>
              <a:rPr lang="en-US"/>
              <a:t>Hernandez, Kohno, Kobayashi, Anzai, Joo (YRP-IAI, NITec, KPST)</a:t>
            </a:r>
            <a:endParaRPr lang="en-US" dirty="0"/>
          </a:p>
        </p:txBody>
      </p:sp>
      <p:sp>
        <p:nvSpPr>
          <p:cNvPr id="4" name="Slide Number Placeholder 3">
            <a:extLst>
              <a:ext uri="{FF2B5EF4-FFF2-40B4-BE49-F238E27FC236}">
                <a16:creationId xmlns:a16="http://schemas.microsoft.com/office/drawing/2014/main" id="{8285BF98-D8B1-42B4-8BCB-D49731595C8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6" name="Text Placeholder 5">
            <a:extLst>
              <a:ext uri="{FF2B5EF4-FFF2-40B4-BE49-F238E27FC236}">
                <a16:creationId xmlns:a16="http://schemas.microsoft.com/office/drawing/2014/main" id="{5440AE05-377B-45BF-ABB9-B13F191081AC}"/>
              </a:ext>
            </a:extLst>
          </p:cNvPr>
          <p:cNvSpPr>
            <a:spLocks noGrp="1"/>
          </p:cNvSpPr>
          <p:nvPr>
            <p:ph type="body" sz="quarter" idx="13"/>
          </p:nvPr>
        </p:nvSpPr>
        <p:spPr/>
        <p:txBody>
          <a:bodyPr/>
          <a:lstStyle/>
          <a:p>
            <a:r>
              <a:rPr lang="en-US" dirty="0"/>
              <a:t>The agreements so far: 1) MAC superframe:</a:t>
            </a:r>
          </a:p>
          <a:p>
            <a:endParaRPr lang="en-US" dirty="0"/>
          </a:p>
        </p:txBody>
      </p:sp>
      <p:graphicFrame>
        <p:nvGraphicFramePr>
          <p:cNvPr id="8" name="개체 5">
            <a:extLst>
              <a:ext uri="{FF2B5EF4-FFF2-40B4-BE49-F238E27FC236}">
                <a16:creationId xmlns:a16="http://schemas.microsoft.com/office/drawing/2014/main" id="{C6B48D3D-1B31-4732-872B-03A5291A7B3E}"/>
              </a:ext>
            </a:extLst>
          </p:cNvPr>
          <p:cNvGraphicFramePr>
            <a:graphicFrameLocks noChangeAspect="1"/>
          </p:cNvGraphicFramePr>
          <p:nvPr>
            <p:extLst>
              <p:ext uri="{D42A27DB-BD31-4B8C-83A1-F6EECF244321}">
                <p14:modId xmlns:p14="http://schemas.microsoft.com/office/powerpoint/2010/main" val="3521120538"/>
              </p:ext>
            </p:extLst>
          </p:nvPr>
        </p:nvGraphicFramePr>
        <p:xfrm>
          <a:off x="1506104" y="2908694"/>
          <a:ext cx="6131791" cy="1601430"/>
        </p:xfrm>
        <a:graphic>
          <a:graphicData uri="http://schemas.openxmlformats.org/presentationml/2006/ole">
            <mc:AlternateContent xmlns:mc="http://schemas.openxmlformats.org/markup-compatibility/2006">
              <mc:Choice xmlns:v="urn:schemas-microsoft-com:vml" Requires="v">
                <p:oleObj spid="_x0000_s2055" r:id="rId3" imgW="5746382" imgH="1498244" progId="Visio.Drawing.15">
                  <p:embed/>
                </p:oleObj>
              </mc:Choice>
              <mc:Fallback>
                <p:oleObj r:id="rId3" imgW="5746382" imgH="1498244" progId="Visio.Drawing.15">
                  <p:embed/>
                  <p:pic>
                    <p:nvPicPr>
                      <p:cNvPr id="9223" name="개체 5">
                        <a:extLst>
                          <a:ext uri="{FF2B5EF4-FFF2-40B4-BE49-F238E27FC236}">
                            <a16:creationId xmlns:a16="http://schemas.microsoft.com/office/drawing/2014/main" id="{11D900CD-3471-4082-A12D-2B0E3FBA53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6104" y="2908694"/>
                        <a:ext cx="6131791" cy="160143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700399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37EA20-42F4-4D4A-9666-4A0E41068A19}"/>
              </a:ext>
            </a:extLst>
          </p:cNvPr>
          <p:cNvSpPr>
            <a:spLocks noGrp="1"/>
          </p:cNvSpPr>
          <p:nvPr>
            <p:ph type="title"/>
          </p:nvPr>
        </p:nvSpPr>
        <p:spPr/>
        <p:txBody>
          <a:bodyPr/>
          <a:lstStyle/>
          <a:p>
            <a:r>
              <a:rPr lang="en-US" dirty="0"/>
              <a:t>Status of MAC harmonization</a:t>
            </a:r>
          </a:p>
        </p:txBody>
      </p:sp>
      <p:sp>
        <p:nvSpPr>
          <p:cNvPr id="2" name="Date Placeholder 1">
            <a:extLst>
              <a:ext uri="{FF2B5EF4-FFF2-40B4-BE49-F238E27FC236}">
                <a16:creationId xmlns:a16="http://schemas.microsoft.com/office/drawing/2014/main" id="{BC0A5C3D-AC6C-4BB2-A3FF-65118504464E}"/>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83177358-883E-4A19-8554-F6E473830D43}"/>
              </a:ext>
            </a:extLst>
          </p:cNvPr>
          <p:cNvSpPr>
            <a:spLocks noGrp="1"/>
          </p:cNvSpPr>
          <p:nvPr>
            <p:ph type="ftr" idx="11"/>
          </p:nvPr>
        </p:nvSpPr>
        <p:spPr/>
        <p:txBody>
          <a:bodyPr/>
          <a:lstStyle/>
          <a:p>
            <a:r>
              <a:rPr lang="en-US"/>
              <a:t>Hernandez, Kohno, Kobayashi, Anzai, Joo (YRP-IAI, NITec, KPST)</a:t>
            </a:r>
            <a:endParaRPr lang="en-US" dirty="0"/>
          </a:p>
        </p:txBody>
      </p:sp>
      <p:sp>
        <p:nvSpPr>
          <p:cNvPr id="4" name="Slide Number Placeholder 3">
            <a:extLst>
              <a:ext uri="{FF2B5EF4-FFF2-40B4-BE49-F238E27FC236}">
                <a16:creationId xmlns:a16="http://schemas.microsoft.com/office/drawing/2014/main" id="{78A0490F-0FB6-4B4D-A0AA-46689C5083E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Text Placeholder 5">
            <a:extLst>
              <a:ext uri="{FF2B5EF4-FFF2-40B4-BE49-F238E27FC236}">
                <a16:creationId xmlns:a16="http://schemas.microsoft.com/office/drawing/2014/main" id="{C71380EE-0203-442D-A4D5-E91A5BBE0210}"/>
              </a:ext>
            </a:extLst>
          </p:cNvPr>
          <p:cNvSpPr>
            <a:spLocks noGrp="1"/>
          </p:cNvSpPr>
          <p:nvPr>
            <p:ph type="body" sz="quarter" idx="13"/>
          </p:nvPr>
        </p:nvSpPr>
        <p:spPr/>
        <p:txBody>
          <a:bodyPr/>
          <a:lstStyle/>
          <a:p>
            <a:r>
              <a:rPr lang="en-US" dirty="0"/>
              <a:t>2) Use of a conventional beacon and a group beacon:</a:t>
            </a:r>
          </a:p>
          <a:p>
            <a:endParaRPr lang="en-US" dirty="0"/>
          </a:p>
        </p:txBody>
      </p:sp>
      <p:graphicFrame>
        <p:nvGraphicFramePr>
          <p:cNvPr id="11" name="Object 10">
            <a:extLst>
              <a:ext uri="{FF2B5EF4-FFF2-40B4-BE49-F238E27FC236}">
                <a16:creationId xmlns:a16="http://schemas.microsoft.com/office/drawing/2014/main" id="{981335B5-6CDC-4C5B-87FB-18F6428A8B6D}"/>
              </a:ext>
            </a:extLst>
          </p:cNvPr>
          <p:cNvGraphicFramePr>
            <a:graphicFrameLocks noChangeAspect="1"/>
          </p:cNvGraphicFramePr>
          <p:nvPr>
            <p:extLst>
              <p:ext uri="{D42A27DB-BD31-4B8C-83A1-F6EECF244321}">
                <p14:modId xmlns:p14="http://schemas.microsoft.com/office/powerpoint/2010/main" val="1342715749"/>
              </p:ext>
            </p:extLst>
          </p:nvPr>
        </p:nvGraphicFramePr>
        <p:xfrm>
          <a:off x="1584886" y="2868303"/>
          <a:ext cx="5864225" cy="2193925"/>
        </p:xfrm>
        <a:graphic>
          <a:graphicData uri="http://schemas.openxmlformats.org/presentationml/2006/ole">
            <mc:AlternateContent xmlns:mc="http://schemas.openxmlformats.org/markup-compatibility/2006">
              <mc:Choice xmlns:v="urn:schemas-microsoft-com:vml" Requires="v">
                <p:oleObj spid="_x0000_s1033" name="Visio" r:id="rId3" imgW="5864564" imgH="2193741" progId="Visio.Drawing.15">
                  <p:embed/>
                </p:oleObj>
              </mc:Choice>
              <mc:Fallback>
                <p:oleObj name="Visio" r:id="rId3" imgW="5864564" imgH="2193741" progId="Visio.Drawing.15">
                  <p:embed/>
                  <p:pic>
                    <p:nvPicPr>
                      <p:cNvPr id="0" name=""/>
                      <p:cNvPicPr/>
                      <p:nvPr/>
                    </p:nvPicPr>
                    <p:blipFill>
                      <a:blip r:embed="rId4"/>
                      <a:stretch>
                        <a:fillRect/>
                      </a:stretch>
                    </p:blipFill>
                    <p:spPr>
                      <a:xfrm>
                        <a:off x="1584886" y="2868303"/>
                        <a:ext cx="5864225" cy="2193925"/>
                      </a:xfrm>
                      <a:prstGeom prst="rect">
                        <a:avLst/>
                      </a:prstGeom>
                    </p:spPr>
                  </p:pic>
                </p:oleObj>
              </mc:Fallback>
            </mc:AlternateContent>
          </a:graphicData>
        </a:graphic>
      </p:graphicFrame>
    </p:spTree>
    <p:extLst>
      <p:ext uri="{BB962C8B-B14F-4D97-AF65-F5344CB8AC3E}">
        <p14:creationId xmlns:p14="http://schemas.microsoft.com/office/powerpoint/2010/main" val="2481736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D76C1DE-AEBC-498B-96D3-D1D4F99D4CDF}"/>
              </a:ext>
            </a:extLst>
          </p:cNvPr>
          <p:cNvSpPr>
            <a:spLocks noGrp="1"/>
          </p:cNvSpPr>
          <p:nvPr>
            <p:ph type="title"/>
          </p:nvPr>
        </p:nvSpPr>
        <p:spPr/>
        <p:txBody>
          <a:bodyPr/>
          <a:lstStyle/>
          <a:p>
            <a:r>
              <a:rPr lang="en-US" dirty="0"/>
              <a:t>Status of MAC harmonization</a:t>
            </a:r>
          </a:p>
        </p:txBody>
      </p:sp>
      <p:sp>
        <p:nvSpPr>
          <p:cNvPr id="2" name="Date Placeholder 1">
            <a:extLst>
              <a:ext uri="{FF2B5EF4-FFF2-40B4-BE49-F238E27FC236}">
                <a16:creationId xmlns:a16="http://schemas.microsoft.com/office/drawing/2014/main" id="{D8AB7AC8-2847-42E6-B57F-15638111A7CC}"/>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FF5C531F-C49B-429D-B9AE-2D1CA8377672}"/>
              </a:ext>
            </a:extLst>
          </p:cNvPr>
          <p:cNvSpPr>
            <a:spLocks noGrp="1"/>
          </p:cNvSpPr>
          <p:nvPr>
            <p:ph type="ftr" idx="11"/>
          </p:nvPr>
        </p:nvSpPr>
        <p:spPr/>
        <p:txBody>
          <a:bodyPr/>
          <a:lstStyle/>
          <a:p>
            <a:r>
              <a:rPr lang="en-US"/>
              <a:t>Hernandez, Kohno, Kobayashi, Anzai, Joo (YRP-IAI, NITec, KPST)</a:t>
            </a:r>
            <a:endParaRPr lang="en-US" dirty="0"/>
          </a:p>
        </p:txBody>
      </p:sp>
      <p:sp>
        <p:nvSpPr>
          <p:cNvPr id="4" name="Slide Number Placeholder 3">
            <a:extLst>
              <a:ext uri="{FF2B5EF4-FFF2-40B4-BE49-F238E27FC236}">
                <a16:creationId xmlns:a16="http://schemas.microsoft.com/office/drawing/2014/main" id="{A057FA69-A7AF-4366-B5AB-A8A93DBB314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Text Placeholder 5">
            <a:extLst>
              <a:ext uri="{FF2B5EF4-FFF2-40B4-BE49-F238E27FC236}">
                <a16:creationId xmlns:a16="http://schemas.microsoft.com/office/drawing/2014/main" id="{A383945E-2BC1-47F4-AF1A-BA10B6C5CD66}"/>
              </a:ext>
            </a:extLst>
          </p:cNvPr>
          <p:cNvSpPr>
            <a:spLocks noGrp="1"/>
          </p:cNvSpPr>
          <p:nvPr>
            <p:ph type="body" sz="quarter" idx="13"/>
          </p:nvPr>
        </p:nvSpPr>
        <p:spPr/>
        <p:txBody>
          <a:bodyPr/>
          <a:lstStyle/>
          <a:p>
            <a:r>
              <a:rPr lang="en-US" dirty="0"/>
              <a:t>3) use of another frequency channel (named control or coordination channel) for the transmission of the group beacon, so called Mode 1.</a:t>
            </a:r>
          </a:p>
          <a:p>
            <a:r>
              <a:rPr lang="en-US" dirty="0"/>
              <a:t>The transmission of the group beacon in the same frequency band used for the MAC superframe, so called Mode 2.</a:t>
            </a:r>
          </a:p>
          <a:p>
            <a:r>
              <a:rPr lang="en-US" dirty="0"/>
              <a:t>Still under discussion: if the group beacon is transmitted in the Network Access Period (NAP) or Beacon period. </a:t>
            </a:r>
          </a:p>
          <a:p>
            <a:endParaRPr lang="en-US" dirty="0"/>
          </a:p>
        </p:txBody>
      </p:sp>
    </p:spTree>
    <p:extLst>
      <p:ext uri="{BB962C8B-B14F-4D97-AF65-F5344CB8AC3E}">
        <p14:creationId xmlns:p14="http://schemas.microsoft.com/office/powerpoint/2010/main" val="3811858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CF9EDB-6974-4452-8948-23B4F78806AC}"/>
              </a:ext>
            </a:extLst>
          </p:cNvPr>
          <p:cNvSpPr>
            <a:spLocks noGrp="1"/>
          </p:cNvSpPr>
          <p:nvPr>
            <p:ph type="title"/>
          </p:nvPr>
        </p:nvSpPr>
        <p:spPr/>
        <p:txBody>
          <a:bodyPr/>
          <a:lstStyle/>
          <a:p>
            <a:r>
              <a:rPr lang="en-US" dirty="0"/>
              <a:t>Status of MAC harmonization</a:t>
            </a:r>
          </a:p>
        </p:txBody>
      </p:sp>
      <p:sp>
        <p:nvSpPr>
          <p:cNvPr id="2" name="Date Placeholder 1">
            <a:extLst>
              <a:ext uri="{FF2B5EF4-FFF2-40B4-BE49-F238E27FC236}">
                <a16:creationId xmlns:a16="http://schemas.microsoft.com/office/drawing/2014/main" id="{661C27CD-6759-43E4-ABA7-4EFC46BF7152}"/>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C69E5E66-109C-432F-97A7-034BCABD4645}"/>
              </a:ext>
            </a:extLst>
          </p:cNvPr>
          <p:cNvSpPr>
            <a:spLocks noGrp="1"/>
          </p:cNvSpPr>
          <p:nvPr>
            <p:ph type="ftr" idx="11"/>
          </p:nvPr>
        </p:nvSpPr>
        <p:spPr/>
        <p:txBody>
          <a:bodyPr/>
          <a:lstStyle/>
          <a:p>
            <a:r>
              <a:rPr lang="en-US"/>
              <a:t>Hernandez, Kohno, Kobayashi, Anzai, Joo (YRP-IAI, NITec, KPST)</a:t>
            </a:r>
            <a:endParaRPr lang="en-US" dirty="0"/>
          </a:p>
        </p:txBody>
      </p:sp>
      <p:sp>
        <p:nvSpPr>
          <p:cNvPr id="4" name="Slide Number Placeholder 3">
            <a:extLst>
              <a:ext uri="{FF2B5EF4-FFF2-40B4-BE49-F238E27FC236}">
                <a16:creationId xmlns:a16="http://schemas.microsoft.com/office/drawing/2014/main" id="{61E6FDF9-7263-4FCC-B4A2-E878BBFF4C2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6" name="Text Placeholder 5">
            <a:extLst>
              <a:ext uri="{FF2B5EF4-FFF2-40B4-BE49-F238E27FC236}">
                <a16:creationId xmlns:a16="http://schemas.microsoft.com/office/drawing/2014/main" id="{BD91315B-0F74-4F98-94B3-D36F61A57105}"/>
              </a:ext>
            </a:extLst>
          </p:cNvPr>
          <p:cNvSpPr>
            <a:spLocks noGrp="1"/>
          </p:cNvSpPr>
          <p:nvPr>
            <p:ph type="body" sz="quarter" idx="13"/>
          </p:nvPr>
        </p:nvSpPr>
        <p:spPr/>
        <p:txBody>
          <a:bodyPr/>
          <a:lstStyle/>
          <a:p>
            <a:r>
              <a:rPr lang="en-US" dirty="0"/>
              <a:t>Agreement of the MAC management frame format, beacon and group beacon format:</a:t>
            </a:r>
          </a:p>
          <a:p>
            <a:endParaRPr lang="en-US" dirty="0"/>
          </a:p>
        </p:txBody>
      </p:sp>
      <p:graphicFrame>
        <p:nvGraphicFramePr>
          <p:cNvPr id="7" name="Object 6">
            <a:extLst>
              <a:ext uri="{FF2B5EF4-FFF2-40B4-BE49-F238E27FC236}">
                <a16:creationId xmlns:a16="http://schemas.microsoft.com/office/drawing/2014/main" id="{B084D4B8-5609-4EE3-B657-BA0E2F865B72}"/>
              </a:ext>
            </a:extLst>
          </p:cNvPr>
          <p:cNvGraphicFramePr>
            <a:graphicFrameLocks noChangeAspect="1"/>
          </p:cNvGraphicFramePr>
          <p:nvPr>
            <p:extLst>
              <p:ext uri="{D42A27DB-BD31-4B8C-83A1-F6EECF244321}">
                <p14:modId xmlns:p14="http://schemas.microsoft.com/office/powerpoint/2010/main" val="120723876"/>
              </p:ext>
            </p:extLst>
          </p:nvPr>
        </p:nvGraphicFramePr>
        <p:xfrm>
          <a:off x="1485900" y="2874963"/>
          <a:ext cx="5978525" cy="554037"/>
        </p:xfrm>
        <a:graphic>
          <a:graphicData uri="http://schemas.openxmlformats.org/presentationml/2006/ole">
            <mc:AlternateContent xmlns:mc="http://schemas.openxmlformats.org/markup-compatibility/2006">
              <mc:Choice xmlns:v="urn:schemas-microsoft-com:vml" Requires="v">
                <p:oleObj spid="_x0000_s3080" name="Visio" r:id="rId3" imgW="5978991" imgH="553392" progId="Visio.Drawing.15">
                  <p:embed/>
                </p:oleObj>
              </mc:Choice>
              <mc:Fallback>
                <p:oleObj name="Visio" r:id="rId3" imgW="5978991" imgH="553392" progId="Visio.Drawing.15">
                  <p:embed/>
                  <p:pic>
                    <p:nvPicPr>
                      <p:cNvPr id="0" name=""/>
                      <p:cNvPicPr/>
                      <p:nvPr/>
                    </p:nvPicPr>
                    <p:blipFill>
                      <a:blip r:embed="rId4"/>
                      <a:stretch>
                        <a:fillRect/>
                      </a:stretch>
                    </p:blipFill>
                    <p:spPr>
                      <a:xfrm>
                        <a:off x="1485900" y="2874963"/>
                        <a:ext cx="5978525" cy="554037"/>
                      </a:xfrm>
                      <a:prstGeom prst="rect">
                        <a:avLst/>
                      </a:prstGeom>
                    </p:spPr>
                  </p:pic>
                </p:oleObj>
              </mc:Fallback>
            </mc:AlternateContent>
          </a:graphicData>
        </a:graphic>
      </p:graphicFrame>
      <p:pic>
        <p:nvPicPr>
          <p:cNvPr id="8" name="Picture 7">
            <a:extLst>
              <a:ext uri="{FF2B5EF4-FFF2-40B4-BE49-F238E27FC236}">
                <a16:creationId xmlns:a16="http://schemas.microsoft.com/office/drawing/2014/main" id="{A79D200C-34A9-4B65-86BF-C74C625553A1}"/>
              </a:ext>
            </a:extLst>
          </p:cNvPr>
          <p:cNvPicPr>
            <a:picLocks noChangeAspect="1"/>
          </p:cNvPicPr>
          <p:nvPr/>
        </p:nvPicPr>
        <p:blipFill>
          <a:blip r:embed="rId5"/>
          <a:stretch>
            <a:fillRect/>
          </a:stretch>
        </p:blipFill>
        <p:spPr>
          <a:xfrm>
            <a:off x="1738466" y="3716349"/>
            <a:ext cx="5942076" cy="2532888"/>
          </a:xfrm>
          <a:prstGeom prst="rect">
            <a:avLst/>
          </a:prstGeom>
        </p:spPr>
      </p:pic>
    </p:spTree>
    <p:extLst>
      <p:ext uri="{BB962C8B-B14F-4D97-AF65-F5344CB8AC3E}">
        <p14:creationId xmlns:p14="http://schemas.microsoft.com/office/powerpoint/2010/main" val="2845578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8890D46-9586-4267-B9F9-E9D2226C8B3A}"/>
              </a:ext>
            </a:extLst>
          </p:cNvPr>
          <p:cNvSpPr>
            <a:spLocks noGrp="1"/>
          </p:cNvSpPr>
          <p:nvPr>
            <p:ph type="title"/>
          </p:nvPr>
        </p:nvSpPr>
        <p:spPr/>
        <p:txBody>
          <a:bodyPr/>
          <a:lstStyle/>
          <a:p>
            <a:r>
              <a:rPr lang="en-US" dirty="0"/>
              <a:t>Status of MAC harmonization</a:t>
            </a:r>
          </a:p>
        </p:txBody>
      </p:sp>
      <p:sp>
        <p:nvSpPr>
          <p:cNvPr id="2" name="Date Placeholder 1">
            <a:extLst>
              <a:ext uri="{FF2B5EF4-FFF2-40B4-BE49-F238E27FC236}">
                <a16:creationId xmlns:a16="http://schemas.microsoft.com/office/drawing/2014/main" id="{CFF8C9FF-254F-4785-851D-AC392C080991}"/>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4CF98D74-5DD5-4AAA-9A91-CF7DE064CF18}"/>
              </a:ext>
            </a:extLst>
          </p:cNvPr>
          <p:cNvSpPr>
            <a:spLocks noGrp="1"/>
          </p:cNvSpPr>
          <p:nvPr>
            <p:ph type="ftr" idx="11"/>
          </p:nvPr>
        </p:nvSpPr>
        <p:spPr/>
        <p:txBody>
          <a:bodyPr/>
          <a:lstStyle/>
          <a:p>
            <a:r>
              <a:rPr lang="en-US"/>
              <a:t>Hernandez, Kohno, Kobayashi, Anzai, Joo (YRP-IAI, NITec, KPST)</a:t>
            </a:r>
            <a:endParaRPr lang="en-US" dirty="0"/>
          </a:p>
        </p:txBody>
      </p:sp>
      <p:sp>
        <p:nvSpPr>
          <p:cNvPr id="4" name="Slide Number Placeholder 3">
            <a:extLst>
              <a:ext uri="{FF2B5EF4-FFF2-40B4-BE49-F238E27FC236}">
                <a16:creationId xmlns:a16="http://schemas.microsoft.com/office/drawing/2014/main" id="{FCC97B07-9B60-4D8E-948D-ABEBA2549A1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Text Placeholder 5">
            <a:extLst>
              <a:ext uri="{FF2B5EF4-FFF2-40B4-BE49-F238E27FC236}">
                <a16:creationId xmlns:a16="http://schemas.microsoft.com/office/drawing/2014/main" id="{1A2F8A6D-7CD0-4051-A999-CCB37D89FFE8}"/>
              </a:ext>
            </a:extLst>
          </p:cNvPr>
          <p:cNvSpPr>
            <a:spLocks noGrp="1"/>
          </p:cNvSpPr>
          <p:nvPr>
            <p:ph type="body" sz="quarter" idx="13"/>
          </p:nvPr>
        </p:nvSpPr>
        <p:spPr/>
        <p:txBody>
          <a:bodyPr/>
          <a:lstStyle/>
          <a:p>
            <a:r>
              <a:rPr lang="en-US" dirty="0"/>
              <a:t>Agreement on the MAC superframe format text in doc 15-24-0034.</a:t>
            </a:r>
          </a:p>
          <a:p>
            <a:r>
              <a:rPr lang="en-US" dirty="0"/>
              <a:t>Dr Joo provided some parameters of Mode 2 in doc 15-24-0013, but still under discussion the use of beacons for a group formation. </a:t>
            </a:r>
          </a:p>
        </p:txBody>
      </p:sp>
    </p:spTree>
    <p:extLst>
      <p:ext uri="{BB962C8B-B14F-4D97-AF65-F5344CB8AC3E}">
        <p14:creationId xmlns:p14="http://schemas.microsoft.com/office/powerpoint/2010/main" val="3252836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CED77C-B7AD-4997-87FC-41C104E1A889}"/>
              </a:ext>
            </a:extLst>
          </p:cNvPr>
          <p:cNvSpPr>
            <a:spLocks noGrp="1"/>
          </p:cNvSpPr>
          <p:nvPr>
            <p:ph type="title"/>
          </p:nvPr>
        </p:nvSpPr>
        <p:spPr/>
        <p:txBody>
          <a:bodyPr/>
          <a:lstStyle/>
          <a:p>
            <a:r>
              <a:rPr lang="en-US" dirty="0"/>
              <a:t>Still missing</a:t>
            </a:r>
          </a:p>
        </p:txBody>
      </p:sp>
      <p:sp>
        <p:nvSpPr>
          <p:cNvPr id="2" name="Date Placeholder 1">
            <a:extLst>
              <a:ext uri="{FF2B5EF4-FFF2-40B4-BE49-F238E27FC236}">
                <a16:creationId xmlns:a16="http://schemas.microsoft.com/office/drawing/2014/main" id="{BF31CBB8-2694-4A7E-9DEB-E654593B95A5}"/>
              </a:ext>
            </a:extLst>
          </p:cNvPr>
          <p:cNvSpPr>
            <a:spLocks noGrp="1"/>
          </p:cNvSpPr>
          <p:nvPr>
            <p:ph type="dt" idx="10"/>
          </p:nvPr>
        </p:nvSpPr>
        <p:spPr/>
        <p:txBody>
          <a:bodyPr/>
          <a:lstStyle/>
          <a:p>
            <a:r>
              <a:rPr lang="en-US" altLang="ja-JP"/>
              <a:t>January 2024</a:t>
            </a:r>
            <a:endParaRPr lang="en-US" dirty="0"/>
          </a:p>
        </p:txBody>
      </p:sp>
      <p:sp>
        <p:nvSpPr>
          <p:cNvPr id="3" name="Footer Placeholder 2">
            <a:extLst>
              <a:ext uri="{FF2B5EF4-FFF2-40B4-BE49-F238E27FC236}">
                <a16:creationId xmlns:a16="http://schemas.microsoft.com/office/drawing/2014/main" id="{C6EE822F-30F1-4D05-B6F4-1D24404F21F6}"/>
              </a:ext>
            </a:extLst>
          </p:cNvPr>
          <p:cNvSpPr>
            <a:spLocks noGrp="1"/>
          </p:cNvSpPr>
          <p:nvPr>
            <p:ph type="ftr" idx="11"/>
          </p:nvPr>
        </p:nvSpPr>
        <p:spPr/>
        <p:txBody>
          <a:bodyPr/>
          <a:lstStyle/>
          <a:p>
            <a:r>
              <a:rPr lang="en-US"/>
              <a:t>Hernandez, Kohno, Kobayashi, Anzai, Joo (YRP-IAI, NITec, KPST)</a:t>
            </a:r>
            <a:endParaRPr lang="en-US" dirty="0"/>
          </a:p>
        </p:txBody>
      </p:sp>
      <p:sp>
        <p:nvSpPr>
          <p:cNvPr id="4" name="Slide Number Placeholder 3">
            <a:extLst>
              <a:ext uri="{FF2B5EF4-FFF2-40B4-BE49-F238E27FC236}">
                <a16:creationId xmlns:a16="http://schemas.microsoft.com/office/drawing/2014/main" id="{9423DA69-E99E-45CD-8623-956EB5262C8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6" name="Text Placeholder 5">
            <a:extLst>
              <a:ext uri="{FF2B5EF4-FFF2-40B4-BE49-F238E27FC236}">
                <a16:creationId xmlns:a16="http://schemas.microsoft.com/office/drawing/2014/main" id="{0F3F417C-5098-4D56-B6C8-7404905CF667}"/>
              </a:ext>
            </a:extLst>
          </p:cNvPr>
          <p:cNvSpPr>
            <a:spLocks noGrp="1"/>
          </p:cNvSpPr>
          <p:nvPr>
            <p:ph type="body" sz="quarter" idx="13"/>
          </p:nvPr>
        </p:nvSpPr>
        <p:spPr/>
        <p:txBody>
          <a:bodyPr/>
          <a:lstStyle/>
          <a:p>
            <a:r>
              <a:rPr lang="en-US" dirty="0"/>
              <a:t>Define subfields of beacon a group beacon frames </a:t>
            </a:r>
          </a:p>
          <a:p>
            <a:r>
              <a:rPr lang="en-US" dirty="0"/>
              <a:t>Define Control frames and Data frame format</a:t>
            </a:r>
          </a:p>
          <a:p>
            <a:r>
              <a:rPr lang="en-US" dirty="0"/>
              <a:t>MAC functional description </a:t>
            </a:r>
          </a:p>
          <a:p>
            <a:r>
              <a:rPr lang="en-US" dirty="0"/>
              <a:t>Resolutions from the pre-ballot </a:t>
            </a:r>
            <a:r>
              <a:rPr lang="en-US"/>
              <a:t>comments  </a:t>
            </a:r>
            <a:endParaRPr lang="en-US" dirty="0"/>
          </a:p>
          <a:p>
            <a:endParaRPr lang="en-US" dirty="0"/>
          </a:p>
        </p:txBody>
      </p:sp>
    </p:spTree>
    <p:extLst>
      <p:ext uri="{BB962C8B-B14F-4D97-AF65-F5344CB8AC3E}">
        <p14:creationId xmlns:p14="http://schemas.microsoft.com/office/powerpoint/2010/main" val="37936851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6420</TotalTime>
  <Words>573</Words>
  <Application>Microsoft Office PowerPoint</Application>
  <PresentationFormat>On-screen Show (4:3)</PresentationFormat>
  <Paragraphs>52</Paragraphs>
  <Slides>7</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7</vt:i4>
      </vt:variant>
    </vt:vector>
  </HeadingPairs>
  <TitlesOfParts>
    <vt:vector size="12" baseType="lpstr">
      <vt:lpstr>Arial</vt:lpstr>
      <vt:lpstr>Times New Roman</vt:lpstr>
      <vt:lpstr>Default Design</vt:lpstr>
      <vt:lpstr>Microsoft Visio Drawing</vt:lpstr>
      <vt:lpstr>Visio</vt:lpstr>
      <vt:lpstr>PowerPoint Presentation</vt:lpstr>
      <vt:lpstr>Status of MAC harmonization</vt:lpstr>
      <vt:lpstr>Status of MAC harmonization</vt:lpstr>
      <vt:lpstr>Status of MAC harmonization</vt:lpstr>
      <vt:lpstr>Status of MAC harmonization</vt:lpstr>
      <vt:lpstr>Status of MAC harmonization</vt:lpstr>
      <vt:lpstr>Still missing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226</cp:revision>
  <dcterms:modified xsi:type="dcterms:W3CDTF">2024-01-18T06:28:39Z</dcterms:modified>
</cp:coreProperties>
</file>