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72" r:id="rId2"/>
    <p:sldId id="318" r:id="rId3"/>
    <p:sldId id="325" r:id="rId4"/>
    <p:sldId id="326" r:id="rId5"/>
    <p:sldId id="327" r:id="rId6"/>
    <p:sldId id="324"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5268" autoAdjust="0"/>
  </p:normalViewPr>
  <p:slideViewPr>
    <p:cSldViewPr snapToGrid="0">
      <p:cViewPr varScale="1">
        <p:scale>
          <a:sx n="93" d="100"/>
          <a:sy n="93" d="100"/>
        </p:scale>
        <p:origin x="159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January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Hernandez, Joo, Kohno, Kobayashi, Anzai, (YRP-IAI, NITec, KPST)</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January 2024</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Joo, Kohno, Kobayashi, Anzai, (YRP-IAI, NITec, KPST)</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P802.15-24-0078-01-006a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rp-iai.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of 15.6ma MAC harmonization</a:t>
            </a:r>
            <a:endParaRPr dirty="0">
              <a:solidFill>
                <a:schemeClr val="dk2"/>
              </a:solidFill>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 18th</a:t>
            </a:r>
            <a:r>
              <a:rPr lang="en-US" sz="1600" b="0" i="0" u="none" strike="noStrike" cap="none" dirty="0">
                <a:solidFill>
                  <a:schemeClr val="dk2"/>
                </a:solidFill>
                <a:latin typeface="Times New Roman"/>
                <a:ea typeface="Times New Roman"/>
                <a:cs typeface="Times New Roman"/>
                <a:sym typeface="Times New Roman"/>
              </a:rPr>
              <a:t>, 2024</a:t>
            </a:r>
            <a:endParaRPr dirty="0">
              <a:solidFill>
                <a:schemeClr val="dk2"/>
              </a:solidFill>
            </a:endParaRPr>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a:t>
            </a:r>
            <a:r>
              <a:rPr kumimoji="0" lang="en-US" altLang="ko-KR" sz="1600" dirty="0" err="1">
                <a:latin typeface="+mn-lt"/>
                <a:ea typeface="굴림" charset="-127"/>
              </a:rPr>
              <a:t>Seong</a:t>
            </a:r>
            <a:r>
              <a:rPr kumimoji="0" lang="en-US" altLang="ko-KR" sz="1600" dirty="0">
                <a:latin typeface="+mn-lt"/>
                <a:ea typeface="굴림" charset="-127"/>
              </a:rPr>
              <a:t>-Soon Joo</a:t>
            </a:r>
            <a:r>
              <a:rPr kumimoji="0" lang="en-US" altLang="ko-KR" sz="1600" baseline="30000" dirty="0">
                <a:latin typeface="+mn-lt"/>
                <a:ea typeface="굴림" charset="-127"/>
              </a:rPr>
              <a:t>3</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Anzai Daisuke</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YRP-IAI,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CWC Oulu Univ., </a:t>
            </a:r>
            <a:r>
              <a:rPr lang="en-US" sz="1600" b="0" i="0" u="none" strike="noStrike" cap="none" baseline="30000" dirty="0">
                <a:solidFill>
                  <a:schemeClr val="dk2"/>
                </a:solidFill>
                <a:latin typeface="Times New Roman"/>
                <a:ea typeface="Times New Roman"/>
                <a:cs typeface="Times New Roman"/>
                <a:sym typeface="Times New Roman"/>
              </a:rPr>
              <a:t>3</a:t>
            </a:r>
            <a:r>
              <a:rPr lang="en-US" sz="1600" b="0" i="0" u="none" strike="noStrike" cap="none" dirty="0">
                <a:solidFill>
                  <a:schemeClr val="dk2"/>
                </a:solidFill>
                <a:latin typeface="Times New Roman"/>
                <a:ea typeface="Times New Roman"/>
                <a:cs typeface="Times New Roman"/>
                <a:sym typeface="Times New Roman"/>
              </a:rPr>
              <a:t>KPST, </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Nagoya I. Tech.</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spcBef>
                <a:spcPts val="300"/>
              </a:spcBef>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[Marco.Hernandez@ieee.org, ssjoo@etri.sci.kr, </a:t>
            </a:r>
            <a:r>
              <a:rPr lang="en-US" sz="1600" b="0" i="0" u="none" strike="noStrike" cap="none" dirty="0">
                <a:solidFill>
                  <a:schemeClr val="dk2"/>
                </a:solidFill>
                <a:latin typeface="Times New Roman"/>
                <a:ea typeface="Times New Roman"/>
                <a:cs typeface="Times New Roman"/>
                <a:sym typeface="Times New Roman"/>
                <a:hlinkClick r:id="rId2"/>
              </a:rPr>
              <a:t>Kohno@yrp-iai.jp</a:t>
            </a:r>
            <a:r>
              <a:rPr lang="en-US" sz="1600" b="0" i="0" u="none" strike="noStrike" cap="none" dirty="0">
                <a:solidFill>
                  <a:schemeClr val="dk2"/>
                </a:solidFill>
                <a:latin typeface="Times New Roman"/>
                <a:ea typeface="Times New Roman"/>
                <a:cs typeface="Times New Roman"/>
                <a:sym typeface="Times New Roman"/>
              </a:rPr>
              <a:t>, </a:t>
            </a:r>
            <a:r>
              <a:rPr lang="en-US" sz="1600" b="0" i="0" dirty="0">
                <a:solidFill>
                  <a:srgbClr val="1F1F1F"/>
                </a:solidFill>
                <a:effectLst/>
                <a:latin typeface="+mn-lt"/>
              </a:rPr>
              <a:t>kobayashi@nitech.ac.jp</a:t>
            </a:r>
            <a:r>
              <a:rPr lang="en-US" sz="1600" b="0" i="0" u="none" strike="noStrike" cap="none" dirty="0">
                <a:solidFill>
                  <a:schemeClr val="dk2"/>
                </a:solidFill>
                <a:latin typeface="Times New Roman"/>
                <a:ea typeface="Times New Roman"/>
                <a:cs typeface="Times New Roman"/>
                <a:sym typeface="Times New Roman"/>
              </a:rPr>
              <a:t>, anzai@nitech.ac.jp]</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proposals</a:t>
            </a:r>
            <a:endParaRPr sz="12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 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881E1C-B863-4C86-AA5B-67BCB0915812}"/>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AF9AEBC2-501A-46AB-85B5-72EB1424280A}"/>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2C5E9C66-7301-43E3-A9D9-2D1F86309649}"/>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8285BF98-D8B1-42B4-8BCB-D49731595C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Text Placeholder 5">
            <a:extLst>
              <a:ext uri="{FF2B5EF4-FFF2-40B4-BE49-F238E27FC236}">
                <a16:creationId xmlns:a16="http://schemas.microsoft.com/office/drawing/2014/main" id="{5440AE05-377B-45BF-ABB9-B13F191081AC}"/>
              </a:ext>
            </a:extLst>
          </p:cNvPr>
          <p:cNvSpPr>
            <a:spLocks noGrp="1"/>
          </p:cNvSpPr>
          <p:nvPr>
            <p:ph type="body" sz="quarter" idx="13"/>
          </p:nvPr>
        </p:nvSpPr>
        <p:spPr/>
        <p:txBody>
          <a:bodyPr/>
          <a:lstStyle/>
          <a:p>
            <a:r>
              <a:rPr lang="en-US" dirty="0"/>
              <a:t>General MAC frame format:</a:t>
            </a:r>
          </a:p>
          <a:p>
            <a:endParaRPr lang="en-US" dirty="0"/>
          </a:p>
          <a:p>
            <a:endParaRPr lang="en-US" dirty="0"/>
          </a:p>
        </p:txBody>
      </p:sp>
      <p:graphicFrame>
        <p:nvGraphicFramePr>
          <p:cNvPr id="7" name="Object 6">
            <a:extLst>
              <a:ext uri="{FF2B5EF4-FFF2-40B4-BE49-F238E27FC236}">
                <a16:creationId xmlns:a16="http://schemas.microsoft.com/office/drawing/2014/main" id="{84E5BD85-7002-4291-A2A5-5ED1AEC54C2A}"/>
              </a:ext>
            </a:extLst>
          </p:cNvPr>
          <p:cNvGraphicFramePr>
            <a:graphicFrameLocks noChangeAspect="1"/>
          </p:cNvGraphicFramePr>
          <p:nvPr>
            <p:extLst>
              <p:ext uri="{D42A27DB-BD31-4B8C-83A1-F6EECF244321}">
                <p14:modId xmlns:p14="http://schemas.microsoft.com/office/powerpoint/2010/main" val="2841335005"/>
              </p:ext>
            </p:extLst>
          </p:nvPr>
        </p:nvGraphicFramePr>
        <p:xfrm>
          <a:off x="1477767" y="2758550"/>
          <a:ext cx="5728092" cy="1524692"/>
        </p:xfrm>
        <a:graphic>
          <a:graphicData uri="http://schemas.openxmlformats.org/presentationml/2006/ole">
            <mc:AlternateContent xmlns:mc="http://schemas.openxmlformats.org/markup-compatibility/2006">
              <mc:Choice xmlns:v="urn:schemas-microsoft-com:vml" Requires="v">
                <p:oleObj spid="_x0000_s2061" name="Visio" r:id="rId3" imgW="4979374" imgH="1325978" progId="Visio.Drawing.15">
                  <p:embed/>
                </p:oleObj>
              </mc:Choice>
              <mc:Fallback>
                <p:oleObj name="Visio" r:id="rId3" imgW="4979374" imgH="1325978" progId="Visio.Drawing.15">
                  <p:embed/>
                  <p:pic>
                    <p:nvPicPr>
                      <p:cNvPr id="0" name=""/>
                      <p:cNvPicPr/>
                      <p:nvPr/>
                    </p:nvPicPr>
                    <p:blipFill>
                      <a:blip r:embed="rId4"/>
                      <a:stretch>
                        <a:fillRect/>
                      </a:stretch>
                    </p:blipFill>
                    <p:spPr>
                      <a:xfrm>
                        <a:off x="1477767" y="2758550"/>
                        <a:ext cx="5728092" cy="1524692"/>
                      </a:xfrm>
                      <a:prstGeom prst="rect">
                        <a:avLst/>
                      </a:prstGeom>
                    </p:spPr>
                  </p:pic>
                </p:oleObj>
              </mc:Fallback>
            </mc:AlternateContent>
          </a:graphicData>
        </a:graphic>
      </p:graphicFrame>
    </p:spTree>
    <p:extLst>
      <p:ext uri="{BB962C8B-B14F-4D97-AF65-F5344CB8AC3E}">
        <p14:creationId xmlns:p14="http://schemas.microsoft.com/office/powerpoint/2010/main" val="2700399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C230F-C3BD-4C1F-9441-41EAC9643328}"/>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B5E114C8-C2DB-4A73-BA38-7522D79EDF38}"/>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8C1CDA9E-FCB8-4229-A809-E1B3D6D9779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9" name="Picture 8">
            <a:extLst>
              <a:ext uri="{FF2B5EF4-FFF2-40B4-BE49-F238E27FC236}">
                <a16:creationId xmlns:a16="http://schemas.microsoft.com/office/drawing/2014/main" id="{A8761263-5888-46E7-B751-396541D00F72}"/>
              </a:ext>
            </a:extLst>
          </p:cNvPr>
          <p:cNvPicPr>
            <a:picLocks noChangeAspect="1"/>
          </p:cNvPicPr>
          <p:nvPr/>
        </p:nvPicPr>
        <p:blipFill>
          <a:blip r:embed="rId2"/>
          <a:stretch>
            <a:fillRect/>
          </a:stretch>
        </p:blipFill>
        <p:spPr>
          <a:xfrm>
            <a:off x="1829562" y="920357"/>
            <a:ext cx="5484876" cy="5667756"/>
          </a:xfrm>
          <a:prstGeom prst="rect">
            <a:avLst/>
          </a:prstGeom>
        </p:spPr>
      </p:pic>
      <p:sp>
        <p:nvSpPr>
          <p:cNvPr id="10" name="TextBox 9">
            <a:extLst>
              <a:ext uri="{FF2B5EF4-FFF2-40B4-BE49-F238E27FC236}">
                <a16:creationId xmlns:a16="http://schemas.microsoft.com/office/drawing/2014/main" id="{3297189F-65A8-4609-971E-BEC6AC97B553}"/>
              </a:ext>
            </a:extLst>
          </p:cNvPr>
          <p:cNvSpPr txBox="1"/>
          <p:nvPr/>
        </p:nvSpPr>
        <p:spPr>
          <a:xfrm>
            <a:off x="763146" y="745843"/>
            <a:ext cx="979755" cy="369332"/>
          </a:xfrm>
          <a:prstGeom prst="rect">
            <a:avLst/>
          </a:prstGeom>
          <a:noFill/>
        </p:spPr>
        <p:txBody>
          <a:bodyPr wrap="none" rtlCol="0">
            <a:spAutoFit/>
          </a:bodyPr>
          <a:lstStyle/>
          <a:p>
            <a:r>
              <a:rPr lang="en-US" sz="1800" b="1" dirty="0">
                <a:latin typeface="+mn-lt"/>
              </a:rPr>
              <a:t>Beacon:</a:t>
            </a:r>
          </a:p>
        </p:txBody>
      </p:sp>
    </p:spTree>
    <p:extLst>
      <p:ext uri="{BB962C8B-B14F-4D97-AF65-F5344CB8AC3E}">
        <p14:creationId xmlns:p14="http://schemas.microsoft.com/office/powerpoint/2010/main" val="225594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E8E014-8925-44B3-B1B3-49740A54F372}"/>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29EA0E1C-48DA-42BC-812A-2F903586B7DA}"/>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618D7EEE-5DE2-4E4E-BDB5-AC6E285A53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5" name="Object 4">
            <a:extLst>
              <a:ext uri="{FF2B5EF4-FFF2-40B4-BE49-F238E27FC236}">
                <a16:creationId xmlns:a16="http://schemas.microsoft.com/office/drawing/2014/main" id="{03BBF8DB-4268-430B-9CC0-4EF55E0DE72C}"/>
              </a:ext>
            </a:extLst>
          </p:cNvPr>
          <p:cNvGraphicFramePr>
            <a:graphicFrameLocks noChangeAspect="1"/>
          </p:cNvGraphicFramePr>
          <p:nvPr>
            <p:extLst>
              <p:ext uri="{D42A27DB-BD31-4B8C-83A1-F6EECF244321}">
                <p14:modId xmlns:p14="http://schemas.microsoft.com/office/powerpoint/2010/main" val="32217381"/>
              </p:ext>
            </p:extLst>
          </p:nvPr>
        </p:nvGraphicFramePr>
        <p:xfrm>
          <a:off x="1656419" y="1742130"/>
          <a:ext cx="5907361" cy="2148748"/>
        </p:xfrm>
        <a:graphic>
          <a:graphicData uri="http://schemas.openxmlformats.org/presentationml/2006/ole">
            <mc:AlternateContent xmlns:mc="http://schemas.openxmlformats.org/markup-compatibility/2006">
              <mc:Choice xmlns:v="urn:schemas-microsoft-com:vml" Requires="v">
                <p:oleObj spid="_x0000_s6150" name="Visio" r:id="rId3" imgW="4141322" imgH="1506957" progId="Visio.Drawing.15">
                  <p:embed/>
                </p:oleObj>
              </mc:Choice>
              <mc:Fallback>
                <p:oleObj name="Visio" r:id="rId3" imgW="4141322" imgH="1506957" progId="Visio.Drawing.15">
                  <p:embed/>
                  <p:pic>
                    <p:nvPicPr>
                      <p:cNvPr id="0" name=""/>
                      <p:cNvPicPr/>
                      <p:nvPr/>
                    </p:nvPicPr>
                    <p:blipFill>
                      <a:blip r:embed="rId4"/>
                      <a:stretch>
                        <a:fillRect/>
                      </a:stretch>
                    </p:blipFill>
                    <p:spPr>
                      <a:xfrm>
                        <a:off x="1656419" y="1742130"/>
                        <a:ext cx="5907361" cy="214874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8A826F9D-F8AB-4BAA-BEA8-DC5AC5E83CB5}"/>
              </a:ext>
            </a:extLst>
          </p:cNvPr>
          <p:cNvSpPr txBox="1"/>
          <p:nvPr/>
        </p:nvSpPr>
        <p:spPr>
          <a:xfrm>
            <a:off x="2695074" y="969366"/>
            <a:ext cx="3288080" cy="400110"/>
          </a:xfrm>
          <a:prstGeom prst="rect">
            <a:avLst/>
          </a:prstGeom>
          <a:noFill/>
        </p:spPr>
        <p:txBody>
          <a:bodyPr wrap="none" rtlCol="0">
            <a:spAutoFit/>
          </a:bodyPr>
          <a:lstStyle/>
          <a:p>
            <a:r>
              <a:rPr lang="en-US" sz="2000" b="1" dirty="0">
                <a:latin typeface="+mn-lt"/>
              </a:rPr>
              <a:t>MAC superframe structure:</a:t>
            </a:r>
          </a:p>
        </p:txBody>
      </p:sp>
      <p:sp>
        <p:nvSpPr>
          <p:cNvPr id="8" name="TextBox 7">
            <a:extLst>
              <a:ext uri="{FF2B5EF4-FFF2-40B4-BE49-F238E27FC236}">
                <a16:creationId xmlns:a16="http://schemas.microsoft.com/office/drawing/2014/main" id="{11AB6DD4-63DB-4907-AF31-CA9C300904A9}"/>
              </a:ext>
            </a:extLst>
          </p:cNvPr>
          <p:cNvSpPr txBox="1"/>
          <p:nvPr/>
        </p:nvSpPr>
        <p:spPr>
          <a:xfrm>
            <a:off x="1255775" y="4540036"/>
            <a:ext cx="7481535" cy="1477328"/>
          </a:xfrm>
          <a:prstGeom prst="rect">
            <a:avLst/>
          </a:prstGeom>
          <a:noFill/>
        </p:spPr>
        <p:txBody>
          <a:bodyPr wrap="none" rtlCol="0">
            <a:spAutoFit/>
          </a:bodyPr>
          <a:lstStyle/>
          <a:p>
            <a:pPr marL="285750" indent="-285750">
              <a:buFont typeface="Arial" panose="020B0604020202020204" pitchFamily="34" charset="0"/>
              <a:buChar char="•"/>
            </a:pPr>
            <a:r>
              <a:rPr lang="en-US" sz="1800" dirty="0">
                <a:latin typeface="+mn-lt"/>
              </a:rPr>
              <a:t>Only one Beacon frame</a:t>
            </a:r>
          </a:p>
          <a:p>
            <a:pPr marL="285750" indent="-285750">
              <a:buFont typeface="Arial" panose="020B0604020202020204" pitchFamily="34" charset="0"/>
              <a:buChar char="•"/>
            </a:pPr>
            <a:r>
              <a:rPr lang="en-US" sz="1800" dirty="0">
                <a:latin typeface="+mn-lt"/>
              </a:rPr>
              <a:t>15.6ma innovation: dynamic CAP and CFP during group coordination</a:t>
            </a:r>
          </a:p>
          <a:p>
            <a:pPr marL="285750" indent="-285750">
              <a:buFont typeface="Arial" panose="020B0604020202020204" pitchFamily="34" charset="0"/>
              <a:buChar char="•"/>
            </a:pPr>
            <a:r>
              <a:rPr lang="en-US" sz="1800" dirty="0">
                <a:latin typeface="+mn-lt"/>
              </a:rPr>
              <a:t>15.6ma innovation: ranging option between coordinators</a:t>
            </a:r>
          </a:p>
          <a:p>
            <a:pPr marL="285750" indent="-285750">
              <a:buFont typeface="Arial" panose="020B0604020202020204" pitchFamily="34" charset="0"/>
              <a:buChar char="•"/>
            </a:pPr>
            <a:r>
              <a:rPr lang="en-US" sz="1800" dirty="0">
                <a:latin typeface="+mn-lt"/>
              </a:rPr>
              <a:t>Use of the same frequency band for all messages</a:t>
            </a:r>
          </a:p>
          <a:p>
            <a:pPr marL="285750" indent="-285750">
              <a:buFont typeface="Arial" panose="020B0604020202020204" pitchFamily="34" charset="0"/>
              <a:buChar char="•"/>
            </a:pPr>
            <a:r>
              <a:rPr lang="en-US" sz="1800" dirty="0">
                <a:latin typeface="+mn-lt"/>
              </a:rPr>
              <a:t>Optional use of a control channel for management and control MAC frames</a:t>
            </a:r>
          </a:p>
        </p:txBody>
      </p:sp>
    </p:spTree>
    <p:extLst>
      <p:ext uri="{BB962C8B-B14F-4D97-AF65-F5344CB8AC3E}">
        <p14:creationId xmlns:p14="http://schemas.microsoft.com/office/powerpoint/2010/main" val="369891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12EB0-E487-43C8-820E-BB3A1E0F40B4}"/>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06B1DC44-4ECD-40AE-B9E1-B3761A8A34A2}"/>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4063788B-0F6E-4D42-8294-3965B57125A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pic>
        <p:nvPicPr>
          <p:cNvPr id="9" name="Picture 8">
            <a:extLst>
              <a:ext uri="{FF2B5EF4-FFF2-40B4-BE49-F238E27FC236}">
                <a16:creationId xmlns:a16="http://schemas.microsoft.com/office/drawing/2014/main" id="{55B21435-9A50-4B6B-A0FB-EBE94DFE3DAC}"/>
              </a:ext>
            </a:extLst>
          </p:cNvPr>
          <p:cNvPicPr>
            <a:picLocks noChangeAspect="1"/>
          </p:cNvPicPr>
          <p:nvPr/>
        </p:nvPicPr>
        <p:blipFill>
          <a:blip r:embed="rId2"/>
          <a:stretch>
            <a:fillRect/>
          </a:stretch>
        </p:blipFill>
        <p:spPr>
          <a:xfrm>
            <a:off x="131734" y="1410869"/>
            <a:ext cx="8880532" cy="4151158"/>
          </a:xfrm>
          <a:prstGeom prst="rect">
            <a:avLst/>
          </a:prstGeom>
        </p:spPr>
      </p:pic>
    </p:spTree>
    <p:extLst>
      <p:ext uri="{BB962C8B-B14F-4D97-AF65-F5344CB8AC3E}">
        <p14:creationId xmlns:p14="http://schemas.microsoft.com/office/powerpoint/2010/main" val="284615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CED77C-B7AD-4997-87FC-41C104E1A889}"/>
              </a:ext>
            </a:extLst>
          </p:cNvPr>
          <p:cNvSpPr>
            <a:spLocks noGrp="1"/>
          </p:cNvSpPr>
          <p:nvPr>
            <p:ph type="title"/>
          </p:nvPr>
        </p:nvSpPr>
        <p:spPr/>
        <p:txBody>
          <a:bodyPr/>
          <a:lstStyle/>
          <a:p>
            <a:r>
              <a:rPr lang="en-US" dirty="0"/>
              <a:t>Still missing</a:t>
            </a:r>
          </a:p>
        </p:txBody>
      </p:sp>
      <p:sp>
        <p:nvSpPr>
          <p:cNvPr id="2" name="Date Placeholder 1">
            <a:extLst>
              <a:ext uri="{FF2B5EF4-FFF2-40B4-BE49-F238E27FC236}">
                <a16:creationId xmlns:a16="http://schemas.microsoft.com/office/drawing/2014/main" id="{BF31CBB8-2694-4A7E-9DEB-E654593B95A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C6EE822F-30F1-4D05-B6F4-1D24404F21F6}"/>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9423DA69-E99E-45CD-8623-956EB5262C8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0F3F417C-5098-4D56-B6C8-7404905CF667}"/>
              </a:ext>
            </a:extLst>
          </p:cNvPr>
          <p:cNvSpPr>
            <a:spLocks noGrp="1"/>
          </p:cNvSpPr>
          <p:nvPr>
            <p:ph type="body" sz="quarter" idx="13"/>
          </p:nvPr>
        </p:nvSpPr>
        <p:spPr/>
        <p:txBody>
          <a:bodyPr/>
          <a:lstStyle/>
          <a:p>
            <a:pPr marL="25400" indent="0">
              <a:buNone/>
            </a:pPr>
            <a:endParaRPr lang="en-US" dirty="0"/>
          </a:p>
          <a:p>
            <a:r>
              <a:rPr lang="en-US" dirty="0"/>
              <a:t>Define Control frames and Data frame format</a:t>
            </a:r>
          </a:p>
          <a:p>
            <a:r>
              <a:rPr lang="en-US" dirty="0"/>
              <a:t>MAC functional description </a:t>
            </a:r>
          </a:p>
          <a:p>
            <a:r>
              <a:rPr lang="en-US" dirty="0"/>
              <a:t>Simulation </a:t>
            </a:r>
            <a:r>
              <a:rPr lang="en-US"/>
              <a:t>of BANs (at </a:t>
            </a:r>
            <a:r>
              <a:rPr lang="en-US" dirty="0"/>
              <a:t>the </a:t>
            </a:r>
            <a:r>
              <a:rPr lang="en-US"/>
              <a:t>MAC level) </a:t>
            </a:r>
            <a:r>
              <a:rPr lang="en-US" dirty="0"/>
              <a:t>in a coexistence scenario, requires a more sophisticated simulation.</a:t>
            </a:r>
          </a:p>
          <a:p>
            <a:endParaRPr lang="en-US" dirty="0"/>
          </a:p>
          <a:p>
            <a:endParaRPr lang="en-US" dirty="0"/>
          </a:p>
        </p:txBody>
      </p:sp>
    </p:spTree>
    <p:extLst>
      <p:ext uri="{BB962C8B-B14F-4D97-AF65-F5344CB8AC3E}">
        <p14:creationId xmlns:p14="http://schemas.microsoft.com/office/powerpoint/2010/main" val="37936851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6477</TotalTime>
  <Words>461</Words>
  <Application>Microsoft Office PowerPoint</Application>
  <PresentationFormat>On-screen Show (4:3)</PresentationFormat>
  <Paragraphs>45</Paragraphs>
  <Slides>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Default Design</vt:lpstr>
      <vt:lpstr>Visio</vt:lpstr>
      <vt:lpstr>PowerPoint Presentation</vt:lpstr>
      <vt:lpstr>Status of MAC harmonization</vt:lpstr>
      <vt:lpstr>PowerPoint Presentation</vt:lpstr>
      <vt:lpstr>PowerPoint Presentation</vt:lpstr>
      <vt:lpstr>PowerPoint Presentation</vt:lpstr>
      <vt:lpstr>Still missing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235</cp:revision>
  <dcterms:modified xsi:type="dcterms:W3CDTF">2024-03-13T19:49:46Z</dcterms:modified>
</cp:coreProperties>
</file>