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1"/>
  </p:notesMasterIdLst>
  <p:handoutMasterIdLst>
    <p:handoutMasterId r:id="rId12"/>
  </p:handoutMasterIdLst>
  <p:sldIdLst>
    <p:sldId id="1058" r:id="rId2"/>
    <p:sldId id="938" r:id="rId3"/>
    <p:sldId id="1043" r:id="rId4"/>
    <p:sldId id="1052" r:id="rId5"/>
    <p:sldId id="990" r:id="rId6"/>
    <p:sldId id="1059" r:id="rId7"/>
    <p:sldId id="1060" r:id="rId8"/>
    <p:sldId id="1061" r:id="rId9"/>
    <p:sldId id="256" r:id="rId1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01" autoAdjust="0"/>
    <p:restoredTop sz="96869" autoAdjust="0"/>
  </p:normalViewPr>
  <p:slideViewPr>
    <p:cSldViewPr>
      <p:cViewPr varScale="1">
        <p:scale>
          <a:sx n="103" d="100"/>
          <a:sy n="103" d="100"/>
        </p:scale>
        <p:origin x="296" y="53"/>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9</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Jan_2024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doc.:IEEE802.15-24-0086r0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Jan_2024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5/dcn/23/15-23-0542-01-016t-alloc-mag-and-ie-updated.docx" TargetMode="External"/><Relationship Id="rId3" Type="http://schemas.openxmlformats.org/officeDocument/2006/relationships/hyperlink" Target="https://mentor.ieee.org/802.15/revise-document?t=9282000040%7F0" TargetMode="External"/><Relationship Id="rId7" Type="http://schemas.openxmlformats.org/officeDocument/2006/relationships/hyperlink" Target="https://mentor.ieee.org/802.15/revise-document?t=9281600040%7F0" TargetMode="External"/><Relationship Id="rId2" Type="http://schemas.openxmlformats.org/officeDocument/2006/relationships/hyperlink" Target="https://mentor.ieee.org/802.15/dcn/24/15-24-0016-00-016t-securitychangesond1-0.docx" TargetMode="External"/><Relationship Id="rId1" Type="http://schemas.openxmlformats.org/officeDocument/2006/relationships/slideLayout" Target="../slideLayouts/slideLayout2.xml"/><Relationship Id="rId6" Type="http://schemas.openxmlformats.org/officeDocument/2006/relationships/hyperlink" Target="https://mentor.ieee.org/802.15/dcn/24/15-24-0014-00-016t-simplified-ne-with-authentication-changes.docx" TargetMode="External"/><Relationship Id="rId5" Type="http://schemas.openxmlformats.org/officeDocument/2006/relationships/hyperlink" Target="https://mentor.ieee.org/802.15/revise-document?t=9281900040%7F0" TargetMode="External"/><Relationship Id="rId4" Type="http://schemas.openxmlformats.org/officeDocument/2006/relationships/hyperlink" Target="https://mentor.ieee.org/802.15/dcn/24/15-24-0015-00-016t-subchgrouprelocation-ie.docx" TargetMode="External"/><Relationship Id="rId9" Type="http://schemas.openxmlformats.org/officeDocument/2006/relationships/hyperlink" Target="https://mentor.ieee.org/802.15/revise-document?t=9196300040%7F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2024-01-18</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TG Closing Report</a:t>
            </a:r>
          </a:p>
          <a:p>
            <a:pPr>
              <a:spcBef>
                <a:spcPts val="600"/>
              </a:spcBef>
              <a:spcAft>
                <a:spcPts val="600"/>
              </a:spcAft>
            </a:pPr>
            <a:r>
              <a:rPr lang="en-US" altLang="en-US" b="1" dirty="0">
                <a:solidFill>
                  <a:schemeClr val="tx2"/>
                </a:solidFill>
              </a:rPr>
              <a:t>Purpose:</a:t>
            </a:r>
            <a:r>
              <a:rPr lang="en-US" altLang="en-US" dirty="0">
                <a:solidFill>
                  <a:schemeClr val="tx2"/>
                </a:solidFill>
              </a:rPr>
              <a:t>	 TG Closing Report </a:t>
            </a:r>
          </a:p>
          <a:p>
            <a:pPr>
              <a:spcBef>
                <a:spcPts val="600"/>
              </a:spcBef>
              <a:spcAft>
                <a:spcPts val="600"/>
              </a:spcAft>
            </a:pPr>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January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Resolution of Comments from LB201 on P802.16t_D1.0 </a:t>
            </a:r>
            <a:br>
              <a:rPr lang="en-US" dirty="0"/>
            </a:br>
            <a:r>
              <a:rPr lang="en-US" dirty="0"/>
              <a:t>TG16t Draft 1.0</a:t>
            </a:r>
          </a:p>
          <a:p>
            <a:r>
              <a:rPr lang="en-US" dirty="0"/>
              <a:t>Preparation for recirculation Letter Ballot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EST</a:t>
            </a:r>
          </a:p>
          <a:p>
            <a:r>
              <a:rPr lang="en-US" dirty="0"/>
              <a:t>Wednesday PM1 1:30pm EST</a:t>
            </a:r>
          </a:p>
          <a:p>
            <a:r>
              <a:rPr lang="en-US" dirty="0"/>
              <a:t>Thursday AM2 10:30am EST</a:t>
            </a:r>
          </a:p>
          <a:p>
            <a:r>
              <a:rPr lang="en-US" dirty="0"/>
              <a:t>Thursday PM1 1:30pm EST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Jan_2024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3</a:t>
            </a:fld>
            <a:endParaRPr lang="en-US" dirty="0"/>
          </a:p>
        </p:txBody>
      </p:sp>
      <p:cxnSp>
        <p:nvCxnSpPr>
          <p:cNvPr id="8" name="Straight Connector 7">
            <a:extLst>
              <a:ext uri="{FF2B5EF4-FFF2-40B4-BE49-F238E27FC236}">
                <a16:creationId xmlns:a16="http://schemas.microsoft.com/office/drawing/2014/main" id="{EFAE8738-8995-FC77-2BDD-C511DCE066D3}"/>
              </a:ext>
            </a:extLst>
          </p:cNvPr>
          <p:cNvCxnSpPr/>
          <p:nvPr/>
        </p:nvCxnSpPr>
        <p:spPr>
          <a:xfrm>
            <a:off x="457200" y="3581400"/>
            <a:ext cx="5486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1687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January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lnSpcReduction="10000"/>
          </a:bodyPr>
          <a:lstStyle/>
          <a:p>
            <a:r>
              <a:rPr lang="en-US" dirty="0"/>
              <a:t>LB201 First Letter Ballot</a:t>
            </a:r>
          </a:p>
          <a:p>
            <a:pPr lvl="1"/>
            <a:r>
              <a:rPr lang="en-US" dirty="0"/>
              <a:t> OPENING OF BALLOT: Monday, December 11, 2023</a:t>
            </a:r>
          </a:p>
          <a:p>
            <a:pPr lvl="1"/>
            <a:r>
              <a:rPr lang="en-US" dirty="0"/>
              <a:t>CLOSING OF BALLOT: Wednesday, January 10, 2024, at 18:00</a:t>
            </a:r>
          </a:p>
          <a:p>
            <a:endParaRPr lang="en-US" dirty="0"/>
          </a:p>
          <a:p>
            <a:endParaRPr lang="en-US" dirty="0"/>
          </a:p>
          <a:p>
            <a:endParaRPr lang="en-US" dirty="0"/>
          </a:p>
          <a:p>
            <a:endParaRPr lang="en-US" dirty="0"/>
          </a:p>
          <a:p>
            <a:r>
              <a:rPr lang="en-US" dirty="0"/>
              <a:t>214 Comments</a:t>
            </a:r>
          </a:p>
          <a:p>
            <a:r>
              <a:rPr lang="en-US" dirty="0"/>
              <a:t>Comment Resolution Spreadsheet:</a:t>
            </a:r>
          </a:p>
          <a:p>
            <a:pPr lvl="1"/>
            <a:r>
              <a:rPr lang="en-US" dirty="0"/>
              <a:t>15-24-0049-00-016t-TG16t-Letter-Ballot-201-Comments-and-Resolutions.xlsx</a:t>
            </a:r>
          </a:p>
          <a:p>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Jan_2024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4</a:t>
            </a:fld>
            <a:endParaRPr lang="en-US" dirty="0"/>
          </a:p>
        </p:txBody>
      </p:sp>
      <p:graphicFrame>
        <p:nvGraphicFramePr>
          <p:cNvPr id="7" name="Table 6">
            <a:extLst>
              <a:ext uri="{FF2B5EF4-FFF2-40B4-BE49-F238E27FC236}">
                <a16:creationId xmlns:a16="http://schemas.microsoft.com/office/drawing/2014/main" id="{10F1C2C3-1A3C-C72D-640B-CB2E28F027AD}"/>
              </a:ext>
            </a:extLst>
          </p:cNvPr>
          <p:cNvGraphicFramePr>
            <a:graphicFrameLocks noGrp="1"/>
          </p:cNvGraphicFramePr>
          <p:nvPr>
            <p:extLst>
              <p:ext uri="{D42A27DB-BD31-4B8C-83A1-F6EECF244321}">
                <p14:modId xmlns:p14="http://schemas.microsoft.com/office/powerpoint/2010/main" val="931114625"/>
              </p:ext>
            </p:extLst>
          </p:nvPr>
        </p:nvGraphicFramePr>
        <p:xfrm>
          <a:off x="1371600" y="3124994"/>
          <a:ext cx="2667000" cy="1566330"/>
        </p:xfrm>
        <a:graphic>
          <a:graphicData uri="http://schemas.openxmlformats.org/drawingml/2006/table">
            <a:tbl>
              <a:tblPr>
                <a:tableStyleId>{5C22544A-7EE6-4342-B048-85BDC9FD1C3A}</a:tableStyleId>
              </a:tblPr>
              <a:tblGrid>
                <a:gridCol w="1846384">
                  <a:extLst>
                    <a:ext uri="{9D8B030D-6E8A-4147-A177-3AD203B41FA5}">
                      <a16:colId xmlns:a16="http://schemas.microsoft.com/office/drawing/2014/main" val="146948849"/>
                    </a:ext>
                  </a:extLst>
                </a:gridCol>
                <a:gridCol w="820616">
                  <a:extLst>
                    <a:ext uri="{9D8B030D-6E8A-4147-A177-3AD203B41FA5}">
                      <a16:colId xmlns:a16="http://schemas.microsoft.com/office/drawing/2014/main" val="395519473"/>
                    </a:ext>
                  </a:extLst>
                </a:gridCol>
              </a:tblGrid>
              <a:tr h="147422">
                <a:tc>
                  <a:txBody>
                    <a:bodyPr/>
                    <a:lstStyle/>
                    <a:p>
                      <a:pPr algn="r" fontAlgn="b"/>
                      <a:r>
                        <a:rPr lang="en-US" sz="1000" b="1" u="none" strike="noStrike">
                          <a:effectLst/>
                        </a:rPr>
                        <a:t>VOTERS</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138</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2004036623"/>
                  </a:ext>
                </a:extLst>
              </a:tr>
              <a:tr h="147422">
                <a:tc>
                  <a:txBody>
                    <a:bodyPr/>
                    <a:lstStyle/>
                    <a:p>
                      <a:pPr algn="r" fontAlgn="b"/>
                      <a:r>
                        <a:rPr lang="en-US" sz="1000" b="1" u="none" strike="noStrike">
                          <a:effectLst/>
                        </a:rPr>
                        <a:t>VOTED</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77</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1375111290"/>
                  </a:ext>
                </a:extLst>
              </a:tr>
              <a:tr h="144020">
                <a:tc>
                  <a:txBody>
                    <a:bodyPr/>
                    <a:lstStyle/>
                    <a:p>
                      <a:pPr algn="r" fontAlgn="b"/>
                      <a:r>
                        <a:rPr lang="en-US" sz="1000" b="1" u="none" strike="noStrike">
                          <a:effectLst/>
                        </a:rPr>
                        <a:t>YES</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68</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1566463806"/>
                  </a:ext>
                </a:extLst>
              </a:tr>
              <a:tr h="144020">
                <a:tc>
                  <a:txBody>
                    <a:bodyPr/>
                    <a:lstStyle/>
                    <a:p>
                      <a:pPr algn="r" fontAlgn="b"/>
                      <a:r>
                        <a:rPr lang="en-US" sz="1000" b="1" u="none" strike="noStrike">
                          <a:effectLst/>
                        </a:rPr>
                        <a:t>ABSTAIN</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7</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792621801"/>
                  </a:ext>
                </a:extLst>
              </a:tr>
              <a:tr h="144020">
                <a:tc>
                  <a:txBody>
                    <a:bodyPr/>
                    <a:lstStyle/>
                    <a:p>
                      <a:pPr algn="r" fontAlgn="b"/>
                      <a:r>
                        <a:rPr lang="en-US" sz="1000" b="1" u="none" strike="noStrike">
                          <a:effectLst/>
                        </a:rPr>
                        <a:t>NO</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2</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2615669867"/>
                  </a:ext>
                </a:extLst>
              </a:tr>
              <a:tr h="144020">
                <a:tc>
                  <a:txBody>
                    <a:bodyPr/>
                    <a:lstStyle/>
                    <a:p>
                      <a:pPr algn="r" fontAlgn="b"/>
                      <a:r>
                        <a:rPr lang="en-US" sz="1000" b="1" u="none" strike="noStrike" dirty="0">
                          <a:effectLst/>
                        </a:rPr>
                        <a:t>% VOTERS</a:t>
                      </a:r>
                      <a:endParaRPr lang="en-US" sz="1000" b="1" i="0" u="none" strike="noStrike" dirty="0">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55.80%</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286230588"/>
                  </a:ext>
                </a:extLst>
              </a:tr>
              <a:tr h="144020">
                <a:tc>
                  <a:txBody>
                    <a:bodyPr/>
                    <a:lstStyle/>
                    <a:p>
                      <a:pPr algn="r" fontAlgn="b"/>
                      <a:r>
                        <a:rPr lang="en-US" sz="1000" b="1" u="none" strike="noStrike">
                          <a:effectLst/>
                        </a:rPr>
                        <a:t>% YES</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97.14%</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2165534966"/>
                  </a:ext>
                </a:extLst>
              </a:tr>
              <a:tr h="144020">
                <a:tc>
                  <a:txBody>
                    <a:bodyPr/>
                    <a:lstStyle/>
                    <a:p>
                      <a:pPr algn="r" fontAlgn="b"/>
                      <a:r>
                        <a:rPr lang="en-US" sz="1000" b="1" u="none" strike="noStrike">
                          <a:effectLst/>
                        </a:rPr>
                        <a:t>% ABSTAIN</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9.09%</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2546730823"/>
                  </a:ext>
                </a:extLst>
              </a:tr>
              <a:tr h="144020">
                <a:tc>
                  <a:txBody>
                    <a:bodyPr/>
                    <a:lstStyle/>
                    <a:p>
                      <a:pPr algn="r" fontAlgn="b"/>
                      <a:r>
                        <a:rPr lang="en-US" sz="1000" b="1" u="none" strike="noStrike">
                          <a:effectLst/>
                        </a:rPr>
                        <a:t>Did Not Vote</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61</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999649159"/>
                  </a:ext>
                </a:extLst>
              </a:tr>
              <a:tr h="144020">
                <a:tc>
                  <a:txBody>
                    <a:bodyPr/>
                    <a:lstStyle/>
                    <a:p>
                      <a:pPr algn="r" fontAlgn="b"/>
                      <a:r>
                        <a:rPr lang="en-US" sz="1000" b="1" u="none" strike="noStrike">
                          <a:effectLst/>
                        </a:rPr>
                        <a:t>Did Not Vote %</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dirty="0">
                          <a:effectLst/>
                        </a:rPr>
                        <a:t>44.2%</a:t>
                      </a:r>
                      <a:endParaRPr lang="en-US" sz="1000" b="1" i="0" u="none" strike="noStrike" dirty="0">
                        <a:effectLst/>
                        <a:latin typeface="Arial" panose="020B0604020202020204" pitchFamily="34" charset="0"/>
                      </a:endParaRPr>
                    </a:p>
                  </a:txBody>
                  <a:tcPr marL="4233" marR="4233" marT="4233" marB="0" anchor="ctr"/>
                </a:tc>
                <a:extLst>
                  <a:ext uri="{0D108BD9-81ED-4DB2-BD59-A6C34878D82A}">
                    <a16:rowId xmlns:a16="http://schemas.microsoft.com/office/drawing/2014/main" val="2459898314"/>
                  </a:ext>
                </a:extLst>
              </a:tr>
            </a:tbl>
          </a:graphicData>
        </a:graphic>
      </p:graphicFrame>
    </p:spTree>
    <p:extLst>
      <p:ext uri="{BB962C8B-B14F-4D97-AF65-F5344CB8AC3E}">
        <p14:creationId xmlns:p14="http://schemas.microsoft.com/office/powerpoint/2010/main" val="1402842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January 2024 Plenary</a:t>
            </a:r>
          </a:p>
        </p:txBody>
      </p:sp>
      <p:graphicFrame>
        <p:nvGraphicFramePr>
          <p:cNvPr id="3" name="Table 2">
            <a:extLst>
              <a:ext uri="{FF2B5EF4-FFF2-40B4-BE49-F238E27FC236}">
                <a16:creationId xmlns:a16="http://schemas.microsoft.com/office/drawing/2014/main" id="{AED74C01-C4AE-B62E-E7A7-53CB8999397D}"/>
              </a:ext>
            </a:extLst>
          </p:cNvPr>
          <p:cNvGraphicFramePr>
            <a:graphicFrameLocks noGrp="1"/>
          </p:cNvGraphicFramePr>
          <p:nvPr>
            <p:extLst>
              <p:ext uri="{D42A27DB-BD31-4B8C-83A1-F6EECF244321}">
                <p14:modId xmlns:p14="http://schemas.microsoft.com/office/powerpoint/2010/main" val="2890973169"/>
              </p:ext>
            </p:extLst>
          </p:nvPr>
        </p:nvGraphicFramePr>
        <p:xfrm>
          <a:off x="228600" y="1752600"/>
          <a:ext cx="11734803" cy="4351338"/>
        </p:xfrm>
        <a:graphic>
          <a:graphicData uri="http://schemas.openxmlformats.org/drawingml/2006/table">
            <a:tbl>
              <a:tblPr/>
              <a:tblGrid>
                <a:gridCol w="1447800">
                  <a:extLst>
                    <a:ext uri="{9D8B030D-6E8A-4147-A177-3AD203B41FA5}">
                      <a16:colId xmlns:a16="http://schemas.microsoft.com/office/drawing/2014/main" val="2112402849"/>
                    </a:ext>
                  </a:extLst>
                </a:gridCol>
                <a:gridCol w="1066800">
                  <a:extLst>
                    <a:ext uri="{9D8B030D-6E8A-4147-A177-3AD203B41FA5}">
                      <a16:colId xmlns:a16="http://schemas.microsoft.com/office/drawing/2014/main" val="1940982872"/>
                    </a:ext>
                  </a:extLst>
                </a:gridCol>
                <a:gridCol w="533400">
                  <a:extLst>
                    <a:ext uri="{9D8B030D-6E8A-4147-A177-3AD203B41FA5}">
                      <a16:colId xmlns:a16="http://schemas.microsoft.com/office/drawing/2014/main" val="952876279"/>
                    </a:ext>
                  </a:extLst>
                </a:gridCol>
                <a:gridCol w="381000">
                  <a:extLst>
                    <a:ext uri="{9D8B030D-6E8A-4147-A177-3AD203B41FA5}">
                      <a16:colId xmlns:a16="http://schemas.microsoft.com/office/drawing/2014/main" val="515673920"/>
                    </a:ext>
                  </a:extLst>
                </a:gridCol>
                <a:gridCol w="1524000">
                  <a:extLst>
                    <a:ext uri="{9D8B030D-6E8A-4147-A177-3AD203B41FA5}">
                      <a16:colId xmlns:a16="http://schemas.microsoft.com/office/drawing/2014/main" val="3526886382"/>
                    </a:ext>
                  </a:extLst>
                </a:gridCol>
                <a:gridCol w="2590800">
                  <a:extLst>
                    <a:ext uri="{9D8B030D-6E8A-4147-A177-3AD203B41FA5}">
                      <a16:colId xmlns:a16="http://schemas.microsoft.com/office/drawing/2014/main" val="2960484897"/>
                    </a:ext>
                  </a:extLst>
                </a:gridCol>
                <a:gridCol w="1583269">
                  <a:extLst>
                    <a:ext uri="{9D8B030D-6E8A-4147-A177-3AD203B41FA5}">
                      <a16:colId xmlns:a16="http://schemas.microsoft.com/office/drawing/2014/main" val="932275185"/>
                    </a:ext>
                  </a:extLst>
                </a:gridCol>
                <a:gridCol w="1303867">
                  <a:extLst>
                    <a:ext uri="{9D8B030D-6E8A-4147-A177-3AD203B41FA5}">
                      <a16:colId xmlns:a16="http://schemas.microsoft.com/office/drawing/2014/main" val="79045946"/>
                    </a:ext>
                  </a:extLst>
                </a:gridCol>
                <a:gridCol w="1303867">
                  <a:extLst>
                    <a:ext uri="{9D8B030D-6E8A-4147-A177-3AD203B41FA5}">
                      <a16:colId xmlns:a16="http://schemas.microsoft.com/office/drawing/2014/main" val="601565237"/>
                    </a:ext>
                  </a:extLst>
                </a:gridCol>
              </a:tblGrid>
              <a:tr h="1028498">
                <a:tc>
                  <a:txBody>
                    <a:bodyPr/>
                    <a:lstStyle/>
                    <a:p>
                      <a:r>
                        <a:rPr lang="en-US" sz="1600"/>
                        <a:t>10-Jan-2024 ET</a:t>
                      </a:r>
                    </a:p>
                  </a:txBody>
                  <a:tcPr marL="79115" marR="79115" marT="39558" marB="39558" anchor="ctr">
                    <a:lnL>
                      <a:noFill/>
                    </a:lnL>
                    <a:lnR>
                      <a:noFill/>
                    </a:lnR>
                    <a:lnT>
                      <a:noFill/>
                    </a:lnT>
                    <a:lnB>
                      <a:noFill/>
                    </a:lnB>
                  </a:tcPr>
                </a:tc>
                <a:tc>
                  <a:txBody>
                    <a:bodyPr/>
                    <a:lstStyle/>
                    <a:p>
                      <a:r>
                        <a:rPr lang="en-US" sz="1600"/>
                        <a:t>2024</a:t>
                      </a:r>
                    </a:p>
                  </a:txBody>
                  <a:tcPr marL="79115" marR="79115" marT="39558" marB="39558" anchor="ctr">
                    <a:lnL>
                      <a:noFill/>
                    </a:lnL>
                    <a:lnR>
                      <a:noFill/>
                    </a:lnR>
                    <a:lnT>
                      <a:noFill/>
                    </a:lnT>
                    <a:lnB>
                      <a:noFill/>
                    </a:lnB>
                  </a:tcPr>
                </a:tc>
                <a:tc>
                  <a:txBody>
                    <a:bodyPr/>
                    <a:lstStyle/>
                    <a:p>
                      <a:r>
                        <a:rPr lang="en-US" sz="1600"/>
                        <a:t>16</a:t>
                      </a:r>
                    </a:p>
                  </a:txBody>
                  <a:tcPr marL="79115" marR="79115" marT="39558" marB="39558" anchor="ctr">
                    <a:lnL>
                      <a:noFill/>
                    </a:lnL>
                    <a:lnR>
                      <a:noFill/>
                    </a:lnR>
                    <a:lnT>
                      <a:noFill/>
                    </a:lnT>
                    <a:lnB>
                      <a:noFill/>
                    </a:lnB>
                  </a:tcPr>
                </a:tc>
                <a:tc>
                  <a:txBody>
                    <a:bodyPr/>
                    <a:lstStyle/>
                    <a:p>
                      <a:r>
                        <a:rPr lang="en-US" sz="1600"/>
                        <a:t>0</a:t>
                      </a:r>
                    </a:p>
                  </a:txBody>
                  <a:tcPr marL="79115" marR="79115" marT="39558" marB="39558" anchor="ctr">
                    <a:lnL>
                      <a:noFill/>
                    </a:lnL>
                    <a:lnR>
                      <a:noFill/>
                    </a:lnR>
                    <a:lnT>
                      <a:noFill/>
                    </a:lnT>
                    <a:lnB>
                      <a:noFill/>
                    </a:lnB>
                  </a:tcPr>
                </a:tc>
                <a:tc>
                  <a:txBody>
                    <a:bodyPr/>
                    <a:lstStyle/>
                    <a:p>
                      <a:r>
                        <a:rPr lang="en-US" sz="1600"/>
                        <a:t>TG16t (Lic-NB)</a:t>
                      </a:r>
                    </a:p>
                  </a:txBody>
                  <a:tcPr marL="79115" marR="79115" marT="39558" marB="39558" anchor="ctr">
                    <a:lnL>
                      <a:noFill/>
                    </a:lnL>
                    <a:lnR>
                      <a:noFill/>
                    </a:lnR>
                    <a:lnT>
                      <a:noFill/>
                    </a:lnT>
                    <a:lnB>
                      <a:noFill/>
                    </a:lnB>
                  </a:tcPr>
                </a:tc>
                <a:tc>
                  <a:txBody>
                    <a:bodyPr/>
                    <a:lstStyle/>
                    <a:p>
                      <a:r>
                        <a:rPr lang="en-US" sz="1600"/>
                        <a:t>SecurityChangesOnD1.0</a:t>
                      </a:r>
                    </a:p>
                  </a:txBody>
                  <a:tcPr marL="79115" marR="79115" marT="39558" marB="39558" anchor="ctr">
                    <a:lnL>
                      <a:noFill/>
                    </a:lnL>
                    <a:lnR>
                      <a:noFill/>
                    </a:lnR>
                    <a:lnT>
                      <a:noFill/>
                    </a:lnT>
                    <a:lnB>
                      <a:noFill/>
                    </a:lnB>
                  </a:tcPr>
                </a:tc>
                <a:tc>
                  <a:txBody>
                    <a:bodyPr/>
                    <a:lstStyle/>
                    <a:p>
                      <a:r>
                        <a:rPr lang="en-US" sz="1600"/>
                        <a:t>Ondas</a:t>
                      </a:r>
                    </a:p>
                  </a:txBody>
                  <a:tcPr marL="79115" marR="79115" marT="39558" marB="39558" anchor="ctr">
                    <a:lnL>
                      <a:noFill/>
                    </a:lnL>
                    <a:lnR>
                      <a:noFill/>
                    </a:lnR>
                    <a:lnT>
                      <a:noFill/>
                    </a:lnT>
                    <a:lnB>
                      <a:noFill/>
                    </a:lnB>
                  </a:tcPr>
                </a:tc>
                <a:tc>
                  <a:txBody>
                    <a:bodyPr/>
                    <a:lstStyle/>
                    <a:p>
                      <a:r>
                        <a:rPr lang="en-US" sz="1600"/>
                        <a:t>10-Jan-2024 12:00:23 ET</a:t>
                      </a:r>
                    </a:p>
                  </a:txBody>
                  <a:tcPr marL="79115" marR="79115" marT="39558" marB="39558" anchor="ctr">
                    <a:lnL>
                      <a:noFill/>
                    </a:lnL>
                    <a:lnR>
                      <a:noFill/>
                    </a:lnR>
                    <a:lnT>
                      <a:noFill/>
                    </a:lnT>
                    <a:lnB>
                      <a:noFill/>
                    </a:lnB>
                  </a:tcPr>
                </a:tc>
                <a:tc>
                  <a:txBody>
                    <a:bodyPr/>
                    <a:lstStyle/>
                    <a:p>
                      <a:r>
                        <a:rPr lang="en-US" sz="1600">
                          <a:hlinkClick r:id="rId2"/>
                        </a:rPr>
                        <a:t>Download</a:t>
                      </a:r>
                      <a:r>
                        <a:rPr lang="en-US" sz="1600"/>
                        <a:t>, </a:t>
                      </a:r>
                      <a:r>
                        <a:rPr lang="en-US" sz="1600">
                          <a:hlinkClick r:id="rId3"/>
                        </a:rPr>
                        <a:t>Revise</a:t>
                      </a:r>
                      <a:endParaRPr lang="en-US" sz="1600"/>
                    </a:p>
                  </a:txBody>
                  <a:tcPr marL="79115" marR="79115" marT="39558" marB="39558" anchor="ctr">
                    <a:lnL>
                      <a:noFill/>
                    </a:lnL>
                    <a:lnR>
                      <a:noFill/>
                    </a:lnR>
                    <a:lnT>
                      <a:noFill/>
                    </a:lnT>
                    <a:lnB>
                      <a:noFill/>
                    </a:lnB>
                  </a:tcPr>
                </a:tc>
                <a:extLst>
                  <a:ext uri="{0D108BD9-81ED-4DB2-BD59-A6C34878D82A}">
                    <a16:rowId xmlns:a16="http://schemas.microsoft.com/office/drawing/2014/main" val="757359604"/>
                  </a:ext>
                </a:extLst>
              </a:tr>
              <a:tr h="1028498">
                <a:tc>
                  <a:txBody>
                    <a:bodyPr/>
                    <a:lstStyle/>
                    <a:p>
                      <a:r>
                        <a:rPr lang="en-US" sz="1600"/>
                        <a:t>10-Jan-2024 ET</a:t>
                      </a:r>
                    </a:p>
                  </a:txBody>
                  <a:tcPr marL="79115" marR="79115" marT="39558" marB="39558" anchor="ctr">
                    <a:lnL>
                      <a:noFill/>
                    </a:lnL>
                    <a:lnR>
                      <a:noFill/>
                    </a:lnR>
                    <a:lnT>
                      <a:noFill/>
                    </a:lnT>
                    <a:lnB>
                      <a:noFill/>
                    </a:lnB>
                  </a:tcPr>
                </a:tc>
                <a:tc>
                  <a:txBody>
                    <a:bodyPr/>
                    <a:lstStyle/>
                    <a:p>
                      <a:r>
                        <a:rPr lang="en-US" sz="1600"/>
                        <a:t>2024</a:t>
                      </a:r>
                    </a:p>
                  </a:txBody>
                  <a:tcPr marL="79115" marR="79115" marT="39558" marB="39558" anchor="ctr">
                    <a:lnL>
                      <a:noFill/>
                    </a:lnL>
                    <a:lnR>
                      <a:noFill/>
                    </a:lnR>
                    <a:lnT>
                      <a:noFill/>
                    </a:lnT>
                    <a:lnB>
                      <a:noFill/>
                    </a:lnB>
                  </a:tcPr>
                </a:tc>
                <a:tc>
                  <a:txBody>
                    <a:bodyPr/>
                    <a:lstStyle/>
                    <a:p>
                      <a:r>
                        <a:rPr lang="en-US" sz="1600" dirty="0"/>
                        <a:t>15</a:t>
                      </a:r>
                    </a:p>
                  </a:txBody>
                  <a:tcPr marL="79115" marR="79115" marT="39558" marB="39558" anchor="ctr">
                    <a:lnL>
                      <a:noFill/>
                    </a:lnL>
                    <a:lnR>
                      <a:noFill/>
                    </a:lnR>
                    <a:lnT>
                      <a:noFill/>
                    </a:lnT>
                    <a:lnB>
                      <a:noFill/>
                    </a:lnB>
                  </a:tcPr>
                </a:tc>
                <a:tc>
                  <a:txBody>
                    <a:bodyPr/>
                    <a:lstStyle/>
                    <a:p>
                      <a:r>
                        <a:rPr lang="en-US" sz="1600"/>
                        <a:t>0</a:t>
                      </a:r>
                    </a:p>
                  </a:txBody>
                  <a:tcPr marL="79115" marR="79115" marT="39558" marB="39558" anchor="ctr">
                    <a:lnL>
                      <a:noFill/>
                    </a:lnL>
                    <a:lnR>
                      <a:noFill/>
                    </a:lnR>
                    <a:lnT>
                      <a:noFill/>
                    </a:lnT>
                    <a:lnB>
                      <a:noFill/>
                    </a:lnB>
                  </a:tcPr>
                </a:tc>
                <a:tc>
                  <a:txBody>
                    <a:bodyPr/>
                    <a:lstStyle/>
                    <a:p>
                      <a:r>
                        <a:rPr lang="en-US" sz="1600"/>
                        <a:t>TG16t (Lic-NB)</a:t>
                      </a:r>
                    </a:p>
                  </a:txBody>
                  <a:tcPr marL="79115" marR="79115" marT="39558" marB="39558" anchor="ctr">
                    <a:lnL>
                      <a:noFill/>
                    </a:lnL>
                    <a:lnR>
                      <a:noFill/>
                    </a:lnR>
                    <a:lnT>
                      <a:noFill/>
                    </a:lnT>
                    <a:lnB>
                      <a:noFill/>
                    </a:lnB>
                  </a:tcPr>
                </a:tc>
                <a:tc>
                  <a:txBody>
                    <a:bodyPr/>
                    <a:lstStyle/>
                    <a:p>
                      <a:r>
                        <a:rPr lang="en-US" sz="1600"/>
                        <a:t>SubchGroupRelocation_IE</a:t>
                      </a:r>
                    </a:p>
                  </a:txBody>
                  <a:tcPr marL="79115" marR="79115" marT="39558" marB="39558" anchor="ctr">
                    <a:lnL>
                      <a:noFill/>
                    </a:lnL>
                    <a:lnR>
                      <a:noFill/>
                    </a:lnR>
                    <a:lnT>
                      <a:noFill/>
                    </a:lnT>
                    <a:lnB>
                      <a:noFill/>
                    </a:lnB>
                  </a:tcPr>
                </a:tc>
                <a:tc>
                  <a:txBody>
                    <a:bodyPr/>
                    <a:lstStyle/>
                    <a:p>
                      <a:r>
                        <a:rPr lang="en-US" sz="1600"/>
                        <a:t>Vishal Kalkundrikar (Ondas)</a:t>
                      </a:r>
                    </a:p>
                  </a:txBody>
                  <a:tcPr marL="79115" marR="79115" marT="39558" marB="39558" anchor="ctr">
                    <a:lnL>
                      <a:noFill/>
                    </a:lnL>
                    <a:lnR>
                      <a:noFill/>
                    </a:lnR>
                    <a:lnT>
                      <a:noFill/>
                    </a:lnT>
                    <a:lnB>
                      <a:noFill/>
                    </a:lnB>
                  </a:tcPr>
                </a:tc>
                <a:tc>
                  <a:txBody>
                    <a:bodyPr/>
                    <a:lstStyle/>
                    <a:p>
                      <a:r>
                        <a:rPr lang="en-US" sz="1600"/>
                        <a:t>10-Jan-2024 11:45:19 ET</a:t>
                      </a:r>
                    </a:p>
                  </a:txBody>
                  <a:tcPr marL="79115" marR="79115" marT="39558" marB="39558" anchor="ctr">
                    <a:lnL>
                      <a:noFill/>
                    </a:lnL>
                    <a:lnR>
                      <a:noFill/>
                    </a:lnR>
                    <a:lnT>
                      <a:noFill/>
                    </a:lnT>
                    <a:lnB>
                      <a:noFill/>
                    </a:lnB>
                  </a:tcPr>
                </a:tc>
                <a:tc>
                  <a:txBody>
                    <a:bodyPr/>
                    <a:lstStyle/>
                    <a:p>
                      <a:r>
                        <a:rPr lang="en-US" sz="1600">
                          <a:hlinkClick r:id="rId4"/>
                        </a:rPr>
                        <a:t>Download</a:t>
                      </a:r>
                      <a:r>
                        <a:rPr lang="en-US" sz="1600"/>
                        <a:t>, </a:t>
                      </a:r>
                      <a:r>
                        <a:rPr lang="en-US" sz="1600">
                          <a:hlinkClick r:id="rId5"/>
                        </a:rPr>
                        <a:t>Revise</a:t>
                      </a:r>
                      <a:endParaRPr lang="en-US" sz="1600"/>
                    </a:p>
                  </a:txBody>
                  <a:tcPr marL="79115" marR="79115" marT="39558" marB="39558" anchor="ctr">
                    <a:lnL>
                      <a:noFill/>
                    </a:lnL>
                    <a:lnR>
                      <a:noFill/>
                    </a:lnR>
                    <a:lnT>
                      <a:noFill/>
                    </a:lnT>
                    <a:lnB>
                      <a:noFill/>
                    </a:lnB>
                  </a:tcPr>
                </a:tc>
                <a:extLst>
                  <a:ext uri="{0D108BD9-81ED-4DB2-BD59-A6C34878D82A}">
                    <a16:rowId xmlns:a16="http://schemas.microsoft.com/office/drawing/2014/main" val="915372269"/>
                  </a:ext>
                </a:extLst>
              </a:tr>
              <a:tr h="1265844">
                <a:tc>
                  <a:txBody>
                    <a:bodyPr/>
                    <a:lstStyle/>
                    <a:p>
                      <a:r>
                        <a:rPr lang="en-US" sz="1600"/>
                        <a:t>10-Jan-2024 ET</a:t>
                      </a:r>
                    </a:p>
                  </a:txBody>
                  <a:tcPr marL="79115" marR="79115" marT="39558" marB="39558" anchor="ctr">
                    <a:lnL>
                      <a:noFill/>
                    </a:lnL>
                    <a:lnR>
                      <a:noFill/>
                    </a:lnR>
                    <a:lnT>
                      <a:noFill/>
                    </a:lnT>
                    <a:lnB>
                      <a:noFill/>
                    </a:lnB>
                  </a:tcPr>
                </a:tc>
                <a:tc>
                  <a:txBody>
                    <a:bodyPr/>
                    <a:lstStyle/>
                    <a:p>
                      <a:r>
                        <a:rPr lang="en-US" sz="1600"/>
                        <a:t>2024</a:t>
                      </a:r>
                    </a:p>
                  </a:txBody>
                  <a:tcPr marL="79115" marR="79115" marT="39558" marB="39558" anchor="ctr">
                    <a:lnL>
                      <a:noFill/>
                    </a:lnL>
                    <a:lnR>
                      <a:noFill/>
                    </a:lnR>
                    <a:lnT>
                      <a:noFill/>
                    </a:lnT>
                    <a:lnB>
                      <a:noFill/>
                    </a:lnB>
                  </a:tcPr>
                </a:tc>
                <a:tc>
                  <a:txBody>
                    <a:bodyPr/>
                    <a:lstStyle/>
                    <a:p>
                      <a:r>
                        <a:rPr lang="en-US" sz="1600" dirty="0"/>
                        <a:t>14</a:t>
                      </a:r>
                    </a:p>
                  </a:txBody>
                  <a:tcPr marL="79115" marR="79115" marT="39558" marB="39558" anchor="ctr">
                    <a:lnL>
                      <a:noFill/>
                    </a:lnL>
                    <a:lnR>
                      <a:noFill/>
                    </a:lnR>
                    <a:lnT>
                      <a:noFill/>
                    </a:lnT>
                    <a:lnB>
                      <a:noFill/>
                    </a:lnB>
                  </a:tcPr>
                </a:tc>
                <a:tc>
                  <a:txBody>
                    <a:bodyPr/>
                    <a:lstStyle/>
                    <a:p>
                      <a:r>
                        <a:rPr lang="en-US" sz="1600"/>
                        <a:t>0</a:t>
                      </a:r>
                    </a:p>
                  </a:txBody>
                  <a:tcPr marL="79115" marR="79115" marT="39558" marB="39558" anchor="ctr">
                    <a:lnL>
                      <a:noFill/>
                    </a:lnL>
                    <a:lnR>
                      <a:noFill/>
                    </a:lnR>
                    <a:lnT>
                      <a:noFill/>
                    </a:lnT>
                    <a:lnB>
                      <a:noFill/>
                    </a:lnB>
                  </a:tcPr>
                </a:tc>
                <a:tc>
                  <a:txBody>
                    <a:bodyPr/>
                    <a:lstStyle/>
                    <a:p>
                      <a:r>
                        <a:rPr lang="en-US" sz="1600"/>
                        <a:t>TG16t (Lic-NB)</a:t>
                      </a:r>
                    </a:p>
                  </a:txBody>
                  <a:tcPr marL="79115" marR="79115" marT="39558" marB="39558" anchor="ctr">
                    <a:lnL>
                      <a:noFill/>
                    </a:lnL>
                    <a:lnR>
                      <a:noFill/>
                    </a:lnR>
                    <a:lnT>
                      <a:noFill/>
                    </a:lnT>
                    <a:lnB>
                      <a:noFill/>
                    </a:lnB>
                  </a:tcPr>
                </a:tc>
                <a:tc>
                  <a:txBody>
                    <a:bodyPr/>
                    <a:lstStyle/>
                    <a:p>
                      <a:r>
                        <a:rPr lang="en-US" sz="1600"/>
                        <a:t>Simplified NE with Authentication Changes</a:t>
                      </a:r>
                    </a:p>
                  </a:txBody>
                  <a:tcPr marL="79115" marR="79115" marT="39558" marB="39558" anchor="ctr">
                    <a:lnL>
                      <a:noFill/>
                    </a:lnL>
                    <a:lnR>
                      <a:noFill/>
                    </a:lnR>
                    <a:lnT>
                      <a:noFill/>
                    </a:lnT>
                    <a:lnB>
                      <a:noFill/>
                    </a:lnB>
                  </a:tcPr>
                </a:tc>
                <a:tc>
                  <a:txBody>
                    <a:bodyPr/>
                    <a:lstStyle/>
                    <a:p>
                      <a:r>
                        <a:rPr lang="en-US" sz="1600"/>
                        <a:t>Vishal Kalkundrikar (Ondas)</a:t>
                      </a:r>
                    </a:p>
                  </a:txBody>
                  <a:tcPr marL="79115" marR="79115" marT="39558" marB="39558" anchor="ctr">
                    <a:lnL>
                      <a:noFill/>
                    </a:lnL>
                    <a:lnR>
                      <a:noFill/>
                    </a:lnR>
                    <a:lnT>
                      <a:noFill/>
                    </a:lnT>
                    <a:lnB>
                      <a:noFill/>
                    </a:lnB>
                  </a:tcPr>
                </a:tc>
                <a:tc>
                  <a:txBody>
                    <a:bodyPr/>
                    <a:lstStyle/>
                    <a:p>
                      <a:r>
                        <a:rPr lang="en-US" sz="1600"/>
                        <a:t>10-Jan-2024 11:37:41 ET</a:t>
                      </a:r>
                    </a:p>
                  </a:txBody>
                  <a:tcPr marL="79115" marR="79115" marT="39558" marB="39558" anchor="ctr">
                    <a:lnL>
                      <a:noFill/>
                    </a:lnL>
                    <a:lnR>
                      <a:noFill/>
                    </a:lnR>
                    <a:lnT>
                      <a:noFill/>
                    </a:lnT>
                    <a:lnB>
                      <a:noFill/>
                    </a:lnB>
                  </a:tcPr>
                </a:tc>
                <a:tc>
                  <a:txBody>
                    <a:bodyPr/>
                    <a:lstStyle/>
                    <a:p>
                      <a:r>
                        <a:rPr lang="en-US" sz="1600">
                          <a:hlinkClick r:id="rId6"/>
                        </a:rPr>
                        <a:t>Download</a:t>
                      </a:r>
                      <a:r>
                        <a:rPr lang="en-US" sz="1600"/>
                        <a:t>, </a:t>
                      </a:r>
                      <a:r>
                        <a:rPr lang="en-US" sz="1600">
                          <a:hlinkClick r:id="rId7"/>
                        </a:rPr>
                        <a:t>Revise</a:t>
                      </a:r>
                      <a:endParaRPr lang="en-US" sz="1600"/>
                    </a:p>
                  </a:txBody>
                  <a:tcPr marL="79115" marR="79115" marT="39558" marB="39558" anchor="ctr">
                    <a:lnL>
                      <a:noFill/>
                    </a:lnL>
                    <a:lnR>
                      <a:noFill/>
                    </a:lnR>
                    <a:lnT>
                      <a:noFill/>
                    </a:lnT>
                    <a:lnB>
                      <a:noFill/>
                    </a:lnB>
                  </a:tcPr>
                </a:tc>
                <a:extLst>
                  <a:ext uri="{0D108BD9-81ED-4DB2-BD59-A6C34878D82A}">
                    <a16:rowId xmlns:a16="http://schemas.microsoft.com/office/drawing/2014/main" val="3056294500"/>
                  </a:ext>
                </a:extLst>
              </a:tr>
              <a:tr h="1028498">
                <a:tc>
                  <a:txBody>
                    <a:bodyPr/>
                    <a:lstStyle/>
                    <a:p>
                      <a:r>
                        <a:rPr lang="en-US" sz="1600"/>
                        <a:t>10-Jan-2024 ET</a:t>
                      </a:r>
                    </a:p>
                  </a:txBody>
                  <a:tcPr marL="79115" marR="79115" marT="39558" marB="39558" anchor="ctr">
                    <a:lnL>
                      <a:noFill/>
                    </a:lnL>
                    <a:lnR>
                      <a:noFill/>
                    </a:lnR>
                    <a:lnT>
                      <a:noFill/>
                    </a:lnT>
                    <a:lnB>
                      <a:noFill/>
                    </a:lnB>
                  </a:tcPr>
                </a:tc>
                <a:tc>
                  <a:txBody>
                    <a:bodyPr/>
                    <a:lstStyle/>
                    <a:p>
                      <a:r>
                        <a:rPr lang="en-US" sz="1600"/>
                        <a:t>2023</a:t>
                      </a:r>
                    </a:p>
                  </a:txBody>
                  <a:tcPr marL="79115" marR="79115" marT="39558" marB="39558" anchor="ctr">
                    <a:lnL>
                      <a:noFill/>
                    </a:lnL>
                    <a:lnR>
                      <a:noFill/>
                    </a:lnR>
                    <a:lnT>
                      <a:noFill/>
                    </a:lnT>
                    <a:lnB>
                      <a:noFill/>
                    </a:lnB>
                  </a:tcPr>
                </a:tc>
                <a:tc>
                  <a:txBody>
                    <a:bodyPr/>
                    <a:lstStyle/>
                    <a:p>
                      <a:r>
                        <a:rPr lang="en-US" sz="1600"/>
                        <a:t>542</a:t>
                      </a:r>
                    </a:p>
                  </a:txBody>
                  <a:tcPr marL="79115" marR="79115" marT="39558" marB="39558" anchor="ctr">
                    <a:lnL>
                      <a:noFill/>
                    </a:lnL>
                    <a:lnR>
                      <a:noFill/>
                    </a:lnR>
                    <a:lnT>
                      <a:noFill/>
                    </a:lnT>
                    <a:lnB>
                      <a:noFill/>
                    </a:lnB>
                  </a:tcPr>
                </a:tc>
                <a:tc>
                  <a:txBody>
                    <a:bodyPr/>
                    <a:lstStyle/>
                    <a:p>
                      <a:r>
                        <a:rPr lang="en-US" sz="1600"/>
                        <a:t>1</a:t>
                      </a:r>
                    </a:p>
                  </a:txBody>
                  <a:tcPr marL="79115" marR="79115" marT="39558" marB="39558" anchor="ctr">
                    <a:lnL>
                      <a:noFill/>
                    </a:lnL>
                    <a:lnR>
                      <a:noFill/>
                    </a:lnR>
                    <a:lnT>
                      <a:noFill/>
                    </a:lnT>
                    <a:lnB>
                      <a:noFill/>
                    </a:lnB>
                  </a:tcPr>
                </a:tc>
                <a:tc>
                  <a:txBody>
                    <a:bodyPr/>
                    <a:lstStyle/>
                    <a:p>
                      <a:r>
                        <a:rPr lang="en-US" sz="1600"/>
                        <a:t>TG16t (Lic-NB)</a:t>
                      </a:r>
                    </a:p>
                  </a:txBody>
                  <a:tcPr marL="79115" marR="79115" marT="39558" marB="39558" anchor="ctr">
                    <a:lnL>
                      <a:noFill/>
                    </a:lnL>
                    <a:lnR>
                      <a:noFill/>
                    </a:lnR>
                    <a:lnT>
                      <a:noFill/>
                    </a:lnT>
                    <a:lnB>
                      <a:noFill/>
                    </a:lnB>
                  </a:tcPr>
                </a:tc>
                <a:tc>
                  <a:txBody>
                    <a:bodyPr/>
                    <a:lstStyle/>
                    <a:p>
                      <a:r>
                        <a:rPr lang="en-US" sz="1600"/>
                        <a:t>ALLOC-MAG and IE updated</a:t>
                      </a:r>
                    </a:p>
                  </a:txBody>
                  <a:tcPr marL="79115" marR="79115" marT="39558" marB="39558" anchor="ctr">
                    <a:lnL>
                      <a:noFill/>
                    </a:lnL>
                    <a:lnR>
                      <a:noFill/>
                    </a:lnR>
                    <a:lnT>
                      <a:noFill/>
                    </a:lnT>
                    <a:lnB>
                      <a:noFill/>
                    </a:lnB>
                  </a:tcPr>
                </a:tc>
                <a:tc>
                  <a:txBody>
                    <a:bodyPr/>
                    <a:lstStyle/>
                    <a:p>
                      <a:r>
                        <a:rPr lang="en-US" sz="1600"/>
                        <a:t>Ondas</a:t>
                      </a:r>
                    </a:p>
                  </a:txBody>
                  <a:tcPr marL="79115" marR="79115" marT="39558" marB="39558" anchor="ctr">
                    <a:lnL>
                      <a:noFill/>
                    </a:lnL>
                    <a:lnR>
                      <a:noFill/>
                    </a:lnR>
                    <a:lnT>
                      <a:noFill/>
                    </a:lnT>
                    <a:lnB>
                      <a:noFill/>
                    </a:lnB>
                  </a:tcPr>
                </a:tc>
                <a:tc>
                  <a:txBody>
                    <a:bodyPr/>
                    <a:lstStyle/>
                    <a:p>
                      <a:r>
                        <a:rPr lang="en-US" sz="1600"/>
                        <a:t>10-Jan-2024 11:28:17 ET</a:t>
                      </a:r>
                    </a:p>
                  </a:txBody>
                  <a:tcPr marL="79115" marR="79115" marT="39558" marB="39558" anchor="ctr">
                    <a:lnL>
                      <a:noFill/>
                    </a:lnL>
                    <a:lnR>
                      <a:noFill/>
                    </a:lnR>
                    <a:lnT>
                      <a:noFill/>
                    </a:lnT>
                    <a:lnB>
                      <a:noFill/>
                    </a:lnB>
                  </a:tcPr>
                </a:tc>
                <a:tc>
                  <a:txBody>
                    <a:bodyPr/>
                    <a:lstStyle/>
                    <a:p>
                      <a:r>
                        <a:rPr lang="en-US" sz="1600" dirty="0">
                          <a:hlinkClick r:id="rId8"/>
                        </a:rPr>
                        <a:t>Download</a:t>
                      </a:r>
                      <a:r>
                        <a:rPr lang="en-US" sz="1600" dirty="0"/>
                        <a:t>, </a:t>
                      </a:r>
                      <a:r>
                        <a:rPr lang="en-US" sz="1600" dirty="0">
                          <a:hlinkClick r:id="rId9"/>
                        </a:rPr>
                        <a:t>Revise</a:t>
                      </a:r>
                      <a:endParaRPr lang="en-US" sz="1600" dirty="0"/>
                    </a:p>
                  </a:txBody>
                  <a:tcPr marL="79115" marR="79115" marT="39558" marB="39558" anchor="ctr">
                    <a:lnL>
                      <a:noFill/>
                    </a:lnL>
                    <a:lnR>
                      <a:noFill/>
                    </a:lnR>
                    <a:lnT>
                      <a:noFill/>
                    </a:lnT>
                    <a:lnB>
                      <a:noFill/>
                    </a:lnB>
                  </a:tcPr>
                </a:tc>
                <a:extLst>
                  <a:ext uri="{0D108BD9-81ED-4DB2-BD59-A6C34878D82A}">
                    <a16:rowId xmlns:a16="http://schemas.microsoft.com/office/drawing/2014/main" val="340644667"/>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F5C73-41B2-BB82-BCC2-D7FBF0F14562}"/>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69977768-5B38-45C6-FB2D-51D5C552EEB3}"/>
              </a:ext>
            </a:extLst>
          </p:cNvPr>
          <p:cNvSpPr>
            <a:spLocks noGrp="1"/>
          </p:cNvSpPr>
          <p:nvPr>
            <p:ph idx="1"/>
          </p:nvPr>
        </p:nvSpPr>
        <p:spPr/>
        <p:txBody>
          <a:bodyPr/>
          <a:lstStyle/>
          <a:p>
            <a:r>
              <a:rPr lang="en-US" dirty="0"/>
              <a:t>All comments resolved</a:t>
            </a:r>
          </a:p>
          <a:p>
            <a:endParaRPr lang="en-US" dirty="0"/>
          </a:p>
          <a:p>
            <a:r>
              <a:rPr lang="en-US" dirty="0"/>
              <a:t>Motion to approve resolution to LB201 comments in 802.15-24-0049r4-TG16t-LB201-Comments-and-Resolutions.xlsx</a:t>
            </a:r>
          </a:p>
          <a:p>
            <a:endParaRPr lang="en-US" dirty="0"/>
          </a:p>
          <a:p>
            <a:r>
              <a:rPr lang="en-US" dirty="0"/>
              <a:t>TG Motion</a:t>
            </a:r>
          </a:p>
          <a:p>
            <a:pPr lvl="1"/>
            <a:r>
              <a:rPr lang="en-US" dirty="0"/>
              <a:t>Moved Menashe</a:t>
            </a:r>
          </a:p>
          <a:p>
            <a:pPr lvl="1"/>
            <a:r>
              <a:rPr lang="en-US" dirty="0"/>
              <a:t>Second Vishal</a:t>
            </a:r>
          </a:p>
          <a:p>
            <a:pPr lvl="1"/>
            <a:r>
              <a:rPr lang="en-US" dirty="0"/>
              <a:t>Approved with unanimous consent</a:t>
            </a:r>
          </a:p>
          <a:p>
            <a:pPr lvl="1"/>
            <a:endParaRPr lang="en-US" dirty="0"/>
          </a:p>
        </p:txBody>
      </p:sp>
      <p:sp>
        <p:nvSpPr>
          <p:cNvPr id="4" name="Date Placeholder 3">
            <a:extLst>
              <a:ext uri="{FF2B5EF4-FFF2-40B4-BE49-F238E27FC236}">
                <a16:creationId xmlns:a16="http://schemas.microsoft.com/office/drawing/2014/main" id="{DA12966D-D7F6-85AE-4EFC-BC687B4A20F9}"/>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DBA7C6B-4989-DD54-1C57-6636203714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B90DC57-4EDB-FDA8-886A-860DDD98BE41}"/>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1909483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WG balloting of the P802.15.16t_D02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Approved by Task Group</a:t>
            </a:r>
          </a:p>
          <a:p>
            <a:pPr lvl="1"/>
            <a:r>
              <a:rPr lang="en-US" dirty="0"/>
              <a:t>Unanimous Consent</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Tuesday February 6, 2024		</a:t>
            </a:r>
          </a:p>
          <a:p>
            <a:r>
              <a:rPr lang="en-US" dirty="0"/>
              <a:t>8am PT, 11am ET, 17:00 Europe, 21:30 India</a:t>
            </a:r>
          </a:p>
          <a:p>
            <a:endParaRPr lang="en-US" dirty="0"/>
          </a:p>
          <a:p>
            <a:endParaRPr lang="en-US" dirty="0"/>
          </a:p>
          <a:p>
            <a:r>
              <a:rPr lang="en-US" dirty="0"/>
              <a:t>Approved with unanimous consent</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Tree>
    <p:extLst>
      <p:ext uri="{BB962C8B-B14F-4D97-AF65-F5344CB8AC3E}">
        <p14:creationId xmlns:p14="http://schemas.microsoft.com/office/powerpoint/2010/main" val="3680551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00147917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Mar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Jan_2024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903208"/>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44168</TotalTime>
  <Words>684</Words>
  <Application>Microsoft Office PowerPoint</Application>
  <PresentationFormat>Widescreen</PresentationFormat>
  <Paragraphs>164</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Custom Design</vt:lpstr>
      <vt:lpstr>PowerPoint Presentation</vt:lpstr>
      <vt:lpstr>TG16t January Interim Agenda</vt:lpstr>
      <vt:lpstr>Plan for week</vt:lpstr>
      <vt:lpstr>January Meeting Start Status</vt:lpstr>
      <vt:lpstr>Contributions for January 2024 Plenary</vt:lpstr>
      <vt:lpstr>Comment Resolution</vt:lpstr>
      <vt:lpstr>Formation of Comment Resolution Group</vt:lpstr>
      <vt:lpstr>Teleconference / CRG Meeting</vt:lpstr>
      <vt:lpstr>Project Timeline</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782</cp:revision>
  <cp:lastPrinted>1998-02-10T13:28:06Z</cp:lastPrinted>
  <dcterms:created xsi:type="dcterms:W3CDTF">2020-01-06T16:34:14Z</dcterms:created>
  <dcterms:modified xsi:type="dcterms:W3CDTF">2024-01-18T16:53:47Z</dcterms:modified>
</cp:coreProperties>
</file>