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46" r:id="rId2"/>
    <p:sldId id="382" r:id="rId3"/>
    <p:sldId id="383"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inimized">
    <p:restoredLeft sz="0" autoAdjust="0"/>
    <p:restoredTop sz="0" autoAdjust="0"/>
  </p:normalViewPr>
  <p:slideViewPr>
    <p:cSldViewPr>
      <p:cViewPr>
        <p:scale>
          <a:sx n="75" d="100"/>
          <a:sy n="75" d="100"/>
        </p:scale>
        <p:origin x="710" y="43"/>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15-24-0095-00-07ma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a:t>
            </a:r>
            <a:r>
              <a:rPr lang="en-US" altLang="en-US" b="1" u="sng">
                <a:solidFill>
                  <a:prstClr val="black"/>
                </a:solidFill>
                <a:effectLst>
                  <a:outerShdw blurRad="38100" dist="38100" dir="2700000" algn="tl">
                    <a:srgbClr val="C0C0C0"/>
                  </a:outerShdw>
                </a:effectLst>
                <a:latin typeface="Times New Roman" panose="02020603050405020304" pitchFamily="18" charset="0"/>
              </a:rPr>
              <a:t>Wireless Specialty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Networks </a:t>
            </a:r>
            <a:r>
              <a:rPr lang="en-US" altLang="en-US" b="1" u="sng">
                <a:solidFill>
                  <a:prstClr val="black"/>
                </a:solidFill>
                <a:effectLst>
                  <a:outerShdw blurRad="38100" dist="38100" dir="2700000" algn="tl">
                    <a:srgbClr val="C0C0C0"/>
                  </a:outerShdw>
                </a:effectLst>
                <a:latin typeface="Times New Roman" panose="02020603050405020304" pitchFamily="18" charset="0"/>
              </a:rPr>
              <a:t>(WSNs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Submission Title: Suggested Scope and Purpose of PAR for IG NG-OCC</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January 18, 2024</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Yeong Min Jang, Huy Nguyen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Suggested Scope and Purpose of PAR for IG NG-OCC</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Suggested Scope and Purpose of PAR for IG NG-OCC</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Scope in PAR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274389" y="1798305"/>
            <a:ext cx="2392611" cy="4324261"/>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layer (PHY) and medium access control (MAC) sublayer for </a:t>
            </a:r>
            <a:r>
              <a:rPr lang="en-US" sz="1100" dirty="0">
                <a:solidFill>
                  <a:srgbClr val="FF0000"/>
                </a:solidFill>
                <a:effectLst/>
                <a:latin typeface="Times New Roman" panose="02020603050405020304" pitchFamily="18" charset="0"/>
                <a:ea typeface="Times New Roman" panose="02020603050405020304" pitchFamily="18" charset="0"/>
              </a:rPr>
              <a:t>short-range</a:t>
            </a:r>
            <a:r>
              <a:rPr lang="en-US" sz="1100" dirty="0">
                <a:effectLst/>
                <a:latin typeface="Times New Roman" panose="02020603050405020304" pitchFamily="18" charset="0"/>
                <a:ea typeface="Times New Roman" panose="02020603050405020304" pitchFamily="18" charset="0"/>
              </a:rPr>
              <a:t> optical wireless communications (OWC) in optically transparent media using light wavelengths from 10,000 nm to 190 nm. The standard is capable of delivering data rates sufficient to support audio and video multimedia services and also considers </a:t>
            </a:r>
            <a:r>
              <a:rPr lang="en-US" sz="1100" dirty="0">
                <a:solidFill>
                  <a:srgbClr val="FF0000"/>
                </a:solidFill>
                <a:effectLst/>
                <a:latin typeface="Times New Roman" panose="02020603050405020304" pitchFamily="18" charset="0"/>
                <a:ea typeface="Times New Roman" panose="02020603050405020304" pitchFamily="18" charset="0"/>
              </a:rPr>
              <a:t>mobility</a:t>
            </a:r>
            <a:r>
              <a:rPr lang="en-US" sz="1100" dirty="0">
                <a:effectLst/>
                <a:latin typeface="Times New Roman" panose="02020603050405020304" pitchFamily="18" charset="0"/>
                <a:ea typeface="Times New Roman" panose="02020603050405020304" pitchFamily="18" charset="0"/>
              </a:rPr>
              <a:t> of the optical link, compatibility with various light infrastructures, impairments due to noise and interference from sources like ambient light, and a MAC sublayer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
        <p:nvSpPr>
          <p:cNvPr id="6" name="TextBox 5">
            <a:extLst>
              <a:ext uri="{FF2B5EF4-FFF2-40B4-BE49-F238E27FC236}">
                <a16:creationId xmlns:a16="http://schemas.microsoft.com/office/drawing/2014/main" id="{59D364D2-5783-446E-A0B8-B3E60E01E867}"/>
              </a:ext>
            </a:extLst>
          </p:cNvPr>
          <p:cNvSpPr txBox="1"/>
          <p:nvPr/>
        </p:nvSpPr>
        <p:spPr>
          <a:xfrm>
            <a:off x="2971800" y="1828800"/>
            <a:ext cx="2438400" cy="3985706"/>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(PHY) and Media Access Control (MAC) layer for </a:t>
            </a:r>
            <a:r>
              <a:rPr lang="en-US" sz="1100" dirty="0">
                <a:solidFill>
                  <a:srgbClr val="FF0000"/>
                </a:solidFill>
                <a:effectLst/>
                <a:latin typeface="Times New Roman" panose="02020603050405020304" pitchFamily="18" charset="0"/>
                <a:ea typeface="Times New Roman" panose="02020603050405020304" pitchFamily="18" charset="0"/>
              </a:rPr>
              <a:t>short-range </a:t>
            </a:r>
            <a:r>
              <a:rPr lang="en-US" sz="1100" dirty="0">
                <a:effectLst/>
                <a:latin typeface="Times New Roman" panose="02020603050405020304" pitchFamily="18" charset="0"/>
                <a:ea typeface="Times New Roman" panose="02020603050405020304" pitchFamily="18" charset="0"/>
              </a:rPr>
              <a:t>optical wireless communications in optically transparent media using light wavelengths from 10 000 nm to 190 nm. The standard is capable of delivering data rates sufficient to support audio and video multimedia services and also considers </a:t>
            </a:r>
            <a:r>
              <a:rPr lang="en-US" sz="1100" dirty="0">
                <a:solidFill>
                  <a:srgbClr val="FF0000"/>
                </a:solidFill>
                <a:effectLst/>
                <a:latin typeface="Times New Roman" panose="02020603050405020304" pitchFamily="18" charset="0"/>
                <a:ea typeface="Times New Roman" panose="02020603050405020304" pitchFamily="18" charset="0"/>
              </a:rPr>
              <a:t>mobility</a:t>
            </a:r>
            <a:r>
              <a:rPr lang="en-US" sz="1100" dirty="0">
                <a:effectLst/>
                <a:latin typeface="Times New Roman" panose="02020603050405020304" pitchFamily="18" charset="0"/>
                <a:ea typeface="Times New Roman" panose="02020603050405020304" pitchFamily="18" charset="0"/>
              </a:rPr>
              <a:t> of the optical link, compatibility with various light infrastructures, impairments due to noise and interference from sources like ambient light and a MAC 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
        <p:nvSpPr>
          <p:cNvPr id="7" name="Rectangle 6">
            <a:extLst>
              <a:ext uri="{FF2B5EF4-FFF2-40B4-BE49-F238E27FC236}">
                <a16:creationId xmlns:a16="http://schemas.microsoft.com/office/drawing/2014/main" id="{620562EF-DB04-4541-9B23-D9220230BD26}"/>
              </a:ext>
            </a:extLst>
          </p:cNvPr>
          <p:cNvSpPr/>
          <p:nvPr/>
        </p:nvSpPr>
        <p:spPr>
          <a:xfrm>
            <a:off x="228600" y="1447800"/>
            <a:ext cx="2286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latin typeface="Times New Roman" panose="02020603050405020304" pitchFamily="18" charset="0"/>
                <a:cs typeface="Times New Roman" panose="02020603050405020304" pitchFamily="18" charset="0"/>
              </a:rPr>
              <a:t>IEEE 802.15.7-2018</a:t>
            </a:r>
          </a:p>
        </p:txBody>
      </p:sp>
      <p:sp>
        <p:nvSpPr>
          <p:cNvPr id="8" name="Rectangle 7">
            <a:extLst>
              <a:ext uri="{FF2B5EF4-FFF2-40B4-BE49-F238E27FC236}">
                <a16:creationId xmlns:a16="http://schemas.microsoft.com/office/drawing/2014/main" id="{38008039-2FD0-48EE-B5A3-CB31FF8433D0}"/>
              </a:ext>
            </a:extLst>
          </p:cNvPr>
          <p:cNvSpPr/>
          <p:nvPr/>
        </p:nvSpPr>
        <p:spPr>
          <a:xfrm>
            <a:off x="2438400" y="1333844"/>
            <a:ext cx="3048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latin typeface="Times New Roman" panose="02020603050405020304" pitchFamily="18" charset="0"/>
                <a:cs typeface="Times New Roman" panose="02020603050405020304" pitchFamily="18" charset="0"/>
              </a:rPr>
              <a:t>PAR document of IEEE 802.15.7a (IEEE website) </a:t>
            </a:r>
          </a:p>
        </p:txBody>
      </p:sp>
      <p:sp>
        <p:nvSpPr>
          <p:cNvPr id="10" name="TextBox 9">
            <a:extLst>
              <a:ext uri="{FF2B5EF4-FFF2-40B4-BE49-F238E27FC236}">
                <a16:creationId xmlns:a16="http://schemas.microsoft.com/office/drawing/2014/main" id="{E7BDD4E8-215F-41E5-8027-9E24ACE1ED6B}"/>
              </a:ext>
            </a:extLst>
          </p:cNvPr>
          <p:cNvSpPr txBox="1"/>
          <p:nvPr/>
        </p:nvSpPr>
        <p:spPr>
          <a:xfrm>
            <a:off x="2590800" y="5824382"/>
            <a:ext cx="3276600" cy="461665"/>
          </a:xfrm>
          <a:prstGeom prst="rect">
            <a:avLst/>
          </a:prstGeom>
          <a:noFill/>
        </p:spPr>
        <p:txBody>
          <a:bodyPr wrap="square">
            <a:spAutoFit/>
          </a:bodyPr>
          <a:lstStyle/>
          <a:p>
            <a:r>
              <a:rPr lang="en-US" sz="1200" i="1" dirty="0">
                <a:solidFill>
                  <a:srgbClr val="00B0F0"/>
                </a:solidFill>
                <a:latin typeface="Times New Roman" panose="02020603050405020304" pitchFamily="18" charset="0"/>
                <a:cs typeface="Times New Roman" panose="02020603050405020304" pitchFamily="18" charset="0"/>
              </a:rPr>
              <a:t>https://development.standards.ieee.org/myproject-web/public/view.html#pardetail/7243</a:t>
            </a:r>
          </a:p>
        </p:txBody>
      </p:sp>
      <p:sp>
        <p:nvSpPr>
          <p:cNvPr id="11" name="Rectangle 10">
            <a:extLst>
              <a:ext uri="{FF2B5EF4-FFF2-40B4-BE49-F238E27FC236}">
                <a16:creationId xmlns:a16="http://schemas.microsoft.com/office/drawing/2014/main" id="{1C506D8A-511D-46AF-A5FD-DA0D8E8B01FA}"/>
              </a:ext>
            </a:extLst>
          </p:cNvPr>
          <p:cNvSpPr/>
          <p:nvPr/>
        </p:nvSpPr>
        <p:spPr>
          <a:xfrm>
            <a:off x="5257800" y="1375530"/>
            <a:ext cx="3810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Times New Roman" panose="02020603050405020304" pitchFamily="18" charset="0"/>
                <a:cs typeface="Times New Roman" panose="02020603050405020304" pitchFamily="18" charset="0"/>
              </a:rPr>
              <a:t>IG NG-OCC</a:t>
            </a:r>
          </a:p>
        </p:txBody>
      </p:sp>
      <p:sp>
        <p:nvSpPr>
          <p:cNvPr id="12" name="TextBox 11">
            <a:extLst>
              <a:ext uri="{FF2B5EF4-FFF2-40B4-BE49-F238E27FC236}">
                <a16:creationId xmlns:a16="http://schemas.microsoft.com/office/drawing/2014/main" id="{A6C34930-A538-4DE5-B428-ED466CDF5F1E}"/>
              </a:ext>
            </a:extLst>
          </p:cNvPr>
          <p:cNvSpPr txBox="1"/>
          <p:nvPr/>
        </p:nvSpPr>
        <p:spPr>
          <a:xfrm>
            <a:off x="6019800" y="1870486"/>
            <a:ext cx="2438400" cy="4154984"/>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(PHY) and Media Access Control (MAC) layer for </a:t>
            </a:r>
            <a:r>
              <a:rPr lang="en-US" sz="1100" strike="sngStrike" dirty="0">
                <a:solidFill>
                  <a:srgbClr val="FF0000"/>
                </a:solidFill>
                <a:effectLst/>
                <a:latin typeface="Times New Roman" panose="02020603050405020304" pitchFamily="18" charset="0"/>
                <a:ea typeface="Times New Roman" panose="02020603050405020304" pitchFamily="18" charset="0"/>
              </a:rPr>
              <a:t>short-range</a:t>
            </a:r>
            <a:r>
              <a:rPr lang="en-US" sz="1100" dirty="0">
                <a:solidFill>
                  <a:srgbClr val="FF0000"/>
                </a:solidFill>
                <a:effectLst/>
                <a:latin typeface="Times New Roman" panose="02020603050405020304" pitchFamily="18" charset="0"/>
                <a:ea typeface="Times New Roman" panose="02020603050405020304" pitchFamily="18" charset="0"/>
              </a:rPr>
              <a:t> </a:t>
            </a:r>
            <a:r>
              <a:rPr lang="en-US" sz="1100" dirty="0">
                <a:effectLst/>
                <a:latin typeface="Times New Roman" panose="02020603050405020304" pitchFamily="18" charset="0"/>
                <a:ea typeface="Times New Roman" panose="02020603050405020304" pitchFamily="18" charset="0"/>
              </a:rPr>
              <a:t>optical wireless communications in optically transparent media using light wavelengths from 10 000 nm to 190 nm. The standard is capable of delivering data rates sufficient to support audio and video multimedia services and also considers </a:t>
            </a:r>
            <a:r>
              <a:rPr lang="en-US" sz="1100" dirty="0">
                <a:solidFill>
                  <a:srgbClr val="FF0000"/>
                </a:solidFill>
                <a:effectLst/>
                <a:latin typeface="Times New Roman" panose="02020603050405020304" pitchFamily="18" charset="0"/>
                <a:ea typeface="Times New Roman" panose="02020603050405020304" pitchFamily="18" charset="0"/>
              </a:rPr>
              <a:t>ultra</a:t>
            </a:r>
            <a:r>
              <a:rPr lang="en-US" sz="1100" dirty="0">
                <a:effectLst/>
                <a:latin typeface="Times New Roman" panose="02020603050405020304" pitchFamily="18" charset="0"/>
                <a:ea typeface="Times New Roman" panose="02020603050405020304" pitchFamily="18" charset="0"/>
              </a:rPr>
              <a:t> </a:t>
            </a:r>
            <a:r>
              <a:rPr lang="en-US" sz="1100" dirty="0">
                <a:solidFill>
                  <a:srgbClr val="FF0000"/>
                </a:solidFill>
                <a:effectLst/>
                <a:latin typeface="Times New Roman" panose="02020603050405020304" pitchFamily="18" charset="0"/>
                <a:ea typeface="Times New Roman" panose="02020603050405020304" pitchFamily="18" charset="0"/>
              </a:rPr>
              <a:t>high rate, ultra long range, and ultra high mobility </a:t>
            </a:r>
            <a:r>
              <a:rPr lang="en-US" sz="1100" dirty="0">
                <a:effectLst/>
                <a:latin typeface="Times New Roman" panose="02020603050405020304" pitchFamily="18" charset="0"/>
                <a:ea typeface="Times New Roman" panose="02020603050405020304" pitchFamily="18" charset="0"/>
              </a:rPr>
              <a:t>of the optical link, compatibility with various light infrastructures, impairments due to noise and interference from sources like ambient light and a MAC 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
        <p:nvSpPr>
          <p:cNvPr id="13" name="TextBox 12">
            <a:extLst>
              <a:ext uri="{FF2B5EF4-FFF2-40B4-BE49-F238E27FC236}">
                <a16:creationId xmlns:a16="http://schemas.microsoft.com/office/drawing/2014/main" id="{75C75C73-D322-408C-B38A-6DAA545270B3}"/>
              </a:ext>
            </a:extLst>
          </p:cNvPr>
          <p:cNvSpPr txBox="1"/>
          <p:nvPr/>
        </p:nvSpPr>
        <p:spPr>
          <a:xfrm>
            <a:off x="2438400" y="604594"/>
            <a:ext cx="4572000" cy="400110"/>
          </a:xfrm>
          <a:prstGeom prst="rect">
            <a:avLst/>
          </a:prstGeom>
          <a:noFill/>
        </p:spPr>
        <p:txBody>
          <a:bodyPr wrap="square">
            <a:spAutoFit/>
          </a:bodyPr>
          <a:lstStyle/>
          <a:p>
            <a:pPr algn="ctr"/>
            <a:r>
              <a:rPr lang="it-IT" altLang="ko-KR" sz="2000" b="1" dirty="0">
                <a:latin typeface="Times New Roman" panose="02020603050405020304" pitchFamily="18" charset="0"/>
                <a:cs typeface="Times New Roman" panose="02020603050405020304" pitchFamily="18" charset="0"/>
              </a:rPr>
              <a:t>Suggestion</a:t>
            </a:r>
            <a:r>
              <a:rPr lang="ko-KR" altLang="en-US" sz="2000" b="1" dirty="0">
                <a:latin typeface="Times New Roman" panose="02020603050405020304" pitchFamily="18" charset="0"/>
                <a:cs typeface="Times New Roman" panose="02020603050405020304" pitchFamily="18" charset="0"/>
              </a:rPr>
              <a:t> </a:t>
            </a:r>
            <a:r>
              <a:rPr lang="en-US" altLang="ko-KR" sz="2000" b="1" dirty="0">
                <a:latin typeface="Times New Roman" panose="02020603050405020304" pitchFamily="18" charset="0"/>
                <a:cs typeface="Times New Roman" panose="02020603050405020304" pitchFamily="18" charset="0"/>
              </a:rPr>
              <a:t>to </a:t>
            </a:r>
            <a:r>
              <a:rPr lang="en-US" sz="2000" b="1" dirty="0">
                <a:latin typeface="Times New Roman" panose="02020603050405020304" pitchFamily="18" charset="0"/>
                <a:cs typeface="Times New Roman" panose="02020603050405020304" pitchFamily="18" charset="0"/>
              </a:rPr>
              <a:t>IG NG-OCC</a:t>
            </a:r>
          </a:p>
        </p:txBody>
      </p:sp>
    </p:spTree>
    <p:extLst>
      <p:ext uri="{BB962C8B-B14F-4D97-AF65-F5344CB8AC3E}">
        <p14:creationId xmlns:p14="http://schemas.microsoft.com/office/powerpoint/2010/main" val="105431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1066800"/>
            <a:ext cx="8610600" cy="4908178"/>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Purpose in PAR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469783" y="1731909"/>
            <a:ext cx="8077200" cy="938719"/>
          </a:xfrm>
          <a:prstGeom prst="rect">
            <a:avLst/>
          </a:prstGeom>
          <a:noFill/>
        </p:spPr>
        <p:txBody>
          <a:bodyPr wrap="square">
            <a:spAutoFit/>
          </a:bodyPr>
          <a:lstStyle/>
          <a:p>
            <a:pPr marL="0" marR="0" algn="just">
              <a:spcBef>
                <a:spcPts val="0"/>
              </a:spcBef>
              <a:spcAft>
                <a:spcPts val="0"/>
              </a:spcAft>
            </a:pPr>
            <a:r>
              <a:rPr lang="en-US" sz="1100" dirty="0">
                <a:effectLst/>
                <a:latin typeface="Times New Roman" panose="02020603050405020304" pitchFamily="18" charset="0"/>
                <a:ea typeface="Times New Roman" panose="02020603050405020304" pitchFamily="18" charset="0"/>
              </a:rPr>
              <a:t>This standard provides a global standard for</a:t>
            </a:r>
            <a:r>
              <a:rPr lang="en-US" sz="1100" dirty="0">
                <a:solidFill>
                  <a:srgbClr val="FF0000"/>
                </a:solidFill>
                <a:effectLst/>
                <a:latin typeface="Times New Roman" panose="02020603050405020304" pitchFamily="18" charset="0"/>
                <a:ea typeface="Times New Roman" panose="02020603050405020304" pitchFamily="18" charset="0"/>
              </a:rPr>
              <a:t> short-range </a:t>
            </a:r>
            <a:r>
              <a:rPr lang="en-US" sz="1100" dirty="0">
                <a:effectLst/>
                <a:latin typeface="Times New Roman" panose="02020603050405020304" pitchFamily="18" charset="0"/>
                <a:ea typeface="Times New Roman" panose="02020603050405020304" pitchFamily="18" charset="0"/>
              </a:rPr>
              <a:t>optical wireless communication. </a:t>
            </a:r>
          </a:p>
          <a:p>
            <a:pPr marL="0" marR="0" algn="just">
              <a:spcBef>
                <a:spcPts val="0"/>
              </a:spcBef>
              <a:spcAft>
                <a:spcPts val="0"/>
              </a:spcAft>
            </a:pPr>
            <a:r>
              <a:rPr lang="en-US" sz="1100" dirty="0">
                <a:solidFill>
                  <a:srgbClr val="000000"/>
                </a:solidFill>
                <a:effectLst/>
                <a:latin typeface="Times New Roman" panose="02020603050405020304" pitchFamily="18" charset="0"/>
                <a:ea typeface="Times New Roman" panose="02020603050405020304" pitchFamily="18" charset="0"/>
              </a:rPr>
              <a:t>The standard provides (</a:t>
            </a:r>
            <a:r>
              <a:rPr lang="en-US" sz="1100" dirty="0" err="1">
                <a:solidFill>
                  <a:srgbClr val="000000"/>
                </a:solidFill>
                <a:effectLst/>
                <a:latin typeface="Times New Roman" panose="02020603050405020304" pitchFamily="18" charset="0"/>
                <a:ea typeface="Times New Roman" panose="02020603050405020304" pitchFamily="18" charset="0"/>
              </a:rPr>
              <a:t>i</a:t>
            </a:r>
            <a:r>
              <a:rPr lang="en-US" sz="1100" dirty="0">
                <a:solidFill>
                  <a:srgbClr val="000000"/>
                </a:solidFill>
                <a:effectLst/>
                <a:latin typeface="Times New Roman" panose="02020603050405020304" pitchFamily="18" charset="0"/>
                <a:ea typeface="Times New Roman" panose="02020603050405020304" pitchFamily="18" charset="0"/>
              </a:rPr>
              <a:t>) access to several hundred THz of unlicensed spectrum; (ii) immunity to electromagnetic interference and noninterference with Radio Frequency (RF) systems; (iii) for visible light systems, additional security by allowing the user to see the communication channel; and (iv) communication augmenting and complementing existing services (such as illumination, display, indication, decoration, etc.)</a:t>
            </a:r>
            <a:endParaRPr lang="en-US" sz="11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620562EF-DB04-4541-9B23-D9220230BD26}"/>
              </a:ext>
            </a:extLst>
          </p:cNvPr>
          <p:cNvSpPr/>
          <p:nvPr/>
        </p:nvSpPr>
        <p:spPr>
          <a:xfrm>
            <a:off x="1429449" y="1329345"/>
            <a:ext cx="6858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IEEE 802.15.7-2018 (</a:t>
            </a:r>
            <a:r>
              <a:rPr lang="en-US" sz="1800" b="1" dirty="0">
                <a:solidFill>
                  <a:schemeClr val="tx1"/>
                </a:solidFill>
                <a:effectLst/>
                <a:latin typeface="Times New Roman" panose="02020603050405020304" pitchFamily="18" charset="0"/>
                <a:cs typeface="Times New Roman" panose="02020603050405020304" pitchFamily="18" charset="0"/>
              </a:rPr>
              <a:t>DCN 15-16-0504-00-007a</a:t>
            </a:r>
            <a:r>
              <a:rPr lang="en-US" b="1" dirty="0">
                <a:solidFill>
                  <a:schemeClr val="tx1"/>
                </a:solidFill>
                <a:latin typeface="Times New Roman" panose="02020603050405020304" pitchFamily="18" charset="0"/>
                <a:cs typeface="Times New Roman" panose="02020603050405020304" pitchFamily="18" charset="0"/>
              </a:rPr>
              <a:t>)</a:t>
            </a:r>
          </a:p>
        </p:txBody>
      </p:sp>
      <p:sp>
        <p:nvSpPr>
          <p:cNvPr id="13" name="TextBox 12">
            <a:extLst>
              <a:ext uri="{FF2B5EF4-FFF2-40B4-BE49-F238E27FC236}">
                <a16:creationId xmlns:a16="http://schemas.microsoft.com/office/drawing/2014/main" id="{3D22FB49-9096-4316-B621-B0C45205D6C2}"/>
              </a:ext>
            </a:extLst>
          </p:cNvPr>
          <p:cNvSpPr txBox="1"/>
          <p:nvPr/>
        </p:nvSpPr>
        <p:spPr>
          <a:xfrm>
            <a:off x="469783" y="2951700"/>
            <a:ext cx="8305800" cy="1107996"/>
          </a:xfrm>
          <a:prstGeom prst="rect">
            <a:avLst/>
          </a:prstGeom>
          <a:noFill/>
        </p:spPr>
        <p:txBody>
          <a:bodyPr wrap="square">
            <a:spAutoFit/>
          </a:bodyPr>
          <a:lstStyle/>
          <a:p>
            <a:pPr algn="just"/>
            <a:r>
              <a:rPr lang="en-US" sz="1100" b="1" i="0" dirty="0">
                <a:solidFill>
                  <a:srgbClr val="000000"/>
                </a:solidFill>
                <a:effectLst/>
                <a:latin typeface="Times New Roman" panose="02020603050405020304" pitchFamily="18" charset="0"/>
                <a:cs typeface="Times New Roman" panose="02020603050405020304" pitchFamily="18" charset="0"/>
              </a:rPr>
              <a:t>This document will not include a purpose clause.</a:t>
            </a:r>
          </a:p>
          <a:p>
            <a:pPr algn="just"/>
            <a:endParaRPr lang="en-US" sz="1100" b="0" i="0" dirty="0">
              <a:solidFill>
                <a:srgbClr val="000000"/>
              </a:solidFill>
              <a:effectLst/>
              <a:latin typeface="Times New Roman" panose="02020603050405020304" pitchFamily="18" charset="0"/>
              <a:cs typeface="Times New Roman" panose="02020603050405020304" pitchFamily="18" charset="0"/>
            </a:endParaRPr>
          </a:p>
          <a:p>
            <a:pPr algn="just"/>
            <a:r>
              <a:rPr lang="en-US" sz="1100" b="1" i="0" dirty="0">
                <a:solidFill>
                  <a:srgbClr val="000000"/>
                </a:solidFill>
                <a:effectLst/>
                <a:latin typeface="Times New Roman" panose="02020603050405020304" pitchFamily="18" charset="0"/>
                <a:cs typeface="Times New Roman" panose="02020603050405020304" pitchFamily="18" charset="0"/>
              </a:rPr>
              <a:t>Change to Purpose</a:t>
            </a:r>
            <a:r>
              <a:rPr lang="en-US" sz="1100" b="0" i="0" dirty="0">
                <a:solidFill>
                  <a:srgbClr val="000000"/>
                </a:solidFill>
                <a:effectLst/>
                <a:latin typeface="Times New Roman" panose="02020603050405020304" pitchFamily="18" charset="0"/>
                <a:cs typeface="Times New Roman" panose="02020603050405020304" pitchFamily="18" charset="0"/>
              </a:rPr>
              <a:t>: </a:t>
            </a:r>
            <a:r>
              <a:rPr lang="en-US" sz="1100" b="0" i="0" strike="sngStrike" dirty="0">
                <a:solidFill>
                  <a:srgbClr val="000000"/>
                </a:solidFill>
                <a:effectLst/>
                <a:latin typeface="Times New Roman" panose="02020603050405020304" pitchFamily="18" charset="0"/>
                <a:cs typeface="Times New Roman" panose="02020603050405020304" pitchFamily="18" charset="0"/>
              </a:rPr>
              <a:t>This standard provides a global standard for short-range OWC. The standard provides the following: Access to several hundred terahertz of unlicensed spectrum. Immunity to electromagnetic interference and noninterference with radio frequency systems. For visible light systems, additional security by allowing the user to see the communication channel, Communication augmenting and complementing existing services (e.g., illumination, display, indication, decoration).</a:t>
            </a:r>
            <a:endParaRPr lang="en-US" sz="1100" strike="sngStrike"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E961B792-C6A1-4F97-A03E-5388109432C7}"/>
              </a:ext>
            </a:extLst>
          </p:cNvPr>
          <p:cNvSpPr/>
          <p:nvPr/>
        </p:nvSpPr>
        <p:spPr>
          <a:xfrm>
            <a:off x="1333500" y="2535789"/>
            <a:ext cx="67818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IEEE 802.15.7a (IEEE website) September 2020</a:t>
            </a:r>
          </a:p>
        </p:txBody>
      </p:sp>
      <p:sp>
        <p:nvSpPr>
          <p:cNvPr id="15" name="TextBox 14">
            <a:extLst>
              <a:ext uri="{FF2B5EF4-FFF2-40B4-BE49-F238E27FC236}">
                <a16:creationId xmlns:a16="http://schemas.microsoft.com/office/drawing/2014/main" id="{8C49774B-D043-434C-8E00-9E5BF34F06B4}"/>
              </a:ext>
            </a:extLst>
          </p:cNvPr>
          <p:cNvSpPr txBox="1"/>
          <p:nvPr/>
        </p:nvSpPr>
        <p:spPr>
          <a:xfrm>
            <a:off x="1763436" y="3946581"/>
            <a:ext cx="5921928" cy="276999"/>
          </a:xfrm>
          <a:prstGeom prst="rect">
            <a:avLst/>
          </a:prstGeom>
          <a:noFill/>
        </p:spPr>
        <p:txBody>
          <a:bodyPr wrap="square">
            <a:spAutoFit/>
          </a:bodyPr>
          <a:lstStyle/>
          <a:p>
            <a:r>
              <a:rPr lang="en-US" sz="1200" i="1" dirty="0">
                <a:solidFill>
                  <a:srgbClr val="00B0F0"/>
                </a:solidFill>
                <a:latin typeface="Times New Roman" panose="02020603050405020304" pitchFamily="18" charset="0"/>
                <a:cs typeface="Times New Roman" panose="02020603050405020304" pitchFamily="18" charset="0"/>
              </a:rPr>
              <a:t>https://development.standards.ieee.org/myproject-web/public/view.html#pardetail/7243</a:t>
            </a:r>
          </a:p>
        </p:txBody>
      </p:sp>
      <p:sp>
        <p:nvSpPr>
          <p:cNvPr id="18" name="Rectangle 17">
            <a:extLst>
              <a:ext uri="{FF2B5EF4-FFF2-40B4-BE49-F238E27FC236}">
                <a16:creationId xmlns:a16="http://schemas.microsoft.com/office/drawing/2014/main" id="{9CCDC61D-566A-46A0-9757-7B9C8ACEC108}"/>
              </a:ext>
            </a:extLst>
          </p:cNvPr>
          <p:cNvSpPr/>
          <p:nvPr/>
        </p:nvSpPr>
        <p:spPr>
          <a:xfrm>
            <a:off x="1578878" y="4343400"/>
            <a:ext cx="5986244"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IG NG-OCC</a:t>
            </a:r>
          </a:p>
        </p:txBody>
      </p:sp>
      <p:sp>
        <p:nvSpPr>
          <p:cNvPr id="21" name="TextBox 20">
            <a:extLst>
              <a:ext uri="{FF2B5EF4-FFF2-40B4-BE49-F238E27FC236}">
                <a16:creationId xmlns:a16="http://schemas.microsoft.com/office/drawing/2014/main" id="{FE985AEA-B9F0-4293-B233-0447C58BF13D}"/>
              </a:ext>
            </a:extLst>
          </p:cNvPr>
          <p:cNvSpPr txBox="1"/>
          <p:nvPr/>
        </p:nvSpPr>
        <p:spPr>
          <a:xfrm>
            <a:off x="609601" y="4664464"/>
            <a:ext cx="8077200" cy="1323439"/>
          </a:xfrm>
          <a:prstGeom prst="rect">
            <a:avLst/>
          </a:prstGeom>
          <a:noFill/>
        </p:spPr>
        <p:txBody>
          <a:bodyPr wrap="square">
            <a:spAutoFit/>
          </a:bodyPr>
          <a:lstStyle/>
          <a:p>
            <a:pPr marL="0" marR="0" indent="0">
              <a:spcBef>
                <a:spcPts val="1800"/>
              </a:spcBef>
              <a:spcAft>
                <a:spcPts val="1200"/>
              </a:spcAft>
              <a:tabLst>
                <a:tab pos="228600" algn="l"/>
                <a:tab pos="457200" algn="l"/>
              </a:tabLst>
            </a:pPr>
            <a:r>
              <a:rPr lang="en-US"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 Purpose: </a:t>
            </a:r>
          </a:p>
          <a:p>
            <a:pPr marL="0" marR="0" indent="0">
              <a:spcBef>
                <a:spcPts val="1800"/>
              </a:spcBef>
              <a:spcAft>
                <a:spcPts val="1200"/>
              </a:spcAft>
              <a:tabLst>
                <a:tab pos="228600" algn="l"/>
                <a:tab pos="457200" algn="l"/>
              </a:tabLst>
            </a:pPr>
            <a:r>
              <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standard provides a global standard for </a:t>
            </a:r>
            <a:r>
              <a:rPr lang="en-US" sz="1100"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short-range</a:t>
            </a:r>
            <a:r>
              <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OWC. The standard provides the following: Access to several hundred terahertz of unlicensed spectrum. Immunity to electromagnetic interference and noninterference with radio frequency systems. For visible light systems, additional security by allowing the user to see the communication channel. Communication augmenting and complementing existing services (e.g., illumination, display, indication, decoration).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A8B7F28-EB50-2606-AB35-54371C2B98E8}"/>
              </a:ext>
            </a:extLst>
          </p:cNvPr>
          <p:cNvSpPr txBox="1"/>
          <p:nvPr/>
        </p:nvSpPr>
        <p:spPr>
          <a:xfrm>
            <a:off x="2222383" y="614815"/>
            <a:ext cx="4572000" cy="400110"/>
          </a:xfrm>
          <a:prstGeom prst="rect">
            <a:avLst/>
          </a:prstGeom>
          <a:noFill/>
        </p:spPr>
        <p:txBody>
          <a:bodyPr wrap="square">
            <a:spAutoFit/>
          </a:bodyPr>
          <a:lstStyle/>
          <a:p>
            <a:pPr algn="ctr"/>
            <a:r>
              <a:rPr lang="en-US" altLang="ko-KR" sz="2000" b="1" dirty="0">
                <a:latin typeface="Times New Roman" panose="02020603050405020304" pitchFamily="18" charset="0"/>
                <a:cs typeface="Times New Roman" panose="02020603050405020304" pitchFamily="18" charset="0"/>
              </a:rPr>
              <a:t>Suggestion to IG NG-OCC</a:t>
            </a:r>
          </a:p>
        </p:txBody>
      </p:sp>
    </p:spTree>
    <p:extLst>
      <p:ext uri="{BB962C8B-B14F-4D97-AF65-F5344CB8AC3E}">
        <p14:creationId xmlns:p14="http://schemas.microsoft.com/office/powerpoint/2010/main" val="2718621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16901</TotalTime>
  <Words>936</Words>
  <Application>Microsoft Office PowerPoint</Application>
  <PresentationFormat>화면 슬라이드 쇼(4:3)</PresentationFormat>
  <Paragraphs>34</Paragraphs>
  <Slides>3</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3</vt:i4>
      </vt:variant>
    </vt:vector>
  </HeadingPairs>
  <TitlesOfParts>
    <vt:vector size="8" baseType="lpstr">
      <vt:lpstr>Arial</vt:lpstr>
      <vt:lpstr>Calibri</vt:lpstr>
      <vt:lpstr>Times New Roman</vt:lpstr>
      <vt:lpstr>Wingdings</vt:lpstr>
      <vt:lpstr>Office Theme</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836</cp:revision>
  <cp:lastPrinted>2017-05-07T15:48:38Z</cp:lastPrinted>
  <dcterms:created xsi:type="dcterms:W3CDTF">2010-05-15T17:50:32Z</dcterms:created>
  <dcterms:modified xsi:type="dcterms:W3CDTF">2024-01-18T20:37:42Z</dcterms:modified>
</cp:coreProperties>
</file>