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346" r:id="rId2"/>
    <p:sldId id="311" r:id="rId3"/>
    <p:sldId id="371" r:id="rId4"/>
    <p:sldId id="372" r:id="rId5"/>
    <p:sldId id="363" r:id="rId6"/>
    <p:sldId id="358" r:id="rId7"/>
    <p:sldId id="362" r:id="rId8"/>
    <p:sldId id="373" r:id="rId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02" autoAdjust="0"/>
    <p:restoredTop sz="93488" autoAdjust="0"/>
  </p:normalViewPr>
  <p:slideViewPr>
    <p:cSldViewPr>
      <p:cViewPr varScale="1">
        <p:scale>
          <a:sx n="82" d="100"/>
          <a:sy n="82" d="100"/>
        </p:scale>
        <p:origin x="86" y="67"/>
      </p:cViewPr>
      <p:guideLst>
        <p:guide orient="horz" pos="2160"/>
        <p:guide pos="2880"/>
      </p:guideLst>
    </p:cSldViewPr>
  </p:slideViewPr>
  <p:notesTextViewPr>
    <p:cViewPr>
      <p:scale>
        <a:sx n="100" d="100"/>
        <a:sy n="100" d="100"/>
      </p:scale>
      <p:origin x="0" y="0"/>
    </p:cViewPr>
  </p:notesTextViewPr>
  <p:notesViewPr>
    <p:cSldViewPr>
      <p:cViewPr varScale="1">
        <p:scale>
          <a:sx n="108" d="100"/>
          <a:sy n="108" d="100"/>
        </p:scale>
        <p:origin x="1158" y="11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1/19/2024</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a:t>January 2022</a:t>
            </a: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1/19/2024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rgbClr val="FF0000"/>
                </a:solidFill>
                <a:latin typeface="Times New Roman" pitchFamily="18" charset="0"/>
                <a:cs typeface="Times New Roman" pitchFamily="18" charset="0"/>
              </a:rPr>
              <a:t>DCN 15-19-0551-00-0vat</a:t>
            </a:r>
          </a:p>
        </p:txBody>
      </p:sp>
      <p:sp>
        <p:nvSpPr>
          <p:cNvPr id="10" name="TextBox 9"/>
          <p:cNvSpPr txBox="1"/>
          <p:nvPr userDrawn="1"/>
        </p:nvSpPr>
        <p:spPr>
          <a:xfrm>
            <a:off x="457200" y="152400"/>
            <a:ext cx="1524000" cy="307777"/>
          </a:xfrm>
          <a:prstGeom prst="rect">
            <a:avLst/>
          </a:prstGeom>
          <a:noFill/>
        </p:spPr>
        <p:txBody>
          <a:bodyPr wrap="square" rtlCol="0">
            <a:spAutoFit/>
          </a:bodyPr>
          <a:lstStyle/>
          <a:p>
            <a:r>
              <a:rPr lang="en-US" sz="1400" b="1" dirty="0">
                <a:latin typeface="Times New Roman" pitchFamily="18" charset="0"/>
                <a:cs typeface="Times New Roman" pitchFamily="18" charset="0"/>
              </a:rPr>
              <a:t>September 2020</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B968935-F7C2-2943-A84E-BC9132FE84FE}" type="datetime1">
              <a:rPr lang="en-US" smtClean="0"/>
              <a:t>1/19/2024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8EE152-3E99-7342-B6D8-9F040714AC7D}" type="datetime1">
              <a:rPr lang="en-US" smtClean="0"/>
              <a:t>1/19/2024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7777"/>
          </a:xfrm>
          <a:prstGeom prst="rect">
            <a:avLst/>
          </a:prstGeom>
          <a:noFill/>
        </p:spPr>
        <p:txBody>
          <a:bodyPr wrap="square" rtlCol="0">
            <a:spAutoFit/>
          </a:bodyPr>
          <a:lstStyle/>
          <a:p>
            <a:r>
              <a:rPr lang="en-US" sz="1400" b="1" dirty="0">
                <a:latin typeface="Times New Roman" pitchFamily="18" charset="0"/>
                <a:cs typeface="Times New Roman" pitchFamily="18" charset="0"/>
              </a:rPr>
              <a:t>January 2024</a:t>
            </a: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5" name="TextBox 14"/>
          <p:cNvSpPr txBox="1"/>
          <p:nvPr userDrawn="1"/>
        </p:nvSpPr>
        <p:spPr>
          <a:xfrm>
            <a:off x="5410200" y="152400"/>
            <a:ext cx="3276600" cy="307777"/>
          </a:xfrm>
          <a:prstGeom prst="rect">
            <a:avLst/>
          </a:prstGeom>
          <a:noFill/>
        </p:spPr>
        <p:txBody>
          <a:bodyPr wrap="square" rtlCol="0">
            <a:spAutoFit/>
          </a:bodyPr>
          <a:lstStyle/>
          <a:p>
            <a:pPr algn="r"/>
            <a:r>
              <a:rPr lang="en-US" altLang="ko-KR" sz="1400" b="1" dirty="0">
                <a:solidFill>
                  <a:schemeClr val="tx1"/>
                </a:solidFill>
                <a:latin typeface="Times New Roman" pitchFamily="18" charset="0"/>
                <a:cs typeface="Times New Roman" pitchFamily="18" charset="0"/>
              </a:rPr>
              <a:t>DCN 15-24-0096-00-07ma</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5A640E-46A6-FE4D-ABF4-0D518D60FBB9}" type="datetime1">
              <a:rPr lang="en-US" smtClean="0"/>
              <a:t>1/19/2024</a:t>
            </a:fld>
            <a:endParaRPr lang="en-US"/>
          </a:p>
        </p:txBody>
      </p:sp>
      <p:sp>
        <p:nvSpPr>
          <p:cNvPr id="7"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12879A4-D9B4-F64D-A058-EF37CC0DC8FD}" type="datetime1">
              <a:rPr lang="en-US" smtClean="0"/>
              <a:t>1/19/2024</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62B5D2A-4D6C-8143-8602-4163F4B50C71}" type="datetime1">
              <a:rPr lang="en-US" smtClean="0"/>
              <a:t>1/19/2024</a:t>
            </a:fld>
            <a:endParaRPr lang="en-US"/>
          </a:p>
        </p:txBody>
      </p:sp>
      <p:sp>
        <p:nvSpPr>
          <p:cNvPr id="10"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83D3F40-E048-474A-9262-361127BB8570}" type="datetime1">
              <a:rPr lang="en-US" smtClean="0"/>
              <a:t>1/19/2024</a:t>
            </a:fld>
            <a:endParaRPr lang="en-US"/>
          </a:p>
        </p:txBody>
      </p:sp>
      <p:sp>
        <p:nvSpPr>
          <p:cNvPr id="6"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854423-2E0A-6547-B4E9-1F109BABAE57}" type="datetime1">
              <a:rPr lang="en-US" smtClean="0"/>
              <a:t>1/19/2024</a:t>
            </a:fld>
            <a:endParaRPr lang="en-US"/>
          </a:p>
        </p:txBody>
      </p:sp>
      <p:sp>
        <p:nvSpPr>
          <p:cNvPr id="5"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2580BF7-1EF4-924D-A091-E1142F83A0ED}" type="datetime1">
              <a:rPr lang="en-US" smtClean="0"/>
              <a:t>1/19/2024</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8B32AF-F286-2345-A16E-116F901FEE7B}" type="datetime1">
              <a:rPr lang="en-US" smtClean="0"/>
              <a:t>1/19/2024</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a:latin typeface="Times New Roman" pitchFamily="18" charset="0"/>
                <a:cs typeface="Times New Roman" pitchFamily="18" charset="0"/>
              </a:rPr>
              <a:t>Slide</a:t>
            </a:r>
          </a:p>
        </p:txBody>
      </p:sp>
      <p:sp>
        <p:nvSpPr>
          <p:cNvPr id="12" name="Slide Number Placeholder 5"/>
          <p:cNvSpPr txBox="1">
            <a:spLocks/>
          </p:cNvSpPr>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
        <p:nvSpPr>
          <p:cNvPr id="13" name="Footer Placeholder 1"/>
          <p:cNvSpPr txBox="1">
            <a:spLocks/>
          </p:cNvSpPr>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endParaRPr>
          </a:p>
        </p:txBody>
      </p:sp>
      <p:sp>
        <p:nvSpPr>
          <p:cNvPr id="14" name="Date Placeholder 1"/>
          <p:cNvSpPr txBox="1">
            <a:spLocks/>
          </p:cNvSpPr>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a:spLocks noChangeArrowheads="1"/>
          </p:cNvSpPr>
          <p:nvPr/>
        </p:nvSpPr>
        <p:spPr bwMode="auto">
          <a:xfrm>
            <a:off x="0" y="838200"/>
            <a:ext cx="8991600" cy="5047536"/>
          </a:xfrm>
          <a:prstGeom prst="rect">
            <a:avLst/>
          </a:prstGeom>
          <a:noFill/>
          <a:ln w="12700">
            <a:noFill/>
            <a:miter lim="800000"/>
            <a:headEnd type="none" w="sm" len="sm"/>
            <a:tailEnd type="none" w="sm" len="sm"/>
          </a:ln>
          <a:effectLst/>
        </p:spPr>
        <p:txBody>
          <a:bodyPr>
            <a:spAutoFit/>
          </a:bodyPr>
          <a:lstStyle/>
          <a:p>
            <a:pPr algn="ctr"/>
            <a:r>
              <a:rPr lang="en-US" altLang="ja-JP" sz="1800" b="1" u="sng" dirty="0">
                <a:effectLst>
                  <a:outerShdw blurRad="38100" dist="38100" dir="2700000" algn="tl">
                    <a:srgbClr val="C0C0C0"/>
                  </a:outerShdw>
                </a:effectLst>
                <a:latin typeface="Times New Roman" panose="02020603050405020304" pitchFamily="18" charset="0"/>
                <a:ea typeface="ＭＳ Ｐゴシック" charset="-128"/>
                <a:cs typeface="Times New Roman" panose="02020603050405020304" pitchFamily="18" charset="0"/>
              </a:rPr>
              <a:t>Project: IEEE P802.15 Working Group for Wireless Specialty Networks (WSNs)</a:t>
            </a:r>
            <a:endParaRPr lang="en-US" altLang="ja-JP" sz="1600" b="1" dirty="0">
              <a:latin typeface="Times New Roman" panose="02020603050405020304" pitchFamily="18" charset="0"/>
              <a:ea typeface="ＭＳ Ｐゴシック" charset="-128"/>
              <a:cs typeface="Times New Roman" panose="02020603050405020304" pitchFamily="18" charset="0"/>
            </a:endParaRPr>
          </a:p>
          <a:p>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b="1" dirty="0">
                <a:latin typeface="Times New Roman" panose="02020603050405020304" pitchFamily="18" charset="0"/>
                <a:ea typeface="ＭＳ Ｐゴシック" charset="-128"/>
                <a:cs typeface="Times New Roman" panose="02020603050405020304" pitchFamily="18" charset="0"/>
              </a:rPr>
              <a:t>Submission Title:</a:t>
            </a:r>
            <a:r>
              <a:rPr lang="en-US" altLang="ja-JP" sz="1600" dirty="0">
                <a:latin typeface="Times New Roman" panose="02020603050405020304" pitchFamily="18" charset="0"/>
                <a:ea typeface="ＭＳ Ｐゴシック" charset="-128"/>
                <a:cs typeface="Times New Roman" panose="02020603050405020304" pitchFamily="18" charset="0"/>
              </a:rPr>
              <a:t> IEEE 802.15 IG NG-OCC Closing Report (January 2024)	</a:t>
            </a:r>
          </a:p>
          <a:p>
            <a:r>
              <a:rPr lang="en-US" altLang="ja-JP" sz="1600" b="1" dirty="0">
                <a:latin typeface="Times New Roman" panose="02020603050405020304" pitchFamily="18" charset="0"/>
                <a:ea typeface="ＭＳ Ｐゴシック" charset="-128"/>
                <a:cs typeface="Times New Roman" panose="02020603050405020304" pitchFamily="18" charset="0"/>
              </a:rPr>
              <a:t>Date Submitted: </a:t>
            </a:r>
            <a:r>
              <a:rPr lang="en-US" altLang="ja-JP" sz="1600" dirty="0">
                <a:latin typeface="Times New Roman" panose="02020603050405020304" pitchFamily="18" charset="0"/>
                <a:ea typeface="ＭＳ Ｐゴシック" charset="-128"/>
                <a:cs typeface="Times New Roman" panose="02020603050405020304" pitchFamily="18" charset="0"/>
              </a:rPr>
              <a:t>January 18, 2024	</a:t>
            </a:r>
          </a:p>
          <a:p>
            <a:r>
              <a:rPr lang="en-US" altLang="ja-JP" sz="1600" b="1" dirty="0">
                <a:latin typeface="Times New Roman" panose="02020603050405020304" pitchFamily="18" charset="0"/>
                <a:ea typeface="ＭＳ Ｐゴシック" charset="-128"/>
                <a:cs typeface="Times New Roman" panose="02020603050405020304" pitchFamily="18" charset="0"/>
              </a:rPr>
              <a:t>Source:</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zh-CN" sz="1600" dirty="0">
                <a:latin typeface="Times New Roman" panose="02020603050405020304" pitchFamily="18" charset="0"/>
                <a:cs typeface="Times New Roman" panose="02020603050405020304" pitchFamily="18" charset="0"/>
              </a:rPr>
              <a:t>Yeong Min Jang</a:t>
            </a:r>
            <a:r>
              <a:rPr lang="en-US" altLang="zh-CN" sz="1600" dirty="0">
                <a:latin typeface="Times New Roman" panose="02020603050405020304" pitchFamily="18" charset="0"/>
                <a:ea typeface="ＭＳ Ｐゴシック" charset="-128"/>
                <a:cs typeface="Times New Roman" panose="02020603050405020304" pitchFamily="18" charset="0"/>
              </a:rPr>
              <a:t> [</a:t>
            </a:r>
            <a:r>
              <a:rPr lang="en-US" altLang="ko-KR" sz="1600" dirty="0" err="1">
                <a:latin typeface="Times New Roman" panose="02020603050405020304" pitchFamily="18" charset="0"/>
                <a:ea typeface="굴림" charset="-127"/>
                <a:cs typeface="Times New Roman" panose="02020603050405020304" pitchFamily="18" charset="0"/>
              </a:rPr>
              <a:t>Kookmin</a:t>
            </a:r>
            <a:r>
              <a:rPr lang="en-US" altLang="ko-KR" sz="1600" dirty="0">
                <a:latin typeface="Times New Roman" panose="02020603050405020304" pitchFamily="18" charset="0"/>
                <a:ea typeface="굴림" charset="-127"/>
                <a:cs typeface="Times New Roman" panose="02020603050405020304" pitchFamily="18" charset="0"/>
              </a:rPr>
              <a:t> University]</a:t>
            </a:r>
          </a:p>
          <a:p>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dirty="0">
                <a:latin typeface="Times New Roman" panose="02020603050405020304" pitchFamily="18" charset="0"/>
                <a:ea typeface="ＭＳ Ｐゴシック" charset="-128"/>
                <a:cs typeface="Times New Roman" panose="02020603050405020304" pitchFamily="18" charset="0"/>
              </a:rPr>
              <a:t>Address: </a:t>
            </a:r>
            <a:r>
              <a:rPr lang="en-US" altLang="ja-JP" sz="1600" dirty="0" err="1">
                <a:latin typeface="Times New Roman" panose="02020603050405020304" pitchFamily="18" charset="0"/>
                <a:ea typeface="ＭＳ Ｐゴシック" charset="-128"/>
                <a:cs typeface="Times New Roman" panose="02020603050405020304" pitchFamily="18" charset="0"/>
              </a:rPr>
              <a:t>Kookmin</a:t>
            </a:r>
            <a:r>
              <a:rPr lang="en-US" altLang="ja-JP" sz="1600" dirty="0">
                <a:latin typeface="Times New Roman" panose="02020603050405020304" pitchFamily="18" charset="0"/>
                <a:ea typeface="ＭＳ Ｐゴシック" charset="-128"/>
                <a:cs typeface="Times New Roman" panose="02020603050405020304" pitchFamily="18" charset="0"/>
              </a:rPr>
              <a:t> University, 77 </a:t>
            </a:r>
            <a:r>
              <a:rPr lang="en-US" altLang="ja-JP" sz="1600" dirty="0" err="1">
                <a:latin typeface="Times New Roman" panose="02020603050405020304" pitchFamily="18" charset="0"/>
                <a:ea typeface="ＭＳ Ｐゴシック" charset="-128"/>
                <a:cs typeface="Times New Roman" panose="02020603050405020304" pitchFamily="18" charset="0"/>
              </a:rPr>
              <a:t>Jeongneung</a:t>
            </a:r>
            <a:r>
              <a:rPr lang="en-US" altLang="ja-JP" sz="1600" dirty="0">
                <a:latin typeface="Times New Roman" panose="02020603050405020304" pitchFamily="18" charset="0"/>
                <a:ea typeface="ＭＳ Ｐゴシック" charset="-128"/>
                <a:cs typeface="Times New Roman" panose="02020603050405020304" pitchFamily="18" charset="0"/>
              </a:rPr>
              <a:t>-Ro, </a:t>
            </a:r>
            <a:r>
              <a:rPr lang="en-US" altLang="ja-JP" sz="1600" dirty="0" err="1">
                <a:latin typeface="Times New Roman" panose="02020603050405020304" pitchFamily="18" charset="0"/>
                <a:ea typeface="ＭＳ Ｐゴシック" charset="-128"/>
                <a:cs typeface="Times New Roman" panose="02020603050405020304" pitchFamily="18" charset="0"/>
              </a:rPr>
              <a:t>Seongbuk</a:t>
            </a:r>
            <a:r>
              <a:rPr lang="en-US" altLang="ja-JP" sz="1600" dirty="0">
                <a:latin typeface="Times New Roman" panose="02020603050405020304" pitchFamily="18" charset="0"/>
                <a:ea typeface="ＭＳ Ｐゴシック" charset="-128"/>
                <a:cs typeface="Times New Roman" panose="02020603050405020304" pitchFamily="18" charset="0"/>
              </a:rPr>
              <a:t>-Gu, Seoul, 02707, Republic of Korea</a:t>
            </a:r>
          </a:p>
          <a:p>
            <a:r>
              <a:rPr lang="en-US" altLang="ja-JP" sz="1600" dirty="0">
                <a:latin typeface="Times New Roman" panose="02020603050405020304" pitchFamily="18" charset="0"/>
                <a:ea typeface="ＭＳ Ｐゴシック" charset="-128"/>
                <a:cs typeface="Times New Roman" panose="02020603050405020304" pitchFamily="18" charset="0"/>
              </a:rPr>
              <a:t>Voice: +82-2-910-5068  				E-Mail: yjang</a:t>
            </a:r>
            <a:r>
              <a:rPr lang="en-US" altLang="ko-KR" sz="1600" dirty="0">
                <a:latin typeface="Times New Roman" panose="02020603050405020304" pitchFamily="18" charset="0"/>
                <a:ea typeface="굴림" charset="-127"/>
                <a:cs typeface="Times New Roman" panose="02020603050405020304" pitchFamily="18" charset="0"/>
              </a:rPr>
              <a:t>@kookmin.ac.kr</a:t>
            </a:r>
            <a:r>
              <a:rPr lang="en-US" altLang="ja-JP" sz="1600" dirty="0">
                <a:latin typeface="Times New Roman" panose="02020603050405020304" pitchFamily="18" charset="0"/>
                <a:ea typeface="ＭＳ Ｐゴシック" charset="-128"/>
                <a:cs typeface="Times New Roman" panose="02020603050405020304" pitchFamily="18" charset="0"/>
              </a:rPr>
              <a:t>	</a:t>
            </a: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Re:</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ja-JP" dirty="0">
                <a:latin typeface="Times New Roman" panose="02020603050405020304" pitchFamily="18" charset="0"/>
                <a:ea typeface="ＭＳ Ｐゴシック" charset="-128"/>
                <a:cs typeface="Times New Roman" panose="02020603050405020304" pitchFamily="18" charset="0"/>
              </a:rPr>
              <a:t>	</a:t>
            </a: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Abstract:</a:t>
            </a:r>
            <a:r>
              <a:rPr lang="en-US" altLang="ja-JP" sz="1600" dirty="0">
                <a:latin typeface="Times New Roman" panose="02020603050405020304" pitchFamily="18" charset="0"/>
                <a:ea typeface="ＭＳ Ｐゴシック" charset="-128"/>
                <a:cs typeface="Times New Roman" panose="02020603050405020304" pitchFamily="18" charset="0"/>
              </a:rPr>
              <a:t>	IG NG-OCC Closing Report </a:t>
            </a:r>
            <a:r>
              <a:rPr lang="en-US" altLang="ja-JP" sz="1600" dirty="0">
                <a:latin typeface="Times New Roman" panose="02020603050405020304" pitchFamily="18" charset="0"/>
                <a:ea typeface="ＭＳ Ｐゴシック" pitchFamily="-65" charset="-128"/>
                <a:cs typeface="Times New Roman" panose="02020603050405020304" pitchFamily="18" charset="0"/>
              </a:rPr>
              <a:t>for</a:t>
            </a:r>
            <a:r>
              <a:rPr lang="en-US" altLang="ja-JP" sz="1600" dirty="0">
                <a:latin typeface="Times New Roman" panose="02020603050405020304" pitchFamily="18" charset="0"/>
                <a:ea typeface="ＭＳ Ｐゴシック" charset="-128"/>
                <a:cs typeface="Times New Roman" panose="02020603050405020304" pitchFamily="18" charset="0"/>
              </a:rPr>
              <a:t> January 2024</a:t>
            </a: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Purpose:</a:t>
            </a:r>
            <a:r>
              <a:rPr lang="en-US" altLang="ja-JP" sz="1600" dirty="0">
                <a:latin typeface="Times New Roman" panose="02020603050405020304" pitchFamily="18" charset="0"/>
                <a:ea typeface="ＭＳ Ｐゴシック" charset="-128"/>
                <a:cs typeface="Times New Roman" panose="02020603050405020304" pitchFamily="18" charset="0"/>
              </a:rPr>
              <a:t>	[Report progress to WG]</a:t>
            </a:r>
          </a:p>
          <a:p>
            <a:pPr algn="just"/>
            <a:r>
              <a:rPr lang="en-US" altLang="ja-JP" sz="1600" b="1" dirty="0">
                <a:latin typeface="Times New Roman" panose="02020603050405020304" pitchFamily="18" charset="0"/>
                <a:ea typeface="ＭＳ Ｐゴシック" charset="-128"/>
                <a:cs typeface="Times New Roman" panose="02020603050405020304" pitchFamily="18" charset="0"/>
              </a:rPr>
              <a:t>Notice:</a:t>
            </a:r>
            <a:r>
              <a:rPr lang="en-US" altLang="ja-JP" sz="1600" dirty="0">
                <a:latin typeface="Times New Roman" panose="02020603050405020304" pitchFamily="18" charset="0"/>
                <a:ea typeface="ＭＳ Ｐゴシック" charset="-128"/>
                <a:cs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b="1" dirty="0">
                <a:latin typeface="Times New Roman" panose="02020603050405020304" pitchFamily="18" charset="0"/>
                <a:ea typeface="ＭＳ Ｐゴシック" charset="-128"/>
                <a:cs typeface="Times New Roman" panose="02020603050405020304" pitchFamily="18" charset="0"/>
              </a:rPr>
              <a:t>Release:</a:t>
            </a:r>
            <a:r>
              <a:rPr lang="en-US" altLang="ja-JP" sz="1600" dirty="0">
                <a:latin typeface="Times New Roman" panose="02020603050405020304" pitchFamily="18" charset="0"/>
                <a:ea typeface="ＭＳ Ｐゴシック" charset="-128"/>
                <a:cs typeface="Times New Roman" panose="02020603050405020304" pitchFamily="18" charset="0"/>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341675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762000" y="1371600"/>
            <a:ext cx="7632848" cy="3816424"/>
          </a:xfrm>
          <a:prstGeom prst="rect">
            <a:avLst/>
          </a:prstGeom>
        </p:spPr>
        <p:txBody>
          <a:bodyPr vert="horz" lIns="91440" tIns="45720" rIns="91440" bIns="45720" rtlCol="0" anchor="ctr">
            <a:normAutofit fontScale="925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ja-JP" b="1" dirty="0">
                <a:ea typeface="ＭＳ Ｐゴシック" pitchFamily="50" charset="-128"/>
              </a:rPr>
              <a:t>IEEE 802.15 IG NG-OCC</a:t>
            </a:r>
            <a:br>
              <a:rPr lang="en-US" altLang="ja-JP" b="1" dirty="0">
                <a:ea typeface="ＭＳ Ｐゴシック" pitchFamily="50" charset="-128"/>
              </a:rPr>
            </a:br>
            <a:br>
              <a:rPr lang="en-US" altLang="ja-JP" b="1" dirty="0">
                <a:ea typeface="ＭＳ Ｐゴシック" pitchFamily="50" charset="-128"/>
              </a:rPr>
            </a:br>
            <a:r>
              <a:rPr lang="en-US" altLang="ja-JP" dirty="0">
                <a:ea typeface="ＭＳ Ｐゴシック" pitchFamily="50" charset="-128"/>
              </a:rPr>
              <a:t>Closing report</a:t>
            </a:r>
            <a:br>
              <a:rPr lang="en-US" altLang="ja-JP" dirty="0">
                <a:ea typeface="ＭＳ Ｐゴシック" pitchFamily="50" charset="-128"/>
              </a:rPr>
            </a:br>
            <a:br>
              <a:rPr lang="en-US" altLang="ja-JP" dirty="0">
                <a:ea typeface="ＭＳ Ｐゴシック" pitchFamily="50" charset="-128"/>
              </a:rPr>
            </a:br>
            <a:r>
              <a:rPr lang="en-US" altLang="ja-JP" dirty="0">
                <a:ea typeface="ＭＳ Ｐゴシック" pitchFamily="50" charset="-128"/>
              </a:rPr>
              <a:t> </a:t>
            </a:r>
            <a:br>
              <a:rPr lang="en-US" altLang="ja-JP" dirty="0">
                <a:ea typeface="ＭＳ Ｐゴシック" pitchFamily="50" charset="-128"/>
              </a:rPr>
            </a:br>
            <a:r>
              <a:rPr lang="en-US" altLang="ja-JP" dirty="0">
                <a:ea typeface="ＭＳ Ｐゴシック" pitchFamily="50" charset="-128"/>
              </a:rPr>
              <a:t>January 18, 2024</a:t>
            </a:r>
            <a:endParaRPr lang="ja-JP" altLang="ja-JP" dirty="0"/>
          </a:p>
        </p:txBody>
      </p:sp>
    </p:spTree>
    <p:extLst>
      <p:ext uri="{BB962C8B-B14F-4D97-AF65-F5344CB8AC3E}">
        <p14:creationId xmlns:p14="http://schemas.microsoft.com/office/powerpoint/2010/main" val="35074183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Session Objectives</a:t>
            </a:r>
          </a:p>
        </p:txBody>
      </p:sp>
      <p:sp>
        <p:nvSpPr>
          <p:cNvPr id="7" name="Rectangle 3"/>
          <p:cNvSpPr>
            <a:spLocks noGrp="1" noChangeArrowheads="1"/>
          </p:cNvSpPr>
          <p:nvPr>
            <p:ph idx="1"/>
          </p:nvPr>
        </p:nvSpPr>
        <p:spPr>
          <a:xfrm>
            <a:off x="457200" y="1417638"/>
            <a:ext cx="8599140" cy="4918464"/>
          </a:xfrm>
          <a:ln/>
        </p:spPr>
        <p:txBody>
          <a:bodyPr>
            <a:normAutofit/>
          </a:bodyPr>
          <a:lstStyle/>
          <a:p>
            <a:pPr algn="just"/>
            <a:r>
              <a:rPr lang="en-US" altLang="ja-JP" sz="2800" dirty="0">
                <a:latin typeface="Times New Roman" panose="02020603050405020304" pitchFamily="18" charset="0"/>
                <a:cs typeface="Times New Roman" panose="02020603050405020304" pitchFamily="18" charset="0"/>
              </a:rPr>
              <a:t>Present seven contributions related to the future of next generation OCC</a:t>
            </a:r>
            <a:endParaRPr lang="en-US" altLang="ja-JP" sz="2800" dirty="0">
              <a:solidFill>
                <a:prstClr val="black"/>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515961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Session Schedule</a:t>
            </a:r>
          </a:p>
        </p:txBody>
      </p:sp>
      <p:sp>
        <p:nvSpPr>
          <p:cNvPr id="7" name="Rectangle 3"/>
          <p:cNvSpPr>
            <a:spLocks noGrp="1" noChangeArrowheads="1"/>
          </p:cNvSpPr>
          <p:nvPr>
            <p:ph idx="1"/>
          </p:nvPr>
        </p:nvSpPr>
        <p:spPr>
          <a:xfrm>
            <a:off x="457200" y="1417638"/>
            <a:ext cx="8599140" cy="4918464"/>
          </a:xfrm>
          <a:ln/>
        </p:spPr>
        <p:txBody>
          <a:bodyPr>
            <a:normAutofit/>
          </a:bodyPr>
          <a:lstStyle/>
          <a:p>
            <a:pPr lvl="0" algn="just"/>
            <a:r>
              <a:rPr lang="en-US" altLang="ja-JP" dirty="0">
                <a:latin typeface="Times New Roman" panose="02020603050405020304" pitchFamily="18" charset="0"/>
                <a:cs typeface="Times New Roman" panose="02020603050405020304" pitchFamily="18" charset="0"/>
              </a:rPr>
              <a:t>The Group scheduled 2 time slots in this meeting </a:t>
            </a:r>
          </a:p>
          <a:p>
            <a:pPr marL="0" lvl="0" indent="0" algn="just">
              <a:buNone/>
            </a:pPr>
            <a:r>
              <a:rPr lang="en-US" altLang="ja-JP" sz="2400" dirty="0">
                <a:latin typeface="Times New Roman" panose="02020603050405020304" pitchFamily="18" charset="0"/>
                <a:cs typeface="Times New Roman" panose="02020603050405020304" pitchFamily="18" charset="0"/>
              </a:rPr>
              <a:t>   </a:t>
            </a:r>
            <a:r>
              <a:rPr lang="en-US" altLang="ja-JP" sz="2000" dirty="0">
                <a:latin typeface="Times New Roman" panose="02020603050405020304" pitchFamily="18" charset="0"/>
                <a:cs typeface="Times New Roman" panose="02020603050405020304" pitchFamily="18" charset="0"/>
              </a:rPr>
              <a:t>- Monday AM2 and Tuesday PM2</a:t>
            </a:r>
          </a:p>
          <a:p>
            <a:pPr marL="0" lvl="0" indent="0" algn="just">
              <a:buNone/>
            </a:pPr>
            <a:r>
              <a:rPr lang="en-US" altLang="ja-JP" sz="2000" dirty="0">
                <a:latin typeface="Times New Roman" panose="02020603050405020304" pitchFamily="18" charset="0"/>
                <a:cs typeface="Times New Roman" panose="02020603050405020304" pitchFamily="18" charset="0"/>
              </a:rPr>
              <a:t>   </a:t>
            </a:r>
          </a:p>
        </p:txBody>
      </p:sp>
      <p:pic>
        <p:nvPicPr>
          <p:cNvPr id="8" name="Picture 7">
            <a:extLst>
              <a:ext uri="{FF2B5EF4-FFF2-40B4-BE49-F238E27FC236}">
                <a16:creationId xmlns:a16="http://schemas.microsoft.com/office/drawing/2014/main" id="{1D88055C-28B4-2A63-DBEB-13C913186FA9}"/>
              </a:ext>
            </a:extLst>
          </p:cNvPr>
          <p:cNvPicPr>
            <a:picLocks noChangeAspect="1"/>
          </p:cNvPicPr>
          <p:nvPr/>
        </p:nvPicPr>
        <p:blipFill>
          <a:blip r:embed="rId2"/>
          <a:stretch>
            <a:fillRect/>
          </a:stretch>
        </p:blipFill>
        <p:spPr>
          <a:xfrm>
            <a:off x="2012942" y="2514600"/>
            <a:ext cx="5118116" cy="3570675"/>
          </a:xfrm>
          <a:prstGeom prst="rect">
            <a:avLst/>
          </a:prstGeom>
        </p:spPr>
      </p:pic>
    </p:spTree>
    <p:extLst>
      <p:ext uri="{BB962C8B-B14F-4D97-AF65-F5344CB8AC3E}">
        <p14:creationId xmlns:p14="http://schemas.microsoft.com/office/powerpoint/2010/main" val="8374097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4916" y="533400"/>
            <a:ext cx="8229600" cy="1143000"/>
          </a:xfrm>
        </p:spPr>
        <p:txBody>
          <a:bodyPr>
            <a:normAutofit/>
          </a:bodyPr>
          <a:lstStyle/>
          <a:p>
            <a:r>
              <a:rPr lang="en-US" sz="4000" dirty="0">
                <a:latin typeface="Times New Roman" panose="02020603050405020304" pitchFamily="18" charset="0"/>
                <a:cs typeface="Times New Roman" panose="02020603050405020304" pitchFamily="18" charset="0"/>
              </a:rPr>
              <a:t>Accomplishment for the meeting</a:t>
            </a:r>
          </a:p>
        </p:txBody>
      </p:sp>
      <p:sp>
        <p:nvSpPr>
          <p:cNvPr id="7" name="Rectangle 3"/>
          <p:cNvSpPr>
            <a:spLocks noGrp="1" noChangeArrowheads="1"/>
          </p:cNvSpPr>
          <p:nvPr>
            <p:ph idx="1"/>
          </p:nvPr>
        </p:nvSpPr>
        <p:spPr>
          <a:xfrm>
            <a:off x="457200" y="1417638"/>
            <a:ext cx="8599140" cy="4918464"/>
          </a:xfrm>
          <a:ln/>
        </p:spPr>
        <p:txBody>
          <a:bodyPr>
            <a:normAutofit/>
          </a:bodyPr>
          <a:lstStyle/>
          <a:p>
            <a:pPr algn="just"/>
            <a:r>
              <a:rPr lang="en-US" altLang="ja-JP" sz="2800" dirty="0">
                <a:latin typeface="Times New Roman" panose="02020603050405020304" pitchFamily="18" charset="0"/>
                <a:cs typeface="Times New Roman" panose="02020603050405020304" pitchFamily="18" charset="0"/>
              </a:rPr>
              <a:t>1</a:t>
            </a:r>
            <a:r>
              <a:rPr lang="en-US" altLang="ja-JP" sz="2800" baseline="30000" dirty="0">
                <a:latin typeface="Times New Roman" panose="02020603050405020304" pitchFamily="18" charset="0"/>
                <a:cs typeface="Times New Roman" panose="02020603050405020304" pitchFamily="18" charset="0"/>
              </a:rPr>
              <a:t>st</a:t>
            </a:r>
            <a:r>
              <a:rPr lang="en-US" altLang="ja-JP" sz="2800" dirty="0">
                <a:latin typeface="Times New Roman" panose="02020603050405020304" pitchFamily="18" charset="0"/>
                <a:cs typeface="Times New Roman" panose="02020603050405020304" pitchFamily="18" charset="0"/>
              </a:rPr>
              <a:t> Slot: Monday AM2</a:t>
            </a:r>
          </a:p>
          <a:p>
            <a:pPr lvl="1" algn="just"/>
            <a:r>
              <a:rPr lang="en-US" altLang="ja-JP" sz="2000" dirty="0">
                <a:latin typeface="Times New Roman" panose="02020603050405020304" pitchFamily="18" charset="0"/>
                <a:cs typeface="Times New Roman" panose="02020603050405020304" pitchFamily="18" charset="0"/>
              </a:rPr>
              <a:t>Meeting Objectives and Agenda Approval (0028-01)</a:t>
            </a:r>
          </a:p>
          <a:p>
            <a:pPr lvl="1" algn="just"/>
            <a:r>
              <a:rPr lang="en-US" altLang="ja-JP" sz="2000" dirty="0">
                <a:latin typeface="Times New Roman" panose="02020603050405020304" pitchFamily="18" charset="0"/>
                <a:cs typeface="Times New Roman" panose="02020603050405020304" pitchFamily="18" charset="0"/>
              </a:rPr>
              <a:t>Presentation from </a:t>
            </a:r>
            <a:r>
              <a:rPr lang="en-US" altLang="ja-JP" sz="2000" dirty="0" err="1">
                <a:latin typeface="Times New Roman" panose="02020603050405020304" pitchFamily="18" charset="0"/>
                <a:cs typeface="Times New Roman" panose="02020603050405020304" pitchFamily="18" charset="0"/>
              </a:rPr>
              <a:t>Kookmin</a:t>
            </a:r>
            <a:r>
              <a:rPr lang="en-US" altLang="ja-JP" sz="2000" dirty="0">
                <a:latin typeface="Times New Roman" panose="02020603050405020304" pitchFamily="18" charset="0"/>
                <a:cs typeface="Times New Roman" panose="02020603050405020304" pitchFamily="18" charset="0"/>
              </a:rPr>
              <a:t> University titled "Future Applications of NG OCC" (0043-00)</a:t>
            </a:r>
          </a:p>
          <a:p>
            <a:pPr lvl="1" algn="just"/>
            <a:r>
              <a:rPr lang="en-US" altLang="ja-JP" sz="2000" dirty="0">
                <a:latin typeface="Times New Roman" panose="02020603050405020304" pitchFamily="18" charset="0"/>
                <a:cs typeface="Times New Roman" panose="02020603050405020304" pitchFamily="18" charset="0"/>
              </a:rPr>
              <a:t>Presentation from </a:t>
            </a:r>
            <a:r>
              <a:rPr lang="en-US" altLang="ja-JP" sz="2000" dirty="0" err="1">
                <a:latin typeface="Times New Roman" panose="02020603050405020304" pitchFamily="18" charset="0"/>
                <a:cs typeface="Times New Roman" panose="02020603050405020304" pitchFamily="18" charset="0"/>
              </a:rPr>
              <a:t>Kookmin</a:t>
            </a:r>
            <a:r>
              <a:rPr lang="en-US" altLang="ja-JP" sz="2000" dirty="0">
                <a:latin typeface="Times New Roman" panose="02020603050405020304" pitchFamily="18" charset="0"/>
                <a:cs typeface="Times New Roman" panose="02020603050405020304" pitchFamily="18" charset="0"/>
              </a:rPr>
              <a:t> University titled "OCC Channel Model to Support High Mobility under Adverse Condition" (0045-00)</a:t>
            </a:r>
          </a:p>
          <a:p>
            <a:pPr lvl="1" algn="just"/>
            <a:r>
              <a:rPr lang="en-US" altLang="ja-JP" sz="2000" dirty="0">
                <a:latin typeface="Times New Roman" panose="02020603050405020304" pitchFamily="18" charset="0"/>
                <a:cs typeface="Times New Roman" panose="02020603050405020304" pitchFamily="18" charset="0"/>
              </a:rPr>
              <a:t>Presentation from </a:t>
            </a:r>
            <a:r>
              <a:rPr lang="en-US" altLang="ja-JP" sz="2000" dirty="0" err="1">
                <a:latin typeface="Times New Roman" panose="02020603050405020304" pitchFamily="18" charset="0"/>
                <a:cs typeface="Times New Roman" panose="02020603050405020304" pitchFamily="18" charset="0"/>
              </a:rPr>
              <a:t>Kookmin</a:t>
            </a:r>
            <a:r>
              <a:rPr lang="en-US" altLang="ja-JP" sz="2000" dirty="0">
                <a:latin typeface="Times New Roman" panose="02020603050405020304" pitchFamily="18" charset="0"/>
                <a:cs typeface="Times New Roman" panose="02020603050405020304" pitchFamily="18" charset="0"/>
              </a:rPr>
              <a:t> University titled "Artificial Intelligence for Next Generation OCC" (0037-00)</a:t>
            </a:r>
          </a:p>
        </p:txBody>
      </p:sp>
    </p:spTree>
    <p:extLst>
      <p:ext uri="{BB962C8B-B14F-4D97-AF65-F5344CB8AC3E}">
        <p14:creationId xmlns:p14="http://schemas.microsoft.com/office/powerpoint/2010/main" val="11100059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Accomplishment for the meeting</a:t>
            </a:r>
          </a:p>
        </p:txBody>
      </p:sp>
      <p:sp>
        <p:nvSpPr>
          <p:cNvPr id="7" name="Rectangle 3"/>
          <p:cNvSpPr>
            <a:spLocks noGrp="1" noChangeArrowheads="1"/>
          </p:cNvSpPr>
          <p:nvPr>
            <p:ph idx="1"/>
          </p:nvPr>
        </p:nvSpPr>
        <p:spPr>
          <a:xfrm>
            <a:off x="381001" y="1219200"/>
            <a:ext cx="8331436" cy="4495800"/>
          </a:xfrm>
          <a:ln/>
        </p:spPr>
        <p:txBody>
          <a:bodyPr>
            <a:normAutofit fontScale="77500" lnSpcReduction="20000"/>
          </a:bodyPr>
          <a:lstStyle/>
          <a:p>
            <a:pPr algn="just"/>
            <a:r>
              <a:rPr lang="en-US" altLang="ja-JP" sz="2800" dirty="0">
                <a:latin typeface="Times New Roman" panose="02020603050405020304" pitchFamily="18" charset="0"/>
                <a:cs typeface="Times New Roman" panose="02020603050405020304" pitchFamily="18" charset="0"/>
              </a:rPr>
              <a:t>2</a:t>
            </a:r>
            <a:r>
              <a:rPr lang="en-US" altLang="ja-JP" sz="2800" baseline="30000" dirty="0">
                <a:latin typeface="Times New Roman" panose="02020603050405020304" pitchFamily="18" charset="0"/>
                <a:cs typeface="Times New Roman" panose="02020603050405020304" pitchFamily="18" charset="0"/>
              </a:rPr>
              <a:t>nd</a:t>
            </a:r>
            <a:r>
              <a:rPr lang="en-US" altLang="ja-JP" sz="2800" dirty="0">
                <a:latin typeface="Times New Roman" panose="02020603050405020304" pitchFamily="18" charset="0"/>
                <a:cs typeface="Times New Roman" panose="02020603050405020304" pitchFamily="18" charset="0"/>
              </a:rPr>
              <a:t> Slot: Tuesday PM2</a:t>
            </a:r>
          </a:p>
          <a:p>
            <a:pPr lvl="1" algn="just"/>
            <a:r>
              <a:rPr lang="en-US" altLang="ja-JP" sz="2400" dirty="0">
                <a:latin typeface="Times New Roman" panose="02020603050405020304" pitchFamily="18" charset="0"/>
                <a:cs typeface="Times New Roman" panose="02020603050405020304" pitchFamily="18" charset="0"/>
              </a:rPr>
              <a:t>Meeting Objectives and Agenda Approval (0028-01)</a:t>
            </a:r>
          </a:p>
          <a:p>
            <a:pPr lvl="1" algn="just"/>
            <a:r>
              <a:rPr lang="en-US" altLang="ja-JP" sz="2400" dirty="0">
                <a:latin typeface="Times New Roman" panose="02020603050405020304" pitchFamily="18" charset="0"/>
                <a:cs typeface="Times New Roman" panose="02020603050405020304" pitchFamily="18" charset="0"/>
              </a:rPr>
              <a:t>presentation from </a:t>
            </a:r>
            <a:r>
              <a:rPr lang="en-US" altLang="ja-JP" sz="2400" dirty="0" err="1">
                <a:latin typeface="Times New Roman" panose="02020603050405020304" pitchFamily="18" charset="0"/>
                <a:cs typeface="Times New Roman" panose="02020603050405020304" pitchFamily="18" charset="0"/>
              </a:rPr>
              <a:t>Kookmin</a:t>
            </a:r>
            <a:r>
              <a:rPr lang="en-US" altLang="ja-JP" sz="2400" dirty="0">
                <a:latin typeface="Times New Roman" panose="02020603050405020304" pitchFamily="18" charset="0"/>
                <a:cs typeface="Times New Roman" panose="02020603050405020304" pitchFamily="18" charset="0"/>
              </a:rPr>
              <a:t> University titled "Deep Learning based OCC to Support High Mobility Vehicle" (0042-00)</a:t>
            </a:r>
          </a:p>
          <a:p>
            <a:pPr lvl="1" algn="just"/>
            <a:r>
              <a:rPr lang="en-US" altLang="ja-JP" sz="2400" dirty="0">
                <a:latin typeface="Times New Roman" panose="02020603050405020304" pitchFamily="18" charset="0"/>
                <a:cs typeface="Times New Roman" panose="02020603050405020304" pitchFamily="18" charset="0"/>
              </a:rPr>
              <a:t>presentation from </a:t>
            </a:r>
            <a:r>
              <a:rPr lang="en-US" altLang="ja-JP" sz="2400" dirty="0" err="1">
                <a:latin typeface="Times New Roman" panose="02020603050405020304" pitchFamily="18" charset="0"/>
                <a:cs typeface="Times New Roman" panose="02020603050405020304" pitchFamily="18" charset="0"/>
              </a:rPr>
              <a:t>Kookmin</a:t>
            </a:r>
            <a:r>
              <a:rPr lang="en-US" altLang="ja-JP" sz="2400" dirty="0">
                <a:latin typeface="Times New Roman" panose="02020603050405020304" pitchFamily="18" charset="0"/>
                <a:cs typeface="Times New Roman" panose="02020603050405020304" pitchFamily="18" charset="0"/>
              </a:rPr>
              <a:t> University titled "Indoor Positioning using OCC and LiDAR" (0036-01)</a:t>
            </a:r>
          </a:p>
          <a:p>
            <a:pPr lvl="1" algn="just"/>
            <a:r>
              <a:rPr lang="en-US" altLang="ja-JP" sz="2400" dirty="0">
                <a:latin typeface="Times New Roman" panose="02020603050405020304" pitchFamily="18" charset="0"/>
                <a:cs typeface="Times New Roman" panose="02020603050405020304" pitchFamily="18" charset="0"/>
              </a:rPr>
              <a:t>presentation from </a:t>
            </a:r>
            <a:r>
              <a:rPr lang="en-US" altLang="ja-JP" sz="2400" dirty="0" err="1">
                <a:latin typeface="Times New Roman" panose="02020603050405020304" pitchFamily="18" charset="0"/>
                <a:cs typeface="Times New Roman" panose="02020603050405020304" pitchFamily="18" charset="0"/>
              </a:rPr>
              <a:t>Kookmin</a:t>
            </a:r>
            <a:r>
              <a:rPr lang="en-US" altLang="ja-JP" sz="2400" dirty="0">
                <a:latin typeface="Times New Roman" panose="02020603050405020304" pitchFamily="18" charset="0"/>
                <a:cs typeface="Times New Roman" panose="02020603050405020304" pitchFamily="18" charset="0"/>
              </a:rPr>
              <a:t> University titled "OCC MAC and Network Layer for Bidirectional Communications" (0044-00)</a:t>
            </a:r>
          </a:p>
          <a:p>
            <a:pPr lvl="1" algn="just"/>
            <a:r>
              <a:rPr lang="en-US" altLang="ja-JP" sz="2400" dirty="0">
                <a:latin typeface="Times New Roman" panose="02020603050405020304" pitchFamily="18" charset="0"/>
                <a:cs typeface="Times New Roman" panose="02020603050405020304" pitchFamily="18" charset="0"/>
              </a:rPr>
              <a:t>presentation from </a:t>
            </a:r>
            <a:r>
              <a:rPr lang="en-US" altLang="ja-JP" sz="2400" dirty="0" err="1">
                <a:latin typeface="Times New Roman" panose="02020603050405020304" pitchFamily="18" charset="0"/>
                <a:cs typeface="Times New Roman" panose="02020603050405020304" pitchFamily="18" charset="0"/>
              </a:rPr>
              <a:t>Kookmin</a:t>
            </a:r>
            <a:r>
              <a:rPr lang="en-US" altLang="ja-JP" sz="2400" dirty="0">
                <a:latin typeface="Times New Roman" panose="02020603050405020304" pitchFamily="18" charset="0"/>
                <a:cs typeface="Times New Roman" panose="02020603050405020304" pitchFamily="18" charset="0"/>
              </a:rPr>
              <a:t> University titled "Functional Requirement of Drone Networks based on Next Generation OCC" (0041-00)</a:t>
            </a:r>
          </a:p>
          <a:p>
            <a:pPr lvl="1" algn="just"/>
            <a:endParaRPr lang="en-US" altLang="ja-JP" sz="2400" dirty="0">
              <a:latin typeface="Times New Roman" panose="02020603050405020304" pitchFamily="18" charset="0"/>
              <a:cs typeface="Times New Roman" panose="02020603050405020304" pitchFamily="18" charset="0"/>
            </a:endParaRPr>
          </a:p>
          <a:p>
            <a:pPr lvl="1" algn="just"/>
            <a:r>
              <a:rPr lang="en-US" altLang="ja-JP" sz="2400" dirty="0">
                <a:latin typeface="Times New Roman" panose="02020603050405020304" pitchFamily="18" charset="0"/>
                <a:cs typeface="Times New Roman" panose="02020603050405020304" pitchFamily="18" charset="0"/>
              </a:rPr>
              <a:t>The key ideas of all seven contributions are accepted and adopted for IEEE 802.15 WNG presentations and the PAR for IG NG-OCC</a:t>
            </a:r>
          </a:p>
          <a:p>
            <a:pPr lvl="1" algn="just"/>
            <a:endParaRPr lang="en-US" altLang="ja-JP" sz="2400" dirty="0">
              <a:latin typeface="Times New Roman" panose="02020603050405020304" pitchFamily="18" charset="0"/>
              <a:cs typeface="Times New Roman" panose="02020603050405020304" pitchFamily="18" charset="0"/>
            </a:endParaRPr>
          </a:p>
          <a:p>
            <a:pPr lvl="1" algn="just"/>
            <a:r>
              <a:rPr lang="en-US" altLang="ja-JP" sz="2400" dirty="0">
                <a:latin typeface="Times New Roman" panose="02020603050405020304" pitchFamily="18" charset="0"/>
                <a:cs typeface="Times New Roman" panose="02020603050405020304" pitchFamily="18" charset="0"/>
              </a:rPr>
              <a:t>Plan for March meeting</a:t>
            </a:r>
          </a:p>
          <a:p>
            <a:pPr lvl="1" algn="just"/>
            <a:r>
              <a:rPr lang="en-US" altLang="ja-JP" sz="2400" dirty="0">
                <a:latin typeface="Times New Roman" panose="02020603050405020304" pitchFamily="18" charset="0"/>
                <a:cs typeface="Times New Roman" panose="02020603050405020304" pitchFamily="18" charset="0"/>
              </a:rPr>
              <a:t>Plan for IG NG-OCC</a:t>
            </a:r>
          </a:p>
          <a:p>
            <a:pPr marL="457200" lvl="1" indent="0" algn="just">
              <a:buNone/>
            </a:pPr>
            <a:endParaRPr lang="en-US" altLang="ja-JP"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830793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457200"/>
            <a:ext cx="8229600" cy="1143000"/>
          </a:xfrm>
        </p:spPr>
        <p:txBody>
          <a:bodyPr>
            <a:normAutofit/>
          </a:bodyPr>
          <a:lstStyle/>
          <a:p>
            <a:r>
              <a:rPr lang="en-US" altLang="ja-JP" sz="4000" dirty="0">
                <a:latin typeface="Times New Roman" panose="02020603050405020304" pitchFamily="18" charset="0"/>
                <a:cs typeface="Times New Roman" panose="02020603050405020304" pitchFamily="18" charset="0"/>
              </a:rPr>
              <a:t>Plan for March Meeting</a:t>
            </a:r>
            <a:endParaRPr lang="en-US" sz="4000" dirty="0">
              <a:latin typeface="Times New Roman" panose="02020603050405020304" pitchFamily="18" charset="0"/>
              <a:cs typeface="Times New Roman" panose="02020603050405020304" pitchFamily="18" charset="0"/>
            </a:endParaRPr>
          </a:p>
        </p:txBody>
      </p:sp>
      <p:sp>
        <p:nvSpPr>
          <p:cNvPr id="7" name="Rectangle 3"/>
          <p:cNvSpPr>
            <a:spLocks noGrp="1" noChangeArrowheads="1"/>
          </p:cNvSpPr>
          <p:nvPr>
            <p:ph idx="1"/>
          </p:nvPr>
        </p:nvSpPr>
        <p:spPr>
          <a:xfrm>
            <a:off x="381000" y="1752600"/>
            <a:ext cx="8640960" cy="3887944"/>
          </a:xfrm>
          <a:ln/>
        </p:spPr>
        <p:txBody>
          <a:bodyPr>
            <a:normAutofit/>
          </a:bodyPr>
          <a:lstStyle/>
          <a:p>
            <a:pPr algn="just"/>
            <a:r>
              <a:rPr lang="en-US" altLang="ja-JP" sz="2800" dirty="0">
                <a:latin typeface="Times New Roman" panose="02020603050405020304" pitchFamily="18" charset="0"/>
                <a:ea typeface="ＭＳ Ｐゴシック" pitchFamily="50" charset="-128"/>
                <a:cs typeface="Times New Roman" panose="02020603050405020304" pitchFamily="18" charset="0"/>
              </a:rPr>
              <a:t>2 Time Slots (PM2)</a:t>
            </a:r>
          </a:p>
          <a:p>
            <a:pPr algn="just"/>
            <a:r>
              <a:rPr lang="it-IT" altLang="ko-KR" sz="2800" dirty="0">
                <a:latin typeface="Times New Roman" panose="02020603050405020304" pitchFamily="18" charset="0"/>
                <a:ea typeface="굴림" pitchFamily="34" charset="-127"/>
                <a:cs typeface="Times New Roman" panose="02020603050405020304" pitchFamily="18" charset="0"/>
              </a:rPr>
              <a:t>Need</a:t>
            </a:r>
            <a:r>
              <a:rPr lang="ko-KR" altLang="en-US" sz="2800" dirty="0">
                <a:latin typeface="Times New Roman" panose="02020603050405020304" pitchFamily="18" charset="0"/>
                <a:ea typeface="굴림" pitchFamily="34" charset="-127"/>
                <a:cs typeface="Times New Roman" panose="02020603050405020304" pitchFamily="18" charset="0"/>
              </a:rPr>
              <a:t> </a:t>
            </a:r>
            <a:r>
              <a:rPr lang="en-US" altLang="ko-KR" sz="2800" dirty="0">
                <a:latin typeface="Times New Roman" panose="02020603050405020304" pitchFamily="18" charset="0"/>
                <a:ea typeface="굴림" pitchFamily="34" charset="-127"/>
                <a:cs typeface="Times New Roman" panose="02020603050405020304" pitchFamily="18" charset="0"/>
              </a:rPr>
              <a:t>to contributions for NG-OCC</a:t>
            </a:r>
          </a:p>
          <a:p>
            <a:pPr algn="just"/>
            <a:r>
              <a:rPr lang="en-US" altLang="ko-KR" sz="2800" dirty="0">
                <a:latin typeface="Times New Roman" panose="02020603050405020304" pitchFamily="18" charset="0"/>
                <a:ea typeface="굴림" pitchFamily="34" charset="-127"/>
                <a:cs typeface="Times New Roman" panose="02020603050405020304" pitchFamily="18" charset="0"/>
              </a:rPr>
              <a:t>Invite some companies for presentations</a:t>
            </a:r>
          </a:p>
          <a:p>
            <a:pPr algn="just"/>
            <a:endParaRPr lang="en-US" altLang="ja-JP"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399386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229600" cy="1143000"/>
          </a:xfrm>
        </p:spPr>
        <p:txBody>
          <a:bodyPr>
            <a:normAutofit/>
          </a:bodyPr>
          <a:lstStyle/>
          <a:p>
            <a:pPr lvl="1" algn="ctr"/>
            <a:r>
              <a:rPr lang="en-US" altLang="ja-JP" sz="4000" dirty="0">
                <a:latin typeface="Times New Roman" panose="02020603050405020304" pitchFamily="18" charset="0"/>
                <a:cs typeface="Times New Roman" panose="02020603050405020304" pitchFamily="18" charset="0"/>
              </a:rPr>
              <a:t>Plan for IG NG-OCC</a:t>
            </a:r>
          </a:p>
        </p:txBody>
      </p:sp>
      <p:sp>
        <p:nvSpPr>
          <p:cNvPr id="7" name="Rectangle 3"/>
          <p:cNvSpPr>
            <a:spLocks noGrp="1" noChangeArrowheads="1"/>
          </p:cNvSpPr>
          <p:nvPr>
            <p:ph idx="1"/>
          </p:nvPr>
        </p:nvSpPr>
        <p:spPr>
          <a:xfrm>
            <a:off x="251520" y="2057400"/>
            <a:ext cx="8640960" cy="3887944"/>
          </a:xfrm>
          <a:ln/>
        </p:spPr>
        <p:txBody>
          <a:bodyPr>
            <a:normAutofit/>
          </a:bodyPr>
          <a:lstStyle/>
          <a:p>
            <a:pPr algn="just"/>
            <a:r>
              <a:rPr lang="en-US" altLang="ko-KR" sz="2800" dirty="0">
                <a:latin typeface="Times New Roman" panose="02020603050405020304" pitchFamily="18" charset="0"/>
                <a:ea typeface="굴림" pitchFamily="34" charset="-127"/>
                <a:cs typeface="Times New Roman" panose="02020603050405020304" pitchFamily="18" charset="0"/>
              </a:rPr>
              <a:t>Invite contributors from research institutes and companies</a:t>
            </a:r>
            <a:endParaRPr lang="en-US" altLang="ko-KR" sz="2800" dirty="0">
              <a:solidFill>
                <a:srgbClr val="0070C0"/>
              </a:solidFill>
              <a:latin typeface="Times New Roman" panose="02020603050405020304" pitchFamily="18" charset="0"/>
              <a:ea typeface="굴림" pitchFamily="34" charset="-127"/>
              <a:cs typeface="Times New Roman" panose="02020603050405020304" pitchFamily="18" charset="0"/>
            </a:endParaRPr>
          </a:p>
          <a:p>
            <a:pPr algn="just">
              <a:lnSpc>
                <a:spcPct val="80000"/>
              </a:lnSpc>
            </a:pPr>
            <a:endParaRPr lang="en-US" altLang="ko-KR" sz="2800" dirty="0">
              <a:latin typeface="Times New Roman" panose="02020603050405020304" pitchFamily="18" charset="0"/>
              <a:ea typeface="굴림" pitchFamily="34" charset="-127"/>
              <a:cs typeface="Times New Roman" panose="02020603050405020304" pitchFamily="18" charset="0"/>
            </a:endParaRPr>
          </a:p>
          <a:p>
            <a:pPr marL="0" indent="0" algn="just">
              <a:buNone/>
            </a:pPr>
            <a:endParaRPr lang="en-US" altLang="ja-JP"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943112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20160</TotalTime>
  <Words>470</Words>
  <Application>Microsoft Office PowerPoint</Application>
  <PresentationFormat>화면 슬라이드 쇼(4:3)</PresentationFormat>
  <Paragraphs>45</Paragraphs>
  <Slides>8</Slides>
  <Notes>0</Notes>
  <HiddenSlides>0</HiddenSlides>
  <MMClips>0</MMClips>
  <ScaleCrop>false</ScaleCrop>
  <HeadingPairs>
    <vt:vector size="6" baseType="variant">
      <vt:variant>
        <vt:lpstr>사용한 글꼴</vt:lpstr>
      </vt:variant>
      <vt:variant>
        <vt:i4>4</vt:i4>
      </vt:variant>
      <vt:variant>
        <vt:lpstr>테마</vt:lpstr>
      </vt:variant>
      <vt:variant>
        <vt:i4>1</vt:i4>
      </vt:variant>
      <vt:variant>
        <vt:lpstr>슬라이드 제목</vt:lpstr>
      </vt:variant>
      <vt:variant>
        <vt:i4>8</vt:i4>
      </vt:variant>
    </vt:vector>
  </HeadingPairs>
  <TitlesOfParts>
    <vt:vector size="13" baseType="lpstr">
      <vt:lpstr>ＭＳ Ｐゴシック</vt:lpstr>
      <vt:lpstr>Arial</vt:lpstr>
      <vt:lpstr>Calibri</vt:lpstr>
      <vt:lpstr>Times New Roman</vt:lpstr>
      <vt:lpstr>Office Theme</vt:lpstr>
      <vt:lpstr>PowerPoint 프레젠테이션</vt:lpstr>
      <vt:lpstr>PowerPoint 프레젠테이션</vt:lpstr>
      <vt:lpstr>Session Objectives</vt:lpstr>
      <vt:lpstr>Session Schedule</vt:lpstr>
      <vt:lpstr>Accomplishment for the meeting</vt:lpstr>
      <vt:lpstr>Accomplishment for the meeting</vt:lpstr>
      <vt:lpstr>Plan for March Meeting</vt:lpstr>
      <vt:lpstr>Plan for IG NG-OCC</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장영민(교원-전자시스템공학전공)</cp:lastModifiedBy>
  <cp:revision>939</cp:revision>
  <cp:lastPrinted>2017-05-07T15:48:38Z</cp:lastPrinted>
  <dcterms:created xsi:type="dcterms:W3CDTF">2010-05-15T17:50:32Z</dcterms:created>
  <dcterms:modified xsi:type="dcterms:W3CDTF">2024-01-18T20:40:34Z</dcterms:modified>
</cp:coreProperties>
</file>