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handoutMasterIdLst>
    <p:handoutMasterId r:id="rId29"/>
  </p:handoutMasterIdLst>
  <p:sldIdLst>
    <p:sldId id="359" r:id="rId2"/>
    <p:sldId id="357" r:id="rId3"/>
    <p:sldId id="340" r:id="rId4"/>
    <p:sldId id="342" r:id="rId5"/>
    <p:sldId id="2028" r:id="rId6"/>
    <p:sldId id="550" r:id="rId7"/>
    <p:sldId id="2027" r:id="rId8"/>
    <p:sldId id="349" r:id="rId9"/>
    <p:sldId id="2030" r:id="rId10"/>
    <p:sldId id="2031" r:id="rId11"/>
    <p:sldId id="2045" r:id="rId12"/>
    <p:sldId id="2032" r:id="rId13"/>
    <p:sldId id="2033" r:id="rId14"/>
    <p:sldId id="2041" r:id="rId15"/>
    <p:sldId id="2034" r:id="rId16"/>
    <p:sldId id="2035" r:id="rId17"/>
    <p:sldId id="2036" r:id="rId18"/>
    <p:sldId id="2037" r:id="rId19"/>
    <p:sldId id="2042" r:id="rId20"/>
    <p:sldId id="2044" r:id="rId21"/>
    <p:sldId id="2038" r:id="rId22"/>
    <p:sldId id="2039" r:id="rId23"/>
    <p:sldId id="2040" r:id="rId24"/>
    <p:sldId id="350" r:id="rId25"/>
    <p:sldId id="351" r:id="rId26"/>
    <p:sldId id="356" r:id="rId27"/>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55" d="100"/>
          <a:sy n="55" d="100"/>
        </p:scale>
        <p:origin x="1172" y="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r>
              <a:rPr lang="en-US"/>
              <a:t>doc.: IEEE 802.11-23/1706r1</a:t>
            </a:r>
          </a:p>
        </p:txBody>
      </p:sp>
      <p:sp>
        <p:nvSpPr>
          <p:cNvPr id="5" name="Date Placeholder 4"/>
          <p:cNvSpPr>
            <a:spLocks noGrp="1"/>
          </p:cNvSpPr>
          <p:nvPr>
            <p:ph type="dt" idx="11"/>
          </p:nvPr>
        </p:nvSpPr>
        <p:spPr/>
        <p:txBody>
          <a:bodyPr/>
          <a:lstStyle/>
          <a:p>
            <a:pPr>
              <a:defRPr/>
            </a:pPr>
            <a:r>
              <a:rPr lang="en-US"/>
              <a:t>November 2023</a:t>
            </a:r>
          </a:p>
        </p:txBody>
      </p:sp>
      <p:sp>
        <p:nvSpPr>
          <p:cNvPr id="6" name="Footer Placeholder 5"/>
          <p:cNvSpPr>
            <a:spLocks noGrp="1"/>
          </p:cNvSpPr>
          <p:nvPr>
            <p:ph type="ftr" sz="quarter" idx="12"/>
          </p:nvPr>
        </p:nvSpPr>
        <p:spPr/>
        <p:txBody>
          <a:bodyPr/>
          <a:lstStyle/>
          <a:p>
            <a:pPr lvl="4">
              <a:defRPr/>
            </a:pPr>
            <a:r>
              <a:rPr lang="en-US"/>
              <a:t>Dorothy Stanley, HP Enterprise</a:t>
            </a:r>
          </a:p>
        </p:txBody>
      </p:sp>
      <p:sp>
        <p:nvSpPr>
          <p:cNvPr id="7" name="Slide Number Placeholder 6"/>
          <p:cNvSpPr>
            <a:spLocks noGrp="1"/>
          </p:cNvSpPr>
          <p:nvPr>
            <p:ph type="sldNum" sz="quarter" idx="13"/>
          </p:nvPr>
        </p:nvSpPr>
        <p:spPr/>
        <p:txBody>
          <a:bodyPr/>
          <a:lstStyle/>
          <a:p>
            <a:pPr>
              <a:defRPr/>
            </a:pPr>
            <a:r>
              <a:rPr lang="en-US" altLang="en-US"/>
              <a:t>Page </a:t>
            </a:r>
            <a:fld id="{2D9A1103-2536-4E94-B60E-B659F7EE337B}" type="slidenum">
              <a:rPr lang="en-US" altLang="en-US" smtClean="0"/>
              <a:pPr>
                <a:defRPr/>
              </a:pPr>
              <a:t>6</a:t>
            </a:fld>
            <a:endParaRPr lang="en-US" altLang="en-US"/>
          </a:p>
        </p:txBody>
      </p:sp>
    </p:spTree>
    <p:extLst>
      <p:ext uri="{BB962C8B-B14F-4D97-AF65-F5344CB8AC3E}">
        <p14:creationId xmlns:p14="http://schemas.microsoft.com/office/powerpoint/2010/main" val="2843706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cxnSp>
        <p:nvCxnSpPr>
          <p:cNvPr id="4" name="Straight Connector 11"/>
          <p:cNvCxnSpPr>
            <a:cxnSpLocks noChangeShapeType="1"/>
          </p:cNvCxnSpPr>
          <p:nvPr userDrawn="1"/>
        </p:nvCxnSpPr>
        <p:spPr bwMode="auto">
          <a:xfrm>
            <a:off x="685800" y="609600"/>
            <a:ext cx="7856935" cy="0"/>
          </a:xfrm>
          <a:prstGeom prst="line">
            <a:avLst/>
          </a:prstGeom>
          <a:noFill/>
          <a:ln w="12700" algn="ctr">
            <a:solidFill>
              <a:schemeClr val="tx1"/>
            </a:solidFill>
            <a:round/>
            <a:headEnd type="none" w="sm" len="sm"/>
            <a:tailEnd type="none" w="sm" len="sm"/>
          </a:ln>
          <a:extLst>
            <a:ext uri="{909E8E84-426E-40DD-AFC4-6F175D3DCCD1}">
              <a14:hiddenFill xmlns:a14="http://schemas.microsoft.com/office/drawing/2010/main">
                <a:noFill/>
              </a14:hiddenFill>
            </a:ext>
          </a:extLst>
        </p:spPr>
      </p:cxn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9"/>
          <p:cNvSpPr>
            <a:spLocks noGrp="1"/>
          </p:cNvSpPr>
          <p:nvPr>
            <p:ph type="title"/>
          </p:nvPr>
        </p:nvSpPr>
        <p:spPr/>
        <p:txBody>
          <a:bodyPr/>
          <a:lstStyle/>
          <a:p>
            <a:r>
              <a:rPr lang="en-US"/>
              <a:t>Click to edit Master title style</a:t>
            </a:r>
            <a:endParaRPr lang="en-GB"/>
          </a:p>
        </p:txBody>
      </p:sp>
      <p:sp>
        <p:nvSpPr>
          <p:cNvPr id="5" name="Rectangle 4"/>
          <p:cNvSpPr>
            <a:spLocks noGrp="1" noChangeArrowheads="1"/>
          </p:cNvSpPr>
          <p:nvPr>
            <p:ph type="dt" sz="half" idx="10"/>
          </p:nvPr>
        </p:nvSpPr>
        <p:spPr>
          <a:xfrm>
            <a:off x="696516" y="332601"/>
            <a:ext cx="1005083" cy="276999"/>
          </a:xfrm>
        </p:spPr>
        <p:txBody>
          <a:bodyPr/>
          <a:lstStyle>
            <a:lvl1pPr>
              <a:defRPr/>
            </a:lvl1pPr>
          </a:lstStyle>
          <a:p>
            <a:pPr>
              <a:defRPr/>
            </a:pPr>
            <a:r>
              <a:rPr lang="en-US"/>
              <a:t>November 2023</a:t>
            </a:r>
            <a:endParaRPr lang="en-US" dirty="0"/>
          </a:p>
        </p:txBody>
      </p:sp>
      <p:sp>
        <p:nvSpPr>
          <p:cNvPr id="6" name="Rectangle 5"/>
          <p:cNvSpPr>
            <a:spLocks noGrp="1" noChangeArrowheads="1"/>
          </p:cNvSpPr>
          <p:nvPr>
            <p:ph type="ftr" sz="quarter" idx="11"/>
          </p:nvPr>
        </p:nvSpPr>
        <p:spPr/>
        <p:txBody>
          <a:bodyPr/>
          <a:lstStyle>
            <a:lvl1pPr>
              <a:defRPr/>
            </a:lvl1pPr>
          </a:lstStyle>
          <a:p>
            <a:pPr>
              <a:defRPr/>
            </a:pPr>
            <a:r>
              <a:rPr lang="en-US"/>
              <a:t>Dorothy Stanley, HP Enterprise</a:t>
            </a:r>
          </a:p>
        </p:txBody>
      </p:sp>
      <p:sp>
        <p:nvSpPr>
          <p:cNvPr id="7" name="Rectangle 6"/>
          <p:cNvSpPr>
            <a:spLocks noGrp="1" noChangeArrowheads="1"/>
          </p:cNvSpPr>
          <p:nvPr>
            <p:ph type="sldNum" sz="quarter" idx="12"/>
          </p:nvPr>
        </p:nvSpPr>
        <p:spPr>
          <a:xfrm>
            <a:off x="4342399" y="6475413"/>
            <a:ext cx="535403" cy="184666"/>
          </a:xfrm>
        </p:spPr>
        <p:txBody>
          <a:bodyPr/>
          <a:lstStyle>
            <a:lvl1pPr>
              <a:defRPr/>
            </a:lvl1pPr>
          </a:lstStyle>
          <a:p>
            <a:pPr>
              <a:defRPr/>
            </a:pPr>
            <a:r>
              <a:rPr lang="en-US" altLang="en-US"/>
              <a:t>Slide </a:t>
            </a:r>
            <a:fld id="{9F1BB7FC-E6BE-4B32-9E02-3FB83AD7B7EB}" type="slidenum">
              <a:rPr lang="en-US" altLang="en-US"/>
              <a:pPr>
                <a:defRPr/>
              </a:pPr>
              <a:t>‹#›</a:t>
            </a:fld>
            <a:endParaRPr lang="en-US" altLang="en-US"/>
          </a:p>
        </p:txBody>
      </p:sp>
    </p:spTree>
    <p:extLst>
      <p:ext uri="{BB962C8B-B14F-4D97-AF65-F5344CB8AC3E}">
        <p14:creationId xmlns:p14="http://schemas.microsoft.com/office/powerpoint/2010/main" val="2614732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802.15-24-0099-05</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March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HID Global</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ieee802.org/15/pub/TG4ac.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ieee802.org/15/pub/TG4ab.html" TargetMode="External"/><Relationship Id="rId2" Type="http://schemas.openxmlformats.org/officeDocument/2006/relationships/hyperlink" Target="mailto:gstuebin@cisco.com" TargetMode="External"/><Relationship Id="rId1" Type="http://schemas.openxmlformats.org/officeDocument/2006/relationships/slideLayout" Target="../slideLayouts/slideLayout2.xml"/><Relationship Id="rId4" Type="http://schemas.openxmlformats.org/officeDocument/2006/relationships/hyperlink" Target="https://www.ieee802.org/15/pub/TG4me.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ieee802.org/15/pub/TG6ma.html" TargetMode="External"/><Relationship Id="rId2" Type="http://schemas.openxmlformats.org/officeDocument/2006/relationships/hyperlink" Target="mailto:kohno@yrp-iai.jp?subject=TG15.6ma%20mai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ieee802.org/15/pub/TG7a.html" TargetMode="External"/><Relationship Id="rId2" Type="http://schemas.openxmlformats.org/officeDocument/2006/relationships/hyperlink" Target="http://wireless.kookmin.ac.kr/?page_id=12"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ieee802.org/15/pub/TG14.html" TargetMode="External"/><Relationship Id="rId2" Type="http://schemas.openxmlformats.org/officeDocument/2006/relationships/hyperlink" Target="mailto:cpowell@ieee.or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ieee802.org/15/pub/TG15.html" TargetMode="External"/><Relationship Id="rId2" Type="http://schemas.openxmlformats.org/officeDocument/2006/relationships/hyperlink" Target="mailto:pbeecher@wi-sun.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ieee802.org/15/pub/TG16t.html" TargetMode="External"/><Relationship Id="rId2" Type="http://schemas.openxmlformats.org/officeDocument/2006/relationships/hyperlink" Target="mailto:tim.godfrey@iee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mailto:joerg.robert@ieee.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ireless.kookmin.ac.kr/?page_id=1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eee802.org/15/pub/ietf.html" TargetMode="External"/><Relationship Id="rId2" Type="http://schemas.openxmlformats.org/officeDocument/2006/relationships/hyperlink" Target="mailto:kivinen@iki.fi"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ieee802.org/15/pub/scm.html" TargetMode="External"/><Relationship Id="rId2" Type="http://schemas.openxmlformats.org/officeDocument/2006/relationships/hyperlink" Target="mailto:phil@beecher.co.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eee802.org/15/pub/SCTHz.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ieee802.org/15/pub/SCWNG.html" TargetMode="External"/><Relationship Id="rId2" Type="http://schemas.openxmlformats.org/officeDocument/2006/relationships/hyperlink" Target="mailto:ben@blindcreek.com"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urldefense.com/v3/__https:/mentor.ieee.org/802-ec/dcn/17/ec-17-0090-25-0PNP-ieee-802-lmsc-operations-manual.pdf__;!!NpxR!n0IGKRUN00vFNl02PJWK62HdgD_XUQZHUTqBfw27hr5Rw78Hrl8c65AAlPvylOdM0S0R8JiBtrILm_keyfUCCT-u$"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2.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ieee802.org/15/pub/TG3mb.html" TargetMode="External"/><Relationship Id="rId2" Type="http://schemas.openxmlformats.org/officeDocument/2006/relationships/hyperlink" Target="mailto:t.kuerner@tu-braunschweig.d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149</a:t>
            </a:r>
            <a:r>
              <a:rPr lang="en-US" baseline="30000" dirty="0"/>
              <a:t>th</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533400" y="3962400"/>
            <a:ext cx="80772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March 10-15, 2024</a:t>
            </a:r>
          </a:p>
          <a:p>
            <a:pPr>
              <a:lnSpc>
                <a:spcPct val="70000"/>
              </a:lnSpc>
              <a:defRPr/>
            </a:pPr>
            <a:endParaRPr lang="en-US" sz="2400" b="1" dirty="0">
              <a:latin typeface="Times New Roman" charset="0"/>
            </a:endParaRPr>
          </a:p>
          <a:p>
            <a:pPr eaLnBrk="1" fontAlgn="b" hangingPunct="1">
              <a:spcBef>
                <a:spcPts val="0"/>
              </a:spcBef>
              <a:defRPr/>
            </a:pPr>
            <a:r>
              <a:rPr lang="en-US" b="1" dirty="0"/>
              <a:t>Held in Denver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Enhancements to 802.15.4 Ultra Wideband (UWB) physical layers (PHYs) media access control (MAC), and associated ranging techniques while retaining backward compatibility with enhanced ranging capable devices (ERDEVs).</a:t>
            </a: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TG4ab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sz="1000" kern="1200" dirty="0">
                <a:cs typeface="Arial" panose="020B0604020202020204" pitchFamily="34" charset="0"/>
              </a:rPr>
              <a:t>Link budget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Improvements to accuracy, precision and reliability</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Sensing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Pulse shape improvements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impulse response reporting to support </a:t>
            </a:r>
            <a:r>
              <a:rPr lang="en-US" sz="1000" kern="1200" dirty="0" err="1">
                <a:cs typeface="Arial" panose="020B0604020202020204" pitchFamily="34" charset="0"/>
              </a:rPr>
              <a:t>multistatic</a:t>
            </a:r>
            <a:r>
              <a:rPr lang="en-US" sz="1000" kern="1200" dirty="0">
                <a:cs typeface="Arial" panose="020B0604020202020204" pitchFamily="34" charset="0"/>
              </a:rPr>
              <a:t> sensing </a:t>
            </a:r>
          </a:p>
          <a:p>
            <a:pPr marL="690563" indent="-119063" fontAlgn="b">
              <a:lnSpc>
                <a:spcPct val="80000"/>
              </a:lnSpc>
              <a:spcAft>
                <a:spcPts val="0"/>
              </a:spcAft>
              <a:tabLst>
                <a:tab pos="446088" algn="l"/>
              </a:tabLst>
              <a:defRPr/>
            </a:pPr>
            <a:r>
              <a:rPr lang="en-US" sz="1000" kern="1200" dirty="0">
                <a:cs typeface="Arial" panose="020B0604020202020204" pitchFamily="34" charset="0"/>
              </a:rPr>
              <a:t>To better support presence detection, environment mapping and other uses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a:t>
            </a:r>
          </a:p>
          <a:p>
            <a:pPr marL="690563" indent="-119063" fontAlgn="b">
              <a:lnSpc>
                <a:spcPct val="80000"/>
              </a:lnSpc>
              <a:spcAft>
                <a:spcPts val="0"/>
              </a:spcAft>
              <a:tabLst>
                <a:tab pos="446088" algn="l"/>
              </a:tabLst>
              <a:defRPr/>
            </a:pPr>
            <a:r>
              <a:rPr lang="en-US" sz="1000" kern="1200" dirty="0">
                <a:cs typeface="Arial" panose="020B0604020202020204" pitchFamily="34" charset="0"/>
              </a:rPr>
              <a:t>Higher data rates for shorter transmission duration and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Channel coding and packet format improvements for robustness</a:t>
            </a:r>
          </a:p>
          <a:p>
            <a:pPr marL="690563" indent="-119063" fontAlgn="b">
              <a:lnSpc>
                <a:spcPct val="80000"/>
              </a:lnSpc>
              <a:spcAft>
                <a:spcPts val="0"/>
              </a:spcAft>
              <a:tabLst>
                <a:tab pos="446088" algn="l"/>
              </a:tabLst>
              <a:defRPr/>
            </a:pPr>
            <a:r>
              <a:rPr lang="en-US" sz="1000" kern="1200" dirty="0">
                <a:cs typeface="Arial" panose="020B0604020202020204" pitchFamily="34" charset="0"/>
              </a:rPr>
              <a:t>Additional options for even greater power savings</a:t>
            </a:r>
          </a:p>
          <a:p>
            <a:pPr marL="690563" indent="-119063" fontAlgn="b">
              <a:lnSpc>
                <a:spcPct val="80000"/>
              </a:lnSpc>
              <a:spcAft>
                <a:spcPts val="0"/>
              </a:spcAft>
              <a:tabLst>
                <a:tab pos="446088" algn="l"/>
              </a:tabLst>
              <a:defRPr/>
            </a:pPr>
            <a:r>
              <a:rPr lang="en-US" sz="1000" kern="1200" dirty="0">
                <a:cs typeface="Arial" panose="020B0604020202020204" pitchFamily="34" charset="0"/>
              </a:rPr>
              <a:t>Protocol enhancements to support very low latency, low energy communications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techniques to support:</a:t>
            </a:r>
          </a:p>
          <a:p>
            <a:pPr marL="690563" indent="-119063" fontAlgn="b">
              <a:lnSpc>
                <a:spcPct val="80000"/>
              </a:lnSpc>
              <a:spcAft>
                <a:spcPts val="0"/>
              </a:spcAft>
              <a:tabLst>
                <a:tab pos="446088" algn="l"/>
              </a:tabLst>
              <a:defRPr/>
            </a:pPr>
            <a:r>
              <a:rPr lang="en-US" sz="1000" kern="1200" dirty="0">
                <a:cs typeface="Arial" panose="020B0604020202020204" pitchFamily="34" charset="0"/>
              </a:rPr>
              <a:t>Greater device density</a:t>
            </a:r>
          </a:p>
          <a:p>
            <a:pPr marL="690563" indent="-119063" fontAlgn="b">
              <a:lnSpc>
                <a:spcPct val="80000"/>
              </a:lnSpc>
              <a:spcAft>
                <a:spcPts val="0"/>
              </a:spcAft>
              <a:tabLst>
                <a:tab pos="446088" algn="l"/>
              </a:tabLst>
              <a:defRPr/>
            </a:pPr>
            <a:r>
              <a:rPr lang="en-US" sz="1000" kern="1200" dirty="0">
                <a:cs typeface="Arial" panose="020B0604020202020204" pitchFamily="34" charset="0"/>
              </a:rPr>
              <a:t>Coexistence in the presence of other users</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 and the 802.15.4z amendment.</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TG4ab </a:t>
            </a:r>
            <a:r>
              <a:rPr lang="en-US" sz="3200" kern="1200" dirty="0">
                <a:latin typeface="Arial Rounded MT Bold" pitchFamily="34" charset="0"/>
                <a:cs typeface="Arial" charset="0"/>
              </a:rPr>
              <a:t>(NG-UWB</a:t>
            </a:r>
            <a:r>
              <a:rPr lang="en-US" sz="3200" kern="1200">
                <a:latin typeface="Arial Rounded MT Bold" pitchFamily="34" charset="0"/>
                <a:cs typeface="Arial" charset="0"/>
              </a:rPr>
              <a:t>) - </a:t>
            </a:r>
            <a:r>
              <a:rPr lang="en-US" sz="3200" kern="1200" dirty="0">
                <a:latin typeface="Arial Rounded MT Bold" pitchFamily="34" charset="0"/>
                <a:cs typeface="Arial" charset="0"/>
              </a:rPr>
              <a:t>Next Generation Ultra </a:t>
            </a:r>
            <a:r>
              <a:rPr lang="en-US" sz="3200" kern="1200" dirty="0" err="1">
                <a:latin typeface="Arial Rounded MT Bold" pitchFamily="34" charset="0"/>
                <a:cs typeface="Arial" charset="0"/>
              </a:rPr>
              <a:t>WideBand</a:t>
            </a:r>
            <a:r>
              <a:rPr lang="en-US" sz="3200" kern="1200" dirty="0">
                <a:latin typeface="Arial Rounded MT Bold" pitchFamily="34" charset="0"/>
                <a:cs typeface="Arial" charset="0"/>
              </a:rPr>
              <a:t>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10</a:t>
            </a:fld>
            <a:endParaRPr lang="en-US" sz="1200" dirty="0"/>
          </a:p>
        </p:txBody>
      </p:sp>
    </p:spTree>
    <p:extLst>
      <p:ext uri="{BB962C8B-B14F-4D97-AF65-F5344CB8AC3E}">
        <p14:creationId xmlns:p14="http://schemas.microsoft.com/office/powerpoint/2010/main" val="333515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This amendment specifies modifications to the IEEE Std 802.15.4 MAC specification to specify mechanisms that address and improve user privacy. These mechanisms include randomized addresses, and exchanges that support session continuity. This amendment maintains backward compatibility with the base standard.</a:t>
            </a:r>
          </a:p>
          <a:p>
            <a:pPr marL="457200" indent="0" fontAlgn="b">
              <a:lnSpc>
                <a:spcPct val="80000"/>
              </a:lnSpc>
              <a:spcAft>
                <a:spcPts val="0"/>
              </a:spcAft>
              <a:buNone/>
              <a:tabLst>
                <a:tab pos="446088" algn="l"/>
              </a:tabLst>
              <a:defRPr/>
            </a:pP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TG4ac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682651"/>
            <a:ext cx="8077200" cy="575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TG4ac </a:t>
            </a:r>
            <a:r>
              <a:rPr lang="en-US" sz="3200" kern="1200" dirty="0">
                <a:latin typeface="Arial Rounded MT Bold" pitchFamily="34" charset="0"/>
                <a:cs typeface="Arial" charset="0"/>
              </a:rPr>
              <a:t>(</a:t>
            </a:r>
            <a:r>
              <a:rPr lang="en-US" sz="3200" dirty="0">
                <a:latin typeface="Arial Rounded MT Bold" pitchFamily="34" charset="0"/>
                <a:cs typeface="Arial" charset="0"/>
              </a:rPr>
              <a:t>Privacy</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Privacy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11</a:t>
            </a:fld>
            <a:endParaRPr lang="en-US" sz="1200" dirty="0"/>
          </a:p>
        </p:txBody>
      </p:sp>
    </p:spTree>
    <p:extLst>
      <p:ext uri="{BB962C8B-B14F-4D97-AF65-F5344CB8AC3E}">
        <p14:creationId xmlns:p14="http://schemas.microsoft.com/office/powerpoint/2010/main" val="3664342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Gary Stuebing</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b="0" i="0" u="none" strike="noStrike" dirty="0">
                <a:solidFill>
                  <a:srgbClr val="333333"/>
                </a:solidFill>
                <a:effectLst/>
              </a:rPr>
              <a:t>This project is needed to incorporate accumulated maintenance changes and corrigenda (editorial and technical corrections) into the standard and to include approved amendments. </a:t>
            </a:r>
          </a:p>
          <a:p>
            <a:pPr marL="233363" indent="0" fontAlgn="b">
              <a:lnSpc>
                <a:spcPct val="80000"/>
              </a:lnSpc>
              <a:spcAft>
                <a:spcPts val="0"/>
              </a:spcAft>
              <a:buNone/>
              <a:defRPr/>
            </a:pPr>
            <a:endParaRPr lang="en-US" sz="1000" kern="1200" dirty="0">
              <a:solidFill>
                <a:srgbClr val="333333"/>
              </a:solidFill>
              <a:cs typeface="Arial" panose="020B0604020202020204" pitchFamily="34" charset="0"/>
              <a:hlinkClick r:id="rId3">
                <a:extLst>
                  <a:ext uri="{A12FA001-AC4F-418D-AE19-62706E023703}">
                    <ahyp:hlinkClr xmlns:ahyp="http://schemas.microsoft.com/office/drawing/2018/hyperlinkcolor" val="tx"/>
                  </a:ext>
                </a:extLst>
              </a:hlinkClick>
            </a:endParaRPr>
          </a:p>
          <a:p>
            <a:pPr marL="233363" indent="0" fontAlgn="b">
              <a:lnSpc>
                <a:spcPct val="80000"/>
              </a:lnSpc>
              <a:spcAft>
                <a:spcPts val="0"/>
              </a:spcAft>
              <a:buNone/>
              <a:defRPr/>
            </a:pPr>
            <a:r>
              <a:rPr lang="en-US" sz="1000" kern="1200" dirty="0">
                <a:solidFill>
                  <a:srgbClr val="0000FF"/>
                </a:solidFill>
                <a:cs typeface="Arial" panose="020B0604020202020204" pitchFamily="34" charset="0"/>
                <a:hlinkClick r:id="rId4">
                  <a:extLst>
                    <a:ext uri="{A12FA001-AC4F-418D-AE19-62706E023703}">
                      <ahyp:hlinkClr xmlns:ahyp="http://schemas.microsoft.com/office/drawing/2018/hyperlinkcolor" val="tx"/>
                    </a:ext>
                  </a:extLst>
                </a:hlinkClick>
              </a:rPr>
              <a:t>TG4me Webpage</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dirty="0">
                <a:solidFill>
                  <a:srgbClr val="333333"/>
                </a:solidFill>
              </a:rPr>
              <a:t>This is a roll up revision incorporating the following amendments:</a:t>
            </a:r>
          </a:p>
          <a:p>
            <a:pPr marL="574675" indent="-119063" fontAlgn="b">
              <a:lnSpc>
                <a:spcPct val="80000"/>
              </a:lnSpc>
              <a:spcAft>
                <a:spcPts val="0"/>
              </a:spcAft>
              <a:defRPr/>
            </a:pPr>
            <a:r>
              <a:rPr lang="en-US" sz="1000" kern="1200" dirty="0">
                <a:cs typeface="Arial" panose="020B0604020202020204" pitchFamily="34" charset="0"/>
              </a:rPr>
              <a:t>IEEE Std 802.15.4w </a:t>
            </a:r>
          </a:p>
          <a:p>
            <a:pPr marL="574675" indent="-119063" fontAlgn="b">
              <a:lnSpc>
                <a:spcPct val="80000"/>
              </a:lnSpc>
              <a:spcAft>
                <a:spcPts val="0"/>
              </a:spcAft>
              <a:defRPr/>
            </a:pPr>
            <a:r>
              <a:rPr lang="en-US" sz="1000" kern="1200" dirty="0">
                <a:cs typeface="Arial" panose="020B0604020202020204" pitchFamily="34" charset="0"/>
              </a:rPr>
              <a:t>IEEE Std 802.15.4y </a:t>
            </a:r>
          </a:p>
          <a:p>
            <a:pPr marL="574675" indent="-119063" fontAlgn="b">
              <a:lnSpc>
                <a:spcPct val="80000"/>
              </a:lnSpc>
              <a:spcAft>
                <a:spcPts val="0"/>
              </a:spcAft>
              <a:defRPr/>
            </a:pPr>
            <a:r>
              <a:rPr lang="en-US" sz="1000" kern="1200" dirty="0">
                <a:cs typeface="Arial" panose="020B0604020202020204" pitchFamily="34" charset="0"/>
              </a:rPr>
              <a:t>IEEE Std 802.15.4z, </a:t>
            </a:r>
          </a:p>
          <a:p>
            <a:pPr marL="574675" indent="-119063" fontAlgn="b">
              <a:lnSpc>
                <a:spcPct val="80000"/>
              </a:lnSpc>
              <a:spcAft>
                <a:spcPts val="0"/>
              </a:spcAft>
              <a:defRPr/>
            </a:pPr>
            <a:r>
              <a:rPr lang="en-US" sz="1000" kern="1200" dirty="0">
                <a:cs typeface="Arial" panose="020B0604020202020204" pitchFamily="34" charset="0"/>
              </a:rPr>
              <a:t>IEEE Std 802.15.4aa which are approved. </a:t>
            </a:r>
          </a:p>
          <a:p>
            <a:pPr marL="574675" indent="-119063" fontAlgn="b">
              <a:lnSpc>
                <a:spcPct val="80000"/>
              </a:lnSpc>
              <a:spcAft>
                <a:spcPts val="0"/>
              </a:spcAft>
              <a:defRPr/>
            </a:pPr>
            <a:r>
              <a:rPr lang="en-US" sz="1000" kern="1200" dirty="0">
                <a:cs typeface="Arial" panose="020B0604020202020204" pitchFamily="34" charset="0"/>
              </a:rPr>
              <a:t>One additional amendment, P802.15.4ab, is currently under development.</a:t>
            </a: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This amendment builds on top of the existing 802.15.4-2020 standard.</a:t>
            </a:r>
          </a:p>
          <a:p>
            <a:pPr marL="457200" indent="-457200" fontAlgn="b">
              <a:lnSpc>
                <a:spcPct val="80000"/>
              </a:lnSpc>
              <a:spcAft>
                <a:spcPts val="0"/>
              </a:spcAft>
              <a:buNone/>
              <a:tabLst>
                <a:tab pos="446088" algn="l"/>
              </a:tabLst>
              <a:defRPr/>
            </a:pPr>
            <a:endParaRPr lang="en-US" sz="1000" kern="1200" dirty="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TG4me (Revision) - </a:t>
            </a:r>
            <a:r>
              <a:rPr lang="en-US" sz="3200" kern="1200" dirty="0">
                <a:latin typeface="Arial Rounded MT Bold" pitchFamily="34" charset="0"/>
                <a:cs typeface="Arial" charset="0"/>
              </a:rPr>
              <a:t>Revision to </a:t>
            </a:r>
            <a:r>
              <a:rPr lang="en-US" sz="3200" kern="1200">
                <a:latin typeface="Arial Rounded MT Bold" pitchFamily="34" charset="0"/>
                <a:cs typeface="Arial" charset="0"/>
              </a:rPr>
              <a:t>IEEE Std </a:t>
            </a:r>
            <a:r>
              <a:rPr lang="en-US" sz="3200" kern="1200" dirty="0">
                <a:latin typeface="Arial Rounded MT Bold" pitchFamily="34" charset="0"/>
                <a:cs typeface="Arial" charset="0"/>
              </a:rPr>
              <a:t>802.15.4-2020</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12</a:t>
            </a:fld>
            <a:endParaRPr lang="en-US" sz="1200" dirty="0"/>
          </a:p>
        </p:txBody>
      </p:sp>
    </p:spTree>
    <p:extLst>
      <p:ext uri="{BB962C8B-B14F-4D97-AF65-F5344CB8AC3E}">
        <p14:creationId xmlns:p14="http://schemas.microsoft.com/office/powerpoint/2010/main" val="632468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717"/>
            <a:ext cx="8686800" cy="4954560"/>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b="1"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Ryuji Kohno</a:t>
            </a:r>
            <a:endParaRPr lang="en-US" sz="1000" b="1"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the Body Area Networks (BAN) Ultra Wideband (UWB) physical layer (PHY) and media access control (MAC) to support enhanced dependability to a human BAN (HBAN), adding support for vehicle BAN (VBAN.</a:t>
            </a:r>
            <a:endParaRPr lang="en-US" sz="1000" kern="1200" dirty="0">
              <a:cs typeface="Arial" panose="020B0604020202020204" pitchFamily="34" charset="0"/>
            </a:endParaRPr>
          </a:p>
          <a:p>
            <a:pPr marL="45720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TG6ma Webpage</a:t>
            </a:r>
            <a:endParaRPr lang="en-US" sz="1000" kern="1200" dirty="0">
              <a:solidFill>
                <a:srgbClr val="0000FF"/>
              </a:solidFill>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Channel Modeling</a:t>
            </a:r>
          </a:p>
          <a:p>
            <a:pPr marL="690563" indent="-119063" fontAlgn="b">
              <a:lnSpc>
                <a:spcPct val="80000"/>
              </a:lnSpc>
              <a:spcAft>
                <a:spcPts val="0"/>
              </a:spcAft>
              <a:tabLst>
                <a:tab pos="446088" algn="l"/>
              </a:tabLst>
              <a:defRPr/>
            </a:pPr>
            <a:r>
              <a:rPr lang="en-US" sz="1000" kern="1200" dirty="0">
                <a:cs typeface="Arial" panose="020B0604020202020204" pitchFamily="34" charset="0"/>
              </a:rPr>
              <a:t>Precise modeling of radio propagation of implant and wearable human BANs and around vehicle BANs for dependable data transmission</a:t>
            </a:r>
          </a:p>
          <a:p>
            <a:pPr marL="690563" indent="-119063" fontAlgn="b">
              <a:lnSpc>
                <a:spcPct val="80000"/>
              </a:lnSpc>
              <a:spcAft>
                <a:spcPts val="0"/>
              </a:spcAft>
              <a:tabLst>
                <a:tab pos="446088" algn="l"/>
              </a:tabLst>
              <a:defRPr/>
            </a:pPr>
            <a:r>
              <a:rPr lang="en-US" sz="1000" kern="1200" dirty="0">
                <a:cs typeface="Arial" panose="020B0604020202020204" pitchFamily="34" charset="0"/>
              </a:rPr>
              <a:t>Classified modeling of multiple BANs and coexistence with other radios for resolution in PHY and MAC</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Data transmission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Cognition of channel environment and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Initial acquisition and synchronization in coexisting BANs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FEC and hybrid ARQ according to QoS levels of data packets for various channel models and coexistence classes </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Packet contention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Control and data channels, </a:t>
            </a:r>
            <a:r>
              <a:rPr lang="en-US" sz="1000" kern="1200" dirty="0" err="1">
                <a:latin typeface="Arial" panose="020B0604020202020204" pitchFamily="34" charset="0"/>
                <a:cs typeface="Arial" panose="020B0604020202020204" pitchFamily="34" charset="0"/>
              </a:rPr>
              <a:t>superframe</a:t>
            </a:r>
            <a:r>
              <a:rPr lang="en-US" sz="1000" kern="1200" dirty="0">
                <a:latin typeface="Arial" panose="020B0604020202020204" pitchFamily="34" charset="0"/>
                <a:cs typeface="Arial" panose="020B0604020202020204" pitchFamily="34" charset="0"/>
              </a:rPr>
              <a:t> formant, and MAC function to avoid packet contention in various classes of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Hybrid protocol of contention-free and contention access according to required QoS levels of data packets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 coordinators or hubs negotiation among coexisting BANs</a:t>
            </a:r>
          </a:p>
          <a:p>
            <a:pPr marL="574675"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sz="1000" kern="1200" dirty="0">
                <a:cs typeface="Arial" panose="020B0604020202020204" pitchFamily="34" charset="0"/>
              </a:rPr>
              <a:t>Interference mitigation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surprising and canceling technologies for theoretical and feasible implementation in coexistence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Result in simpler classes of coexistence by mitigation of interference from non-BAN</a:t>
            </a:r>
          </a:p>
          <a:p>
            <a:pPr marL="690563" indent="-119063" fontAlgn="b">
              <a:lnSpc>
                <a:spcPct val="80000"/>
              </a:lnSpc>
              <a:spcAft>
                <a:spcPts val="0"/>
              </a:spcAft>
              <a:tabLst>
                <a:tab pos="446088" algn="l"/>
              </a:tabLst>
              <a:defRPr/>
            </a:pPr>
            <a:endParaRPr lang="en-US" sz="1000" kern="1200" dirty="0">
              <a:cs typeface="Arial" panose="020B0604020202020204" pitchFamily="34" charset="0"/>
            </a:endParaRPr>
          </a:p>
          <a:p>
            <a:pPr marL="574675" indent="-119063" fontAlgn="b">
              <a:lnSpc>
                <a:spcPct val="80000"/>
              </a:lnSpc>
              <a:spcAft>
                <a:spcPts val="0"/>
              </a:spcAft>
              <a:tabLst>
                <a:tab pos="446088" algn="l"/>
              </a:tabLst>
              <a:defRPr/>
            </a:pPr>
            <a:r>
              <a:rPr lang="en-US" altLang="ja-JP" sz="1000" kern="1200" dirty="0">
                <a:cs typeface="Arial" panose="020B0604020202020204" pitchFamily="34" charset="0"/>
              </a:rPr>
              <a:t>Ranging</a:t>
            </a:r>
          </a:p>
          <a:p>
            <a:pPr marL="690563" indent="-119063" fontAlgn="b">
              <a:lnSpc>
                <a:spcPct val="80000"/>
              </a:lnSpc>
              <a:spcAft>
                <a:spcPts val="0"/>
              </a:spcAft>
              <a:tabLst>
                <a:tab pos="446088" algn="l"/>
              </a:tabLst>
              <a:defRPr/>
            </a:pPr>
            <a:r>
              <a:rPr lang="en-US" altLang="ja-JP" sz="1000" kern="1200" dirty="0">
                <a:latin typeface="Arial" panose="020B0604020202020204" pitchFamily="34" charset="0"/>
                <a:cs typeface="Arial" panose="020B0604020202020204" pitchFamily="34" charset="0"/>
              </a:rPr>
              <a:t>Optional ranging for cognition of dynamism of coexisting BANs</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revision builds on the existing standard 802.15.6-2012 with enhanced dependability for human BAN and additional vehicle BAN</a:t>
            </a: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TG6ma (BAN/VAN)</a:t>
            </a:r>
            <a:r>
              <a:rPr lang="en-US" sz="3200" kern="1200" dirty="0">
                <a:latin typeface="Arial Rounded MT Bold" pitchFamily="34" charset="0"/>
                <a:cs typeface="Arial" charset="0"/>
              </a:rPr>
              <a:t> - BAN with Enhanced Dependability Revision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13</a:t>
            </a:fld>
            <a:endParaRPr lang="en-US" sz="1200" dirty="0"/>
          </a:p>
        </p:txBody>
      </p:sp>
    </p:spTree>
    <p:extLst>
      <p:ext uri="{BB962C8B-B14F-4D97-AF65-F5344CB8AC3E}">
        <p14:creationId xmlns:p14="http://schemas.microsoft.com/office/powerpoint/2010/main" val="3668490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381000" y="2116357"/>
            <a:ext cx="8686800" cy="4208243"/>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 </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standard offers a global, secure, high-speed optical communication solution up to 100 Mbps and 200 m, with advantages like access to unlicensed spectrum, inherent security, and AI-enhanced features, promising for commercial and business markets.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TG7a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Wavelength range: 10000 nm to 190 nm in optically transparent media.</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Data rate: Capable of delivering up to 100 Mbit/s.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types: Designed for point-to-point and point-to-multipoint communication.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features: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Adaptation to varying channel conditions.</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Maintaining connectivity during high mobility (up to 350 km/h).</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Flicker mitigation.</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Radio Frequency (RF) co-existence.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Communication range: Up to 200 m.</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Technology utilized:</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Multiple-Input-Multiple-Output (MIMO).</a:t>
            </a:r>
          </a:p>
          <a:p>
            <a:pPr marL="685800" indent="-114300"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MIMO-Orthogonal frequency-division multiplexing (MIMO-OFDM) for dealing with high levels of optical interference while maintaining high-rate data transmission.</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Additional mechanisms:</a:t>
            </a:r>
          </a:p>
          <a:p>
            <a:pPr marL="685800"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Relaying mechanisms for enabling heterogeneous operation with existing RF wireless data communications standards.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Safety and regulation: Adheres to applicable eye safety regulations.</a:t>
            </a:r>
          </a:p>
          <a:p>
            <a:pPr marL="233363" indent="0" fontAlgn="b">
              <a:lnSpc>
                <a:spcPct val="80000"/>
              </a:lnSpc>
              <a:spcAft>
                <a:spcPts val="0"/>
              </a:spcAft>
              <a:buNone/>
              <a:tabLst>
                <a:tab pos="446088" algn="l"/>
              </a:tabLst>
              <a:defRPr/>
            </a:pPr>
            <a:endParaRPr lang="en-US" altLang="ko-KR"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amendment builds on the existing IEEE 802.15.7-2011 standard and the IEEE 802.15.7-2018 revision.</a:t>
            </a:r>
            <a:endParaRPr lang="en-US" sz="1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21590"/>
            <a:ext cx="8077200" cy="1262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457200" indent="-457200" fontAlgn="b">
              <a:lnSpc>
                <a:spcPct val="80000"/>
              </a:lnSpc>
              <a:spcAft>
                <a:spcPts val="0"/>
              </a:spcAft>
              <a:buFontTx/>
              <a:buNone/>
              <a:tabLst>
                <a:tab pos="446088" algn="l"/>
              </a:tabLst>
              <a:defRPr/>
            </a:pPr>
            <a:r>
              <a:rPr lang="en-US" sz="3200" dirty="0">
                <a:latin typeface="Arial Rounded MT Bold" pitchFamily="34" charset="0"/>
                <a:cs typeface="Arial" charset="0"/>
              </a:rPr>
              <a:t>TG7a (OCC) - Higher Rate, Longer Range Optical Camera Communications</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14</a:t>
            </a:fld>
            <a:endParaRPr lang="en-US" sz="1200" dirty="0"/>
          </a:p>
        </p:txBody>
      </p:sp>
    </p:spTree>
    <p:extLst>
      <p:ext uri="{BB962C8B-B14F-4D97-AF65-F5344CB8AC3E}">
        <p14:creationId xmlns:p14="http://schemas.microsoft.com/office/powerpoint/2010/main" val="29307700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Clint Powell</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Focused on impulse radio (IR) Ultra Wideband (UWB) PHY and MAC providing precision ranging capability that is accurate to the centimeter level by including (via. referencing) the 802.15.4 IR UWB functionality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TG14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TG14 (UWB-AHN) - </a:t>
            </a:r>
            <a:r>
              <a:rPr lang="en-US" sz="3200" kern="1200" dirty="0">
                <a:latin typeface="Arial Rounded MT Bold" pitchFamily="34" charset="0"/>
                <a:cs typeface="Arial" charset="0"/>
              </a:rPr>
              <a:t>Impulse Radio UWB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15</a:t>
            </a:fld>
            <a:endParaRPr lang="en-US" sz="1200" dirty="0"/>
          </a:p>
        </p:txBody>
      </p:sp>
    </p:spTree>
    <p:extLst>
      <p:ext uri="{BB962C8B-B14F-4D97-AF65-F5344CB8AC3E}">
        <p14:creationId xmlns:p14="http://schemas.microsoft.com/office/powerpoint/2010/main" val="3631763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a:latin typeface="Arial" panose="020B0604020202020204" pitchFamily="34" charset="0"/>
                <a:cs typeface="Arial" panose="020B0604020202020204" pitchFamily="34" charset="0"/>
              </a:rPr>
              <a:t>Focused </a:t>
            </a:r>
            <a:r>
              <a:rPr lang="en-US" sz="1000" kern="1200" dirty="0">
                <a:latin typeface="Arial" panose="020B0604020202020204" pitchFamily="34" charset="0"/>
                <a:cs typeface="Arial" panose="020B0604020202020204" pitchFamily="34" charset="0"/>
              </a:rPr>
              <a:t>on narrow band ad hoc network PHY and MAC by including (via referencing) functionality and features of 802.15.4 into a simple focused specification.</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TG15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Objective </a:t>
            </a:r>
          </a:p>
          <a:p>
            <a:pPr marL="574675" indent="-119063" fontAlgn="b">
              <a:lnSpc>
                <a:spcPct val="80000"/>
              </a:lnSpc>
              <a:spcAft>
                <a:spcPts val="0"/>
              </a:spcAft>
              <a:tabLst>
                <a:tab pos="446088" algn="l"/>
              </a:tabLst>
              <a:defRPr/>
            </a:pPr>
            <a:r>
              <a:rPr lang="en-US" sz="1000" kern="1200" dirty="0">
                <a:cs typeface="Arial" panose="020B0604020202020204" pitchFamily="34" charset="0"/>
              </a:rPr>
              <a:t>This TG is currently in hibernation awaiting the outcome/conclusion of the TG4me revision, to see if has satisfied the objective of this project.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is for a new standards that references 802.15.4.</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TG15 (NB-AHN) - </a:t>
            </a:r>
            <a:r>
              <a:rPr lang="en-US" sz="3200" kern="1200" dirty="0">
                <a:latin typeface="Arial Rounded MT Bold" pitchFamily="34" charset="0"/>
                <a:cs typeface="Arial" charset="0"/>
              </a:rPr>
              <a:t>Narrow Band Wireless Ad Hoc Networks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16</a:t>
            </a:fld>
            <a:endParaRPr lang="en-US" sz="1200" dirty="0"/>
          </a:p>
        </p:txBody>
      </p:sp>
    </p:spTree>
    <p:extLst>
      <p:ext uri="{BB962C8B-B14F-4D97-AF65-F5344CB8AC3E}">
        <p14:creationId xmlns:p14="http://schemas.microsoft.com/office/powerpoint/2010/main" val="38157266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Tim Godfrey</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Enhancements to IEEE 802.16-2017 physical layer (PHYs) and media access control (MAC) to enable operation in licensed spectrum with channel bandwidths greater than or equal to 5 kHz and less than 100 kHz. The amendment is frequency independent but focuses on spectrum less than 2 GHz. The range and data rate supported by the narrower channels are commensurate with those of the base standard, as scaled by the reduced channel bandwidth. The project also amends IEEE Std 802.16 as required to support aggregated operation in adjacent and non-adjacent channels.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TG16t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the Wireless MAN-NB PHY to enable operation in narrow channels</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Aggregation of non-contiguous narrow channels to provide higher capacity</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Enhancements to MAC to improve efficiency and reduce control overhead</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a Direct Peer-to-Peer (DPP) mode to support operation without fixed infrastructure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Updates to security protocols</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404813" indent="-171450"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amendment is to the IEEE 802.16-2017 base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TG16t (</a:t>
            </a:r>
            <a:r>
              <a:rPr lang="en-US" sz="3200" dirty="0" err="1">
                <a:latin typeface="Arial Rounded MT Bold" pitchFamily="34" charset="0"/>
                <a:cs typeface="Arial" charset="0"/>
              </a:rPr>
              <a:t>Lic</a:t>
            </a:r>
            <a:r>
              <a:rPr lang="en-US" sz="3200" dirty="0">
                <a:latin typeface="Arial Rounded MT Bold" pitchFamily="34" charset="0"/>
                <a:cs typeface="Arial" charset="0"/>
              </a:rPr>
              <a:t>-NB) - </a:t>
            </a:r>
            <a:r>
              <a:rPr lang="en-US" sz="3200" kern="1200" dirty="0">
                <a:latin typeface="Arial Rounded MT Bold" pitchFamily="34" charset="0"/>
                <a:cs typeface="Arial" charset="0"/>
              </a:rPr>
              <a:t>Licensed Narrowband Amendment</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17</a:t>
            </a:fld>
            <a:endParaRPr lang="en-US" sz="1200" dirty="0"/>
          </a:p>
        </p:txBody>
      </p:sp>
    </p:spTree>
    <p:extLst>
      <p:ext uri="{BB962C8B-B14F-4D97-AF65-F5344CB8AC3E}">
        <p14:creationId xmlns:p14="http://schemas.microsoft.com/office/powerpoint/2010/main" val="4163426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Joerg Robert</a:t>
            </a:r>
            <a:r>
              <a:rPr lang="en-US" sz="1000" kern="1200" dirty="0">
                <a:solidFill>
                  <a:srgbClr val="0000FF"/>
                </a:solidFill>
                <a:latin typeface="Arial" panose="020B0604020202020204" pitchFamily="34" charset="0"/>
                <a:cs typeface="Arial" panose="020B0604020202020204" pitchFamily="34" charset="0"/>
              </a:rPr>
              <a:t> </a:t>
            </a: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Study Group Next Gen SUN PHY prepares the work for the development of a second-generation physical layer (PHY) for Smart Utility Networks (SUN). The primary focus is the improvement of the OFDM (Orthogonal Frequency Division Multiplexing) modes for higher data rates and longer-range communication, particularly in congested license-exempt frequency bands. </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use-cases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Number of devices in given area</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Max. payload bit-rate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Latency requirements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Definition of frequency bands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2225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models for indoor and outdoor use</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Interference models for license-exempt band operation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project will end up being an amendment to the latest 802.15.4 standard.</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SG (NG-SUN PHY) - Next Generation SUN PHY</a:t>
            </a:r>
            <a:endParaRPr lang="en-US" sz="32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18</a:t>
            </a:fld>
            <a:endParaRPr lang="en-US" sz="1200" dirty="0"/>
          </a:p>
        </p:txBody>
      </p:sp>
    </p:spTree>
    <p:extLst>
      <p:ext uri="{BB962C8B-B14F-4D97-AF65-F5344CB8AC3E}">
        <p14:creationId xmlns:p14="http://schemas.microsoft.com/office/powerpoint/2010/main" val="2877680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Yeong Min Jang</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Development of next-generation optical camera communication (NG-OCC) characteristics and its future applications.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Artificial Intelligence (AI)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various AI technologies into the OCC system</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Lightweight AI utilization for each developed AI technology</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Channel modelling for NG-OCC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Integration of machine-learning for channel estimation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Utilization of machine learning for channel estimation for dynamic and complex channel conditions</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Future applications of NG-OCC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encompasses fields such as IoT, underwater communication, joint communication, sensing, and localization (V2V, M2M, Drone/UAV, etc.)</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OCC based drone Networks</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NG-OCC for Indoor/Outdoor Positioning through OCC and LiDAR integration</a:t>
            </a:r>
          </a:p>
          <a:p>
            <a:pPr marL="690563"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Deep learning-based OCC to support high mobility vehicle</a:t>
            </a:r>
          </a:p>
          <a:p>
            <a:pPr marL="690563"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3088" indent="-115888"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Preferred camera types for OCC</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Resolution: Minimum 720x540 (single-link), maximum 3840 x 2160 (multi-link)</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Frame rate: Minimum 30 FPS, preferred more than 120 FPS</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Spectrum: Mono, color</a:t>
            </a:r>
          </a:p>
          <a:p>
            <a:pPr marL="690563" indent="-117475"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Light sources: IR, VL, and UV</a:t>
            </a: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altLang="ko-KR" sz="1000" kern="1200" dirty="0">
                <a:latin typeface="Arial" panose="020B0604020202020204" pitchFamily="34" charset="0"/>
                <a:cs typeface="Arial" panose="020B0604020202020204" pitchFamily="34" charset="0"/>
              </a:rPr>
              <a:t>This group will evaluate the interest in developing Next Gen OCC capabilities</a:t>
            </a:r>
            <a:endParaRPr lang="en-US" sz="1000" kern="1200" dirty="0">
              <a:latin typeface="Arial" panose="020B0604020202020204" pitchFamily="34" charset="0"/>
              <a:cs typeface="Arial" panose="020B0604020202020204" pitchFamily="34" charset="0"/>
            </a:endParaRPr>
          </a:p>
          <a:p>
            <a:pPr marL="690563" indent="-117475"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690563" indent="-119063" fontAlgn="b">
              <a:lnSpc>
                <a:spcPct val="80000"/>
              </a:lnSpc>
              <a:spcAft>
                <a:spcPts val="0"/>
              </a:spcAft>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IG (NG-OCC)</a:t>
            </a:r>
            <a:r>
              <a:rPr lang="en-US" sz="3200" kern="1200" dirty="0">
                <a:latin typeface="Arial Rounded MT Bold" pitchFamily="34" charset="0"/>
                <a:cs typeface="Arial" charset="0"/>
              </a:rPr>
              <a:t> </a:t>
            </a:r>
            <a:r>
              <a:rPr lang="en-US" sz="3200" dirty="0">
                <a:latin typeface="Arial Rounded MT Bold" pitchFamily="34" charset="0"/>
                <a:cs typeface="Arial" charset="0"/>
              </a:rPr>
              <a:t>-</a:t>
            </a:r>
            <a:r>
              <a:rPr lang="en-US" sz="3200" kern="1200" dirty="0">
                <a:latin typeface="Arial Rounded MT Bold" pitchFamily="34" charset="0"/>
                <a:cs typeface="Arial" charset="0"/>
              </a:rPr>
              <a:t> Next Generation Optical Camera Communication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06888" y="657039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19</a:t>
            </a:fld>
            <a:endParaRPr lang="en-US" sz="1200" dirty="0"/>
          </a:p>
        </p:txBody>
      </p:sp>
    </p:spTree>
    <p:extLst>
      <p:ext uri="{BB962C8B-B14F-4D97-AF65-F5344CB8AC3E}">
        <p14:creationId xmlns:p14="http://schemas.microsoft.com/office/powerpoint/2010/main" val="140453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C1E834EA-49BF-7E00-285E-C690594BE11A}"/>
              </a:ext>
            </a:extLst>
          </p:cNvPr>
          <p:cNvPicPr>
            <a:picLocks noChangeAspect="1"/>
          </p:cNvPicPr>
          <p:nvPr/>
        </p:nvPicPr>
        <p:blipFill>
          <a:blip r:embed="rId2"/>
          <a:stretch>
            <a:fillRect/>
          </a:stretch>
        </p:blipFill>
        <p:spPr>
          <a:xfrm>
            <a:off x="114300" y="1524000"/>
            <a:ext cx="8915400" cy="4504362"/>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Tero</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 </a:t>
            </a:r>
            <a:r>
              <a:rPr lang="en-US" sz="1000" kern="1200" dirty="0" err="1">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Kivinen</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This standing committee brings in the information from the Internet Engineering Task Force (IETF) to the 802.15 working group. It concentrates on the IETF working groups that might be of interest to the 802.15 working group members.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IETF working groups followed include:</a:t>
            </a:r>
          </a:p>
          <a:p>
            <a:pPr marL="746125" indent="-171450" fontAlgn="b">
              <a:lnSpc>
                <a:spcPct val="80000"/>
              </a:lnSpc>
              <a:spcAft>
                <a:spcPts val="0"/>
              </a:spcAft>
              <a:buFont typeface="Arial" panose="020B0604020202020204" pitchFamily="34" charset="0"/>
              <a:buChar char="•"/>
              <a:defRPr/>
            </a:pPr>
            <a:r>
              <a:rPr lang="en-US" sz="1000" kern="1200" dirty="0">
                <a:latin typeface="Arial" panose="020B0604020202020204" pitchFamily="34" charset="0"/>
                <a:cs typeface="Arial" panose="020B0604020202020204" pitchFamily="34" charset="0"/>
              </a:rPr>
              <a:t>6lo, lake, suit</a:t>
            </a: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IETF Webpage</a:t>
            </a:r>
            <a:endParaRPr lang="en-US" sz="1000" kern="1200" dirty="0">
              <a:solidFill>
                <a:srgbClr val="0000FF"/>
              </a:solidFill>
              <a:latin typeface="Arial" panose="020B0604020202020204" pitchFamily="34" charset="0"/>
              <a:cs typeface="Arial" panose="020B0604020202020204" pitchFamily="34" charset="0"/>
            </a:endParaRPr>
          </a:p>
          <a:p>
            <a:pPr marL="231775"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3992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20</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IETF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Internet Engineering Task Force</a:t>
            </a:r>
          </a:p>
        </p:txBody>
      </p:sp>
    </p:spTree>
    <p:extLst>
      <p:ext uri="{BB962C8B-B14F-4D97-AF65-F5344CB8AC3E}">
        <p14:creationId xmlns:p14="http://schemas.microsoft.com/office/powerpoint/2010/main" val="498836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5648"/>
            <a:ext cx="8686800" cy="44654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Phil Beecher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Maintain 802.15 Operations Manual</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Answer questions concerning 802.15 Standards and Recommended Practices</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Review 802 PARs and ICAIDs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MAINT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Ongoing maintenance of operations manual</a:t>
            </a: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802 WG PAR reviews.</a:t>
            </a:r>
          </a:p>
          <a:p>
            <a:pPr marL="457200" indent="-457200" fontAlgn="b">
              <a:lnSpc>
                <a:spcPct val="80000"/>
              </a:lnSpc>
              <a:spcAft>
                <a:spcPts val="0"/>
              </a:spcAft>
              <a:buNone/>
              <a:tabLst>
                <a:tab pos="446088" algn="l"/>
              </a:tabLst>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02261"/>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21</a:t>
            </a:fld>
            <a:endParaRPr lang="en-US" sz="1200" dirty="0"/>
          </a:p>
        </p:txBody>
      </p:sp>
      <p:sp>
        <p:nvSpPr>
          <p:cNvPr id="3" name="Rectangle 4">
            <a:extLst>
              <a:ext uri="{FF2B5EF4-FFF2-40B4-BE49-F238E27FC236}">
                <a16:creationId xmlns:a16="http://schemas.microsoft.com/office/drawing/2014/main" id="{2F7D1F6B-2EF7-85F0-956D-2533FE878386}"/>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MAINT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802.15 Maintenance Activities</a:t>
            </a:r>
          </a:p>
        </p:txBody>
      </p:sp>
    </p:spTree>
    <p:extLst>
      <p:ext uri="{BB962C8B-B14F-4D97-AF65-F5344CB8AC3E}">
        <p14:creationId xmlns:p14="http://schemas.microsoft.com/office/powerpoint/2010/main" val="4270502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Chair: </a:t>
            </a:r>
            <a:r>
              <a:rPr lang="en-US" sz="1000" kern="1200" dirty="0">
                <a:solidFill>
                  <a:srgbClr val="0000FF"/>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latin typeface="Arial" panose="020B0604020202020204" pitchFamily="34" charset="0"/>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chartered to explore the feasibility of Terahertz for wireless communications. The Terahertz frequency band runs roughly from 300 GHz to 3 THz, a staggering 2700 GHz of bandwidth. </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THz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 IEEE 802.15 Standing Committee Terahertz  is soliciting, and hearing, contributions that address numerous THz issues.  </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There are no immediate plans to transition the group to a study group or a task group; rather, we want to fully understand the technology status in regards to a further amendment of IEEE Std. 805.15.3-2023 or a completely new standard.</a:t>
            </a:r>
          </a:p>
          <a:p>
            <a:pPr marL="574675" indent="-119063" fontAlgn="b">
              <a:lnSpc>
                <a:spcPct val="80000"/>
              </a:lnSpc>
              <a:spcAft>
                <a:spcPts val="0"/>
              </a:spcAft>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Apart from the implementation aspects of THz Communications there are important regulatory aspects to be considered. For example the allocation and identification of THz spectrum  especially in conjunction with the agenda items at WRC-27 and WRC-31 are topics of the THz standing committee.</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THz -</a:t>
            </a:r>
            <a:r>
              <a:rPr lang="en-US" sz="3200" kern="1200" dirty="0">
                <a:latin typeface="Arial Rounded MT Bold" pitchFamily="34" charset="0"/>
                <a:cs typeface="Arial" charset="0"/>
              </a:rPr>
              <a:t>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THz Standing Committee</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22</a:t>
            </a:fld>
            <a:endParaRPr lang="en-US" sz="1200" dirty="0"/>
          </a:p>
        </p:txBody>
      </p:sp>
    </p:spTree>
    <p:extLst>
      <p:ext uri="{BB962C8B-B14F-4D97-AF65-F5344CB8AC3E}">
        <p14:creationId xmlns:p14="http://schemas.microsoft.com/office/powerpoint/2010/main" val="8170264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Ben Rolfe</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defRPr/>
            </a:pPr>
            <a:r>
              <a:rPr lang="en-US" sz="1000" kern="1200" dirty="0">
                <a:latin typeface="Arial" panose="020B0604020202020204" pitchFamily="34" charset="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The IEEE 802.15 Standing Committee Wireless Next Generation is chartered to facilitate discussions on new Wireless related Technologies that may be of interest to the 802.15 community, and that may lead to new 802.15 standardization projects. The WNG also provides the opportunity to address the whole 802.15 work group with issues or concerns with current techniques or technologies.</a:t>
            </a:r>
          </a:p>
          <a:p>
            <a:pPr marL="457200"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SC WNG Webpage</a:t>
            </a:r>
            <a:endParaRPr lang="en-US" sz="1000" kern="1200" dirty="0">
              <a:solidFill>
                <a:srgbClr val="0000FF"/>
              </a:solidFill>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latin typeface="Arial" panose="020B0604020202020204" pitchFamily="34" charset="0"/>
                <a:cs typeface="Arial" panose="020B0604020202020204" pitchFamily="34" charset="0"/>
              </a:rPr>
              <a:t>Areas being worked on include:</a:t>
            </a:r>
          </a:p>
          <a:p>
            <a:pPr marL="233363"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WNG topics are not limited to only the PHY layer and/or the MAC sublayer since information on the layers above the MAC including the application is very important to making sure that the PHY and MAC are appropriate, especially in the WSN environment.</a:t>
            </a:r>
          </a:p>
          <a:p>
            <a:pPr marL="455612" indent="0" fontAlgn="b">
              <a:lnSpc>
                <a:spcPct val="80000"/>
              </a:lnSpc>
              <a:spcAft>
                <a:spcPts val="0"/>
              </a:spcAft>
              <a:buNone/>
              <a:tabLst>
                <a:tab pos="446088" algn="l"/>
              </a:tabLst>
              <a:defRPr/>
            </a:pPr>
            <a:endParaRPr lang="en-US" sz="1000" kern="1200" dirty="0">
              <a:latin typeface="Arial" panose="020B0604020202020204" pitchFamily="34" charset="0"/>
              <a:cs typeface="Arial" panose="020B0604020202020204" pitchFamily="34" charset="0"/>
            </a:endParaRPr>
          </a:p>
          <a:p>
            <a:pPr marL="574675" indent="-119063" fontAlgn="b">
              <a:lnSpc>
                <a:spcPct val="80000"/>
              </a:lnSpc>
              <a:spcAft>
                <a:spcPts val="0"/>
              </a:spcAft>
              <a:tabLst>
                <a:tab pos="446088" algn="l"/>
              </a:tabLst>
              <a:defRPr/>
            </a:pPr>
            <a:r>
              <a:rPr lang="en-US" sz="1000" kern="1200" dirty="0">
                <a:latin typeface="Arial" panose="020B0604020202020204" pitchFamily="34" charset="0"/>
                <a:cs typeface="Arial" panose="020B0604020202020204" pitchFamily="34" charset="0"/>
              </a:rPr>
              <a:t>Presenters in WNG are usually asked to relate the material presented and/or discussed to the work of the WG via the “usual question”:</a:t>
            </a:r>
          </a:p>
          <a:p>
            <a:pPr marL="682625" lvl="1" indent="-111125" fontAlgn="b">
              <a:lnSpc>
                <a:spcPct val="80000"/>
              </a:lnSpc>
              <a:spcAft>
                <a:spcPts val="0"/>
              </a:spcAft>
              <a:buFont typeface="Arial" panose="020B0604020202020204" pitchFamily="34" charset="0"/>
              <a:buChar char="•"/>
              <a:defRPr/>
            </a:pPr>
            <a:r>
              <a:rPr lang="en-US" sz="1000" kern="1200" dirty="0">
                <a:cs typeface="Arial" panose="020B0604020202020204" pitchFamily="34" charset="0"/>
              </a:rPr>
              <a:t>What do you propose the Working Group do next?</a:t>
            </a:r>
          </a:p>
          <a:p>
            <a:pPr marL="682625" indent="-119063" fontAlgn="b">
              <a:lnSpc>
                <a:spcPct val="80000"/>
              </a:lnSpc>
              <a:spcAft>
                <a:spcPts val="0"/>
              </a:spcAft>
              <a:buNone/>
              <a:defRPr/>
            </a:pPr>
            <a:endParaRPr lang="en-US" altLang="en-US" sz="1000" dirty="0"/>
          </a:p>
          <a:p>
            <a:pPr marL="682625" indent="-119063" fontAlgn="b">
              <a:lnSpc>
                <a:spcPct val="80000"/>
              </a:lnSpc>
              <a:spcAft>
                <a:spcPts val="0"/>
              </a:spcAft>
              <a:buNone/>
              <a:defRPr/>
            </a:pPr>
            <a:r>
              <a:rPr lang="en-US" altLang="en-US" sz="1000" dirty="0"/>
              <a:t>The answer usually falls into one of these categories:</a:t>
            </a:r>
          </a:p>
          <a:p>
            <a:pPr marL="914400" indent="-228600" fontAlgn="b">
              <a:lnSpc>
                <a:spcPct val="80000"/>
              </a:lnSpc>
              <a:spcAft>
                <a:spcPts val="0"/>
              </a:spcAft>
              <a:buFont typeface="+mj-lt"/>
              <a:buAutoNum type="alphaLcParenR"/>
              <a:defRPr/>
            </a:pPr>
            <a:r>
              <a:rPr lang="en-US" sz="1000" dirty="0"/>
              <a:t>Information for the group</a:t>
            </a:r>
          </a:p>
          <a:p>
            <a:pPr marL="914400" indent="-228600" fontAlgn="b">
              <a:lnSpc>
                <a:spcPct val="80000"/>
              </a:lnSpc>
              <a:spcAft>
                <a:spcPts val="0"/>
              </a:spcAft>
              <a:buFont typeface="+mj-lt"/>
              <a:buAutoNum type="alphaLcParenR"/>
              <a:defRPr/>
            </a:pPr>
            <a:r>
              <a:rPr lang="en-US" sz="1000" dirty="0"/>
              <a:t>Form an interest group to pursue</a:t>
            </a:r>
          </a:p>
          <a:p>
            <a:pPr marL="914400" indent="-228600" fontAlgn="b">
              <a:lnSpc>
                <a:spcPct val="80000"/>
              </a:lnSpc>
              <a:spcAft>
                <a:spcPts val="0"/>
              </a:spcAft>
              <a:buFont typeface="+mj-lt"/>
              <a:buAutoNum type="alphaLcParenR"/>
              <a:defRPr/>
            </a:pPr>
            <a:r>
              <a:rPr lang="en-US" sz="1000" dirty="0"/>
              <a:t>Consider in the future a new project</a:t>
            </a:r>
          </a:p>
          <a:p>
            <a:pPr marL="233363" indent="0" fontAlgn="b">
              <a:lnSpc>
                <a:spcPct val="80000"/>
              </a:lnSpc>
              <a:spcAft>
                <a:spcPts val="0"/>
              </a:spcAft>
              <a:buNone/>
              <a:tabLst>
                <a:tab pos="446088" algn="l"/>
              </a:tabLst>
              <a:defRPr/>
            </a:pPr>
            <a:endParaRPr lang="en-US" sz="1100" kern="1200" dirty="0">
              <a:latin typeface="Arial Rounded MT Bold" pitchFamily="34" charset="0"/>
              <a:cs typeface="Arial" charset="0"/>
            </a:endParaRP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SC WNG -</a:t>
            </a:r>
          </a:p>
          <a:p>
            <a:pPr marL="644525" indent="-644525" fontAlgn="b">
              <a:lnSpc>
                <a:spcPct val="80000"/>
              </a:lnSpc>
              <a:spcAft>
                <a:spcPts val="0"/>
              </a:spcAft>
              <a:buFontTx/>
              <a:buNone/>
              <a:tabLst>
                <a:tab pos="446088" algn="l"/>
              </a:tabLst>
              <a:defRPr/>
            </a:pPr>
            <a:r>
              <a:rPr lang="en-US" sz="3200" kern="1200" dirty="0">
                <a:latin typeface="Arial Rounded MT Bold" pitchFamily="34" charset="0"/>
                <a:cs typeface="Arial" charset="0"/>
              </a:rPr>
              <a:t>Wireless Next Generation</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23</a:t>
            </a:fld>
            <a:endParaRPr lang="en-US" sz="1200" dirty="0"/>
          </a:p>
        </p:txBody>
      </p:sp>
    </p:spTree>
    <p:extLst>
      <p:ext uri="{BB962C8B-B14F-4D97-AF65-F5344CB8AC3E}">
        <p14:creationId xmlns:p14="http://schemas.microsoft.com/office/powerpoint/2010/main" val="22879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4ab (NG-UWB)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draft missing pieces and determine work assignments</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Resolve comments and address feedback on pre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285750" indent="-457200" fontAlgn="b">
              <a:lnSpc>
                <a:spcPct val="80000"/>
              </a:lnSpc>
              <a:buFont typeface="+mj-lt"/>
              <a:buAutoNum type="arabicPeriod"/>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4ac </a:t>
            </a:r>
            <a:r>
              <a:rPr lang="en-US" sz="2000" kern="1200" dirty="0">
                <a:latin typeface="Arial Rounded MT Bold" pitchFamily="34" charset="0"/>
                <a:cs typeface="Arial" charset="0"/>
              </a:rPr>
              <a:t>(Privacy)</a:t>
            </a:r>
          </a:p>
          <a:p>
            <a:pPr marL="685800" lvl="1" indent="-457200" fontAlgn="b">
              <a:lnSpc>
                <a:spcPct val="80000"/>
              </a:lnSpc>
              <a:buFont typeface="+mj-lt"/>
              <a:buAutoNum type="arabicPeriod"/>
              <a:tabLst>
                <a:tab pos="446088" algn="l"/>
              </a:tabLst>
              <a:defRPr/>
            </a:pPr>
            <a:r>
              <a:rPr lang="en-US" sz="2000" dirty="0">
                <a:solidFill>
                  <a:srgbClr val="000000"/>
                </a:solidFill>
                <a:latin typeface="Arial Rounded MT Bold" pitchFamily="34" charset="0"/>
                <a:cs typeface="Arial" pitchFamily="34" charset="0"/>
              </a:rPr>
              <a:t>Continue preparing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Finalize package seeking approval to go to Sponsor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 + BAN/VAN)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Resolve comments from pre ballot review</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Initial Letter Ballot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for Initial Sponsor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Sponsor Ballot Recirc</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83219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25</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Conduct comment resolution from Initial Letter Ballot</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Assess readiness to start 1</a:t>
            </a:r>
            <a:r>
              <a:rPr lang="en-US" sz="2000" baseline="30000" dirty="0">
                <a:solidFill>
                  <a:srgbClr val="000000"/>
                </a:solidFill>
                <a:latin typeface="Arial Rounded MT Bold" pitchFamily="34" charset="0"/>
                <a:cs typeface="Arial" pitchFamily="34" charset="0"/>
              </a:rPr>
              <a:t>st</a:t>
            </a:r>
            <a:r>
              <a:rPr lang="en-US" sz="2000" dirty="0">
                <a:solidFill>
                  <a:srgbClr val="000000"/>
                </a:solidFill>
                <a:latin typeface="Arial Rounded MT Bold" pitchFamily="34" charset="0"/>
                <a:cs typeface="Arial" pitchFamily="34" charset="0"/>
              </a:rPr>
              <a:t> Letter Ballot Recirc</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Meeting</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NG-SUN PHYs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 and develop plan while awaiting </a:t>
            </a:r>
            <a:r>
              <a:rPr lang="en-US" sz="2000" dirty="0" err="1">
                <a:solidFill>
                  <a:srgbClr val="000000"/>
                </a:solidFill>
                <a:latin typeface="Arial Rounded MT Bold" pitchFamily="34" charset="0"/>
                <a:cs typeface="Arial" pitchFamily="34" charset="0"/>
              </a:rPr>
              <a:t>NesCom</a:t>
            </a:r>
            <a:r>
              <a:rPr lang="en-US" sz="2000" dirty="0">
                <a:solidFill>
                  <a:srgbClr val="000000"/>
                </a:solidFill>
                <a:latin typeface="Arial Rounded MT Bold" pitchFamily="34" charset="0"/>
                <a:cs typeface="Arial" pitchFamily="34" charset="0"/>
              </a:rPr>
              <a:t> approval to become a Task Group</a:t>
            </a:r>
          </a:p>
          <a:p>
            <a:pPr marL="685800" lvl="1" indent="-457200" fontAlgn="b">
              <a:lnSpc>
                <a:spcPct val="80000"/>
              </a:lnSpc>
              <a:buFont typeface="+mj-lt"/>
              <a:buAutoNum type="arabicPeriod"/>
              <a:tabLst>
                <a:tab pos="1247775" algn="l"/>
              </a:tabLst>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NG-OCC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Hear additional presentations</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Assess readiness to start Study Group</a:t>
            </a: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3793490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26</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Identify list of all templates for WG15 Subpage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PARs submitted by other WG’s</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 at WG15 mid-week</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THz related topics</a:t>
            </a: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 on WSN related topics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10-15, 2024</a:t>
            </a:r>
          </a:p>
        </p:txBody>
      </p:sp>
    </p:spTree>
    <p:extLst>
      <p:ext uri="{BB962C8B-B14F-4D97-AF65-F5344CB8AC3E}">
        <p14:creationId xmlns:p14="http://schemas.microsoft.com/office/powerpoint/2010/main" val="2635688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4" name="Picture 3">
            <a:extLst>
              <a:ext uri="{FF2B5EF4-FFF2-40B4-BE49-F238E27FC236}">
                <a16:creationId xmlns:a16="http://schemas.microsoft.com/office/drawing/2014/main" id="{8A06D756-8552-B4EB-3D88-FB41D3BA0B09}"/>
              </a:ext>
            </a:extLst>
          </p:cNvPr>
          <p:cNvPicPr>
            <a:picLocks noChangeAspect="1"/>
          </p:cNvPicPr>
          <p:nvPr/>
        </p:nvPicPr>
        <p:blipFill>
          <a:blip r:embed="rId2"/>
          <a:stretch>
            <a:fillRect/>
          </a:stretch>
        </p:blipFill>
        <p:spPr>
          <a:xfrm>
            <a:off x="181577" y="1272363"/>
            <a:ext cx="8780845" cy="5113199"/>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8392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138</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5</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20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 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- 1</a:t>
            </a:r>
            <a:r>
              <a:rPr lang="en-US" sz="2400" kern="0" baseline="30000" dirty="0">
                <a:latin typeface="Arial Rounded MT Bold" pitchFamily="34" charset="0"/>
                <a:cs typeface="Arial" charset="0"/>
              </a:rPr>
              <a:t>st</a:t>
            </a:r>
            <a:r>
              <a:rPr lang="en-US" sz="2400" kern="0" dirty="0">
                <a:latin typeface="Arial Rounded MT Bold" pitchFamily="34" charset="0"/>
                <a:cs typeface="Arial" charset="0"/>
              </a:rPr>
              <a:t> Vice-Chair (elected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- 2</a:t>
            </a:r>
            <a:r>
              <a:rPr lang="en-US" sz="2400" kern="0" baseline="30000" dirty="0">
                <a:latin typeface="Arial Rounded MT Bold" pitchFamily="34" charset="0"/>
                <a:cs typeface="Arial" charset="0"/>
              </a:rPr>
              <a:t>nd</a:t>
            </a:r>
            <a:r>
              <a:rPr lang="en-US" sz="2400" kern="0" dirty="0">
                <a:latin typeface="Arial Rounded MT Bold" pitchFamily="34" charset="0"/>
                <a:cs typeface="Arial" charset="0"/>
              </a:rPr>
              <a:t> Vice-Chair (elected Nov. 2022)</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WG Secretary needed</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James Gilb - Tech. Editor (appointed March 2023)</a:t>
            </a:r>
          </a:p>
          <a:p>
            <a:pPr marL="1257300"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Ben Rolfe - Treasurer (appointed March 2023)</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533400"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Example 802.15 WG Session</a:t>
            </a:r>
          </a:p>
        </p:txBody>
      </p:sp>
      <p:pic>
        <p:nvPicPr>
          <p:cNvPr id="3" name="Picture 2">
            <a:extLst>
              <a:ext uri="{FF2B5EF4-FFF2-40B4-BE49-F238E27FC236}">
                <a16:creationId xmlns:a16="http://schemas.microsoft.com/office/drawing/2014/main" id="{486FCF4E-7971-F7AD-41D9-E55F8193880C}"/>
              </a:ext>
            </a:extLst>
          </p:cNvPr>
          <p:cNvPicPr>
            <a:picLocks noChangeAspect="1"/>
          </p:cNvPicPr>
          <p:nvPr/>
        </p:nvPicPr>
        <p:blipFill>
          <a:blip r:embed="rId2"/>
          <a:stretch>
            <a:fillRect/>
          </a:stretch>
        </p:blipFill>
        <p:spPr>
          <a:xfrm>
            <a:off x="781050" y="1216940"/>
            <a:ext cx="7581900" cy="5264494"/>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94135" y="2176463"/>
            <a:ext cx="7847409" cy="3537347"/>
          </a:xfrm>
        </p:spPr>
        <p:txBody>
          <a:bodyPr/>
          <a:lstStyle/>
          <a:p>
            <a:r>
              <a:rPr lang="en-US" sz="1200" dirty="0"/>
              <a:t>Individual experts who attend electronically for a specific purpose/presentation can be designated as such by the WG Chair and receive a registration fee waiver and limited attendance rights.</a:t>
            </a:r>
          </a:p>
          <a:p>
            <a:r>
              <a:rPr lang="en-US" sz="1200" dirty="0"/>
              <a:t>See section 5 in </a:t>
            </a:r>
            <a:r>
              <a:rPr lang="en-US" sz="1200" dirty="0">
                <a:hlinkClick r:id="rId3"/>
              </a:rPr>
              <a:t>https://mentor.ieee.org/802-ec/dcn/17/ec-17-0090-25-0PNP-ieee-802-lmsc-operations-manual.pdf</a:t>
            </a:r>
            <a:r>
              <a:rPr lang="en-US" sz="1200" dirty="0"/>
              <a:t> ,</a:t>
            </a:r>
          </a:p>
          <a:p>
            <a:pPr lvl="1"/>
            <a:r>
              <a:rPr lang="en-US" sz="900" i="1" dirty="0"/>
              <a:t>The Working Group Chair may designate specific individual experts who are allowed to participate in Working Group discussions via electronic means during an in-person meeting for the benefit of the group. These individuals are not considered to be attending the meeting and so they are not required to pay meeting fees and they do not get participation credit. The participation of these individuals should be limited to specific technical topics. Such participation shall be documented in the minutes of the Working Group meeting.</a:t>
            </a:r>
            <a:br>
              <a:rPr lang="en-US" sz="900" dirty="0"/>
            </a:br>
            <a:endParaRPr lang="en-US" sz="900" dirty="0"/>
          </a:p>
          <a:p>
            <a:r>
              <a:rPr lang="en-US" sz="1200" dirty="0"/>
              <a:t>The individuals listed below are hereby designated as specific individual experts on their respective topics and subject to the restrictions and benefits described in the 802 OM. </a:t>
            </a:r>
          </a:p>
          <a:p>
            <a:pPr lvl="1"/>
            <a:r>
              <a:rPr lang="en-US" sz="1200" dirty="0"/>
              <a:t>Example: Name, Affiliation, Specific mtg.</a:t>
            </a:r>
          </a:p>
          <a:p>
            <a:pPr lvl="1"/>
            <a:r>
              <a:rPr lang="en-US" sz="1200" dirty="0"/>
              <a:t>n/a</a:t>
            </a:r>
          </a:p>
          <a:p>
            <a:pPr lvl="1"/>
            <a:r>
              <a:rPr lang="en-US" sz="1200" dirty="0"/>
              <a:t>n/a</a:t>
            </a:r>
          </a:p>
          <a:p>
            <a:pPr lvl="1"/>
            <a:r>
              <a:rPr lang="en-US" sz="1200" dirty="0"/>
              <a:t>n/a</a:t>
            </a:r>
          </a:p>
          <a:p>
            <a:pPr lvl="1"/>
            <a:r>
              <a:rPr lang="en-US" sz="1200" dirty="0"/>
              <a:t>n/a</a:t>
            </a:r>
          </a:p>
          <a:p>
            <a:r>
              <a:rPr lang="en-US" sz="1200" dirty="0"/>
              <a:t>For WNG, attendance for each is limited to the WNG timeslot in which the respective presentation is scheduled. </a:t>
            </a:r>
            <a:br>
              <a:rPr lang="en-US" dirty="0"/>
            </a:br>
            <a:endParaRPr lang="en-US" dirty="0"/>
          </a:p>
        </p:txBody>
      </p:sp>
      <p:sp>
        <p:nvSpPr>
          <p:cNvPr id="20483" name="Title 1"/>
          <p:cNvSpPr>
            <a:spLocks noGrp="1"/>
          </p:cNvSpPr>
          <p:nvPr>
            <p:ph type="title"/>
          </p:nvPr>
        </p:nvSpPr>
        <p:spPr/>
        <p:txBody>
          <a:bodyPr/>
          <a:lstStyle/>
          <a:p>
            <a:r>
              <a:rPr lang="en-GB" altLang="en-US" dirty="0"/>
              <a:t>2.6a: 2024 January Designation of Individual experts</a:t>
            </a:r>
          </a:p>
        </p:txBody>
      </p:sp>
      <p:sp>
        <p:nvSpPr>
          <p:cNvPr id="2" name="Slide Number Placeholder 6">
            <a:extLst>
              <a:ext uri="{FF2B5EF4-FFF2-40B4-BE49-F238E27FC236}">
                <a16:creationId xmlns:a16="http://schemas.microsoft.com/office/drawing/2014/main" id="{85688291-CD26-C55F-CD0B-257F2EE9419B}"/>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2635750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6789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7</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6551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129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411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059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151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1967"/>
            <a:ext cx="2373701" cy="165564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3530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066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1981200"/>
            <a:ext cx="8077200" cy="1597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4400" b="1" kern="0" dirty="0"/>
              <a:t>802.15 WG</a:t>
            </a:r>
          </a:p>
          <a:p>
            <a:pPr>
              <a:defRPr/>
            </a:pPr>
            <a:r>
              <a:rPr lang="en-US" sz="4400" b="1" kern="0" dirty="0"/>
              <a:t>Subgroups 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8</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752600"/>
            <a:ext cx="8686800" cy="4541618"/>
          </a:xfrm>
        </p:spPr>
        <p:txBody>
          <a:bodyPr/>
          <a:lstStyle/>
          <a:p>
            <a:pPr marL="233363" indent="0" fontAlgn="b">
              <a:lnSpc>
                <a:spcPct val="80000"/>
              </a:lnSpc>
              <a:spcAft>
                <a:spcPts val="0"/>
              </a:spcAft>
              <a:buNone/>
              <a:defRPr/>
            </a:pPr>
            <a:r>
              <a:rPr lang="en-US" sz="1000" kern="1200" dirty="0">
                <a:cs typeface="Arial" panose="020B0604020202020204" pitchFamily="34" charset="0"/>
              </a:rPr>
              <a:t>Chair: </a:t>
            </a:r>
            <a:r>
              <a:rPr lang="en-US" sz="1000" kern="1200" dirty="0">
                <a:solidFill>
                  <a:srgbClr val="0000FF"/>
                </a:solidFill>
                <a:cs typeface="Arial" panose="020B0604020202020204" pitchFamily="34" charset="0"/>
                <a:hlinkClick r:id="rId2">
                  <a:extLst>
                    <a:ext uri="{A12FA001-AC4F-418D-AE19-62706E023703}">
                      <ahyp:hlinkClr xmlns:ahyp="http://schemas.microsoft.com/office/drawing/2018/hyperlinkcolor" val="tx"/>
                    </a:ext>
                  </a:extLst>
                </a:hlinkClick>
              </a:rPr>
              <a:t>Thomas Kürner</a:t>
            </a:r>
            <a:endParaRPr lang="en-US" sz="1000" kern="1200" dirty="0">
              <a:solidFill>
                <a:srgbClr val="0000FF"/>
              </a:solidFill>
              <a:cs typeface="Arial" panose="020B0604020202020204" pitchFamily="34" charset="0"/>
            </a:endParaRP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defRPr/>
            </a:pPr>
            <a:r>
              <a:rPr lang="en-US" sz="1000" kern="1200" dirty="0">
                <a:cs typeface="Arial" panose="020B0604020202020204" pitchFamily="34" charset="0"/>
              </a:rPr>
              <a:t>Objective:</a:t>
            </a:r>
          </a:p>
          <a:p>
            <a:pPr marL="457200" indent="0" fontAlgn="b">
              <a:lnSpc>
                <a:spcPct val="80000"/>
              </a:lnSpc>
              <a:spcAft>
                <a:spcPts val="0"/>
              </a:spcAft>
              <a:buNone/>
              <a:tabLst>
                <a:tab pos="446088" algn="l"/>
              </a:tabLst>
              <a:defRPr/>
            </a:pPr>
            <a:r>
              <a:rPr lang="en-US" sz="1000" kern="1200" dirty="0">
                <a:cs typeface="Arial" panose="020B0604020202020204" pitchFamily="34" charset="0"/>
              </a:rPr>
              <a:t>Revision of IEEE Std 802.15.3-2016</a:t>
            </a:r>
          </a:p>
          <a:p>
            <a:pPr marL="0" indent="0" fontAlgn="b">
              <a:lnSpc>
                <a:spcPct val="80000"/>
              </a:lnSpc>
              <a:spcAft>
                <a:spcPts val="0"/>
              </a:spcAft>
              <a:buNone/>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solidFill>
                  <a:srgbClr val="0000FF"/>
                </a:solidFill>
                <a:cs typeface="Arial" panose="020B0604020202020204" pitchFamily="34" charset="0"/>
                <a:hlinkClick r:id="rId3">
                  <a:extLst>
                    <a:ext uri="{A12FA001-AC4F-418D-AE19-62706E023703}">
                      <ahyp:hlinkClr xmlns:ahyp="http://schemas.microsoft.com/office/drawing/2018/hyperlinkcolor" val="tx"/>
                    </a:ext>
                  </a:extLst>
                </a:hlinkClick>
              </a:rPr>
              <a:t>TG3mb Webpage</a:t>
            </a:r>
            <a:endParaRPr lang="en-US" sz="1000" kern="1200" dirty="0">
              <a:solidFill>
                <a:srgbClr val="0000FF"/>
              </a:solidFill>
              <a:cs typeface="Arial" panose="020B0604020202020204" pitchFamily="34" charset="0"/>
            </a:endParaRPr>
          </a:p>
          <a:p>
            <a:pPr marL="0" indent="0" fontAlgn="b">
              <a:lnSpc>
                <a:spcPct val="80000"/>
              </a:lnSpc>
              <a:spcAft>
                <a:spcPts val="0"/>
              </a:spcAft>
              <a:buNone/>
              <a:tabLst>
                <a:tab pos="446088" algn="l"/>
              </a:tabLst>
              <a:defRPr/>
            </a:pPr>
            <a:endParaRPr lang="en-US" sz="1000" kern="1200" dirty="0">
              <a:cs typeface="Arial" panose="020B0604020202020204" pitchFamily="34" charset="0"/>
            </a:endParaRPr>
          </a:p>
          <a:p>
            <a:pPr marL="233363" indent="0" fontAlgn="b">
              <a:lnSpc>
                <a:spcPct val="80000"/>
              </a:lnSpc>
              <a:spcAft>
                <a:spcPts val="0"/>
              </a:spcAft>
              <a:buNone/>
              <a:tabLst>
                <a:tab pos="446088" algn="l"/>
              </a:tabLst>
              <a:defRPr/>
            </a:pPr>
            <a:r>
              <a:rPr lang="en-US" sz="1000" kern="1200" dirty="0">
                <a:cs typeface="Arial" panose="020B0604020202020204" pitchFamily="34" charset="0"/>
              </a:rPr>
              <a:t>Areas being worked on include:</a:t>
            </a:r>
          </a:p>
          <a:p>
            <a:pPr marL="574675" indent="-119063" fontAlgn="b">
              <a:lnSpc>
                <a:spcPct val="80000"/>
              </a:lnSpc>
              <a:spcAft>
                <a:spcPts val="0"/>
              </a:spcAft>
              <a:tabLst>
                <a:tab pos="446088" algn="l"/>
              </a:tabLst>
              <a:defRPr/>
            </a:pPr>
            <a:r>
              <a:rPr lang="en-US" sz="1000" kern="1200" dirty="0">
                <a:cs typeface="Arial" panose="020B0604020202020204" pitchFamily="34" charset="0"/>
              </a:rPr>
              <a:t>Roll-up of all amendments since the last revision</a:t>
            </a:r>
          </a:p>
          <a:p>
            <a:pPr marL="574675" indent="-119063" fontAlgn="b">
              <a:lnSpc>
                <a:spcPct val="80000"/>
              </a:lnSpc>
              <a:spcAft>
                <a:spcPts val="0"/>
              </a:spcAft>
              <a:tabLst>
                <a:tab pos="446088" algn="l"/>
              </a:tabLst>
              <a:defRPr/>
            </a:pPr>
            <a:r>
              <a:rPr lang="en-US" sz="1000" kern="1200" dirty="0">
                <a:cs typeface="Arial" panose="020B0604020202020204" pitchFamily="34" charset="0"/>
              </a:rPr>
              <a:t>Include all new frequency bands above 275 GHz identified by WRC 2019</a:t>
            </a:r>
          </a:p>
          <a:p>
            <a:pPr marL="574675" indent="-119063" fontAlgn="b">
              <a:lnSpc>
                <a:spcPct val="80000"/>
              </a:lnSpc>
              <a:spcAft>
                <a:spcPts val="0"/>
              </a:spcAft>
              <a:tabLst>
                <a:tab pos="446088" algn="l"/>
              </a:tabLst>
              <a:defRPr/>
            </a:pPr>
            <a:r>
              <a:rPr lang="en-US" sz="1000" kern="1200" dirty="0">
                <a:cs typeface="Arial" panose="020B0604020202020204" pitchFamily="34" charset="0"/>
              </a:rPr>
              <a:t>Fix RIFS timing parameter issue</a:t>
            </a:r>
          </a:p>
          <a:p>
            <a:pPr marL="574675" indent="-119063" fontAlgn="b">
              <a:lnSpc>
                <a:spcPct val="80000"/>
              </a:lnSpc>
              <a:spcAft>
                <a:spcPts val="0"/>
              </a:spcAft>
              <a:tabLst>
                <a:tab pos="446088" algn="l"/>
              </a:tabLst>
              <a:defRPr/>
            </a:pPr>
            <a:r>
              <a:rPr lang="en-US" sz="1000" kern="1200" dirty="0">
                <a:cs typeface="Arial" panose="020B0604020202020204" pitchFamily="34" charset="0"/>
              </a:rPr>
              <a:t>Replace reference to IEEE Std 802.1D by reference to IEEE Std 802.1Q</a:t>
            </a:r>
          </a:p>
          <a:p>
            <a:pPr marL="574675" indent="-119063" fontAlgn="b">
              <a:lnSpc>
                <a:spcPct val="80000"/>
              </a:lnSpc>
              <a:spcAft>
                <a:spcPts val="0"/>
              </a:spcAft>
              <a:tabLst>
                <a:tab pos="446088" algn="l"/>
              </a:tabLst>
              <a:defRPr/>
            </a:pPr>
            <a:r>
              <a:rPr lang="en-US" sz="1000" kern="1200" dirty="0">
                <a:cs typeface="Arial" panose="020B0604020202020204" pitchFamily="34" charset="0"/>
              </a:rPr>
              <a:t>Introduce two new modulation schemes (16-APSK, 32-APSK)</a:t>
            </a:r>
          </a:p>
          <a:p>
            <a:pPr marL="233363" indent="0" fontAlgn="b">
              <a:lnSpc>
                <a:spcPct val="80000"/>
              </a:lnSpc>
              <a:spcAft>
                <a:spcPts val="0"/>
              </a:spcAft>
              <a:buNone/>
              <a:tabLst>
                <a:tab pos="446088" algn="l"/>
              </a:tabLst>
              <a:defRPr/>
            </a:pPr>
            <a:endParaRPr lang="en-US" sz="1000" kern="1200" dirty="0">
              <a:cs typeface="Arial" charset="0"/>
            </a:endParaRPr>
          </a:p>
          <a:p>
            <a:pPr marL="233363" indent="0" fontAlgn="b">
              <a:lnSpc>
                <a:spcPct val="80000"/>
              </a:lnSpc>
              <a:spcAft>
                <a:spcPts val="0"/>
              </a:spcAft>
              <a:buNone/>
              <a:tabLst>
                <a:tab pos="446088" algn="l"/>
              </a:tabLst>
              <a:defRPr/>
            </a:pPr>
            <a:r>
              <a:rPr lang="en-US" sz="1000" kern="1200" dirty="0">
                <a:cs typeface="Arial" charset="0"/>
              </a:rPr>
              <a:t>IEEE Std 802.15.3-2023 was approved in September 2023 and published in February 2024</a:t>
            </a:r>
          </a:p>
          <a:p>
            <a:pPr marL="457200" indent="-457200" fontAlgn="b">
              <a:lnSpc>
                <a:spcPct val="80000"/>
              </a:lnSpc>
              <a:spcAft>
                <a:spcPts val="0"/>
              </a:spcAft>
              <a:buNone/>
              <a:defRPr/>
            </a:pPr>
            <a:endParaRPr lang="en-US" sz="11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800" kern="1200" dirty="0">
              <a:latin typeface="Arial Rounded MT Bold" pitchFamily="34" charset="0"/>
              <a:cs typeface="Arial" charset="0"/>
            </a:endParaRPr>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533400" y="777631"/>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marL="644525" indent="-644525" fontAlgn="b">
              <a:lnSpc>
                <a:spcPct val="80000"/>
              </a:lnSpc>
              <a:spcAft>
                <a:spcPts val="0"/>
              </a:spcAft>
              <a:buFontTx/>
              <a:buNone/>
              <a:tabLst>
                <a:tab pos="446088" algn="l"/>
              </a:tabLst>
              <a:defRPr/>
            </a:pPr>
            <a:r>
              <a:rPr lang="en-US" sz="3200" dirty="0">
                <a:latin typeface="Arial Rounded MT Bold" pitchFamily="34" charset="0"/>
                <a:cs typeface="Arial" charset="0"/>
              </a:rPr>
              <a:t>TG3mb (HSD)</a:t>
            </a:r>
            <a:r>
              <a:rPr lang="en-US" sz="3200" kern="1200" dirty="0">
                <a:latin typeface="Arial Rounded MT Bold" pitchFamily="34" charset="0"/>
                <a:cs typeface="Arial" charset="0"/>
              </a:rPr>
              <a:t> - Revision of IEEE Std 802.15.3-2016</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9</a:t>
            </a:fld>
            <a:endParaRPr lang="en-US" sz="1200" dirty="0"/>
          </a:p>
        </p:txBody>
      </p:sp>
    </p:spTree>
    <p:extLst>
      <p:ext uri="{BB962C8B-B14F-4D97-AF65-F5344CB8AC3E}">
        <p14:creationId xmlns:p14="http://schemas.microsoft.com/office/powerpoint/2010/main" val="1301631285"/>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47281</TotalTime>
  <Words>2745</Words>
  <Application>Microsoft Office PowerPoint</Application>
  <PresentationFormat>On-screen Show (4:3)</PresentationFormat>
  <Paragraphs>430</Paragraphs>
  <Slides>26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Arial Rounded MT Bold</vt:lpstr>
      <vt:lpstr>Times New Roman</vt:lpstr>
      <vt:lpstr>IEEE-802_15</vt:lpstr>
      <vt:lpstr> 149th Session of meetings of the  IEEE 802.15 Working Group for Wireless Specialty Networks (WSN)</vt:lpstr>
      <vt:lpstr>PowerPoint Presentation</vt:lpstr>
      <vt:lpstr>PowerPoint Presentation</vt:lpstr>
      <vt:lpstr>PowerPoint Presentation</vt:lpstr>
      <vt:lpstr>PowerPoint Presentation</vt:lpstr>
      <vt:lpstr>2.6a: 2024 January Designation of Individual experts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1289</cp:revision>
  <cp:lastPrinted>2000-07-07T01:25:49Z</cp:lastPrinted>
  <dcterms:created xsi:type="dcterms:W3CDTF">1999-06-22T06:24:01Z</dcterms:created>
  <dcterms:modified xsi:type="dcterms:W3CDTF">2024-03-14T18:51:00Z</dcterms:modified>
  <cp:category/>
</cp:coreProperties>
</file>