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918" r:id="rId3"/>
    <p:sldId id="919" r:id="rId4"/>
    <p:sldId id="920" r:id="rId5"/>
    <p:sldId id="921" r:id="rId6"/>
    <p:sldId id="922" r:id="rId7"/>
    <p:sldId id="923" r:id="rId8"/>
    <p:sldId id="92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03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674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948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358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925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04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653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802.15-24/0101r0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1&amp;is_group=0000&amp;is_year=202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4/18-24-0006-08-0000-proposed-response-to-colombia-ane-s-consultation-on-6-ghz-band-coexistence-study.pdf" TargetMode="External"/><Relationship Id="rId4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ocuments?is_dcn=24&amp;is_group=0000&amp;is_year=2024" TargetMode="External"/><Relationship Id="rId3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7" Type="http://schemas.openxmlformats.org/officeDocument/2006/relationships/hyperlink" Target="https://mentor.ieee.org/802.18/documents?is_dcn=22&amp;is_group=0000&amp;is_year=202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23&amp;is_group=0000&amp;is_year=2024" TargetMode="External"/><Relationship Id="rId5" Type="http://schemas.openxmlformats.org/officeDocument/2006/relationships/hyperlink" Target="https://www.federalregister.gov/documents/2024/02/20/2024-03400/request-for-information-on-the-national-spectrum-research-and-development-plan" TargetMode="External"/><Relationship Id="rId4" Type="http://schemas.openxmlformats.org/officeDocument/2006/relationships/hyperlink" Target="https://mentor.ieee.org/802.18/documents?is_dcn=0007&amp;is_year=2024" TargetMode="External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25&amp;is_group=0000&amp;is_year=202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to 802.15 Liaison Report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March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 </a:t>
            </a:r>
            <a:r>
              <a:rPr lang="en-GB" sz="2000" b="0" smtClean="0"/>
              <a:t>13 </a:t>
            </a:r>
            <a:r>
              <a:rPr lang="en-GB" sz="2000" b="0" dirty="0" smtClean="0"/>
              <a:t>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12 March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58 voters </a:t>
            </a:r>
            <a:r>
              <a:rPr lang="en-US" altLang="en-US" sz="1800" dirty="0"/>
              <a:t>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3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14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</a:t>
            </a:r>
            <a:r>
              <a:rPr lang="en-US" altLang="en-US" sz="1800" dirty="0">
                <a:solidFill>
                  <a:schemeClr val="tx1"/>
                </a:solidFill>
              </a:rPr>
              <a:t>VACANT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82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dirty="0">
                <a:hlinkClick r:id="rId4"/>
              </a:rPr>
              <a:t>6 GHz Second Further Notice of Proposed </a:t>
            </a:r>
            <a:r>
              <a:rPr lang="en-US" sz="1800" dirty="0" smtClean="0">
                <a:hlinkClick r:id="rId4"/>
              </a:rPr>
              <a:t>Rulemaking</a:t>
            </a:r>
            <a:endParaRPr lang="en-US" altLang="en-US" sz="18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Colombia </a:t>
            </a:r>
            <a:r>
              <a:rPr lang="en-US" sz="1800" dirty="0" smtClean="0"/>
              <a:t>ANE</a:t>
            </a:r>
            <a:r>
              <a:rPr lang="en-US" sz="1800" dirty="0"/>
              <a:t>:</a:t>
            </a:r>
            <a:r>
              <a:rPr lang="en-US" sz="1800" dirty="0" smtClean="0"/>
              <a:t>  </a:t>
            </a:r>
            <a:r>
              <a:rPr lang="en-US" sz="1800" dirty="0" smtClean="0">
                <a:hlinkClick r:id="rId5"/>
              </a:rPr>
              <a:t>6 </a:t>
            </a:r>
            <a:r>
              <a:rPr lang="en-US" sz="1800" dirty="0">
                <a:hlinkClick r:id="rId5"/>
              </a:rPr>
              <a:t>GHz band coexistence </a:t>
            </a:r>
            <a:r>
              <a:rPr lang="en-US" sz="1800" dirty="0" smtClean="0">
                <a:hlinkClick r:id="rId5"/>
              </a:rPr>
              <a:t>study</a:t>
            </a:r>
            <a:endParaRPr lang="en-US" altLang="en-US" sz="22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000" dirty="0"/>
              <a:t>Update from ETSI BRAN on 18 January 2024.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69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>
                <a:cs typeface="Arial" panose="020B0604020202020204" pitchFamily="34" charset="0"/>
              </a:rPr>
              <a:t>and </a:t>
            </a:r>
            <a:r>
              <a:rPr lang="en-US" altLang="en-US" sz="2200" dirty="0" smtClean="0">
                <a:cs typeface="Arial" panose="020B0604020202020204" pitchFamily="34" charset="0"/>
              </a:rPr>
              <a:t>consider approval of an IEEE 802 LMSC’s response </a:t>
            </a:r>
            <a:r>
              <a:rPr lang="en-US" altLang="en-US" sz="2200" dirty="0">
                <a:cs typeface="Arial" panose="020B0604020202020204" pitchFamily="34" charset="0"/>
              </a:rPr>
              <a:t>to </a:t>
            </a:r>
            <a:r>
              <a:rPr lang="en-US" altLang="en-US" sz="2200" dirty="0" smtClean="0">
                <a:cs typeface="Arial" panose="020B0604020202020204" pitchFamily="34" charset="0"/>
              </a:rPr>
              <a:t>the following consultations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800" dirty="0">
                <a:hlinkClick r:id="rId3"/>
              </a:rPr>
              <a:t>6 GHz Second Further Notice of Proposed </a:t>
            </a:r>
            <a:r>
              <a:rPr lang="en-US" sz="1800" dirty="0" smtClean="0">
                <a:hlinkClick r:id="rId3"/>
              </a:rPr>
              <a:t>Rulemaking</a:t>
            </a:r>
            <a:endParaRPr lang="en-US" sz="1800" dirty="0"/>
          </a:p>
          <a:p>
            <a:pPr lvl="2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pc="-5" dirty="0" smtClean="0">
                <a:cs typeface="Arial"/>
              </a:rPr>
              <a:t>Draft response: </a:t>
            </a:r>
            <a:r>
              <a:rPr lang="en-US" spc="-5" dirty="0" smtClean="0">
                <a:cs typeface="Arial"/>
                <a:hlinkClick r:id="rId4"/>
              </a:rPr>
              <a:t>18-24/0007</a:t>
            </a:r>
            <a:endParaRPr lang="en-US" spc="-5" dirty="0" smtClean="0"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NSF:  </a:t>
            </a:r>
            <a:r>
              <a:rPr lang="en-US" sz="1800" dirty="0">
                <a:hlinkClick r:id="rId5"/>
              </a:rPr>
              <a:t>Request for Information on the National Spectrum Research and Development Plan</a:t>
            </a:r>
            <a:r>
              <a:rPr lang="en-US" sz="1800" dirty="0"/>
              <a:t> </a:t>
            </a:r>
            <a:r>
              <a:rPr lang="en-US" sz="1800" dirty="0" smtClean="0"/>
              <a:t>(Tentative)</a:t>
            </a:r>
            <a:endParaRPr lang="en-US" spc="-5" dirty="0"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marR="117475" lvl="1" indent="-2809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 March </a:t>
            </a:r>
            <a:r>
              <a:rPr lang="en-US" sz="1800" spc="-5" dirty="0">
                <a:cs typeface="Arial"/>
              </a:rPr>
              <a:t>2024 </a:t>
            </a:r>
            <a:r>
              <a:rPr lang="en-US" sz="1800" spc="-5" dirty="0">
                <a:cs typeface="Arial"/>
                <a:hlinkClick r:id="rId6"/>
              </a:rPr>
              <a:t>update</a:t>
            </a:r>
            <a:endParaRPr lang="en-US" sz="1800" spc="-5" dirty="0">
              <a:cs typeface="Arial"/>
            </a:endParaRPr>
          </a:p>
          <a:p>
            <a:pPr marR="117475" lvl="1" indent="-2809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7"/>
              </a:rPr>
              <a:t>Update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>
                <a:cs typeface="Arial"/>
              </a:rPr>
              <a:t>on UWB Regulation Framework in Europe</a:t>
            </a:r>
          </a:p>
          <a:p>
            <a:pPr marR="117475" lvl="1" indent="-2809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hlinkClick r:id="rId8"/>
              </a:rPr>
              <a:t>Overview</a:t>
            </a:r>
            <a:r>
              <a:rPr lang="en-US" sz="1800" dirty="0"/>
              <a:t> on CEPT ECC Report in PC on OOB limits for VLB RLAN in 6 GHz</a:t>
            </a:r>
            <a:endParaRPr lang="en-US" sz="1800" spc="-5" dirty="0">
              <a:cs typeface="Arial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99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399" y="1524000"/>
            <a:ext cx="8232259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2200" dirty="0" smtClean="0"/>
              <a:t>Invited presentation (bimonthly members enrichment activities)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b="0" dirty="0" smtClean="0"/>
              <a:t>Title:  </a:t>
            </a:r>
            <a:r>
              <a:rPr lang="en-US" sz="1800" dirty="0" smtClean="0"/>
              <a:t>The </a:t>
            </a:r>
            <a:r>
              <a:rPr lang="en-US" sz="1800" dirty="0"/>
              <a:t>RSPG Work </a:t>
            </a:r>
            <a:r>
              <a:rPr lang="en-US" sz="1800" dirty="0" err="1"/>
              <a:t>Programme</a:t>
            </a:r>
            <a:r>
              <a:rPr lang="en-US" sz="1800" dirty="0"/>
              <a:t> for 2024-2025</a:t>
            </a:r>
            <a:endParaRPr lang="en-US" sz="18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b="0" dirty="0" smtClean="0"/>
              <a:t>Speaker:  Dr. </a:t>
            </a:r>
            <a:r>
              <a:rPr lang="en-US" sz="1800" dirty="0" err="1" smtClean="0"/>
              <a:t>Aleksander</a:t>
            </a:r>
            <a:r>
              <a:rPr lang="en-US" sz="1800" dirty="0" smtClean="0"/>
              <a:t> </a:t>
            </a:r>
            <a:r>
              <a:rPr lang="en-US" sz="1800" dirty="0" err="1" smtClean="0"/>
              <a:t>Sołtysik</a:t>
            </a:r>
            <a:endParaRPr lang="en-US" sz="1800" dirty="0"/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Chair</a:t>
            </a:r>
            <a:r>
              <a:rPr lang="en-US" sz="1600" dirty="0"/>
              <a:t>, </a:t>
            </a:r>
            <a:r>
              <a:rPr lang="en-US" sz="1600" dirty="0" smtClean="0"/>
              <a:t>European Commission Radio </a:t>
            </a:r>
            <a:r>
              <a:rPr lang="en-US" sz="1600" dirty="0"/>
              <a:t>Spectrum Policy </a:t>
            </a:r>
            <a:r>
              <a:rPr lang="en-US" sz="1600" dirty="0" smtClean="0"/>
              <a:t>Group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Permanent </a:t>
            </a:r>
            <a:r>
              <a:rPr lang="en-US" sz="1600" dirty="0"/>
              <a:t>Representation of Poland to the </a:t>
            </a:r>
            <a:r>
              <a:rPr lang="en-US" sz="1600" dirty="0" smtClean="0"/>
              <a:t>European Union</a:t>
            </a:r>
            <a:endParaRPr lang="en-US" sz="1600" b="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Document: </a:t>
            </a:r>
            <a:r>
              <a:rPr lang="en-US" sz="1800" dirty="0">
                <a:hlinkClick r:id="rId3"/>
              </a:rPr>
              <a:t>18-24/0025</a:t>
            </a:r>
            <a:endParaRPr lang="en-US" sz="180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pic>
        <p:nvPicPr>
          <p:cNvPr id="4098" name="Picture 2" descr="Dr Aleksander Sołtysi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659" y="1600200"/>
            <a:ext cx="2211367" cy="2946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9421565" y="4562656"/>
            <a:ext cx="20084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  Source</a:t>
            </a:r>
            <a:r>
              <a:rPr lang="en-US" sz="1200" dirty="0">
                <a:solidFill>
                  <a:schemeClr val="tx1"/>
                </a:solidFill>
              </a:rPr>
              <a:t>: </a:t>
            </a:r>
            <a:r>
              <a:rPr lang="en-US" sz="1200" dirty="0" err="1" smtClean="0">
                <a:solidFill>
                  <a:schemeClr val="tx1"/>
                </a:solidFill>
              </a:rPr>
              <a:t>Aleksander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Soltysik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54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Conduct officer election by using </a:t>
            </a:r>
            <a:r>
              <a:rPr lang="en-US" altLang="en-US" sz="2200" dirty="0" err="1" smtClean="0">
                <a:cs typeface="Arial" panose="020B0604020202020204" pitchFamily="34" charset="0"/>
              </a:rPr>
              <a:t>DirectVote</a:t>
            </a:r>
            <a:r>
              <a:rPr lang="en-US" altLang="en-US" sz="2200" dirty="0" smtClean="0">
                <a:cs typeface="Arial" panose="020B0604020202020204" pitchFamily="34" charset="0"/>
              </a:rPr>
              <a:t> Line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spc="-5" dirty="0" smtClean="0">
                <a:cs typeface="Arial"/>
              </a:rPr>
              <a:t>Chair </a:t>
            </a:r>
            <a:r>
              <a:rPr lang="en-US" sz="2200" spc="-5" dirty="0">
                <a:cs typeface="Arial"/>
              </a:rPr>
              <a:t>candidate: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Edward Au (Huawei </a:t>
            </a:r>
            <a:r>
              <a:rPr lang="en-US" sz="1800" spc="-5" dirty="0" smtClean="0">
                <a:cs typeface="Arial"/>
              </a:rPr>
              <a:t>Technologies)</a:t>
            </a:r>
            <a:endParaRPr lang="en-US" sz="1800" spc="-5" dirty="0">
              <a:cs typeface="Arial"/>
            </a:endParaRPr>
          </a:p>
          <a:p>
            <a:pPr marL="344488" marR="117475" indent="-344488" algn="just">
              <a:spcBef>
                <a:spcPts val="1800"/>
              </a:spcBef>
              <a:buClrTx/>
              <a:buFont typeface="Times New Roman" pitchFamily="16" charset="0"/>
              <a:buChar char="•"/>
              <a:tabLst>
                <a:tab pos="344488" algn="l"/>
              </a:tabLst>
            </a:pPr>
            <a:r>
              <a:rPr lang="en-US" sz="2200" spc="-5" dirty="0" smtClean="0">
                <a:cs typeface="Arial"/>
              </a:rPr>
              <a:t>Vice </a:t>
            </a:r>
            <a:r>
              <a:rPr lang="en-US" sz="2200" spc="-5" dirty="0">
                <a:cs typeface="Arial"/>
              </a:rPr>
              <a:t>Chair candidates (in alphabetical order of their family names):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Stuart Kerry (OK-Brit; Self)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Gaurav </a:t>
            </a:r>
            <a:r>
              <a:rPr lang="en-US" sz="1800" dirty="0" err="1"/>
              <a:t>Patwardhan</a:t>
            </a:r>
            <a:r>
              <a:rPr lang="en-US" sz="1800" dirty="0"/>
              <a:t> (Hewlett Packard Enterprise)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Al </a:t>
            </a:r>
            <a:r>
              <a:rPr lang="en-US" sz="1800" dirty="0" err="1"/>
              <a:t>Petrick</a:t>
            </a:r>
            <a:r>
              <a:rPr lang="en-US" sz="1800" dirty="0"/>
              <a:t> (</a:t>
            </a:r>
            <a:r>
              <a:rPr lang="en-US" sz="1800" dirty="0" err="1"/>
              <a:t>Skywork</a:t>
            </a:r>
            <a:r>
              <a:rPr lang="en-US" sz="1800" dirty="0"/>
              <a:t> Solution)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Ben Rolfe (Blind Creek Associates)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66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THANK YOU VERY MUCH for your suppor</a:t>
            </a:r>
            <a:r>
              <a:rPr lang="en-US" sz="2800" dirty="0">
                <a:solidFill>
                  <a:srgbClr val="0070C0"/>
                </a:solidFill>
              </a:rPr>
              <a:t>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048000"/>
          </a:xfrm>
        </p:spPr>
        <p:txBody>
          <a:bodyPr/>
          <a:lstStyle/>
          <a:p>
            <a:pPr marL="0" indent="0" algn="just">
              <a:spcBef>
                <a:spcPts val="900"/>
              </a:spcBef>
              <a:spcAft>
                <a:spcPts val="600"/>
              </a:spcAft>
            </a:pPr>
            <a:r>
              <a:rPr lang="en-US" altLang="en-US" sz="2000" dirty="0" smtClean="0"/>
              <a:t>Thank you very much for all of your support these 2 years:</a:t>
            </a:r>
          </a:p>
          <a:p>
            <a:pPr algn="just">
              <a:spcBef>
                <a:spcPts val="9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34 submissions to consultations issued by 19 administrations all over the world, with increasing number of comments accepted/recognized</a:t>
            </a:r>
            <a:endParaRPr lang="en-US" altLang="en-US" sz="2000" dirty="0"/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11 submissions to ITU-R WP5A through </a:t>
            </a:r>
            <a:r>
              <a:rPr lang="en-US" altLang="en-US" sz="2000" dirty="0"/>
              <a:t>collaboration with IEEE 802.11 ITU </a:t>
            </a:r>
            <a:r>
              <a:rPr lang="en-US" altLang="en-US" sz="2000" dirty="0" smtClean="0"/>
              <a:t>AHG </a:t>
            </a:r>
            <a:endParaRPr lang="en-US" altLang="en-US" sz="2000" dirty="0"/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3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IEEE SA Government Engagement Program on Standards </a:t>
            </a: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webinars</a:t>
            </a:r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6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invited presentations as part of the member enrichment activities (one per mixed-mode plenary/interim since May 2023)</a:t>
            </a:r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0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000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15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Goals for the next </a:t>
            </a:r>
            <a:r>
              <a:rPr lang="en-US" sz="2800" smtClean="0">
                <a:solidFill>
                  <a:srgbClr val="0070C0"/>
                </a:solidFill>
              </a:rPr>
              <a:t>two-year term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Content Placeholder 5">
            <a:extLst>
              <a:ext uri="{FF2B5EF4-FFF2-40B4-BE49-F238E27FC236}">
                <a16:creationId xmlns="" xmlns:a16="http://schemas.microsoft.com/office/drawing/2014/main" id="{4DEAA620-1743-D50C-8167-98C3A480DD9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58788" y="1732283"/>
          <a:ext cx="10242612" cy="2825938"/>
        </p:xfrm>
        <a:graphic>
          <a:graphicData uri="http://schemas.openxmlformats.org/drawingml/2006/table">
            <a:tbl>
              <a:tblPr firstRow="1" bandRow="1"/>
              <a:tblGrid>
                <a:gridCol w="1806458">
                  <a:extLst>
                    <a:ext uri="{9D8B030D-6E8A-4147-A177-3AD203B41FA5}">
                      <a16:colId xmlns="" xmlns:a16="http://schemas.microsoft.com/office/drawing/2014/main" val="2247127104"/>
                    </a:ext>
                  </a:extLst>
                </a:gridCol>
                <a:gridCol w="2719398">
                  <a:extLst>
                    <a:ext uri="{9D8B030D-6E8A-4147-A177-3AD203B41FA5}">
                      <a16:colId xmlns="" xmlns:a16="http://schemas.microsoft.com/office/drawing/2014/main" val="2198191441"/>
                    </a:ext>
                  </a:extLst>
                </a:gridCol>
                <a:gridCol w="5716756">
                  <a:extLst>
                    <a:ext uri="{9D8B030D-6E8A-4147-A177-3AD203B41FA5}">
                      <a16:colId xmlns="" xmlns:a16="http://schemas.microsoft.com/office/drawing/2014/main" val="195938131"/>
                    </a:ext>
                  </a:extLst>
                </a:gridCol>
              </a:tblGrid>
              <a:tr h="412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Focus Area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6350" cap="flat" cmpd="sng" algn="ctr">
                      <a:solidFill>
                        <a:srgbClr val="00619B"/>
                      </a:solidFill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solidFill>
                        <a:srgbClr val="00619B"/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9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Option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19B"/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9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Concept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19B"/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20706104"/>
                  </a:ext>
                </a:extLst>
              </a:tr>
              <a:tr h="82525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Identify opportunities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 consultations </a:t>
                      </a:r>
                      <a:endParaRPr lang="en-US" sz="1600" b="0" dirty="0">
                        <a:solidFill>
                          <a:schemeClr val="accent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Continue to advocate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 policies that can support the growth of the 802 wireless-related ecosystems by contributing to relevant regulatory consultations worldwide. 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8946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the awareness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802 participants centric</a:t>
                      </a:r>
                      <a:endParaRPr lang="en-US" sz="1600" b="0" dirty="0">
                        <a:solidFill>
                          <a:schemeClr val="accent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Drive excitement for spectrum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regulation topics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through the bimonthly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members enrichment activities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51633786"/>
                  </a:ext>
                </a:extLst>
              </a:tr>
              <a:tr h="936178">
                <a:tc vMerge="1"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Policy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makers centric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Partner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with IEEE SA to organize webinars with policy makers through the IEEE SA Government Engagement Program on Standards (GEPS).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8961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51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69353</TotalTime>
  <Words>663</Words>
  <Application>Microsoft Office PowerPoint</Application>
  <PresentationFormat>Widescreen</PresentationFormat>
  <Paragraphs>133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to 802.15 Liaison Report March 2024</vt:lpstr>
      <vt:lpstr>RR-TAG at a glance</vt:lpstr>
      <vt:lpstr>Progress since the 2024 January interim</vt:lpstr>
      <vt:lpstr>Objectives this week (1)</vt:lpstr>
      <vt:lpstr>Objectives this week (2)</vt:lpstr>
      <vt:lpstr>Objectives this week (3)</vt:lpstr>
      <vt:lpstr>THANK YOU VERY MUCH for your support</vt:lpstr>
      <vt:lpstr>Goals for the next two-year term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15-24/0101r0</dc:title>
  <dc:creator>Edward Au</dc:creator>
  <cp:keywords>802.18 to 802.15 liaison</cp:keywords>
  <cp:lastModifiedBy>Edward Au</cp:lastModifiedBy>
  <cp:revision>5010</cp:revision>
  <cp:lastPrinted>1601-01-01T00:00:00Z</cp:lastPrinted>
  <dcterms:created xsi:type="dcterms:W3CDTF">2016-03-03T14:54:45Z</dcterms:created>
  <dcterms:modified xsi:type="dcterms:W3CDTF">2024-03-13T14:53:21Z</dcterms:modified>
  <cp:category>2024 March plenary</cp:category>
</cp:coreProperties>
</file>