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349" r:id="rId2"/>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55" autoAdjust="0"/>
    <p:restoredTop sz="94676" autoAdjust="0"/>
  </p:normalViewPr>
  <p:slideViewPr>
    <p:cSldViewPr>
      <p:cViewPr varScale="1">
        <p:scale>
          <a:sx n="187" d="100"/>
          <a:sy n="187" d="100"/>
        </p:scale>
        <p:origin x="1680" y="1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
        <p:nvSpPr>
          <p:cNvPr id="8" name="Rectangle 5">
            <a:extLst>
              <a:ext uri="{FF2B5EF4-FFF2-40B4-BE49-F238E27FC236}">
                <a16:creationId xmlns:a16="http://schemas.microsoft.com/office/drawing/2014/main" id="{12AC5FFF-9316-BA20-E3B3-38A4872F4735}"/>
              </a:ext>
            </a:extLst>
          </p:cNvPr>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r>
              <a:rPr lang="en-US" dirty="0"/>
              <a:t>Clint Powell, Meta Platforms</a:t>
            </a:r>
          </a:p>
        </p:txBody>
      </p:sp>
    </p:spTree>
    <p:extLst>
      <p:ext uri="{BB962C8B-B14F-4D97-AF65-F5344CB8AC3E}">
        <p14:creationId xmlns:p14="http://schemas.microsoft.com/office/powerpoint/2010/main" val="37311294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802.15-24-0129-00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685800" y="413854"/>
            <a:ext cx="15255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March 2024</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6324600" y="6469556"/>
            <a:ext cx="22062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Tim Godfrey, EPRI</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ieee802.org/15/pub/TG16t.html" TargetMode="External"/><Relationship Id="rId2" Type="http://schemas.openxmlformats.org/officeDocument/2006/relationships/hyperlink" Target="mailto:tim.godfrey@ieee.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Rectangle 3"/>
          <p:cNvSpPr>
            <a:spLocks noGrp="1" noChangeArrowheads="1"/>
          </p:cNvSpPr>
          <p:nvPr>
            <p:ph type="body" sz="half" idx="1"/>
          </p:nvPr>
        </p:nvSpPr>
        <p:spPr>
          <a:xfrm>
            <a:off x="228600" y="1752600"/>
            <a:ext cx="8686800" cy="4541618"/>
          </a:xfrm>
        </p:spPr>
        <p:txBody>
          <a:bodyPr/>
          <a:lstStyle/>
          <a:p>
            <a:pPr marL="233363" indent="0" fontAlgn="b">
              <a:lnSpc>
                <a:spcPct val="80000"/>
              </a:lnSpc>
              <a:spcAft>
                <a:spcPts val="0"/>
              </a:spcAft>
              <a:buNone/>
              <a:defRPr/>
            </a:pPr>
            <a:r>
              <a:rPr lang="en-US" sz="1000" kern="1200" dirty="0">
                <a:latin typeface="Arial" panose="020B0604020202020204" pitchFamily="34" charset="0"/>
                <a:cs typeface="Arial" panose="020B0604020202020204" pitchFamily="34" charset="0"/>
              </a:rPr>
              <a:t>Chair: </a:t>
            </a:r>
            <a:r>
              <a:rPr lang="en-US" sz="1000" kern="1200" dirty="0">
                <a:solidFill>
                  <a:srgbClr val="0000FF"/>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Tim Godfrey</a:t>
            </a:r>
            <a:endParaRPr lang="en-US" sz="1000" kern="1200" dirty="0">
              <a:solidFill>
                <a:srgbClr val="0000FF"/>
              </a:solidFill>
              <a:latin typeface="Arial" panose="020B0604020202020204" pitchFamily="34" charset="0"/>
              <a:cs typeface="Arial" panose="020B0604020202020204" pitchFamily="34" charset="0"/>
            </a:endParaRPr>
          </a:p>
          <a:p>
            <a:pPr marL="0" indent="0" fontAlgn="b">
              <a:lnSpc>
                <a:spcPct val="80000"/>
              </a:lnSpc>
              <a:spcAft>
                <a:spcPts val="0"/>
              </a:spcAft>
              <a:buNone/>
              <a:defRPr/>
            </a:pPr>
            <a:endParaRPr lang="en-US" sz="1000" kern="1200" dirty="0">
              <a:latin typeface="Arial" panose="020B0604020202020204" pitchFamily="34" charset="0"/>
              <a:cs typeface="Arial" panose="020B0604020202020204" pitchFamily="34" charset="0"/>
            </a:endParaRPr>
          </a:p>
          <a:p>
            <a:pPr marL="233363" indent="0" fontAlgn="b">
              <a:lnSpc>
                <a:spcPct val="80000"/>
              </a:lnSpc>
              <a:spcAft>
                <a:spcPts val="0"/>
              </a:spcAft>
              <a:buNone/>
              <a:defRPr/>
            </a:pPr>
            <a:r>
              <a:rPr lang="en-US" sz="1000" kern="1200" dirty="0">
                <a:latin typeface="Arial" panose="020B0604020202020204" pitchFamily="34" charset="0"/>
                <a:cs typeface="Arial" panose="020B0604020202020204" pitchFamily="34" charset="0"/>
              </a:rPr>
              <a:t>Objective:</a:t>
            </a:r>
          </a:p>
          <a:p>
            <a:pPr marL="457200" indent="0" fontAlgn="b">
              <a:lnSpc>
                <a:spcPct val="80000"/>
              </a:lnSpc>
              <a:spcAft>
                <a:spcPts val="0"/>
              </a:spcAft>
              <a:buNone/>
              <a:tabLst>
                <a:tab pos="446088" algn="l"/>
              </a:tabLst>
              <a:defRPr/>
            </a:pPr>
            <a:r>
              <a:rPr lang="en-US" sz="1000" kern="1200" dirty="0">
                <a:latin typeface="Arial" panose="020B0604020202020204" pitchFamily="34" charset="0"/>
                <a:cs typeface="Arial" panose="020B0604020202020204" pitchFamily="34" charset="0"/>
              </a:rPr>
              <a:t>Enhancements to IEEE 802.16-2017 physical layer (PHYs) and media access control (MAC) to enable operation in licensed spectrum with channel bandwidths greater than or equal to 5 kHz and less than 100 kHz. The amendment is frequency independent but focuses on spectrum less than 2 GHz. The range and data rate supported by the narrower channels are commensurate with those of the base standard, as scaled by the reduced channel bandwidth. The project also amends IEEE Std 802.16 as required to support aggregated operation in adjacent and non-adjacent channels.</a:t>
            </a:r>
          </a:p>
          <a:p>
            <a:pPr marL="457200" indent="0" fontAlgn="b">
              <a:lnSpc>
                <a:spcPct val="80000"/>
              </a:lnSpc>
              <a:spcAft>
                <a:spcPts val="0"/>
              </a:spcAft>
              <a:buNone/>
              <a:tabLst>
                <a:tab pos="446088" algn="l"/>
              </a:tabLst>
              <a:defRPr/>
            </a:pPr>
            <a:endParaRPr lang="en-US" sz="1000" kern="1200" dirty="0">
              <a:latin typeface="Arial" panose="020B0604020202020204" pitchFamily="34" charset="0"/>
              <a:cs typeface="Arial" panose="020B0604020202020204" pitchFamily="34" charset="0"/>
            </a:endParaRPr>
          </a:p>
          <a:p>
            <a:pPr marL="233363" indent="0" fontAlgn="b">
              <a:lnSpc>
                <a:spcPct val="80000"/>
              </a:lnSpc>
              <a:spcAft>
                <a:spcPts val="0"/>
              </a:spcAft>
              <a:buNone/>
              <a:tabLst>
                <a:tab pos="446088" algn="l"/>
              </a:tabLst>
              <a:defRPr/>
            </a:pPr>
            <a:r>
              <a:rPr lang="en-US" sz="1000" kern="1200" dirty="0">
                <a:solidFill>
                  <a:srgbClr val="0000FF"/>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TG16t Webpage</a:t>
            </a:r>
            <a:endParaRPr lang="en-US" sz="1000" kern="1200" dirty="0">
              <a:solidFill>
                <a:srgbClr val="0000FF"/>
              </a:solidFill>
              <a:latin typeface="Arial" panose="020B0604020202020204" pitchFamily="34" charset="0"/>
              <a:cs typeface="Arial" panose="020B0604020202020204" pitchFamily="34" charset="0"/>
            </a:endParaRPr>
          </a:p>
          <a:p>
            <a:pPr marL="233363" indent="0" fontAlgn="b">
              <a:lnSpc>
                <a:spcPct val="80000"/>
              </a:lnSpc>
              <a:spcAft>
                <a:spcPts val="0"/>
              </a:spcAft>
              <a:buNone/>
              <a:tabLst>
                <a:tab pos="446088" algn="l"/>
              </a:tabLst>
              <a:defRPr/>
            </a:pPr>
            <a:endParaRPr lang="en-US" sz="1000" kern="1200" dirty="0">
              <a:latin typeface="Arial" panose="020B0604020202020204" pitchFamily="34" charset="0"/>
              <a:cs typeface="Arial" panose="020B0604020202020204" pitchFamily="34" charset="0"/>
            </a:endParaRPr>
          </a:p>
          <a:p>
            <a:pPr marL="233363" indent="0" fontAlgn="b">
              <a:lnSpc>
                <a:spcPct val="80000"/>
              </a:lnSpc>
              <a:spcAft>
                <a:spcPts val="0"/>
              </a:spcAft>
              <a:buNone/>
              <a:tabLst>
                <a:tab pos="446088" algn="l"/>
              </a:tabLst>
              <a:defRPr/>
            </a:pPr>
            <a:r>
              <a:rPr lang="en-US" sz="1000" kern="1200" dirty="0">
                <a:latin typeface="Arial" panose="020B0604020202020204" pitchFamily="34" charset="0"/>
                <a:cs typeface="Arial" panose="020B0604020202020204" pitchFamily="34" charset="0"/>
              </a:rPr>
              <a:t>Areas being worked on include:</a:t>
            </a:r>
          </a:p>
          <a:p>
            <a:pPr marL="574675" indent="-119063" fontAlgn="b">
              <a:lnSpc>
                <a:spcPct val="80000"/>
              </a:lnSpc>
              <a:spcAft>
                <a:spcPts val="0"/>
              </a:spcAft>
              <a:tabLst>
                <a:tab pos="446088" algn="l"/>
              </a:tabLst>
              <a:defRPr/>
            </a:pPr>
            <a:r>
              <a:rPr lang="en-US" sz="1000" kern="1200" dirty="0">
                <a:latin typeface="Arial" panose="020B0604020202020204" pitchFamily="34" charset="0"/>
                <a:cs typeface="Arial" panose="020B0604020202020204" pitchFamily="34" charset="0"/>
              </a:rPr>
              <a:t>Definition of the </a:t>
            </a:r>
            <a:r>
              <a:rPr lang="en-US" sz="1000" kern="1200" dirty="0" err="1">
                <a:latin typeface="Arial" panose="020B0604020202020204" pitchFamily="34" charset="0"/>
                <a:cs typeface="Arial" panose="020B0604020202020204" pitchFamily="34" charset="0"/>
              </a:rPr>
              <a:t>WirelessMAN</a:t>
            </a:r>
            <a:r>
              <a:rPr lang="en-US" sz="1000" kern="1200" dirty="0">
                <a:latin typeface="Arial" panose="020B0604020202020204" pitchFamily="34" charset="0"/>
                <a:cs typeface="Arial" panose="020B0604020202020204" pitchFamily="34" charset="0"/>
              </a:rPr>
              <a:t>-NB PHY to enable operation in narrow channels</a:t>
            </a:r>
          </a:p>
          <a:p>
            <a:pPr marL="574675" indent="-119063" fontAlgn="b">
              <a:lnSpc>
                <a:spcPct val="80000"/>
              </a:lnSpc>
              <a:spcAft>
                <a:spcPts val="0"/>
              </a:spcAft>
              <a:tabLst>
                <a:tab pos="446088" algn="l"/>
              </a:tabLst>
              <a:defRPr/>
            </a:pPr>
            <a:r>
              <a:rPr lang="en-US" sz="1000" kern="1200" dirty="0">
                <a:latin typeface="Arial" panose="020B0604020202020204" pitchFamily="34" charset="0"/>
                <a:cs typeface="Arial" panose="020B0604020202020204" pitchFamily="34" charset="0"/>
              </a:rPr>
              <a:t>Aggregation of non-contiguous narrow channels to provide higher capacity</a:t>
            </a:r>
          </a:p>
          <a:p>
            <a:pPr marL="574675" indent="-119063" fontAlgn="b">
              <a:lnSpc>
                <a:spcPct val="80000"/>
              </a:lnSpc>
              <a:spcAft>
                <a:spcPts val="0"/>
              </a:spcAft>
              <a:tabLst>
                <a:tab pos="446088" algn="l"/>
              </a:tabLst>
              <a:defRPr/>
            </a:pPr>
            <a:r>
              <a:rPr lang="en-US" sz="1000" kern="1200" dirty="0">
                <a:latin typeface="Arial" panose="020B0604020202020204" pitchFamily="34" charset="0"/>
                <a:cs typeface="Arial" panose="020B0604020202020204" pitchFamily="34" charset="0"/>
              </a:rPr>
              <a:t>Enhancements to MAC to improve efficiency and reduce control overhead</a:t>
            </a:r>
          </a:p>
          <a:p>
            <a:pPr marL="574675" indent="-119063" fontAlgn="b">
              <a:lnSpc>
                <a:spcPct val="80000"/>
              </a:lnSpc>
              <a:spcAft>
                <a:spcPts val="0"/>
              </a:spcAft>
              <a:tabLst>
                <a:tab pos="446088" algn="l"/>
              </a:tabLst>
              <a:defRPr/>
            </a:pPr>
            <a:r>
              <a:rPr lang="en-US" sz="1000" kern="1200" dirty="0">
                <a:latin typeface="Arial" panose="020B0604020202020204" pitchFamily="34" charset="0"/>
                <a:cs typeface="Arial" panose="020B0604020202020204" pitchFamily="34" charset="0"/>
              </a:rPr>
              <a:t>Definition of a Direct Peer-to-Peer (DPP) mode to support operation without fixed infrastructure</a:t>
            </a:r>
          </a:p>
          <a:p>
            <a:pPr marL="574675" indent="-119063" fontAlgn="b">
              <a:lnSpc>
                <a:spcPct val="80000"/>
              </a:lnSpc>
              <a:spcAft>
                <a:spcPts val="0"/>
              </a:spcAft>
              <a:tabLst>
                <a:tab pos="446088" algn="l"/>
              </a:tabLst>
              <a:defRPr/>
            </a:pPr>
            <a:r>
              <a:rPr lang="en-US" sz="1000" kern="1200" dirty="0">
                <a:latin typeface="Arial" panose="020B0604020202020204" pitchFamily="34" charset="0"/>
                <a:cs typeface="Arial" panose="020B0604020202020204" pitchFamily="34" charset="0"/>
              </a:rPr>
              <a:t>Updates to security protocols</a:t>
            </a:r>
          </a:p>
          <a:p>
            <a:pPr marL="574675" indent="-119063" fontAlgn="b">
              <a:lnSpc>
                <a:spcPct val="80000"/>
              </a:lnSpc>
              <a:spcAft>
                <a:spcPts val="0"/>
              </a:spcAft>
              <a:tabLst>
                <a:tab pos="446088" algn="l"/>
              </a:tabLst>
              <a:defRPr/>
            </a:pPr>
            <a:endParaRPr lang="en-US" sz="1000" kern="1200" dirty="0">
              <a:latin typeface="Arial" panose="020B0604020202020204" pitchFamily="34" charset="0"/>
              <a:cs typeface="Arial" panose="020B0604020202020204" pitchFamily="34" charset="0"/>
            </a:endParaRPr>
          </a:p>
          <a:p>
            <a:pPr marL="404813" indent="-171450" fontAlgn="b">
              <a:lnSpc>
                <a:spcPct val="80000"/>
              </a:lnSpc>
              <a:spcAft>
                <a:spcPts val="0"/>
              </a:spcAft>
              <a:tabLst>
                <a:tab pos="446088" algn="l"/>
              </a:tabLst>
              <a:defRPr/>
            </a:pPr>
            <a:endParaRPr lang="en-US" sz="1000" kern="1200" dirty="0">
              <a:latin typeface="Arial" panose="020B0604020202020204" pitchFamily="34" charset="0"/>
              <a:cs typeface="Arial" panose="020B0604020202020204" pitchFamily="34" charset="0"/>
            </a:endParaRPr>
          </a:p>
          <a:p>
            <a:pPr marL="233363" indent="0" fontAlgn="b">
              <a:lnSpc>
                <a:spcPct val="80000"/>
              </a:lnSpc>
              <a:spcAft>
                <a:spcPts val="0"/>
              </a:spcAft>
              <a:buNone/>
              <a:tabLst>
                <a:tab pos="446088" algn="l"/>
              </a:tabLst>
              <a:defRPr/>
            </a:pPr>
            <a:r>
              <a:rPr lang="en-US" sz="1000" kern="1200" dirty="0">
                <a:latin typeface="Arial" panose="020B0604020202020204" pitchFamily="34" charset="0"/>
                <a:cs typeface="Arial" panose="020B0604020202020204" pitchFamily="34" charset="0"/>
              </a:rPr>
              <a:t>This amendment is to the IEEE 802.16-2017 base standard.</a:t>
            </a:r>
          </a:p>
          <a:p>
            <a:pPr marL="457200" indent="-457200" fontAlgn="b">
              <a:lnSpc>
                <a:spcPct val="80000"/>
              </a:lnSpc>
              <a:spcAft>
                <a:spcPts val="0"/>
              </a:spcAft>
              <a:buNone/>
              <a:tabLst>
                <a:tab pos="446088" algn="l"/>
              </a:tabLst>
              <a:defRPr/>
            </a:pPr>
            <a:endParaRPr lang="en-US" sz="1000" kern="1200" dirty="0">
              <a:latin typeface="Arial Rounded MT Bold" pitchFamily="34" charset="0"/>
              <a:cs typeface="Arial" charset="0"/>
            </a:endParaRPr>
          </a:p>
          <a:p>
            <a:pPr marL="457200" indent="-457200" fontAlgn="b">
              <a:lnSpc>
                <a:spcPct val="80000"/>
              </a:lnSpc>
              <a:spcAft>
                <a:spcPts val="0"/>
              </a:spcAft>
              <a:buNone/>
              <a:tabLst>
                <a:tab pos="446088" algn="l"/>
              </a:tabLst>
              <a:defRPr/>
            </a:pPr>
            <a:endParaRPr lang="en-US" sz="1000" kern="1200" dirty="0">
              <a:latin typeface="Arial Rounded MT Bold" pitchFamily="34" charset="0"/>
              <a:cs typeface="Arial" charset="0"/>
            </a:endParaRPr>
          </a:p>
          <a:p>
            <a:pPr marL="457200" indent="-457200" fontAlgn="b">
              <a:lnSpc>
                <a:spcPct val="80000"/>
              </a:lnSpc>
              <a:spcAft>
                <a:spcPts val="0"/>
              </a:spcAft>
              <a:buNone/>
              <a:defRPr/>
            </a:pPr>
            <a:endParaRPr lang="en-US" sz="1000" kern="1200" dirty="0">
              <a:latin typeface="Arial Rounded MT Bold" pitchFamily="34" charset="0"/>
              <a:cs typeface="Arial" charset="0"/>
            </a:endParaRPr>
          </a:p>
          <a:p>
            <a:pPr marL="457200" indent="-457200" fontAlgn="b">
              <a:lnSpc>
                <a:spcPct val="80000"/>
              </a:lnSpc>
              <a:spcAft>
                <a:spcPts val="0"/>
              </a:spcAft>
              <a:buNone/>
              <a:tabLst>
                <a:tab pos="446088" algn="l"/>
              </a:tabLst>
              <a:defRPr/>
            </a:pPr>
            <a:endParaRPr lang="en-US" sz="2000" kern="1200" dirty="0">
              <a:latin typeface="Arial Rounded MT Bold" pitchFamily="34" charset="0"/>
              <a:cs typeface="Arial" charset="0"/>
            </a:endParaRPr>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547503" y="135282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4">
            <a:extLst>
              <a:ext uri="{FF2B5EF4-FFF2-40B4-BE49-F238E27FC236}">
                <a16:creationId xmlns:a16="http://schemas.microsoft.com/office/drawing/2014/main" id="{F2B9E079-9192-4D94-ADD7-88637BAC4ABA}"/>
              </a:ext>
            </a:extLst>
          </p:cNvPr>
          <p:cNvSpPr txBox="1">
            <a:spLocks noChangeArrowheads="1"/>
          </p:cNvSpPr>
          <p:nvPr/>
        </p:nvSpPr>
        <p:spPr bwMode="auto">
          <a:xfrm>
            <a:off x="533400" y="777631"/>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marL="644525" indent="-644525" fontAlgn="b">
              <a:lnSpc>
                <a:spcPct val="80000"/>
              </a:lnSpc>
              <a:spcAft>
                <a:spcPts val="0"/>
              </a:spcAft>
              <a:buFontTx/>
              <a:buNone/>
              <a:tabLst>
                <a:tab pos="446088" algn="l"/>
              </a:tabLst>
              <a:defRPr/>
            </a:pPr>
            <a:r>
              <a:rPr lang="en-US" sz="3200" dirty="0">
                <a:latin typeface="Arial Rounded MT Bold" pitchFamily="34" charset="0"/>
                <a:cs typeface="Arial" charset="0"/>
              </a:rPr>
              <a:t>TG16t </a:t>
            </a:r>
            <a:r>
              <a:rPr lang="en-US" sz="3200" kern="1200" dirty="0">
                <a:latin typeface="Arial Rounded MT Bold" pitchFamily="34" charset="0"/>
                <a:cs typeface="Arial" charset="0"/>
              </a:rPr>
              <a:t>Licensed Narrowband Amendment</a:t>
            </a:r>
          </a:p>
        </p:txBody>
      </p:sp>
      <p:sp>
        <p:nvSpPr>
          <p:cNvPr id="2" name="Slide Number Placeholder 6">
            <a:extLst>
              <a:ext uri="{FF2B5EF4-FFF2-40B4-BE49-F238E27FC236}">
                <a16:creationId xmlns:a16="http://schemas.microsoft.com/office/drawing/2014/main" id="{DF311F8B-396A-AD1F-C7A9-BE3BF7C8CAC1}"/>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dirty="0"/>
              <a:t>Slide </a:t>
            </a:r>
            <a:fld id="{C952AF60-2FD2-4EA3-848D-19295E5BDB36}" type="slidenum">
              <a:rPr lang="en-US" sz="1200" smtClean="0"/>
              <a:pPr>
                <a:defRPr/>
              </a:pPr>
              <a:t>1</a:t>
            </a:fld>
            <a:endParaRPr lang="en-US" sz="1200" dirty="0"/>
          </a:p>
        </p:txBody>
      </p:sp>
    </p:spTree>
    <p:extLst>
      <p:ext uri="{BB962C8B-B14F-4D97-AF65-F5344CB8AC3E}">
        <p14:creationId xmlns:p14="http://schemas.microsoft.com/office/powerpoint/2010/main" val="1781686356"/>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47175</TotalTime>
  <Words>177</Words>
  <Application>Microsoft Office PowerPoint</Application>
  <PresentationFormat>On-screen Show (4:3)</PresentationFormat>
  <Paragraphs>20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Arial Rounded MT Bold</vt:lpstr>
      <vt:lpstr>Times New Roman</vt:lpstr>
      <vt:lpstr>IEEE-802_15</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Godfrey, Tim</cp:lastModifiedBy>
  <cp:revision>1260</cp:revision>
  <cp:lastPrinted>2000-07-07T01:25:49Z</cp:lastPrinted>
  <dcterms:created xsi:type="dcterms:W3CDTF">1999-06-22T06:24:01Z</dcterms:created>
  <dcterms:modified xsi:type="dcterms:W3CDTF">2024-02-25T18:44:41Z</dcterms:modified>
  <cp:category/>
</cp:coreProperties>
</file>