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4" r:id="rId12"/>
    <p:sldId id="266" r:id="rId13"/>
    <p:sldId id="265" r:id="rId14"/>
    <p:sldId id="270" r:id="rId15"/>
    <p:sldId id="271" r:id="rId16"/>
  </p:sldIdLst>
  <p:sldSz cx="12192000" cy="6858000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50" d="100"/>
          <a:sy n="50" d="100"/>
        </p:scale>
        <p:origin x="6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move the slide</a:t>
            </a: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Click to edit the notes format</a:t>
            </a:r>
          </a:p>
        </p:txBody>
      </p:sp>
      <p:sp>
        <p:nvSpPr>
          <p:cNvPr id="17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&lt;header&gt;</a:t>
            </a:r>
          </a:p>
        </p:txBody>
      </p:sp>
      <p:sp>
        <p:nvSpPr>
          <p:cNvPr id="171" name="PlaceHolder 4"/>
          <p:cNvSpPr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  <p:sp>
        <p:nvSpPr>
          <p:cNvPr id="172" name="PlaceHolder 5"/>
          <p:cNvSpPr>
            <a:spLocks noGrp="1"/>
          </p:cNvSpPr>
          <p:nvPr>
            <p:ph type="ft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173" name="PlaceHolder 6"/>
          <p:cNvSpPr>
            <a:spLocks noGrp="1"/>
          </p:cNvSpPr>
          <p:nvPr>
            <p:ph type="sldNum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62E3C957-1061-4AF3-8CEB-37A5061FA011}" type="slidenum"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CustomShape 2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CustomShape 4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54F1F33-0488-4199-92F3-6073B43005BA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CustomShape 5"/>
          <p:cNvSpPr/>
          <p:nvPr/>
        </p:nvSpPr>
        <p:spPr>
          <a:xfrm>
            <a:off x="1154160" y="701640"/>
            <a:ext cx="4624200" cy="3466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640" cy="42685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ctr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CustomShape 3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0DEA0949-5859-410B-A7FB-F7AAFA079783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CustomShape 5"/>
          <p:cNvSpPr/>
          <p:nvPr/>
        </p:nvSpPr>
        <p:spPr>
          <a:xfrm>
            <a:off x="1154160" y="701640"/>
            <a:ext cx="4624200" cy="3466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640" cy="42685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ctr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3925"/>
          </a:xfrm>
          <a:prstGeom prst="rect">
            <a:avLst/>
          </a:prstGeom>
          <a:ln w="0">
            <a:noFill/>
          </a:ln>
        </p:spPr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E55A255-5B10-4685-95BD-61909680BA13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3925"/>
          </a:xfrm>
          <a:prstGeom prst="rect">
            <a:avLst/>
          </a:prstGeom>
          <a:ln w="0">
            <a:noFill/>
          </a:ln>
        </p:spPr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CB756D1F-D613-4BCB-8BDB-92526D4CE40C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pPr indent="0" algn="r">
              <a:buNone/>
            </a:pPr>
            <a:fld id="{62E3C957-1061-4AF3-8CEB-37A5061FA011}" type="slidenum">
              <a:rPr lang="en-US" sz="1400" b="0" strike="noStrike" spc="-1" smtClean="0">
                <a:solidFill>
                  <a:srgbClr val="000000"/>
                </a:solidFill>
                <a:latin typeface="Times New Roman"/>
              </a:rPr>
              <a:t>6</a:t>
            </a:fld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660726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3925"/>
          </a:xfrm>
          <a:prstGeom prst="rect">
            <a:avLst/>
          </a:prstGeom>
          <a:ln w="0">
            <a:noFill/>
          </a:ln>
        </p:spPr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0647A103-2D9B-4E5C-B7E3-B3F5D6E4B623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3925"/>
          </a:xfrm>
          <a:prstGeom prst="rect">
            <a:avLst/>
          </a:prstGeom>
          <a:ln w="0">
            <a:noFill/>
          </a:ln>
        </p:spPr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AB2933B-9B12-4999-9EBC-432C899BAAB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10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3925"/>
          </a:xfrm>
          <a:prstGeom prst="rect">
            <a:avLst/>
          </a:prstGeom>
          <a:ln w="0">
            <a:noFill/>
          </a:ln>
        </p:spPr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AB2933B-9B12-4999-9EBC-432C899BAAB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67271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3925"/>
          </a:xfrm>
          <a:prstGeom prst="rect">
            <a:avLst/>
          </a:prstGeom>
          <a:ln w="0">
            <a:noFill/>
          </a:ln>
        </p:spPr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AB2933B-9B12-4999-9EBC-432C899BAAB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12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0718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36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36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36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36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6145920" y="318960"/>
            <a:ext cx="466560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15-24-0137-03-04me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 dirty="0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 dirty="0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 dirty="0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24/15-24-0053-03-04me-ieee-sa-802-15-4me-mec-review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914400" y="469800"/>
            <a:ext cx="10361520" cy="1468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P802.15.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MS Gothic"/>
              </a:rPr>
              <a:t>4me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Report to EC on 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MS Gothic"/>
              </a:rPr>
              <a:t>Un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conditional Approval to go to SA Ballot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1878480" y="1872720"/>
            <a:ext cx="8532720" cy="4744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lang="en-US" sz="20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2024-03-11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CustomShape 3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CustomShape 4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CustomShape 5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23754929-4F4B-44E6-8763-DA50CB9DCF2D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CustomShape 6"/>
          <p:cNvSpPr/>
          <p:nvPr/>
        </p:nvSpPr>
        <p:spPr>
          <a:xfrm>
            <a:off x="993600" y="2255760"/>
            <a:ext cx="1446120" cy="379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>
              <a:lnSpc>
                <a:spcPct val="100000"/>
              </a:lnSpc>
              <a:spcBef>
                <a:spcPts val="499"/>
              </a:spcBef>
            </a:pP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Author(s):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80" name="Table 179"/>
          <p:cNvGraphicFramePr/>
          <p:nvPr>
            <p:extLst>
              <p:ext uri="{D42A27DB-BD31-4B8C-83A1-F6EECF244321}">
                <p14:modId xmlns:p14="http://schemas.microsoft.com/office/powerpoint/2010/main" val="2266262047"/>
              </p:ext>
            </p:extLst>
          </p:nvPr>
        </p:nvGraphicFramePr>
        <p:xfrm>
          <a:off x="1143000" y="2743200"/>
          <a:ext cx="10287000" cy="3200400"/>
        </p:xfrm>
        <a:graphic>
          <a:graphicData uri="http://schemas.openxmlformats.org/drawingml/2006/table">
            <a:tbl>
              <a:tblPr/>
              <a:tblGrid>
                <a:gridCol w="342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Name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Affiliations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Email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Gary Stuebing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Cisco Systems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Gstuebing@cisco.com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Estimated TG Timeline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CustomShape 2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CustomShape 4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0A10871-4587-4CB9-9051-CE351D530F96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10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23" name="Table 5"/>
          <p:cNvGraphicFramePr/>
          <p:nvPr>
            <p:extLst>
              <p:ext uri="{D42A27DB-BD31-4B8C-83A1-F6EECF244321}">
                <p14:modId xmlns:p14="http://schemas.microsoft.com/office/powerpoint/2010/main" val="3338626368"/>
              </p:ext>
            </p:extLst>
          </p:nvPr>
        </p:nvGraphicFramePr>
        <p:xfrm>
          <a:off x="1631520" y="2002320"/>
          <a:ext cx="8526960" cy="2224800"/>
        </p:xfrm>
        <a:graphic>
          <a:graphicData uri="http://schemas.openxmlformats.org/drawingml/2006/table">
            <a:tbl>
              <a:tblPr/>
              <a:tblGrid>
                <a:gridCol w="360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Open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Close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First SA Ballot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March 19,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May 1, 2024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Second SA Ballot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July  20,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September 5,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Third SA Ballot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September  14,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October  30,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EC to Revcom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November 16,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 to SB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???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CustomShape 2">
            <a:extLst>
              <a:ext uri="{FF2B5EF4-FFF2-40B4-BE49-F238E27FC236}">
                <a16:creationId xmlns:a16="http://schemas.microsoft.com/office/drawing/2014/main" id="{3BD04F8D-467B-033C-FE61-E04D2889F430}"/>
              </a:ext>
            </a:extLst>
          </p:cNvPr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/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CustomShape 2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CustomShape 4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0A10871-4587-4CB9-9051-CE351D530F96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9EF187B-A19D-1BE9-DFEE-D1910FD3C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r>
              <a:rPr lang="en-US" alt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  <a:cs typeface="+mn-cs"/>
              </a:rPr>
              <a:t>Motions</a:t>
            </a:r>
            <a:endParaRPr lang="en-US" sz="3200" b="1" spc="-1" dirty="0">
              <a:solidFill>
                <a:srgbClr val="000000"/>
              </a:solidFill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CustomShape 2">
            <a:extLst>
              <a:ext uri="{FF2B5EF4-FFF2-40B4-BE49-F238E27FC236}">
                <a16:creationId xmlns:a16="http://schemas.microsoft.com/office/drawing/2014/main" id="{B1FBA395-32B6-EF70-C84F-04F67D56EE4A}"/>
              </a:ext>
            </a:extLst>
          </p:cNvPr>
          <p:cNvSpPr/>
          <p:nvPr/>
        </p:nvSpPr>
        <p:spPr>
          <a:xfrm>
            <a:off x="914400" y="1981080"/>
            <a:ext cx="10359360" cy="4111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r>
              <a:rPr lang="en-US" altLang="en-US" sz="2800" dirty="0"/>
              <a:t>WG: </a:t>
            </a:r>
          </a:p>
          <a:p>
            <a:pPr marL="914400">
              <a:buNone/>
            </a:pPr>
            <a:r>
              <a:rPr lang="en-US" sz="2400" i="1" dirty="0"/>
              <a:t>802.15 requests unconditional approval from the EC to submit P802.15.4me-D03 to Standards Association ballot.</a:t>
            </a:r>
            <a:endParaRPr lang="en-US" sz="2400" dirty="0"/>
          </a:p>
          <a:p>
            <a:pPr marL="914400">
              <a:buNone/>
            </a:pPr>
            <a:endParaRPr lang="en-US" sz="2400" dirty="0"/>
          </a:p>
          <a:p>
            <a:pPr marL="914400">
              <a:buNone/>
            </a:pPr>
            <a:r>
              <a:rPr lang="en-US" sz="2400" dirty="0"/>
              <a:t>Moved By: Gary Stuebing</a:t>
            </a:r>
          </a:p>
          <a:p>
            <a:pPr marL="914400">
              <a:buNone/>
            </a:pPr>
            <a:r>
              <a:rPr lang="en-US" sz="2400" dirty="0"/>
              <a:t>Seconded By: Ben Rolfe</a:t>
            </a:r>
          </a:p>
          <a:p>
            <a:pPr marL="914400">
              <a:buNone/>
            </a:pPr>
            <a:r>
              <a:rPr lang="en-US" altLang="en-US" sz="2400" dirty="0"/>
              <a:t>Vote: x/y/z (Y/N/A), 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CustomShape 2">
            <a:extLst>
              <a:ext uri="{FF2B5EF4-FFF2-40B4-BE49-F238E27FC236}">
                <a16:creationId xmlns:a16="http://schemas.microsoft.com/office/drawing/2014/main" id="{8EE71D37-C95E-0688-903E-01248146F125}"/>
              </a:ext>
            </a:extLst>
          </p:cNvPr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/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7745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CustomShape 2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CustomShape 4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0A10871-4587-4CB9-9051-CE351D530F96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12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9EF187B-A19D-1BE9-DFEE-D1910FD3C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r>
              <a:rPr lang="en-US" alt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  <a:cs typeface="+mn-cs"/>
              </a:rPr>
              <a:t>Motions</a:t>
            </a:r>
            <a:endParaRPr lang="en-US" sz="3200" b="1" spc="-1" dirty="0">
              <a:solidFill>
                <a:srgbClr val="000000"/>
              </a:solidFill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CustomShape 2">
            <a:extLst>
              <a:ext uri="{FF2B5EF4-FFF2-40B4-BE49-F238E27FC236}">
                <a16:creationId xmlns:a16="http://schemas.microsoft.com/office/drawing/2014/main" id="{B1FBA395-32B6-EF70-C84F-04F67D56EE4A}"/>
              </a:ext>
            </a:extLst>
          </p:cNvPr>
          <p:cNvSpPr/>
          <p:nvPr/>
        </p:nvSpPr>
        <p:spPr>
          <a:xfrm>
            <a:off x="914400" y="1981080"/>
            <a:ext cx="10359360" cy="4111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r>
              <a:rPr lang="en-US" altLang="en-US" sz="2800" dirty="0"/>
              <a:t>802 EC: </a:t>
            </a:r>
          </a:p>
          <a:p>
            <a:pPr marL="914400">
              <a:buNone/>
            </a:pPr>
            <a:r>
              <a:rPr lang="en-US" sz="2400" i="1" dirty="0"/>
              <a:t>Motion: Approve sending IEEE P802.15.4me-D03 to Standards Association ballot.</a:t>
            </a:r>
          </a:p>
          <a:p>
            <a:pPr marL="914400">
              <a:buNone/>
            </a:pPr>
            <a:endParaRPr lang="en-US" sz="2400" dirty="0"/>
          </a:p>
          <a:p>
            <a:pPr marL="914400">
              <a:buNone/>
            </a:pPr>
            <a:r>
              <a:rPr lang="en-US" sz="2400" dirty="0"/>
              <a:t>Move: Phil Beecher</a:t>
            </a:r>
          </a:p>
          <a:p>
            <a:pPr marL="914400">
              <a:buNone/>
            </a:pPr>
            <a:r>
              <a:rPr lang="en-US" sz="2400" dirty="0"/>
              <a:t>Second: Jon </a:t>
            </a:r>
            <a:r>
              <a:rPr lang="en-US" sz="2400" dirty="0" err="1"/>
              <a:t>Rosdahl</a:t>
            </a:r>
            <a:endParaRPr lang="en-US" sz="2400" dirty="0"/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5DF169F5-C6AE-7943-DB9A-854E1E3929F1}"/>
              </a:ext>
            </a:extLst>
          </p:cNvPr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/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9717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Introduction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879029" y="2056500"/>
            <a:ext cx="10359360" cy="4111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This document contains the report to the IEEE 802 LMSC in support of a request for unconditional approval to send IEEE P802.15.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4me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D03 to SA Ballot.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The WG motion to request unconditional approval was approved during the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March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session of the 802.15 working group on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14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March 2024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800280" lvl="1" indent="-34200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Passed in the Working Group  </a:t>
            </a:r>
            <a:r>
              <a:rPr lang="en-US" sz="2000" b="0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yes, </a:t>
            </a:r>
            <a:r>
              <a:rPr lang="en-US" sz="2000" b="0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no, </a:t>
            </a:r>
            <a:r>
              <a:rPr lang="en-US" sz="2000" b="0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abstain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CustomShape 3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877893B8-5C93-4474-A269-A02E308791F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CustomShape 4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CustomShape 5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Status Summary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14400" y="1981080"/>
            <a:ext cx="10359360" cy="4111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04me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Draft went through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4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WG Letter Ballots. Draft P802.15.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4me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/D3 achieved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95.96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% approval rate (&gt; 75% needed for an approved draft)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323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comments received on drafts P802.15.4/D0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313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comments received on drafts P802.15.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4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/D01</a:t>
            </a:r>
            <a:endParaRPr lang="en-US" sz="2400" b="1" spc="-1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87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comments received on drafts P802.15.4/D02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received 16 comments, all withdrawn for P802.15.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4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/D0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3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84C8C37-5E06-467B-BF05-61635D879DA1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3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CustomShape 5">
            <a:extLst>
              <a:ext uri="{FF2B5EF4-FFF2-40B4-BE49-F238E27FC236}">
                <a16:creationId xmlns:a16="http://schemas.microsoft.com/office/drawing/2014/main" id="{55A1D4F7-7BC9-2DF3-E7DA-8CE5E57B3FF8}"/>
              </a:ext>
            </a:extLst>
          </p:cNvPr>
          <p:cNvSpPr/>
          <p:nvPr/>
        </p:nvSpPr>
        <p:spPr>
          <a:xfrm>
            <a:off x="1018499" y="30709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/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CustomShape 3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C400D4E3-F44A-4FB4-8493-CF19B9078F52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CustomShape 4"/>
          <p:cNvSpPr/>
          <p:nvPr/>
        </p:nvSpPr>
        <p:spPr>
          <a:xfrm>
            <a:off x="0" y="685800"/>
            <a:ext cx="10359720" cy="5810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Results – P802.15.4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95" name="Table 5"/>
          <p:cNvGraphicFramePr/>
          <p:nvPr>
            <p:extLst>
              <p:ext uri="{D42A27DB-BD31-4B8C-83A1-F6EECF244321}">
                <p14:modId xmlns:p14="http://schemas.microsoft.com/office/powerpoint/2010/main" val="697408197"/>
              </p:ext>
            </p:extLst>
          </p:nvPr>
        </p:nvGraphicFramePr>
        <p:xfrm>
          <a:off x="317737" y="1674954"/>
          <a:ext cx="11532394" cy="4004469"/>
        </p:xfrm>
        <a:graphic>
          <a:graphicData uri="http://schemas.openxmlformats.org/drawingml/2006/table">
            <a:tbl>
              <a:tblPr/>
              <a:tblGrid>
                <a:gridCol w="623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5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4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4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3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02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02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06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0904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637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166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1321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71262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ID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Close Date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Title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Type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Pool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Return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%Return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Abstain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%Abstain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Approve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Disapprove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%Approve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10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197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23-Sep-2023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P802.15.4/D00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133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72.93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5.15%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94.57%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5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08-Nov-2023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P802.15.4/D01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137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72.99%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4.0%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89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92.71%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25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202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11-Jan-2024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P802.15.4/D02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137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102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74.45%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5.88%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95.83%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5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203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05-Feb-2024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Third recirculation draft, P802.15.4/D03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137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75.18%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3.88%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95.96%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291">
                <a:tc>
                  <a:txBody>
                    <a:bodyPr/>
                    <a:lstStyle/>
                    <a:p>
                      <a:pPr algn="ctr"/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Final Tally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137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75.18%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3.88%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95.96%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2291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2291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822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6CD7E49-6ADD-B2DF-8CF9-D2A0D18378C7}"/>
              </a:ext>
            </a:extLst>
          </p:cNvPr>
          <p:cNvSpPr txBox="1"/>
          <p:nvPr/>
        </p:nvSpPr>
        <p:spPr>
          <a:xfrm>
            <a:off x="624683" y="5802868"/>
            <a:ext cx="10918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A discrepancy in the number of eligible voters was found prior to LB 200 which was corrected in LB 200.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Comments – P802.15.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4me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CustomShape 4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88CD273-F949-44A2-B001-9671C86AA7DC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00" name="Table 5"/>
          <p:cNvGraphicFramePr/>
          <p:nvPr>
            <p:extLst>
              <p:ext uri="{D42A27DB-BD31-4B8C-83A1-F6EECF244321}">
                <p14:modId xmlns:p14="http://schemas.microsoft.com/office/powerpoint/2010/main" val="4083358148"/>
              </p:ext>
            </p:extLst>
          </p:nvPr>
        </p:nvGraphicFramePr>
        <p:xfrm>
          <a:off x="1310040" y="1624920"/>
          <a:ext cx="9569160" cy="4443840"/>
        </p:xfrm>
        <a:graphic>
          <a:graphicData uri="http://schemas.openxmlformats.org/drawingml/2006/table">
            <a:tbl>
              <a:tblPr/>
              <a:tblGrid>
                <a:gridCol w="100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0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ID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Close Date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Title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 Number of Comments received (Yes and No votes)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197</a:t>
                      </a:r>
                    </a:p>
                  </a:txBody>
                  <a:tcPr anchor="ctr" anchorCtr="1"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23-Sep-2023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anchorCtr="1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P802.15.4/D00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323 (77 T, 241 E,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 Gen 2 Unclassified)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200</a:t>
                      </a:r>
                    </a:p>
                  </a:txBody>
                  <a:tcPr anchor="ctr" anchorCtr="1"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08-Nov-2023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anchorCtr="1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P802.15.4/D01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313 (126 T, 186 E, 1 Unclassified)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202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anchorCtr="1"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11-Jan-2024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anchorCtr="1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P802.15.4/D02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87 (27 T, 56 E, 4 Unclassified)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203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anchorCtr="1"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05-Feb-2024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anchorCtr="1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Third recirculation draft, P802.15.4/D03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16 (3 T, 13 E)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(*ALL COMMENTS WITHDRAWN BY SUBMITTERS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739 (233 T, 496 E, 3 G, 7 Unclassified)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CustomShape 2">
            <a:extLst>
              <a:ext uri="{FF2B5EF4-FFF2-40B4-BE49-F238E27FC236}">
                <a16:creationId xmlns:a16="http://schemas.microsoft.com/office/drawing/2014/main" id="{40F1B5DC-4349-7079-7343-6BF2C84433EB}"/>
              </a:ext>
            </a:extLst>
          </p:cNvPr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/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IEEE-SA Mandatory Editorial Coordination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914400" y="1981080"/>
            <a:ext cx="10359360" cy="4111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Mandatory Editorial Coordination (MEC) completed in the final report doc.: </a:t>
            </a:r>
            <a:r>
              <a:rPr lang="en-US" sz="2400" b="1" u="sng" spc="-1" dirty="0">
                <a:solidFill>
                  <a:srgbClr val="0070C0"/>
                </a:solidFill>
                <a:latin typeface="Times New Roman"/>
                <a:ea typeface="MS Gothic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SA 802.15.4me MEC Review – DCN 15-24-0053-00-04me</a:t>
            </a:r>
            <a:endParaRPr lang="en-US" sz="2400" b="0" strike="noStrike" spc="-1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203" name="CustomShape 3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29C7F4FE-A1CF-4231-A1EC-220CF8568EB7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6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CustomShape 5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A7B35011-BEA4-A2F9-AAC5-25B69F9A5A50}"/>
              </a:ext>
            </a:extLst>
          </p:cNvPr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/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929160" y="640080"/>
            <a:ext cx="10652400" cy="20102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 by “No” voting commenter</a:t>
            </a: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92 must-be-satisfied comments received in LB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197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3 “No” votes in LB197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CustomShape 3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CustomShape 4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4C18615E-3750-46C8-B620-87305D377015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10" name="Table 5"/>
          <p:cNvGraphicFramePr/>
          <p:nvPr>
            <p:extLst>
              <p:ext uri="{D42A27DB-BD31-4B8C-83A1-F6EECF244321}">
                <p14:modId xmlns:p14="http://schemas.microsoft.com/office/powerpoint/2010/main" val="2003093083"/>
              </p:ext>
            </p:extLst>
          </p:nvPr>
        </p:nvGraphicFramePr>
        <p:xfrm>
          <a:off x="1723697" y="2650320"/>
          <a:ext cx="8481942" cy="2377440"/>
        </p:xfrm>
        <a:graphic>
          <a:graphicData uri="http://schemas.openxmlformats.org/drawingml/2006/table">
            <a:tbl>
              <a:tblPr/>
              <a:tblGrid>
                <a:gridCol w="3784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78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50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50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85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89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4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197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200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202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2003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203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strike="noStrike" spc="-1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Alexander Krebs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16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16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16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Robert Golshan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16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16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252522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Vinod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Kristem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998708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12584A8-C08D-ECEA-16C2-B45D5A9218A6}"/>
              </a:ext>
            </a:extLst>
          </p:cNvPr>
          <p:cNvSpPr txBox="1"/>
          <p:nvPr/>
        </p:nvSpPr>
        <p:spPr>
          <a:xfrm>
            <a:off x="1723697" y="5276193"/>
            <a:ext cx="91358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*All no voters were contacted after LB 203 to see if they would be willing to change their</a:t>
            </a:r>
          </a:p>
          <a:p>
            <a:r>
              <a:rPr lang="en-US" dirty="0"/>
              <a:t>Vote to YES. 2 did not respond. The 3</a:t>
            </a:r>
            <a:r>
              <a:rPr lang="en-US" baseline="30000" dirty="0"/>
              <a:t>rd</a:t>
            </a:r>
            <a:r>
              <a:rPr lang="en-US" dirty="0"/>
              <a:t> declined changing their vote.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929520" y="640080"/>
            <a:ext cx="10359360" cy="20102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</a:t>
            </a:r>
          </a:p>
          <a:p>
            <a:pPr algn="ctr">
              <a:lnSpc>
                <a:spcPct val="100000"/>
              </a:lnSpc>
            </a:pP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No must-be-satisfied comments received in LB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202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new No votes in LB203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CustomShape 2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906A64C-9D0C-4DF3-99DD-66F2F528A2E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CustomShape 3"/>
          <p:cNvSpPr/>
          <p:nvPr/>
        </p:nvSpPr>
        <p:spPr>
          <a:xfrm>
            <a:off x="929520" y="33372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CustomShape 4"/>
          <p:cNvSpPr/>
          <p:nvPr/>
        </p:nvSpPr>
        <p:spPr>
          <a:xfrm>
            <a:off x="7143840" y="647748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916320" y="2273299"/>
            <a:ext cx="10359360" cy="1954485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Unsatisfied 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Comments</a:t>
            </a:r>
            <a:endParaRPr lang="en-US" sz="3200" b="1" strike="noStrike" spc="-1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pPr>
              <a:lnSpc>
                <a:spcPct val="100000"/>
              </a:lnSpc>
            </a:pPr>
            <a:br>
              <a:rPr sz="1800" dirty="0"/>
            </a:br>
            <a:r>
              <a:rPr lang="en-US" sz="2800" dirty="0"/>
              <a:t>All comments from existing NO voters are related to the PDF rendering of the equations in a specific PDF application. </a:t>
            </a:r>
          </a:p>
          <a:p>
            <a:pPr algn="ctr">
              <a:lnSpc>
                <a:spcPct val="100000"/>
              </a:lnSpc>
            </a:pPr>
            <a:endParaRPr lang="en-US" sz="2800" dirty="0"/>
          </a:p>
          <a:p>
            <a:pPr>
              <a:lnSpc>
                <a:spcPct val="100000"/>
              </a:lnSpc>
            </a:pPr>
            <a:r>
              <a:rPr lang="en-US" sz="2800" dirty="0"/>
              <a:t>They have all been rejected with the resolution “The document will be professionally edited prior to the publication”.</a:t>
            </a:r>
          </a:p>
          <a:p>
            <a:pPr>
              <a:lnSpc>
                <a:spcPct val="100000"/>
              </a:lnSpc>
            </a:pP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800" spc="-1" dirty="0">
                <a:solidFill>
                  <a:srgbClr val="000000"/>
                </a:solidFill>
                <a:latin typeface="Arial"/>
              </a:rPr>
              <a:t>The IEEE SA Editors have been advised of this situation.</a:t>
            </a:r>
          </a:p>
          <a:p>
            <a:pPr>
              <a:lnSpc>
                <a:spcPct val="100000"/>
              </a:lnSpc>
            </a:pPr>
            <a:endParaRPr lang="en-US" sz="2800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Comment resolutions can be found in document:</a:t>
            </a:r>
          </a:p>
          <a:p>
            <a:pPr>
              <a:lnSpc>
                <a:spcPct val="100000"/>
              </a:lnSpc>
            </a:pPr>
            <a:r>
              <a:rPr lang="en-US" sz="2800" spc="-1" dirty="0">
                <a:solidFill>
                  <a:srgbClr val="000000"/>
                </a:solidFill>
                <a:latin typeface="Arial"/>
              </a:rPr>
              <a:t>DCN 15-23-0497-22.04me</a:t>
            </a:r>
            <a:endParaRPr lang="en-US" sz="3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CustomShape 2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906A64C-9D0C-4DF3-99DD-66F2F528A2E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9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CustomShape 3"/>
          <p:cNvSpPr/>
          <p:nvPr/>
        </p:nvSpPr>
        <p:spPr>
          <a:xfrm>
            <a:off x="929520" y="33372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CustomShape 4"/>
          <p:cNvSpPr/>
          <p:nvPr/>
        </p:nvSpPr>
        <p:spPr>
          <a:xfrm>
            <a:off x="7143840" y="647748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77118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6633</TotalTime>
  <Words>989</Words>
  <Application>Microsoft Office PowerPoint</Application>
  <PresentationFormat>Widescreen</PresentationFormat>
  <Paragraphs>255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Motions</vt:lpstr>
      <vt:lpstr>Motions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dc:description/>
  <cp:lastModifiedBy>Clint Powell2</cp:lastModifiedBy>
  <cp:revision>202</cp:revision>
  <cp:lastPrinted>1601-01-01T00:00:00Z</cp:lastPrinted>
  <dcterms:created xsi:type="dcterms:W3CDTF">2019-11-09T15:46:46Z</dcterms:created>
  <dcterms:modified xsi:type="dcterms:W3CDTF">2024-03-12T00:50:48Z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TPClassification">
    <vt:lpwstr>CTP_NT</vt:lpwstr>
  </property>
  <property fmtid="{D5CDD505-2E9C-101B-9397-08002B2CF9AE}" pid="3" name="CTP_BU">
    <vt:lpwstr>NA</vt:lpwstr>
  </property>
  <property fmtid="{D5CDD505-2E9C-101B-9397-08002B2CF9AE}" pid="4" name="CTP_IDSID">
    <vt:lpwstr>NA</vt:lpwstr>
  </property>
  <property fmtid="{D5CDD505-2E9C-101B-9397-08002B2CF9AE}" pid="5" name="CTP_TimeStamp">
    <vt:lpwstr>2020-02-02 19:26:57Z</vt:lpwstr>
  </property>
  <property fmtid="{D5CDD505-2E9C-101B-9397-08002B2CF9AE}" pid="6" name="CTP_WWID">
    <vt:lpwstr>NA</vt:lpwstr>
  </property>
  <property fmtid="{D5CDD505-2E9C-101B-9397-08002B2CF9AE}" pid="7" name="HiddenSlides">
    <vt:i4>0</vt:i4>
  </property>
  <property fmtid="{D5CDD505-2E9C-101B-9397-08002B2CF9AE}" pid="8" name="HyperlinksChanged">
    <vt:bool>false</vt:bool>
  </property>
  <property fmtid="{D5CDD505-2E9C-101B-9397-08002B2CF9AE}" pid="9" name="LinksUpToDate">
    <vt:bool>false</vt:bool>
  </property>
  <property fmtid="{D5CDD505-2E9C-101B-9397-08002B2CF9AE}" pid="10" name="MMClips">
    <vt:i4>0</vt:i4>
  </property>
  <property fmtid="{D5CDD505-2E9C-101B-9397-08002B2CF9AE}" pid="11" name="Notes">
    <vt:i4>7</vt:i4>
  </property>
  <property fmtid="{D5CDD505-2E9C-101B-9397-08002B2CF9AE}" pid="12" name="PresentationFormat">
    <vt:lpwstr>Widescreen</vt:lpwstr>
  </property>
  <property fmtid="{D5CDD505-2E9C-101B-9397-08002B2CF9AE}" pid="13" name="ScaleCrop">
    <vt:bool>false</vt:bool>
  </property>
  <property fmtid="{D5CDD505-2E9C-101B-9397-08002B2CF9AE}" pid="14" name="ShareDoc">
    <vt:bool>false</vt:bool>
  </property>
  <property fmtid="{D5CDD505-2E9C-101B-9397-08002B2CF9AE}" pid="15" name="Slides">
    <vt:i4>10</vt:i4>
  </property>
  <property fmtid="{D5CDD505-2E9C-101B-9397-08002B2CF9AE}" pid="16" name="TitusGUID">
    <vt:lpwstr>8cbb5918-7074-460f-8109-a37032fced48</vt:lpwstr>
  </property>
</Properties>
</file>