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9" r:id="rId2"/>
    <p:sldId id="2366" r:id="rId3"/>
    <p:sldId id="2372" r:id="rId4"/>
    <p:sldId id="290" r:id="rId5"/>
    <p:sldId id="2369" r:id="rId6"/>
    <p:sldId id="2376" r:id="rId7"/>
    <p:sldId id="2375" r:id="rId8"/>
    <p:sldId id="2370" r:id="rId9"/>
    <p:sldId id="2378" r:id="rId10"/>
    <p:sldId id="2377" r:id="rId11"/>
    <p:sldId id="2379" r:id="rId12"/>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366"/>
            <p14:sldId id="2372"/>
            <p14:sldId id="290"/>
            <p14:sldId id="2369"/>
            <p14:sldId id="2376"/>
            <p14:sldId id="2375"/>
            <p14:sldId id="2370"/>
            <p14:sldId id="2378"/>
            <p14:sldId id="2377"/>
            <p14:sldId id="2379"/>
          </p14:sldIdLst>
        </p14:section>
        <p14:section name="Closing Slide" id="{17524BA6-C3AC-EE4D-BA9D-E46A8CDB06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97" d="100"/>
          <a:sy n="97" d="100"/>
        </p:scale>
        <p:origin x="165" y="60"/>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A8E2BE24-2AF2-409D-BAFF-485E0B32166D}"/>
    <pc:docChg chg="modSld">
      <pc:chgData name="Phil Beecher" userId="8e59e9d451c39ba5" providerId="LiveId" clId="{A8E2BE24-2AF2-409D-BAFF-485E0B32166D}" dt="2024-03-11T21:01:13.442" v="27" actId="6549"/>
      <pc:docMkLst>
        <pc:docMk/>
      </pc:docMkLst>
      <pc:sldChg chg="modSp mod">
        <pc:chgData name="Phil Beecher" userId="8e59e9d451c39ba5" providerId="LiveId" clId="{A8E2BE24-2AF2-409D-BAFF-485E0B32166D}" dt="2024-03-11T21:01:13.442" v="27" actId="6549"/>
        <pc:sldMkLst>
          <pc:docMk/>
          <pc:sldMk cId="1618314568" sldId="2378"/>
        </pc:sldMkLst>
        <pc:spChg chg="mod">
          <ac:chgData name="Phil Beecher" userId="8e59e9d451c39ba5" providerId="LiveId" clId="{A8E2BE24-2AF2-409D-BAFF-485E0B32166D}" dt="2024-03-11T21:01:13.442" v="27" actId="6549"/>
          <ac:spMkLst>
            <pc:docMk/>
            <pc:sldMk cId="1618314568" sldId="2378"/>
            <ac:spMk id="3" creationId="{8A337E3F-2C54-47D6-B9F4-C7408CA692F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24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24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93687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802.15-24-0147-00-0mag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March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3/11-23-1212-03-0amp-ieee-802-11-amp-sg-proposed-csd.docx" TargetMode="External"/><Relationship Id="rId3" Type="http://schemas.openxmlformats.org/officeDocument/2006/relationships/hyperlink" Target="https://www.ieee802.org/1/files/public/docs2024/eb-draft-CSD-0124-v01.pdf" TargetMode="External"/><Relationship Id="rId7" Type="http://schemas.openxmlformats.org/officeDocument/2006/relationships/hyperlink" Target="https://mentor.ieee.org/802.11/dcn/23/11-23-1006-05-0amp-ieee-802-11-amp-sg-proposed-par.docx" TargetMode="External"/><Relationship Id="rId2" Type="http://schemas.openxmlformats.org/officeDocument/2006/relationships/hyperlink" Target="https://www.ieee802.org/1/files/public/docs2024/eb-draft-PAR-0124-v01.pdf"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95-01-00bf-enhancements-for-wlan-sensing-par.docx" TargetMode="External"/><Relationship Id="rId5" Type="http://schemas.openxmlformats.org/officeDocument/2006/relationships/hyperlink" Target="https://mentor.ieee.org/802-ec/dcn/24/ec-24-0015-01-00EC-draft-ieee-p802-3dm-csd.pdf" TargetMode="External"/><Relationship Id="rId4" Type="http://schemas.openxmlformats.org/officeDocument/2006/relationships/hyperlink" Target="https://mentor.ieee.org/802-ec/dcn/24/ec-24-0014-01-00EC-draft-ieee-p802-3dm-par.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Opening / Closing Report for July 2023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10 March 2024</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March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March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a:latin typeface="Calibri" panose="020F0502020204030204" pitchFamily="34" charset="0"/>
                <a:ea typeface="ＭＳ Ｐゴシック" charset="0"/>
                <a:cs typeface="Calibri" panose="020F0502020204030204" pitchFamily="34" charset="0"/>
              </a:rPr>
              <a:t>SCM other items</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990600"/>
            <a:ext cx="8665845" cy="502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342900" lvl="2"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No urgent changes to operations manual – see next slide</a:t>
            </a:r>
          </a:p>
          <a:p>
            <a:pPr marL="0" lvl="2">
              <a:spcAft>
                <a:spcPts val="600"/>
              </a:spcAft>
            </a:pPr>
            <a:endParaRPr lang="en-US" sz="24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8458200" y="6535480"/>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450429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21D7C48-C17A-370C-00B1-1CB8ECD79AE9}"/>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11</a:t>
            </a:fld>
            <a:endParaRPr lang="en-US"/>
          </a:p>
        </p:txBody>
      </p:sp>
      <p:sp>
        <p:nvSpPr>
          <p:cNvPr id="3" name="Footer Placeholder 2">
            <a:extLst>
              <a:ext uri="{FF2B5EF4-FFF2-40B4-BE49-F238E27FC236}">
                <a16:creationId xmlns:a16="http://schemas.microsoft.com/office/drawing/2014/main" id="{4618069F-8AAA-7357-A3E9-3B4150E5157F}"/>
              </a:ext>
            </a:extLst>
          </p:cNvPr>
          <p:cNvSpPr>
            <a:spLocks noGrp="1"/>
          </p:cNvSpPr>
          <p:nvPr>
            <p:ph type="ftr" sz="quarter" idx="11"/>
          </p:nvPr>
        </p:nvSpPr>
        <p:spPr/>
        <p:txBody>
          <a:bodyPr/>
          <a:lstStyle/>
          <a:p>
            <a:pPr algn="r">
              <a:defRPr/>
            </a:pPr>
            <a:r>
              <a:rPr lang="en-US"/>
              <a:t>Phil Beecher (Wi-SUN Alliance)</a:t>
            </a:r>
            <a:endParaRPr lang="en-US" dirty="0"/>
          </a:p>
        </p:txBody>
      </p:sp>
      <p:sp>
        <p:nvSpPr>
          <p:cNvPr id="6" name="Content Placeholder 2">
            <a:extLst>
              <a:ext uri="{FF2B5EF4-FFF2-40B4-BE49-F238E27FC236}">
                <a16:creationId xmlns:a16="http://schemas.microsoft.com/office/drawing/2014/main" id="{77ADDA4A-93F5-7106-97BC-5CDFE30CC04C}"/>
              </a:ext>
            </a:extLst>
          </p:cNvPr>
          <p:cNvSpPr txBox="1">
            <a:spLocks/>
          </p:cNvSpPr>
          <p:nvPr/>
        </p:nvSpPr>
        <p:spPr>
          <a:xfrm>
            <a:off x="695400" y="621228"/>
            <a:ext cx="10873208" cy="5398574"/>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algn="ctr">
              <a:buNone/>
            </a:pPr>
            <a:r>
              <a:rPr lang="en-GB" sz="2800" kern="0" dirty="0">
                <a:latin typeface="Calibri" panose="020F0502020204030204" pitchFamily="34" charset="0"/>
                <a:ea typeface="Calibri" panose="020F0502020204030204" pitchFamily="34" charset="0"/>
                <a:cs typeface="Calibri" panose="020F0502020204030204" pitchFamily="34" charset="0"/>
              </a:rPr>
              <a:t>General discussion</a:t>
            </a:r>
          </a:p>
          <a:p>
            <a:pPr marL="857250" lvl="1" indent="-457200"/>
            <a:r>
              <a:rPr lang="en-GB" sz="2000" kern="0" dirty="0">
                <a:latin typeface="Calibri" panose="020F0502020204030204" pitchFamily="34" charset="0"/>
                <a:ea typeface="Calibri" panose="020F0502020204030204" pitchFamily="34" charset="0"/>
                <a:cs typeface="Calibri" panose="020F0502020204030204" pitchFamily="34" charset="0"/>
              </a:rPr>
              <a:t>Evening meetings should be optional, i.e. not counted in denominator of voting credit</a:t>
            </a:r>
          </a:p>
          <a:p>
            <a:pPr marL="0" indent="0">
              <a:buNone/>
            </a:pPr>
            <a:endParaRPr lang="en-GB" sz="2400" kern="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GB" sz="2800" kern="0" dirty="0">
                <a:latin typeface="Calibri" panose="020F0502020204030204" pitchFamily="34" charset="0"/>
                <a:ea typeface="Calibri" panose="020F0502020204030204" pitchFamily="34" charset="0"/>
                <a:cs typeface="Calibri" panose="020F0502020204030204" pitchFamily="34" charset="0"/>
              </a:rPr>
              <a:t>Discussion about Operations Manual, Rules, Hybrid meetings and increasing participation</a:t>
            </a:r>
          </a:p>
          <a:p>
            <a:pPr marL="285750" indent="-285750"/>
            <a:r>
              <a:rPr lang="en-GB" sz="2400" kern="0" dirty="0">
                <a:latin typeface="Calibri" panose="020F0502020204030204" pitchFamily="34" charset="0"/>
                <a:ea typeface="Calibri" panose="020F0502020204030204" pitchFamily="34" charset="0"/>
                <a:cs typeface="Calibri" panose="020F0502020204030204" pitchFamily="34" charset="0"/>
              </a:rPr>
              <a:t>Recommendations from attendees:</a:t>
            </a:r>
          </a:p>
          <a:p>
            <a:pPr marL="685800" lvl="1"/>
            <a:r>
              <a:rPr lang="en-GB" sz="2000" kern="0" dirty="0">
                <a:latin typeface="Calibri" panose="020F0502020204030204" pitchFamily="34" charset="0"/>
                <a:ea typeface="Calibri" panose="020F0502020204030204" pitchFamily="34" charset="0"/>
                <a:cs typeface="Calibri" panose="020F0502020204030204" pitchFamily="34" charset="0"/>
              </a:rPr>
              <a:t>Assign 2 meeting credits for attending closing plenary</a:t>
            </a:r>
          </a:p>
          <a:p>
            <a:pPr marL="685800" lvl="1"/>
            <a:r>
              <a:rPr lang="en-GB" altLang="en-US" sz="2000" kern="0" dirty="0">
                <a:latin typeface="Calibri" panose="020F0502020204030204" pitchFamily="34" charset="0"/>
                <a:ea typeface="Calibri" panose="020F0502020204030204" pitchFamily="34" charset="0"/>
                <a:cs typeface="Calibri" panose="020F0502020204030204" pitchFamily="34" charset="0"/>
              </a:rPr>
              <a:t>Gain and retain voting rights using the same criteria as current rules, but MUST be in-person attendance</a:t>
            </a:r>
          </a:p>
          <a:p>
            <a:pPr marL="685800" lvl="1"/>
            <a:r>
              <a:rPr lang="en-GB" altLang="en-US" sz="2000" kern="0" dirty="0">
                <a:latin typeface="Calibri" panose="020F0502020204030204" pitchFamily="34" charset="0"/>
                <a:ea typeface="Calibri" panose="020F0502020204030204" pitchFamily="34" charset="0"/>
                <a:cs typeface="Calibri" panose="020F0502020204030204" pitchFamily="34" charset="0"/>
              </a:rPr>
              <a:t>Task group/standing committee  chair/vice chair, must be voting members of 802.15 – need to clarify in operations manual</a:t>
            </a:r>
          </a:p>
          <a:p>
            <a:pPr marL="685800" lvl="1"/>
            <a:r>
              <a:rPr lang="en-GB" altLang="en-US" sz="2000" kern="0" dirty="0">
                <a:latin typeface="Calibri" panose="020F0502020204030204" pitchFamily="34" charset="0"/>
                <a:ea typeface="Calibri" panose="020F0502020204030204" pitchFamily="34" charset="0"/>
                <a:cs typeface="Calibri" panose="020F0502020204030204" pitchFamily="34" charset="0"/>
              </a:rPr>
              <a:t>Sub - group chair or vice chair (or designated voting member) must be present </a:t>
            </a:r>
            <a:r>
              <a:rPr lang="en-GB" altLang="en-US" sz="2000" b="1" kern="0" dirty="0">
                <a:latin typeface="Calibri" panose="020F0502020204030204" pitchFamily="34" charset="0"/>
                <a:ea typeface="Calibri" panose="020F0502020204030204" pitchFamily="34" charset="0"/>
                <a:cs typeface="Calibri" panose="020F0502020204030204" pitchFamily="34" charset="0"/>
              </a:rPr>
              <a:t>in-person</a:t>
            </a:r>
            <a:r>
              <a:rPr lang="en-GB" altLang="en-US" sz="2000" kern="0" dirty="0">
                <a:latin typeface="Calibri" panose="020F0502020204030204" pitchFamily="34" charset="0"/>
                <a:ea typeface="Calibri" panose="020F0502020204030204" pitchFamily="34" charset="0"/>
                <a:cs typeface="Calibri" panose="020F0502020204030204" pitchFamily="34" charset="0"/>
              </a:rPr>
              <a:t> to run the meetings during a hybrid session.</a:t>
            </a:r>
          </a:p>
          <a:p>
            <a:pPr marL="685800" lvl="1"/>
            <a:endParaRPr lang="en-GB" altLang="en-US" sz="2000" kern="0" dirty="0">
              <a:latin typeface="Calibri" panose="020F0502020204030204" pitchFamily="34" charset="0"/>
              <a:ea typeface="Calibri" panose="020F0502020204030204" pitchFamily="34" charset="0"/>
              <a:cs typeface="Calibri" panose="020F0502020204030204" pitchFamily="34" charset="0"/>
            </a:endParaRPr>
          </a:p>
          <a:p>
            <a:pPr marL="285750"/>
            <a:endParaRPr lang="en-GB" altLang="en-US" sz="2400" kern="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altLang="en-US" sz="2400" kern="0" dirty="0">
              <a:latin typeface="Calibri" panose="020F0502020204030204" pitchFamily="34" charset="0"/>
              <a:ea typeface="Calibri" panose="020F0502020204030204" pitchFamily="34" charset="0"/>
              <a:cs typeface="Calibri" panose="020F0502020204030204" pitchFamily="34" charset="0"/>
            </a:endParaRPr>
          </a:p>
          <a:p>
            <a:pPr marL="285750"/>
            <a:endParaRPr lang="en-GB" altLang="en-US" sz="2400" kern="0" dirty="0">
              <a:latin typeface="Calibri" panose="020F0502020204030204" pitchFamily="34" charset="0"/>
              <a:ea typeface="Calibri" panose="020F0502020204030204" pitchFamily="34" charset="0"/>
              <a:cs typeface="Calibri" panose="020F0502020204030204" pitchFamily="34" charset="0"/>
            </a:endParaRPr>
          </a:p>
          <a:p>
            <a:pPr marL="285750"/>
            <a:endParaRPr lang="en-US" altLang="en-US" sz="2400" kern="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83513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2286002"/>
            <a:ext cx="10441160"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the registration link here: </a:t>
            </a:r>
          </a:p>
          <a:p>
            <a:pPr marL="742950" lvl="2" indent="0">
              <a:buNone/>
            </a:pPr>
            <a:r>
              <a:rPr lang="en-US" sz="2000" dirty="0">
                <a:solidFill>
                  <a:srgbClr val="00B0F0"/>
                </a:solidFill>
                <a:hlinkClick r:id="rId2">
                  <a:extLst>
                    <a:ext uri="{A12FA001-AC4F-418D-AE19-62706E023703}">
                      <ahyp:hlinkClr xmlns:ahyp="http://schemas.microsoft.com/office/drawing/2018/hyperlinkcolor" val="tx"/>
                    </a:ext>
                  </a:extLst>
                </a:hlinkClick>
              </a:rPr>
              <a:t>http://802world.org/plenary/</a:t>
            </a:r>
            <a:r>
              <a:rPr lang="en-US" sz="2000" dirty="0">
                <a:solidFill>
                  <a:srgbClr val="00B0F0"/>
                </a:solidFill>
              </a:rPr>
              <a:t> </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802 LMSC Plenaries and 802 Wireless Interims</a:t>
            </a:r>
          </a:p>
        </p:txBody>
      </p:sp>
      <p:sp>
        <p:nvSpPr>
          <p:cNvPr id="2" name="Footer Placeholder 2">
            <a:extLst>
              <a:ext uri="{FF2B5EF4-FFF2-40B4-BE49-F238E27FC236}">
                <a16:creationId xmlns:a16="http://schemas.microsoft.com/office/drawing/2014/main" id="{5F328967-4BEE-E0AF-3B21-E8D99F67FD85}"/>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911424" y="1867296"/>
            <a:ext cx="10513168"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3</a:t>
            </a:fld>
            <a:endParaRPr lang="en-GB" dirty="0"/>
          </a:p>
        </p:txBody>
      </p:sp>
      <p:sp>
        <p:nvSpPr>
          <p:cNvPr id="5" name="Footer Placeholder 2">
            <a:extLst>
              <a:ext uri="{FF2B5EF4-FFF2-40B4-BE49-F238E27FC236}">
                <a16:creationId xmlns:a16="http://schemas.microsoft.com/office/drawing/2014/main" id="{497F69E0-9BEA-3E4D-F35F-B2FE14574023}"/>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5421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March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2" name="Footer Placeholder 2">
            <a:extLst>
              <a:ext uri="{FF2B5EF4-FFF2-40B4-BE49-F238E27FC236}">
                <a16:creationId xmlns:a16="http://schemas.microsoft.com/office/drawing/2014/main" id="{113B82A9-745B-D741-BD25-F473F1C72CAF}"/>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5</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
        <p:nvSpPr>
          <p:cNvPr id="3" name="Footer Placeholder 2">
            <a:extLst>
              <a:ext uri="{FF2B5EF4-FFF2-40B4-BE49-F238E27FC236}">
                <a16:creationId xmlns:a16="http://schemas.microsoft.com/office/drawing/2014/main" id="{38839FE3-597B-A8DC-73EC-80287DF9613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6</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63573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DF8D702-7889-943A-1DED-593E88A908B3}"/>
              </a:ext>
            </a:extLst>
          </p:cNvPr>
          <p:cNvPicPr>
            <a:picLocks noChangeAspect="1"/>
          </p:cNvPicPr>
          <p:nvPr/>
        </p:nvPicPr>
        <p:blipFill>
          <a:blip r:embed="rId2"/>
          <a:stretch>
            <a:fillRect/>
          </a:stretch>
        </p:blipFill>
        <p:spPr>
          <a:xfrm>
            <a:off x="2286000" y="604932"/>
            <a:ext cx="7951703" cy="5648136"/>
          </a:xfrm>
          <a:prstGeom prst="rect">
            <a:avLst/>
          </a:prstGeom>
        </p:spPr>
      </p:pic>
      <p:sp>
        <p:nvSpPr>
          <p:cNvPr id="5" name="Slide Number Placeholder 4">
            <a:extLst>
              <a:ext uri="{FF2B5EF4-FFF2-40B4-BE49-F238E27FC236}">
                <a16:creationId xmlns:a16="http://schemas.microsoft.com/office/drawing/2014/main" id="{1D38A657-4B4B-1840-51FC-B06EF05047D0}"/>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7</a:t>
            </a:fld>
            <a:endParaRPr lang="en-US"/>
          </a:p>
        </p:txBody>
      </p:sp>
      <p:sp>
        <p:nvSpPr>
          <p:cNvPr id="10" name="Oval 9">
            <a:extLst>
              <a:ext uri="{FF2B5EF4-FFF2-40B4-BE49-F238E27FC236}">
                <a16:creationId xmlns:a16="http://schemas.microsoft.com/office/drawing/2014/main" id="{02B1D539-4F46-9315-FC85-568F229C68EC}"/>
              </a:ext>
            </a:extLst>
          </p:cNvPr>
          <p:cNvSpPr/>
          <p:nvPr/>
        </p:nvSpPr>
        <p:spPr bwMode="auto">
          <a:xfrm>
            <a:off x="3962400" y="42672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11" name="Oval 10">
            <a:extLst>
              <a:ext uri="{FF2B5EF4-FFF2-40B4-BE49-F238E27FC236}">
                <a16:creationId xmlns:a16="http://schemas.microsoft.com/office/drawing/2014/main" id="{53180258-1EFD-8D49-76FA-51C685316D65}"/>
              </a:ext>
            </a:extLst>
          </p:cNvPr>
          <p:cNvSpPr/>
          <p:nvPr/>
        </p:nvSpPr>
        <p:spPr bwMode="auto">
          <a:xfrm>
            <a:off x="5338098" y="26670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8" name="Oval 7">
            <a:extLst>
              <a:ext uri="{FF2B5EF4-FFF2-40B4-BE49-F238E27FC236}">
                <a16:creationId xmlns:a16="http://schemas.microsoft.com/office/drawing/2014/main" id="{22B3B621-5CD8-5120-C1AA-675C43E97102}"/>
              </a:ext>
            </a:extLst>
          </p:cNvPr>
          <p:cNvSpPr/>
          <p:nvPr/>
        </p:nvSpPr>
        <p:spPr bwMode="auto">
          <a:xfrm>
            <a:off x="6781800" y="42672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9" name="Footer Placeholder 2">
            <a:extLst>
              <a:ext uri="{FF2B5EF4-FFF2-40B4-BE49-F238E27FC236}">
                <a16:creationId xmlns:a16="http://schemas.microsoft.com/office/drawing/2014/main" id="{314552DC-C13A-A57E-256A-84A1CA486DF9}"/>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44720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SC Meeting Objectives – Agenda</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838201" y="990600"/>
            <a:ext cx="10591800" cy="502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0" lvl="2">
              <a:spcAft>
                <a:spcPts val="300"/>
              </a:spcAft>
            </a:pPr>
            <a:r>
              <a:rPr lang="en-US" sz="2000" b="1" dirty="0">
                <a:latin typeface="Calibri" panose="020F0502020204030204" pitchFamily="34" charset="0"/>
                <a:cs typeface="Calibri" panose="020F0502020204030204" pitchFamily="34" charset="0"/>
              </a:rPr>
              <a:t>Meetings 1&amp;2 (Monday and Tuesday)</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Policy and Procedure</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Approve Agenda</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Review 802 PAR Requests</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sym typeface="Wingdings" panose="05000000000000000000" pitchFamily="2" charset="2"/>
              </a:rPr>
              <a:t>Recess</a:t>
            </a:r>
          </a:p>
          <a:p>
            <a:pPr marL="0" lvl="2">
              <a:spcAft>
                <a:spcPts val="300"/>
              </a:spcAft>
            </a:pPr>
            <a:r>
              <a:rPr lang="en-US" sz="2000" b="1" dirty="0">
                <a:latin typeface="Calibri" panose="020F0502020204030204" pitchFamily="34" charset="0"/>
                <a:cs typeface="Calibri" panose="020F0502020204030204" pitchFamily="34" charset="0"/>
                <a:sym typeface="Wingdings" panose="05000000000000000000" pitchFamily="2" charset="2"/>
              </a:rPr>
              <a:t>Meeting 3 Wednesday</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Review any change requests for Operations Manual – none</a:t>
            </a:r>
          </a:p>
          <a:p>
            <a:pPr marL="457200" lvl="2" indent="-457200">
              <a:spcAft>
                <a:spcPts val="300"/>
              </a:spcAft>
              <a:buFont typeface="+mj-lt"/>
              <a:buAutoNum type="arabicPeriod"/>
            </a:pPr>
            <a:r>
              <a:rPr lang="en-US" sz="2000" dirty="0" err="1">
                <a:latin typeface="Calibri" panose="020F0502020204030204" pitchFamily="34" charset="0"/>
                <a:cs typeface="Calibri" panose="020F0502020204030204" pitchFamily="34" charset="0"/>
              </a:rPr>
              <a:t>AoB</a:t>
            </a:r>
            <a:endParaRPr lang="en-US" sz="2000" dirty="0">
              <a:latin typeface="Calibri" panose="020F0502020204030204" pitchFamily="34" charset="0"/>
              <a:cs typeface="Calibri" panose="020F0502020204030204" pitchFamily="34" charset="0"/>
            </a:endParaRP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Adjourn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2" name="Footer Placeholder 2">
            <a:extLst>
              <a:ext uri="{FF2B5EF4-FFF2-40B4-BE49-F238E27FC236}">
                <a16:creationId xmlns:a16="http://schemas.microsoft.com/office/drawing/2014/main" id="{9EC22D68-BECA-4229-6CE7-61837DCE9DEE}"/>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51462" y="228600"/>
            <a:ext cx="10361084" cy="392627"/>
          </a:xfrm>
        </p:spPr>
        <p:txBody>
          <a:bodyPr/>
          <a:lstStyle/>
          <a:p>
            <a:r>
              <a:rPr lang="en-US" altLang="en-US" sz="2800" dirty="0"/>
              <a:t>PAR Review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621228"/>
            <a:ext cx="10873208" cy="5398574"/>
          </a:xfrm>
        </p:spPr>
        <p:txBody>
          <a:bodyPr/>
          <a:lstStyle/>
          <a:p>
            <a:pPr marL="285750" indent="-285750"/>
            <a:r>
              <a:rPr lang="en-US" sz="2400" dirty="0">
                <a:latin typeface="Calibri" panose="020F0502020204030204" pitchFamily="34" charset="0"/>
                <a:ea typeface="Calibri" panose="020F0502020204030204" pitchFamily="34" charset="0"/>
                <a:cs typeface="Calibri" panose="020F0502020204030204" pitchFamily="34" charset="0"/>
              </a:rPr>
              <a:t>PARs to be considered at March </a:t>
            </a:r>
            <a:r>
              <a:rPr lang="en-US" sz="2400">
                <a:latin typeface="Calibri" panose="020F0502020204030204" pitchFamily="34" charset="0"/>
                <a:ea typeface="Calibri" panose="020F0502020204030204" pitchFamily="34" charset="0"/>
                <a:cs typeface="Calibri" panose="020F0502020204030204" pitchFamily="34" charset="0"/>
              </a:rPr>
              <a:t>2024 Plenary</a:t>
            </a:r>
            <a:r>
              <a:rPr lang="en-GB" sz="240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rPr>
              <a:t>Denver</a:t>
            </a:r>
            <a:r>
              <a:rPr lang="en-GB" sz="240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USA</a:t>
            </a:r>
          </a:p>
          <a:p>
            <a:pPr lvl="1">
              <a:buFont typeface="Arial" panose="020B0604020202020204" pitchFamily="34" charset="0"/>
              <a:buChar char="•"/>
            </a:pP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802.1ASeb - Amendment:  Optional Use of Announce , </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PAR</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CSD</a:t>
            </a:r>
            <a:endPar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lvl="1">
              <a:buFont typeface="Arial" panose="020B0604020202020204" pitchFamily="34" charset="0"/>
              <a:buChar char="•"/>
            </a:pP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802.3dm - Amendment: Asymmetrical Electrical Automotive Ethernet, </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4"/>
              </a:rPr>
              <a:t>PAR</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5"/>
              </a:rPr>
              <a:t>CSD</a:t>
            </a:r>
            <a:endPar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lvl="1">
              <a:buFont typeface="Arial" panose="020B0604020202020204" pitchFamily="34" charset="0"/>
              <a:buChar char="•"/>
            </a:pP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802.11bf - Amendment: Enhancements for Wireless Local Area Network (WLAN) Sensing, </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6"/>
              </a:rPr>
              <a:t>PAR modification</a:t>
            </a:r>
            <a:endPar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lvl="1">
              <a:buFont typeface="Arial" panose="020B0604020202020204" pitchFamily="34" charset="0"/>
              <a:buChar char="•"/>
            </a:pP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802.11bp - Amendment: Enhancements for Ambient Power Communication (AMP), </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7"/>
              </a:rPr>
              <a:t>PAR</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8"/>
              </a:rPr>
              <a:t>CSD</a:t>
            </a:r>
            <a:endPar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457200" lvl="1" indent="0">
              <a:buNone/>
            </a:pPr>
            <a:endPar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US" altLang="en-US" sz="2400" dirty="0">
                <a:latin typeface="Calibri" panose="020F0502020204030204" pitchFamily="34" charset="0"/>
                <a:ea typeface="Calibri" panose="020F0502020204030204" pitchFamily="34" charset="0"/>
                <a:cs typeface="Calibri" panose="020F0502020204030204" pitchFamily="34" charset="0"/>
              </a:rPr>
              <a:t>802.15 Comments are due Tuesday 12 March </a:t>
            </a:r>
            <a:r>
              <a:rPr lang="en-US" sz="240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18:00</a:t>
            </a:r>
          </a:p>
          <a:p>
            <a:r>
              <a:rPr lang="en-US" alt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Comments to be submitted as document: </a:t>
            </a:r>
          </a:p>
          <a:p>
            <a:pPr marL="0" indent="0">
              <a:buNone/>
            </a:pPr>
            <a:r>
              <a:rPr lang="en-US" altLang="en-US" sz="2400" dirty="0">
                <a:latin typeface="Calibri" panose="020F0502020204030204" pitchFamily="34" charset="0"/>
                <a:ea typeface="Calibri" panose="020F0502020204030204" pitchFamily="34" charset="0"/>
                <a:cs typeface="Calibri" panose="020F0502020204030204" pitchFamily="34" charset="0"/>
              </a:rPr>
              <a:t>https://mentor.ieee.org/802.15/dcn/24/15-24-0nnn-00-0mag-802-15-comments-on-pars-csds-march-2024.pptx</a:t>
            </a:r>
            <a:endParaRPr lang="en-US" altLang="en-US"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altLang="en-US" sz="2400" dirty="0">
              <a:latin typeface="Calibri" panose="020F0502020204030204" pitchFamily="34" charset="0"/>
              <a:ea typeface="Calibri" panose="020F0502020204030204" pitchFamily="34" charset="0"/>
              <a:cs typeface="Calibri" panose="020F0502020204030204" pitchFamily="34" charset="0"/>
            </a:endParaRPr>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Footer Placeholder 2">
            <a:extLst>
              <a:ext uri="{FF2B5EF4-FFF2-40B4-BE49-F238E27FC236}">
                <a16:creationId xmlns:a16="http://schemas.microsoft.com/office/drawing/2014/main"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61831456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68851</TotalTime>
  <Words>1096</Words>
  <Application>Microsoft Office PowerPoint</Application>
  <PresentationFormat>Widescreen</PresentationFormat>
  <Paragraphs>122</Paragraphs>
  <Slides>11</Slides>
  <Notes>3</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Default Design</vt:lpstr>
      <vt:lpstr>PowerPoint Presentation</vt:lpstr>
      <vt:lpstr>Registration for 802 LMSC Plenaries and 802 Wireless Interims</vt:lpstr>
      <vt:lpstr>Deadbeat Consequences (Deadbeat: in default of paying registration fee for a prior mtg.)</vt:lpstr>
      <vt:lpstr>SC Maintenance Reminders</vt:lpstr>
      <vt:lpstr>IEEE-SA Patent, Copyright, and Participation Policies</vt:lpstr>
      <vt:lpstr>IEEE 802 Ground Rules</vt:lpstr>
      <vt:lpstr>PowerPoint Presentation</vt:lpstr>
      <vt:lpstr>SC Meeting Objectives – Agenda</vt:lpstr>
      <vt:lpstr>PAR Review SCM</vt:lpstr>
      <vt:lpstr>SCM other items</vt:lpstr>
      <vt:lpstr>PowerPoint Presentation</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1132</cp:revision>
  <cp:lastPrinted>2016-07-25T16:00:41Z</cp:lastPrinted>
  <dcterms:created xsi:type="dcterms:W3CDTF">2009-07-12T16:25:16Z</dcterms:created>
  <dcterms:modified xsi:type="dcterms:W3CDTF">2024-03-11T21:01:14Z</dcterms:modified>
  <cp:category/>
</cp:coreProperties>
</file>