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765BA3B5-1343-4664-9E37-A95215D8D720}"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73000" cy="779400"/>
          </a:xfrm>
          <a:prstGeom prst="rect">
            <a:avLst/>
          </a:prstGeom>
          <a:noFill/>
          <a:ln w="0">
            <a:noFill/>
          </a:ln>
        </p:spPr>
        <p:style>
          <a:lnRef idx="0"/>
          <a:fillRef idx="0"/>
          <a:effectRef idx="0"/>
          <a:fontRef idx="minor"/>
        </p:style>
        <p:txBody>
          <a:bodyPr lIns="0" rIns="0" tIns="0" bIns="0" anchor="t">
            <a:noAutofit/>
          </a:bodyPr>
          <a:p>
            <a:pPr algn="r">
              <a:lnSpc>
                <a:spcPct val="100000"/>
              </a:lnSpc>
            </a:pPr>
            <a:fld id="{1D1E8577-DBDC-4C2F-92D6-7CE4583D4078}"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5400" cy="450144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7600" cy="373392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5640" cy="196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1880" cy="2883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1880" cy="2883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4265FF6-CB8F-4932-82EF-F492261FF22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1880" cy="2883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7440" cy="1965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5640" cy="196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1880" cy="2883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1880" cy="2883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706349C-C770-444D-88B9-2D541EE2E26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1880" cy="2883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7440" cy="1965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5640" cy="196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1880" cy="2883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1880" cy="2883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1A4F9D7-100C-4223-91B7-9AA698D4780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1880" cy="2883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7440" cy="1965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5640" cy="196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1880" cy="2883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1880" cy="2883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28934EE-C3FF-4233-BA99-4EA7BFCB94E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1880" cy="2883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7440" cy="1965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5640" cy="196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1880" cy="2883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1880" cy="2883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C1CE9B1-3B26-4876-8C41-7A173FE9E79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1880" cy="2883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7440" cy="1965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5640" cy="196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1880" cy="2883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1880" cy="2883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0186C5E-E2AD-48E8-A236-F129F7529A7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1880" cy="2883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7440" cy="1965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5640" cy="1965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802.15-24-0149-00</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21880" cy="2883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21880" cy="2883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94D7DEF-9F01-446B-9C90-E7AFBC2B36D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21880" cy="2883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7440" cy="1965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286"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3-04ac-list-of-issues-to-be-solved.docx" TargetMode="External"/><Relationship Id="rId2"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059-00-04ac-jan24-meeting-minutes-for-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3-04ac-list-of-issues-to-be-solved.docx" TargetMode="External"/><Relationship Id="rId2" Type="http://schemas.openxmlformats.org/officeDocument/2006/relationships/hyperlink" Target="https://mentor.ieee.org/802.15/dcn/23/15-23-0397-00-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4800" cy="46094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March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March,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March</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March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5480" cy="10501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41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March</a:t>
            </a:r>
            <a:endParaRPr b="0" lang="en-US" sz="4400" spc="-1" strike="noStrike">
              <a:solidFill>
                <a:srgbClr val="000000"/>
              </a:solidFill>
              <a:latin typeface="Arial"/>
            </a:endParaRPr>
          </a:p>
        </p:txBody>
      </p:sp>
      <p:sp>
        <p:nvSpPr>
          <p:cNvPr id="350" name="CustomShape 3"/>
          <p:cNvSpPr/>
          <p:nvPr/>
        </p:nvSpPr>
        <p:spPr>
          <a:xfrm>
            <a:off x="457200" y="1604520"/>
            <a:ext cx="8214120" cy="3962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12680" cy="396072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MLME and frame formats</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Issue list: </a:t>
            </a:r>
            <a:r>
              <a:rPr b="0" lang="en-IE" sz="3200" spc="-1" strike="noStrike" u="sng">
                <a:solidFill>
                  <a:srgbClr val="0000ff"/>
                </a:solidFill>
                <a:uFillTx/>
                <a:latin typeface="Arial"/>
                <a:ea typeface="DejaVu Sans"/>
                <a:hlinkClick r:id="rId1"/>
              </a:rPr>
              <a:t>15-23-0422-03</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8800" cy="11343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March</a:t>
            </a:r>
            <a:endParaRPr b="0" lang="en-US" sz="4400" spc="-1" strike="noStrike">
              <a:solidFill>
                <a:srgbClr val="000000"/>
              </a:solidFill>
              <a:latin typeface="Arial"/>
            </a:endParaRPr>
          </a:p>
        </p:txBody>
      </p:sp>
      <p:sp>
        <p:nvSpPr>
          <p:cNvPr id="353" name="CustomShape 2"/>
          <p:cNvSpPr/>
          <p:nvPr/>
        </p:nvSpPr>
        <p:spPr>
          <a:xfrm>
            <a:off x="457200" y="1604520"/>
            <a:ext cx="7764840" cy="3966840"/>
          </a:xfrm>
          <a:prstGeom prst="rect">
            <a:avLst/>
          </a:prstGeom>
          <a:noFill/>
          <a:ln w="0">
            <a:noFill/>
          </a:ln>
        </p:spPr>
        <p:style>
          <a:lnRef idx="0"/>
          <a:fillRef idx="0"/>
          <a:effectRef idx="0"/>
          <a:fontRef idx="minor"/>
        </p:style>
        <p:txBody>
          <a:bodyPr lIns="0" rIns="0" tIns="0" bIns="0" anchor="t">
            <a:normAutofit fontScale="64000"/>
          </a:bodyPr>
          <a:p>
            <a:pPr marL="789120" indent="-581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March 1030-1230</a:t>
            </a:r>
            <a:endParaRPr b="0" lang="en-US" sz="3200" spc="-1" strike="noStrike">
              <a:solidFill>
                <a:srgbClr val="000000"/>
              </a:solidFill>
              <a:latin typeface="Arial"/>
            </a:endParaRPr>
          </a:p>
          <a:p>
            <a:pPr lvl="2" marL="1181880" indent="-386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181880" indent="-386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15-24-0149-00</a:t>
            </a:r>
            <a:endParaRPr b="0" lang="en-US" sz="3200" spc="-1" strike="noStrike">
              <a:solidFill>
                <a:srgbClr val="000000"/>
              </a:solidFill>
              <a:latin typeface="Arial"/>
            </a:endParaRPr>
          </a:p>
          <a:p>
            <a:pPr lvl="2" marL="1181880" indent="-386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15-24-0059-00</a:t>
            </a:r>
            <a:endParaRPr b="0" lang="en-US" sz="3200" spc="-1" strike="noStrike">
              <a:solidFill>
                <a:srgbClr val="000000"/>
              </a:solidFill>
              <a:latin typeface="Arial"/>
            </a:endParaRPr>
          </a:p>
          <a:p>
            <a:pPr lvl="2" marL="1181880" indent="-386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MLME primitives and frame formats</a:t>
            </a:r>
            <a:endParaRPr b="0" lang="en-US" sz="3200" spc="-1" strike="noStrike">
              <a:solidFill>
                <a:srgbClr val="000000"/>
              </a:solidFill>
              <a:latin typeface="Arial"/>
            </a:endParaRPr>
          </a:p>
          <a:p>
            <a:pPr lvl="2" marL="1181880" indent="-386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a:p>
            <a:pPr marL="789120" indent="-581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March 1030-1230</a:t>
            </a:r>
            <a:endParaRPr b="0" lang="en-US" sz="3200" spc="-1" strike="noStrike">
              <a:solidFill>
                <a:srgbClr val="000000"/>
              </a:solidFill>
              <a:latin typeface="Arial"/>
            </a:endParaRPr>
          </a:p>
          <a:p>
            <a:pPr lvl="2" marL="1181880" indent="-386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Will be cancelled as TG4ac will be doing closing report on midweek plenary.</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22760" cy="11383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23120" cy="397044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15-23-0422-03</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6000" cy="39740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May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6000" cy="39740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Update issues list 15-23-0422-05.</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 first version of MLME primitives and frame formats</a:t>
            </a:r>
            <a:endParaRPr b="0" lang="en-US" sz="3200" spc="-1" strike="noStrike">
              <a:solidFill>
                <a:srgbClr val="000000"/>
              </a:solidFill>
              <a:latin typeface="Arial"/>
            </a:endParaRPr>
          </a:p>
          <a:p>
            <a:pPr marL="432000" indent="0">
              <a:lnSpc>
                <a:spcPct val="100000"/>
              </a:lnSpc>
              <a:spcBef>
                <a:spcPts val="1417"/>
              </a:spcBef>
              <a:buNone/>
              <a:tabLst>
                <a:tab algn="l" pos="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6040" cy="11415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May</a:t>
            </a:r>
            <a:endParaRPr b="0" lang="en-US" sz="4400" spc="-1" strike="noStrike">
              <a:solidFill>
                <a:srgbClr val="000000"/>
              </a:solidFill>
              <a:latin typeface="Arial"/>
            </a:endParaRPr>
          </a:p>
        </p:txBody>
      </p:sp>
      <p:sp>
        <p:nvSpPr>
          <p:cNvPr id="364" name="TextShape 2"/>
          <p:cNvSpPr/>
          <p:nvPr/>
        </p:nvSpPr>
        <p:spPr>
          <a:xfrm>
            <a:off x="457200" y="1604520"/>
            <a:ext cx="8226000" cy="3974040"/>
          </a:xfrm>
          <a:prstGeom prst="rect">
            <a:avLst/>
          </a:prstGeom>
          <a:noFill/>
          <a:ln w="0">
            <a:noFill/>
          </a:ln>
        </p:spPr>
        <p:style>
          <a:lnRef idx="0"/>
          <a:fillRef idx="0"/>
          <a:effectRef idx="0"/>
          <a:fontRef idx="minor"/>
        </p:style>
        <p:txBody>
          <a:bodyPr lIns="0" rIns="0" tIns="0" bIns="0" anchor="t">
            <a:normAutofit fontScale="96000"/>
          </a:bodyPr>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Try to coordinate so it does not overlap TG4ab, 802.11bi, or 802.11bh.</a:t>
            </a:r>
            <a:endParaRPr b="0" lang="en-US"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Have a joint one hour meeting with TG4ab.</a:t>
            </a:r>
            <a:endParaRPr b="0" lang="en-US" sz="3200" spc="-1" strike="noStrike">
              <a:solidFill>
                <a:srgbClr val="000000"/>
              </a:solidFill>
              <a:latin typeface="Arial"/>
            </a:endParaRPr>
          </a:p>
          <a:p>
            <a:pPr lvl="2" marL="62208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Perhaps at the end of week, so we can update what has happened.</a:t>
            </a:r>
            <a:endParaRPr b="0" lang="en-US" sz="3200" spc="-1" strike="noStrike">
              <a:solidFill>
                <a:srgbClr val="000000"/>
              </a:solidFill>
              <a:latin typeface="Arial"/>
            </a:endParaRPr>
          </a:p>
          <a:p>
            <a:pPr lvl="1" marL="41472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Work on the draft text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7640" cy="5534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6920" cy="5940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6920" cy="1054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42720" cy="55472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3600" cy="3812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8520" cy="48614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6920" cy="8132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6240" cy="33692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71320" cy="11275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9000" cy="4451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71320" cy="11275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9000" cy="4451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71320" cy="11275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9000" cy="4451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71320" cy="11275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9000" cy="4451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71320" cy="11275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31920" cy="4451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7631</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2024-03-11T02:11:38Z</dcterms:modified>
  <cp:revision>155</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