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346" r:id="rId2"/>
    <p:sldId id="311" r:id="rId3"/>
    <p:sldId id="371" r:id="rId4"/>
    <p:sldId id="372" r:id="rId5"/>
    <p:sldId id="387" r:id="rId6"/>
    <p:sldId id="388" r:id="rId7"/>
    <p:sldId id="365" r:id="rId8"/>
    <p:sldId id="366" r:id="rId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05" autoAdjust="0"/>
    <p:restoredTop sz="93488" autoAdjust="0"/>
  </p:normalViewPr>
  <p:slideViewPr>
    <p:cSldViewPr>
      <p:cViewPr varScale="1">
        <p:scale>
          <a:sx n="88" d="100"/>
          <a:sy n="88" d="100"/>
        </p:scale>
        <p:origin x="924" y="78"/>
      </p:cViewPr>
      <p:guideLst>
        <p:guide orient="horz" pos="2160"/>
        <p:guide pos="2880"/>
      </p:guideLst>
    </p:cSldViewPr>
  </p:slideViewPr>
  <p:notesTextViewPr>
    <p:cViewPr>
      <p:scale>
        <a:sx n="100" d="100"/>
        <a:sy n="100" d="100"/>
      </p:scale>
      <p:origin x="0" y="0"/>
    </p:cViewPr>
  </p:notesTextViewPr>
  <p:notesViewPr>
    <p:cSldViewPr>
      <p:cViewPr varScale="1">
        <p:scale>
          <a:sx n="84" d="100"/>
          <a:sy n="84" d="100"/>
        </p:scale>
        <p:origin x="3792"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3/11/2024</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a:t>January 2022</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3/11/2024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rgbClr val="FF0000"/>
                </a:solidFill>
                <a:latin typeface="Times New Roman" pitchFamily="18" charset="0"/>
                <a:cs typeface="Times New Roman" pitchFamily="18" charset="0"/>
              </a:rPr>
              <a:t>DCN 15-19-0551-00-0vat</a:t>
            </a:r>
          </a:p>
        </p:txBody>
      </p:sp>
      <p:sp>
        <p:nvSpPr>
          <p:cNvPr id="10" name="TextBox 9"/>
          <p:cNvSpPr txBox="1"/>
          <p:nvPr userDrawn="1"/>
        </p:nvSpPr>
        <p:spPr>
          <a:xfrm>
            <a:off x="457200" y="303311"/>
            <a:ext cx="15240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September 2020</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3/11/2024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3/11/2024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March 2024</a:t>
            </a: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5" name="TextBox 14"/>
          <p:cNvSpPr txBox="1"/>
          <p:nvPr userDrawn="1"/>
        </p:nvSpPr>
        <p:spPr>
          <a:xfrm>
            <a:off x="5410200" y="152400"/>
            <a:ext cx="3276600" cy="369332"/>
          </a:xfrm>
          <a:prstGeom prst="rect">
            <a:avLst/>
          </a:prstGeom>
          <a:noFill/>
        </p:spPr>
        <p:txBody>
          <a:bodyPr wrap="square" rtlCol="0">
            <a:spAutoFit/>
          </a:bodyPr>
          <a:lstStyle/>
          <a:p>
            <a:pPr algn="r"/>
            <a:r>
              <a:rPr lang="en-US" altLang="ko-KR" sz="1800" b="1" i="0" kern="1200" dirty="0" smtClean="0">
                <a:solidFill>
                  <a:schemeClr val="tx1"/>
                </a:solidFill>
                <a:effectLst/>
                <a:latin typeface="+mn-lt"/>
                <a:ea typeface="+mn-ea"/>
                <a:cs typeface="+mn-cs"/>
              </a:rPr>
              <a:t>15-24-0152-00-07ma</a:t>
            </a:r>
            <a:r>
              <a:rPr lang="en-US" altLang="ko-KR" sz="1800" b="0" i="0" kern="1200" dirty="0" smtClean="0">
                <a:solidFill>
                  <a:schemeClr val="tx1"/>
                </a:solidFill>
                <a:effectLst/>
                <a:latin typeface="+mn-lt"/>
                <a:ea typeface="+mn-ea"/>
                <a:cs typeface="+mn-cs"/>
              </a:rPr>
              <a:t>.</a:t>
            </a:r>
            <a:endParaRPr lang="en-US" sz="1400" b="1" dirty="0">
              <a:solidFill>
                <a:schemeClr val="tx1"/>
              </a:solidFill>
              <a:latin typeface="Times New Roman" pitchFamily="18" charset="0"/>
              <a:cs typeface="Times New Roman" pitchFamily="18"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3/11/2024</a:t>
            </a:fld>
            <a:endParaRPr lang="en-US"/>
          </a:p>
        </p:txBody>
      </p:sp>
      <p:sp>
        <p:nvSpPr>
          <p:cNvPr id="7"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3/11/2024</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3/11/2024</a:t>
            </a:fld>
            <a:endParaRPr lang="en-US"/>
          </a:p>
        </p:txBody>
      </p:sp>
      <p:sp>
        <p:nvSpPr>
          <p:cNvPr id="10"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3/11/2024</a:t>
            </a:fld>
            <a:endParaRPr lang="en-US"/>
          </a:p>
        </p:txBody>
      </p:sp>
      <p:sp>
        <p:nvSpPr>
          <p:cNvPr id="6"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3/11/2024</a:t>
            </a:fld>
            <a:endParaRPr lang="en-US"/>
          </a:p>
        </p:txBody>
      </p:sp>
      <p:sp>
        <p:nvSpPr>
          <p:cNvPr id="5"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3/11/2024</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3/11/2024</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a:latin typeface="Times New Roman" pitchFamily="18" charset="0"/>
                <a:cs typeface="Times New Roman" pitchFamily="18" charset="0"/>
              </a:rPr>
              <a:t>Slide</a:t>
            </a:r>
          </a:p>
        </p:txBody>
      </p:sp>
      <p:sp>
        <p:nvSpPr>
          <p:cNvPr id="12" name="Slide Number Placeholder 5"/>
          <p:cNvSpPr txBox="1">
            <a:spLocks/>
          </p:cNvSpPr>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
        <p:nvSpPr>
          <p:cNvPr id="13" name="Footer Placeholder 1"/>
          <p:cNvSpPr txBox="1">
            <a:spLocks/>
          </p:cNvSpPr>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a:spLocks/>
          </p:cNvSpPr>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ChangeArrowheads="1"/>
          </p:cNvSpPr>
          <p:nvPr/>
        </p:nvSpPr>
        <p:spPr bwMode="auto">
          <a:xfrm>
            <a:off x="-10274" y="533400"/>
            <a:ext cx="8991600" cy="5786199"/>
          </a:xfrm>
          <a:prstGeom prst="rect">
            <a:avLst/>
          </a:prstGeom>
          <a:noFill/>
          <a:ln w="12700">
            <a:noFill/>
            <a:miter lim="800000"/>
            <a:headEnd type="none" w="sm" len="sm"/>
            <a:tailEnd type="none" w="sm" len="sm"/>
          </a:ln>
          <a:effectLst/>
        </p:spPr>
        <p:txBody>
          <a:bodyPr>
            <a:spAutoFit/>
          </a:bodyPr>
          <a:lstStyle/>
          <a:p>
            <a:pPr algn="ctr" eaLnBrk="0" fontAlgn="base" hangingPunct="0">
              <a:spcBef>
                <a:spcPct val="0"/>
              </a:spcBef>
              <a:spcAft>
                <a:spcPct val="0"/>
              </a:spcAft>
            </a:pPr>
            <a:r>
              <a:rPr lang="en-US" altLang="en-US" b="1" u="sng" dirty="0">
                <a:solidFill>
                  <a:prstClr val="black"/>
                </a:solidFill>
                <a:effectLst>
                  <a:outerShdw blurRad="38100" dist="38100" dir="2700000" algn="tl">
                    <a:srgbClr val="C0C0C0"/>
                  </a:outerShdw>
                </a:effectLst>
                <a:latin typeface="Times New Roman" panose="02020603050405020304" pitchFamily="18" charset="0"/>
              </a:rPr>
              <a:t>Project: IEEE P802.15 Working Group for Wireless Specialty Networks (WSNs)</a:t>
            </a:r>
            <a:endParaRPr lang="en-US" altLang="en-US" sz="1600" b="1" dirty="0">
              <a:solidFill>
                <a:prstClr val="black"/>
              </a:solidFill>
              <a:latin typeface="Times New Roman" panose="02020603050405020304" pitchFamily="18" charset="0"/>
            </a:endParaRPr>
          </a:p>
          <a:p>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b="1" dirty="0">
                <a:latin typeface="Times New Roman" panose="02020603050405020304" pitchFamily="18" charset="0"/>
                <a:ea typeface="ＭＳ Ｐゴシック" charset="-128"/>
                <a:cs typeface="Times New Roman" panose="02020603050405020304" pitchFamily="18" charset="0"/>
              </a:rPr>
              <a:t>Submission Title:</a:t>
            </a:r>
            <a:r>
              <a:rPr lang="en-US" altLang="ja-JP" sz="1600" dirty="0">
                <a:latin typeface="Times New Roman" panose="02020603050405020304" pitchFamily="18" charset="0"/>
                <a:ea typeface="ＭＳ Ｐゴシック" charset="-128"/>
                <a:cs typeface="Times New Roman" panose="02020603050405020304" pitchFamily="18" charset="0"/>
              </a:rPr>
              <a:t> OCC in Virtual Power Plant Use case for </a:t>
            </a:r>
            <a:r>
              <a:rPr lang="en-US" altLang="ja-JP" sz="1600" dirty="0" smtClean="0">
                <a:latin typeface="Times New Roman" panose="02020603050405020304" pitchFamily="18" charset="0"/>
                <a:ea typeface="ＭＳ Ｐゴシック" charset="-128"/>
                <a:cs typeface="Times New Roman" panose="02020603050405020304" pitchFamily="18" charset="0"/>
              </a:rPr>
              <a:t>NG-OCC</a:t>
            </a:r>
            <a:r>
              <a:rPr lang="en-US" altLang="ja-JP" sz="1600" dirty="0">
                <a:latin typeface="Times New Roman" panose="02020603050405020304" pitchFamily="18" charset="0"/>
                <a:ea typeface="ＭＳ Ｐゴシック" charset="-128"/>
                <a:cs typeface="Times New Roman" panose="02020603050405020304" pitchFamily="18" charset="0"/>
              </a:rPr>
              <a:t>	</a:t>
            </a:r>
          </a:p>
          <a:p>
            <a:r>
              <a:rPr lang="en-US" altLang="ja-JP" sz="1600" b="1" dirty="0">
                <a:latin typeface="Times New Roman" panose="02020603050405020304" pitchFamily="18" charset="0"/>
                <a:ea typeface="ＭＳ Ｐゴシック" charset="-128"/>
                <a:cs typeface="Times New Roman" panose="02020603050405020304" pitchFamily="18" charset="0"/>
              </a:rPr>
              <a:t>Date Submitted: </a:t>
            </a:r>
            <a:r>
              <a:rPr lang="en-US" altLang="ja-JP" sz="1600" dirty="0">
                <a:latin typeface="Times New Roman" panose="02020603050405020304" pitchFamily="18" charset="0"/>
                <a:ea typeface="ＭＳ Ｐゴシック" charset="-128"/>
                <a:cs typeface="Times New Roman" panose="02020603050405020304" pitchFamily="18" charset="0"/>
              </a:rPr>
              <a:t>March 11, 2024	</a:t>
            </a:r>
          </a:p>
          <a:p>
            <a:pPr marL="690563" indent="-690563" algn="just"/>
            <a:r>
              <a:rPr lang="en-US" altLang="ja-JP" sz="1600" b="1" dirty="0">
                <a:latin typeface="Times New Roman" panose="02020603050405020304" pitchFamily="18" charset="0"/>
                <a:ea typeface="ＭＳ Ｐゴシック" charset="-128"/>
                <a:cs typeface="Times New Roman" panose="02020603050405020304" pitchFamily="18" charset="0"/>
              </a:rPr>
              <a:t>Source: </a:t>
            </a:r>
            <a:r>
              <a:rPr lang="en-US" altLang="ja-JP" sz="1600" dirty="0" err="1">
                <a:latin typeface="Times New Roman" panose="02020603050405020304" pitchFamily="18" charset="0"/>
                <a:ea typeface="ＭＳ Ｐゴシック" charset="-128"/>
                <a:cs typeface="Times New Roman" panose="02020603050405020304" pitchFamily="18" charset="0"/>
              </a:rPr>
              <a:t>Herfandi</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ja-JP" sz="1600" dirty="0" err="1">
                <a:latin typeface="Times New Roman" panose="02020603050405020304" pitchFamily="18" charset="0"/>
                <a:ea typeface="ＭＳ Ｐゴシック" charset="-128"/>
                <a:cs typeface="Times New Roman" panose="02020603050405020304" pitchFamily="18" charset="0"/>
              </a:rPr>
              <a:t>Herfandi</a:t>
            </a:r>
            <a:r>
              <a:rPr lang="en-US" altLang="zh-CN" sz="1600" dirty="0">
                <a:latin typeface="Times New Roman" panose="02020603050405020304" pitchFamily="18" charset="0"/>
                <a:cs typeface="Times New Roman" panose="02020603050405020304" pitchFamily="18" charset="0"/>
              </a:rPr>
              <a:t>, </a:t>
            </a:r>
            <a:r>
              <a:rPr lang="en-US" altLang="zh-CN" sz="1600" dirty="0" err="1">
                <a:latin typeface="Times New Roman" panose="02020603050405020304" pitchFamily="18" charset="0"/>
                <a:cs typeface="Times New Roman" panose="02020603050405020304" pitchFamily="18" charset="0"/>
              </a:rPr>
              <a:t>Md</a:t>
            </a:r>
            <a:r>
              <a:rPr lang="en-US" altLang="zh-CN" sz="1600" dirty="0">
                <a:latin typeface="Times New Roman" panose="02020603050405020304" pitchFamily="18" charset="0"/>
                <a:cs typeface="Times New Roman" panose="02020603050405020304" pitchFamily="18" charset="0"/>
              </a:rPr>
              <a:t> . </a:t>
            </a:r>
            <a:r>
              <a:rPr lang="en-US" altLang="zh-CN" sz="1600" dirty="0" err="1">
                <a:latin typeface="Times New Roman" panose="02020603050405020304" pitchFamily="18" charset="0"/>
                <a:cs typeface="Times New Roman" panose="02020603050405020304" pitchFamily="18" charset="0"/>
              </a:rPr>
              <a:t>Shahriar</a:t>
            </a:r>
            <a:r>
              <a:rPr lang="en-US" altLang="zh-CN" sz="1600" dirty="0">
                <a:latin typeface="Times New Roman" panose="02020603050405020304" pitchFamily="18" charset="0"/>
                <a:cs typeface="Times New Roman" panose="02020603050405020304" pitchFamily="18" charset="0"/>
              </a:rPr>
              <a:t> </a:t>
            </a:r>
            <a:r>
              <a:rPr lang="en-US" altLang="zh-CN" sz="1600" dirty="0" err="1">
                <a:latin typeface="Times New Roman" panose="02020603050405020304" pitchFamily="18" charset="0"/>
                <a:cs typeface="Times New Roman" panose="02020603050405020304" pitchFamily="18" charset="0"/>
              </a:rPr>
              <a:t>Nazim</a:t>
            </a:r>
            <a:r>
              <a:rPr lang="en-US" altLang="zh-CN" sz="1600" dirty="0">
                <a:latin typeface="Times New Roman" panose="02020603050405020304" pitchFamily="18" charset="0"/>
                <a:cs typeface="Times New Roman" panose="02020603050405020304" pitchFamily="18" charset="0"/>
              </a:rPr>
              <a:t>, Md. </a:t>
            </a:r>
            <a:r>
              <a:rPr lang="en-US" altLang="zh-CN" sz="1600" dirty="0" err="1">
                <a:latin typeface="Times New Roman" panose="02020603050405020304" pitchFamily="18" charset="0"/>
                <a:cs typeface="Times New Roman" panose="02020603050405020304" pitchFamily="18" charset="0"/>
              </a:rPr>
              <a:t>Ibne</a:t>
            </a:r>
            <a:r>
              <a:rPr lang="en-US" altLang="zh-CN" sz="1600" dirty="0">
                <a:latin typeface="Times New Roman" panose="02020603050405020304" pitchFamily="18" charset="0"/>
                <a:cs typeface="Times New Roman" panose="02020603050405020304" pitchFamily="18" charset="0"/>
              </a:rPr>
              <a:t> </a:t>
            </a:r>
            <a:r>
              <a:rPr lang="en-US" altLang="zh-CN" sz="1600" dirty="0" err="1">
                <a:latin typeface="Times New Roman" panose="02020603050405020304" pitchFamily="18" charset="0"/>
                <a:cs typeface="Times New Roman" panose="02020603050405020304" pitchFamily="18" charset="0"/>
              </a:rPr>
              <a:t>Joha</a:t>
            </a:r>
            <a:r>
              <a:rPr lang="en-US" altLang="zh-CN" sz="1600" dirty="0">
                <a:latin typeface="Times New Roman" panose="02020603050405020304" pitchFamily="18" charset="0"/>
                <a:cs typeface="Times New Roman" panose="02020603050405020304" pitchFamily="18" charset="0"/>
              </a:rPr>
              <a:t>, Nguyen Ngoc </a:t>
            </a:r>
            <a:r>
              <a:rPr lang="en-US" altLang="zh-CN" sz="1600" dirty="0" err="1">
                <a:latin typeface="Times New Roman" panose="02020603050405020304" pitchFamily="18" charset="0"/>
                <a:cs typeface="Times New Roman" panose="02020603050405020304" pitchFamily="18" charset="0"/>
              </a:rPr>
              <a:t>Huy</a:t>
            </a:r>
            <a:r>
              <a:rPr lang="en-US" altLang="zh-CN" sz="1600" dirty="0">
                <a:latin typeface="Times New Roman" panose="02020603050405020304" pitchFamily="18" charset="0"/>
                <a:cs typeface="Times New Roman" panose="02020603050405020304" pitchFamily="18" charset="0"/>
              </a:rPr>
              <a:t>, </a:t>
            </a:r>
            <a:r>
              <a:rPr lang="en-US" altLang="zh-CN" sz="1600" dirty="0" err="1">
                <a:latin typeface="Times New Roman" panose="02020603050405020304" pitchFamily="18" charset="0"/>
                <a:cs typeface="Times New Roman" panose="02020603050405020304" pitchFamily="18" charset="0"/>
              </a:rPr>
              <a:t>Yeong</a:t>
            </a:r>
            <a:r>
              <a:rPr lang="en-US" altLang="zh-CN" sz="1600" dirty="0">
                <a:latin typeface="Times New Roman" panose="02020603050405020304" pitchFamily="18" charset="0"/>
                <a:cs typeface="Times New Roman" panose="02020603050405020304" pitchFamily="18" charset="0"/>
              </a:rPr>
              <a:t> Min Jang</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ko-KR" sz="1600" dirty="0" err="1">
                <a:latin typeface="Times New Roman" panose="02020603050405020304" pitchFamily="18" charset="0"/>
                <a:ea typeface="굴림" charset="-127"/>
                <a:cs typeface="Times New Roman" panose="02020603050405020304" pitchFamily="18" charset="0"/>
              </a:rPr>
              <a:t>Kookmin</a:t>
            </a:r>
            <a:r>
              <a:rPr lang="en-US" altLang="ko-KR" sz="1600" dirty="0">
                <a:latin typeface="Times New Roman" panose="02020603050405020304" pitchFamily="18" charset="0"/>
                <a:ea typeface="굴림" charset="-127"/>
                <a:cs typeface="Times New Roman" panose="02020603050405020304" pitchFamily="18" charset="0"/>
              </a:rPr>
              <a:t> University] </a:t>
            </a:r>
          </a:p>
          <a:p>
            <a:pPr marL="798513" indent="-107950"/>
            <a:r>
              <a:rPr lang="en-US" altLang="ja-JP" sz="1600" dirty="0" err="1">
                <a:latin typeface="Times New Roman" panose="02020603050405020304" pitchFamily="18" charset="0"/>
                <a:ea typeface="ＭＳ Ｐゴシック" charset="-128"/>
                <a:cs typeface="Times New Roman" panose="02020603050405020304" pitchFamily="18" charset="0"/>
              </a:rPr>
              <a:t>ByungDeok</a:t>
            </a:r>
            <a:r>
              <a:rPr lang="en-US" altLang="ja-JP" sz="1600" dirty="0">
                <a:latin typeface="Times New Roman" panose="02020603050405020304" pitchFamily="18" charset="0"/>
                <a:ea typeface="ＭＳ Ｐゴシック" charset="-128"/>
                <a:cs typeface="Times New Roman" panose="02020603050405020304" pitchFamily="18" charset="0"/>
              </a:rPr>
              <a:t> Chung [ENS Co. Ltd.]</a:t>
            </a:r>
          </a:p>
          <a:p>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dirty="0">
                <a:latin typeface="Times New Roman" panose="02020603050405020304" pitchFamily="18" charset="0"/>
                <a:ea typeface="ＭＳ Ｐゴシック" charset="-128"/>
                <a:cs typeface="Times New Roman" panose="02020603050405020304" pitchFamily="18" charset="0"/>
              </a:rPr>
              <a:t>Address: Room #603 </a:t>
            </a:r>
            <a:r>
              <a:rPr lang="en-US" altLang="ja-JP" sz="1600" dirty="0" err="1">
                <a:latin typeface="Times New Roman" panose="02020603050405020304" pitchFamily="18" charset="0"/>
                <a:ea typeface="ＭＳ Ｐゴシック" charset="-128"/>
                <a:cs typeface="Times New Roman" panose="02020603050405020304" pitchFamily="18" charset="0"/>
              </a:rPr>
              <a:t>Mirae</a:t>
            </a:r>
            <a:r>
              <a:rPr lang="en-US" altLang="ja-JP" sz="1600" dirty="0">
                <a:latin typeface="Times New Roman" panose="02020603050405020304" pitchFamily="18" charset="0"/>
                <a:ea typeface="ＭＳ Ｐゴシック" charset="-128"/>
                <a:cs typeface="Times New Roman" panose="02020603050405020304" pitchFamily="18" charset="0"/>
              </a:rPr>
              <a:t> Building, </a:t>
            </a:r>
            <a:r>
              <a:rPr lang="en-US" altLang="ja-JP" sz="1600" dirty="0" err="1">
                <a:latin typeface="Times New Roman" panose="02020603050405020304" pitchFamily="18" charset="0"/>
                <a:ea typeface="ＭＳ Ｐゴシック" charset="-128"/>
                <a:cs typeface="Times New Roman" panose="02020603050405020304" pitchFamily="18" charset="0"/>
              </a:rPr>
              <a:t>Kookmin</a:t>
            </a:r>
            <a:r>
              <a:rPr lang="en-US" altLang="ja-JP" sz="1600" dirty="0">
                <a:latin typeface="Times New Roman" panose="02020603050405020304" pitchFamily="18" charset="0"/>
                <a:ea typeface="ＭＳ Ｐゴシック" charset="-128"/>
                <a:cs typeface="Times New Roman" panose="02020603050405020304" pitchFamily="18" charset="0"/>
              </a:rPr>
              <a:t> University, 77 </a:t>
            </a:r>
            <a:r>
              <a:rPr lang="en-US" altLang="ja-JP" sz="1600" dirty="0" err="1">
                <a:latin typeface="Times New Roman" panose="02020603050405020304" pitchFamily="18" charset="0"/>
                <a:ea typeface="ＭＳ Ｐゴシック" charset="-128"/>
                <a:cs typeface="Times New Roman" panose="02020603050405020304" pitchFamily="18" charset="0"/>
              </a:rPr>
              <a:t>Jeongneung</a:t>
            </a:r>
            <a:r>
              <a:rPr lang="en-US" altLang="ja-JP" sz="1600" dirty="0">
                <a:latin typeface="Times New Roman" panose="02020603050405020304" pitchFamily="18" charset="0"/>
                <a:ea typeface="ＭＳ Ｐゴシック" charset="-128"/>
                <a:cs typeface="Times New Roman" panose="02020603050405020304" pitchFamily="18" charset="0"/>
              </a:rPr>
              <a:t>-Ro, </a:t>
            </a:r>
            <a:r>
              <a:rPr lang="en-US" altLang="ja-JP" sz="1600" dirty="0" err="1">
                <a:latin typeface="Times New Roman" panose="02020603050405020304" pitchFamily="18" charset="0"/>
                <a:ea typeface="ＭＳ Ｐゴシック" charset="-128"/>
                <a:cs typeface="Times New Roman" panose="02020603050405020304" pitchFamily="18" charset="0"/>
              </a:rPr>
              <a:t>Seongbuk</a:t>
            </a:r>
            <a:r>
              <a:rPr lang="en-US" altLang="ja-JP" sz="1600" dirty="0">
                <a:latin typeface="Times New Roman" panose="02020603050405020304" pitchFamily="18" charset="0"/>
                <a:ea typeface="ＭＳ Ｐゴシック" charset="-128"/>
                <a:cs typeface="Times New Roman" panose="02020603050405020304" pitchFamily="18" charset="0"/>
              </a:rPr>
              <a:t>-Gu, Seoul, 136702, Republic of Korea</a:t>
            </a:r>
          </a:p>
          <a:p>
            <a:r>
              <a:rPr lang="en-US" altLang="ja-JP" sz="1600" dirty="0">
                <a:latin typeface="Times New Roman" panose="02020603050405020304" pitchFamily="18" charset="0"/>
                <a:ea typeface="ＭＳ Ｐゴシック" charset="-128"/>
                <a:cs typeface="Times New Roman" panose="02020603050405020304" pitchFamily="18" charset="0"/>
              </a:rPr>
              <a:t>Voice: +82-2-910-5068  				E-Mail: yjang</a:t>
            </a:r>
            <a:r>
              <a:rPr lang="en-US" altLang="ko-KR" sz="1600" dirty="0">
                <a:latin typeface="Times New Roman" panose="02020603050405020304" pitchFamily="18" charset="0"/>
                <a:ea typeface="굴림" charset="-127"/>
                <a:cs typeface="Times New Roman" panose="02020603050405020304" pitchFamily="18" charset="0"/>
              </a:rPr>
              <a:t>@kookmin.ac.kr</a:t>
            </a:r>
            <a:endParaRPr lang="en-US" altLang="ja-JP" sz="1600" dirty="0">
              <a:latin typeface="Times New Roman" panose="02020603050405020304" pitchFamily="18" charset="0"/>
              <a:ea typeface="ＭＳ Ｐゴシック" charset="-128"/>
              <a:cs typeface="Times New Roman" panose="02020603050405020304" pitchFamily="18" charset="0"/>
            </a:endParaRP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Re:</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ja-JP" dirty="0">
                <a:latin typeface="Times New Roman" panose="02020603050405020304" pitchFamily="18" charset="0"/>
                <a:ea typeface="ＭＳ Ｐゴシック" charset="-128"/>
                <a:cs typeface="Times New Roman" panose="02020603050405020304" pitchFamily="18" charset="0"/>
              </a:rPr>
              <a:t>	</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Abstract:</a:t>
            </a:r>
            <a:r>
              <a:rPr lang="en-US" altLang="ja-JP" sz="1600" dirty="0">
                <a:latin typeface="Times New Roman" panose="02020603050405020304" pitchFamily="18" charset="0"/>
                <a:ea typeface="ＭＳ Ｐゴシック" charset="-128"/>
                <a:cs typeface="Times New Roman" panose="02020603050405020304" pitchFamily="18" charset="0"/>
              </a:rPr>
              <a:t>	Present the OCC in Virtual Power Plant Use case for NG-OCC</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Purpose:</a:t>
            </a:r>
            <a:r>
              <a:rPr lang="en-US" altLang="ja-JP" sz="1600" dirty="0">
                <a:latin typeface="Times New Roman" panose="02020603050405020304" pitchFamily="18" charset="0"/>
                <a:ea typeface="ＭＳ Ｐゴシック" charset="-128"/>
                <a:cs typeface="Times New Roman" panose="02020603050405020304" pitchFamily="18" charset="0"/>
              </a:rPr>
              <a:t>	Presentation for contribution on IG NG-OCC</a:t>
            </a:r>
          </a:p>
          <a:p>
            <a:pPr algn="just"/>
            <a:r>
              <a:rPr lang="en-US" altLang="ja-JP" sz="1600" b="1" dirty="0">
                <a:latin typeface="Times New Roman" panose="02020603050405020304" pitchFamily="18" charset="0"/>
                <a:ea typeface="ＭＳ Ｐゴシック" charset="-128"/>
                <a:cs typeface="Times New Roman" panose="02020603050405020304" pitchFamily="18" charset="0"/>
              </a:rPr>
              <a:t>Notice:</a:t>
            </a:r>
            <a:r>
              <a:rPr lang="en-US" altLang="ja-JP" sz="1600" dirty="0">
                <a:latin typeface="Times New Roman" panose="02020603050405020304" pitchFamily="18" charset="0"/>
                <a:ea typeface="ＭＳ Ｐゴシック" charset="-128"/>
                <a:cs typeface="Times New Roman" panose="02020603050405020304" pitchFamily="18" charset="0"/>
              </a:rPr>
              <a:t>	This document has been prepared to assist the IG NG-OCC.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b="1" dirty="0">
                <a:latin typeface="Times New Roman" panose="02020603050405020304" pitchFamily="18" charset="0"/>
                <a:ea typeface="ＭＳ Ｐゴシック" charset="-128"/>
                <a:cs typeface="Times New Roman" panose="02020603050405020304" pitchFamily="18" charset="0"/>
              </a:rPr>
              <a:t>Release:</a:t>
            </a:r>
            <a:r>
              <a:rPr lang="en-US" altLang="ja-JP" sz="1600" dirty="0">
                <a:latin typeface="Times New Roman" panose="02020603050405020304" pitchFamily="18" charset="0"/>
                <a:ea typeface="ＭＳ Ｐゴシック" charset="-128"/>
                <a:cs typeface="Times New Roman" panose="02020603050405020304" pitchFamily="18" charset="0"/>
              </a:rPr>
              <a:t>	The contributor acknowledges and accepts that this contribution becomes the property of IEEE and may be made publicly available by IG NG-OCC.	</a:t>
            </a:r>
          </a:p>
        </p:txBody>
      </p:sp>
    </p:spTree>
    <p:extLst>
      <p:ext uri="{BB962C8B-B14F-4D97-AF65-F5344CB8AC3E}">
        <p14:creationId xmlns:p14="http://schemas.microsoft.com/office/powerpoint/2010/main" val="1341675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762000" y="1371600"/>
            <a:ext cx="7632848" cy="3816424"/>
          </a:xfrm>
          <a:prstGeom prst="rect">
            <a:avLst/>
          </a:prstGeom>
        </p:spPr>
        <p:txBody>
          <a:bodyPr vert="horz" lIns="91440" tIns="45720" rIns="91440" bIns="45720" rtlCol="0" anchor="ctr">
            <a:normAutofit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ja-JP" b="1" dirty="0">
                <a:latin typeface="Times New Roman" panose="02020603050405020304" pitchFamily="18" charset="0"/>
                <a:ea typeface="ＭＳ Ｐゴシック" pitchFamily="50" charset="-128"/>
                <a:cs typeface="Times New Roman" panose="02020603050405020304" pitchFamily="18" charset="0"/>
              </a:rPr>
              <a:t>OCC in Virtual Power Plant Use case for NG-OCC </a:t>
            </a:r>
            <a:br>
              <a:rPr lang="en-US" altLang="ja-JP" b="1" dirty="0">
                <a:latin typeface="Times New Roman" panose="02020603050405020304" pitchFamily="18" charset="0"/>
                <a:ea typeface="ＭＳ Ｐゴシック" pitchFamily="50" charset="-128"/>
                <a:cs typeface="Times New Roman" panose="02020603050405020304" pitchFamily="18" charset="0"/>
              </a:rPr>
            </a:br>
            <a:r>
              <a:rPr lang="en-US" altLang="ja-JP" dirty="0">
                <a:latin typeface="Times New Roman" panose="02020603050405020304" pitchFamily="18" charset="0"/>
                <a:ea typeface="ＭＳ Ｐゴシック" pitchFamily="50" charset="-128"/>
                <a:cs typeface="Times New Roman" panose="02020603050405020304" pitchFamily="18" charset="0"/>
              </a:rPr>
              <a:t/>
            </a:r>
            <a:br>
              <a:rPr lang="en-US" altLang="ja-JP" dirty="0">
                <a:latin typeface="Times New Roman" panose="02020603050405020304" pitchFamily="18" charset="0"/>
                <a:ea typeface="ＭＳ Ｐゴシック" pitchFamily="50" charset="-128"/>
                <a:cs typeface="Times New Roman" panose="02020603050405020304" pitchFamily="18" charset="0"/>
              </a:rPr>
            </a:br>
            <a:r>
              <a:rPr lang="en-US" altLang="ja-JP" dirty="0">
                <a:latin typeface="Times New Roman" panose="02020603050405020304" pitchFamily="18" charset="0"/>
                <a:ea typeface="ＭＳ Ｐゴシック" pitchFamily="50" charset="-128"/>
                <a:cs typeface="Times New Roman" panose="02020603050405020304" pitchFamily="18" charset="0"/>
              </a:rPr>
              <a:t/>
            </a:r>
            <a:br>
              <a:rPr lang="en-US" altLang="ja-JP" dirty="0">
                <a:latin typeface="Times New Roman" panose="02020603050405020304" pitchFamily="18" charset="0"/>
                <a:ea typeface="ＭＳ Ｐゴシック" pitchFamily="50" charset="-128"/>
                <a:cs typeface="Times New Roman" panose="02020603050405020304" pitchFamily="18" charset="0"/>
              </a:rPr>
            </a:br>
            <a:r>
              <a:rPr lang="en-US" altLang="ja-JP" dirty="0">
                <a:latin typeface="Times New Roman" panose="02020603050405020304" pitchFamily="18" charset="0"/>
                <a:ea typeface="ＭＳ Ｐゴシック" pitchFamily="50" charset="-128"/>
                <a:cs typeface="Times New Roman" panose="02020603050405020304" pitchFamily="18" charset="0"/>
              </a:rPr>
              <a:t> </a:t>
            </a:r>
            <a:br>
              <a:rPr lang="en-US" altLang="ja-JP" dirty="0">
                <a:latin typeface="Times New Roman" panose="02020603050405020304" pitchFamily="18" charset="0"/>
                <a:ea typeface="ＭＳ Ｐゴシック" pitchFamily="50" charset="-128"/>
                <a:cs typeface="Times New Roman" panose="02020603050405020304" pitchFamily="18" charset="0"/>
              </a:rPr>
            </a:br>
            <a:r>
              <a:rPr lang="en-US" altLang="ja-JP" dirty="0">
                <a:latin typeface="Times New Roman" panose="02020603050405020304" pitchFamily="18" charset="0"/>
                <a:ea typeface="ＭＳ Ｐゴシック" pitchFamily="50" charset="-128"/>
                <a:cs typeface="Times New Roman" panose="02020603050405020304" pitchFamily="18" charset="0"/>
              </a:rPr>
              <a:t>March 11, 2024</a:t>
            </a:r>
            <a:endParaRPr lang="ja-JP" altLang="ja-JP"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074183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Contents</a:t>
            </a:r>
          </a:p>
        </p:txBody>
      </p:sp>
      <p:sp>
        <p:nvSpPr>
          <p:cNvPr id="7" name="Rectangle 3"/>
          <p:cNvSpPr>
            <a:spLocks noGrp="1" noChangeArrowheads="1"/>
          </p:cNvSpPr>
          <p:nvPr>
            <p:ph idx="1"/>
          </p:nvPr>
        </p:nvSpPr>
        <p:spPr>
          <a:xfrm>
            <a:off x="457200" y="1417638"/>
            <a:ext cx="8599140" cy="4918464"/>
          </a:xfrm>
          <a:ln/>
        </p:spPr>
        <p:txBody>
          <a:bodyPr>
            <a:normAutofit/>
          </a:bodyPr>
          <a:lstStyle/>
          <a:p>
            <a:pPr algn="just"/>
            <a:r>
              <a:rPr lang="en-US" altLang="ja-JP" sz="2800" dirty="0">
                <a:latin typeface="Times New Roman" panose="02020603050405020304" pitchFamily="18" charset="0"/>
                <a:cs typeface="Times New Roman" panose="02020603050405020304" pitchFamily="18" charset="0"/>
              </a:rPr>
              <a:t>Background</a:t>
            </a:r>
          </a:p>
          <a:p>
            <a:pPr algn="just"/>
            <a:r>
              <a:rPr lang="en-US" altLang="ja-JP" sz="2800" dirty="0">
                <a:latin typeface="Times New Roman" panose="02020603050405020304" pitchFamily="18" charset="0"/>
                <a:cs typeface="Times New Roman" panose="02020603050405020304" pitchFamily="18" charset="0"/>
              </a:rPr>
              <a:t>NG-OCC in VPP</a:t>
            </a:r>
          </a:p>
          <a:p>
            <a:pPr algn="just"/>
            <a:r>
              <a:rPr lang="en-US" altLang="ja-JP" sz="2800" dirty="0">
                <a:latin typeface="Times New Roman" panose="02020603050405020304" pitchFamily="18" charset="0"/>
                <a:cs typeface="Times New Roman" panose="02020603050405020304" pitchFamily="18" charset="0"/>
              </a:rPr>
              <a:t>Use Case in Virtual Power Plant</a:t>
            </a:r>
          </a:p>
          <a:p>
            <a:pPr algn="just"/>
            <a:r>
              <a:rPr lang="en-US" altLang="ja-JP" sz="2800" dirty="0">
                <a:latin typeface="Times New Roman" panose="02020603050405020304" pitchFamily="18" charset="0"/>
                <a:cs typeface="Times New Roman" panose="02020603050405020304" pitchFamily="18" charset="0"/>
              </a:rPr>
              <a:t>Conclusion</a:t>
            </a:r>
          </a:p>
          <a:p>
            <a:pPr marL="536575" lvl="0" indent="-536575" algn="just">
              <a:buNone/>
            </a:pPr>
            <a:endParaRPr lang="en-US" altLang="ja-JP" sz="2800" dirty="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515961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Background</a:t>
            </a:r>
          </a:p>
        </p:txBody>
      </p:sp>
      <p:sp>
        <p:nvSpPr>
          <p:cNvPr id="7" name="Rectangle 3"/>
          <p:cNvSpPr>
            <a:spLocks noGrp="1" noChangeArrowheads="1"/>
          </p:cNvSpPr>
          <p:nvPr>
            <p:ph idx="1"/>
          </p:nvPr>
        </p:nvSpPr>
        <p:spPr>
          <a:xfrm>
            <a:off x="457200" y="1417638"/>
            <a:ext cx="8599140" cy="4918464"/>
          </a:xfrm>
          <a:ln/>
        </p:spPr>
        <p:txBody>
          <a:bodyPr>
            <a:normAutofit/>
          </a:bodyPr>
          <a:lstStyle/>
          <a:p>
            <a:pPr lvl="0" algn="just"/>
            <a:r>
              <a:rPr lang="en-US" altLang="ja-JP" sz="2400" dirty="0">
                <a:latin typeface="Times New Roman" panose="02020603050405020304" pitchFamily="18" charset="0"/>
                <a:cs typeface="Times New Roman" panose="02020603050405020304" pitchFamily="18" charset="0"/>
              </a:rPr>
              <a:t>OCC uses cameras as receivers for signals. In industrial IoT, OCC can facilitate communication between devices, employing LEDs or digital signage as transmitters for reliable processes.</a:t>
            </a:r>
          </a:p>
          <a:p>
            <a:pPr lvl="0" algn="just"/>
            <a:r>
              <a:rPr lang="en-US" altLang="ja-JP" sz="2400" dirty="0">
                <a:latin typeface="Times New Roman" panose="02020603050405020304" pitchFamily="18" charset="0"/>
                <a:cs typeface="Times New Roman" panose="02020603050405020304" pitchFamily="18" charset="0"/>
              </a:rPr>
              <a:t>IoT evolves from RFID to diverse sensors in local areas. In industrial IoT, advanced communication technology is vital for optimizing processes and efficiency.</a:t>
            </a:r>
          </a:p>
          <a:p>
            <a:pPr lvl="0" algn="just"/>
            <a:r>
              <a:rPr lang="en-US" altLang="ja-JP" sz="2400" dirty="0">
                <a:latin typeface="Times New Roman" panose="02020603050405020304" pitchFamily="18" charset="0"/>
                <a:cs typeface="Times New Roman" panose="02020603050405020304" pitchFamily="18" charset="0"/>
              </a:rPr>
              <a:t>The implementation of IoT is discussed across various industries, including Industrial IoT. The adaptation of IoT systems to industry-specific characteristics, such as using specialized sensors in agriculture and vibration sensing systems in construction.</a:t>
            </a:r>
          </a:p>
        </p:txBody>
      </p:sp>
    </p:spTree>
    <p:extLst>
      <p:ext uri="{BB962C8B-B14F-4D97-AF65-F5344CB8AC3E}">
        <p14:creationId xmlns:p14="http://schemas.microsoft.com/office/powerpoint/2010/main" val="8374097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p:cNvSpPr>
            <a:spLocks noGrp="1" noChangeArrowheads="1"/>
          </p:cNvSpPr>
          <p:nvPr>
            <p:ph idx="1"/>
          </p:nvPr>
        </p:nvSpPr>
        <p:spPr>
          <a:xfrm>
            <a:off x="228600" y="1417638"/>
            <a:ext cx="4343400" cy="4918464"/>
          </a:xfrm>
          <a:ln/>
        </p:spPr>
        <p:txBody>
          <a:bodyPr>
            <a:normAutofit lnSpcReduction="10000"/>
          </a:bodyPr>
          <a:lstStyle/>
          <a:p>
            <a:pPr marL="233363" indent="-233363" algn="just"/>
            <a:r>
              <a:rPr lang="en-US" altLang="ja-JP" sz="2000" dirty="0">
                <a:latin typeface="Times New Roman" panose="02020603050405020304" pitchFamily="18" charset="0"/>
                <a:cs typeface="Times New Roman" panose="02020603050405020304" pitchFamily="18" charset="0"/>
              </a:rPr>
              <a:t>In the age of sustainable development, the adoption of renewable energy sources has become paramount.</a:t>
            </a:r>
          </a:p>
          <a:p>
            <a:pPr marL="233363" indent="-233363" algn="just"/>
            <a:r>
              <a:rPr lang="en-US" altLang="ja-JP" sz="2000" dirty="0">
                <a:latin typeface="Times New Roman" panose="02020603050405020304" pitchFamily="18" charset="0"/>
                <a:cs typeface="Times New Roman" panose="02020603050405020304" pitchFamily="18" charset="0"/>
              </a:rPr>
              <a:t>The versatility of Next-Generation Optical Camera Communication (NG-OCC) makes it applicable across various sectors, particularly in the energy domain. </a:t>
            </a:r>
          </a:p>
          <a:p>
            <a:pPr marL="233363" indent="-233363" algn="just"/>
            <a:r>
              <a:rPr lang="en-US" altLang="ja-JP" sz="2000" dirty="0">
                <a:latin typeface="Times New Roman" panose="02020603050405020304" pitchFamily="18" charset="0"/>
                <a:cs typeface="Times New Roman" panose="02020603050405020304" pitchFamily="18" charset="0"/>
              </a:rPr>
              <a:t>NG-OCC, utilizing light as its communication medium, offers distinct advantages over RF-based communication. Unlike radio frequencies, NG-OCC minimizes the risk of interfering with other sensors, making it a more efficient and reliable choice in the energy sector.</a:t>
            </a:r>
          </a:p>
        </p:txBody>
      </p:sp>
      <p:sp>
        <p:nvSpPr>
          <p:cNvPr id="8" name="Title 1">
            <a:extLst>
              <a:ext uri="{FF2B5EF4-FFF2-40B4-BE49-F238E27FC236}">
                <a16:creationId xmlns:a16="http://schemas.microsoft.com/office/drawing/2014/main" id="{17BFBF1B-8CB2-E57D-AA11-0771C4F31DE3}"/>
              </a:ext>
            </a:extLst>
          </p:cNvPr>
          <p:cNvSpPr txBox="1">
            <a:spLocks/>
          </p:cNvSpPr>
          <p:nvPr/>
        </p:nvSpPr>
        <p:spPr>
          <a:xfrm>
            <a:off x="464916" y="2286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000" dirty="0">
                <a:latin typeface="Times New Roman" panose="02020603050405020304" pitchFamily="18" charset="0"/>
                <a:cs typeface="Times New Roman" panose="02020603050405020304" pitchFamily="18" charset="0"/>
              </a:rPr>
              <a:t>NG-OCC in VPP</a:t>
            </a:r>
          </a:p>
        </p:txBody>
      </p:sp>
      <p:pic>
        <p:nvPicPr>
          <p:cNvPr id="3" name="Picture 2">
            <a:extLst>
              <a:ext uri="{FF2B5EF4-FFF2-40B4-BE49-F238E27FC236}">
                <a16:creationId xmlns:a16="http://schemas.microsoft.com/office/drawing/2014/main" id="{A38CA393-185E-F286-7DA9-1B4A26738284}"/>
              </a:ext>
            </a:extLst>
          </p:cNvPr>
          <p:cNvPicPr>
            <a:picLocks noChangeAspect="1"/>
          </p:cNvPicPr>
          <p:nvPr/>
        </p:nvPicPr>
        <p:blipFill rotWithShape="1">
          <a:blip r:embed="rId2"/>
          <a:srcRect l="10693" t="-699" r="31954" b="219"/>
          <a:stretch/>
        </p:blipFill>
        <p:spPr>
          <a:xfrm>
            <a:off x="4788408" y="1676400"/>
            <a:ext cx="3886200" cy="4035210"/>
          </a:xfrm>
          <a:prstGeom prst="rect">
            <a:avLst/>
          </a:prstGeom>
        </p:spPr>
      </p:pic>
    </p:spTree>
    <p:extLst>
      <p:ext uri="{BB962C8B-B14F-4D97-AF65-F5344CB8AC3E}">
        <p14:creationId xmlns:p14="http://schemas.microsoft.com/office/powerpoint/2010/main" val="23325942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p:cNvSpPr>
            <a:spLocks noGrp="1" noChangeArrowheads="1"/>
          </p:cNvSpPr>
          <p:nvPr>
            <p:ph idx="1"/>
          </p:nvPr>
        </p:nvSpPr>
        <p:spPr>
          <a:xfrm>
            <a:off x="0" y="1447800"/>
            <a:ext cx="3733800" cy="4918464"/>
          </a:xfrm>
          <a:ln/>
        </p:spPr>
        <p:txBody>
          <a:bodyPr>
            <a:normAutofit fontScale="85000" lnSpcReduction="20000"/>
          </a:bodyPr>
          <a:lstStyle/>
          <a:p>
            <a:pPr marL="169863" indent="-169863" algn="just"/>
            <a:r>
              <a:rPr lang="en-US" altLang="ja-JP" sz="2400" dirty="0">
                <a:latin typeface="Times New Roman" panose="02020603050405020304" pitchFamily="18" charset="0"/>
                <a:cs typeface="Times New Roman" panose="02020603050405020304" pitchFamily="18" charset="0"/>
              </a:rPr>
              <a:t>Within the Virtual Power Plant (VPP), NG-OCC plays a crucial role in seamlessly transmitting data acquired from the PV plant to the database via the API.</a:t>
            </a:r>
          </a:p>
          <a:p>
            <a:pPr marL="169863" indent="-169863" algn="just"/>
            <a:r>
              <a:rPr lang="en-US" altLang="ja-JP" sz="2400" dirty="0">
                <a:latin typeface="Times New Roman" panose="02020603050405020304" pitchFamily="18" charset="0"/>
                <a:cs typeface="Times New Roman" panose="02020603050405020304" pitchFamily="18" charset="0"/>
              </a:rPr>
              <a:t>Boasting a high data-rate capability, NG-OCC ensures swift data transmission from the plant to the database. Moreover, its suitability for outdoor environments enhances its potential applications.</a:t>
            </a:r>
          </a:p>
          <a:p>
            <a:pPr marL="169863" indent="-169863" algn="just"/>
            <a:r>
              <a:rPr lang="en-US" altLang="ja-JP" sz="2400" dirty="0">
                <a:latin typeface="Times New Roman" panose="02020603050405020304" pitchFamily="18" charset="0"/>
                <a:cs typeface="Times New Roman" panose="02020603050405020304" pitchFamily="18" charset="0"/>
              </a:rPr>
              <a:t>NG-OCC contributes to the stability of devices within the power plant, mitigating interference and optimizing the performance of installed equipment.</a:t>
            </a:r>
          </a:p>
        </p:txBody>
      </p:sp>
      <p:sp>
        <p:nvSpPr>
          <p:cNvPr id="8" name="Title 1">
            <a:extLst>
              <a:ext uri="{FF2B5EF4-FFF2-40B4-BE49-F238E27FC236}">
                <a16:creationId xmlns:a16="http://schemas.microsoft.com/office/drawing/2014/main" id="{17BFBF1B-8CB2-E57D-AA11-0771C4F31DE3}"/>
              </a:ext>
            </a:extLst>
          </p:cNvPr>
          <p:cNvSpPr txBox="1">
            <a:spLocks/>
          </p:cNvSpPr>
          <p:nvPr/>
        </p:nvSpPr>
        <p:spPr>
          <a:xfrm>
            <a:off x="464916" y="2286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000" dirty="0">
                <a:latin typeface="Times New Roman" panose="02020603050405020304" pitchFamily="18" charset="0"/>
                <a:cs typeface="Times New Roman" panose="02020603050405020304" pitchFamily="18" charset="0"/>
              </a:rPr>
              <a:t>Use Case in Virtual Power Plant</a:t>
            </a:r>
          </a:p>
        </p:txBody>
      </p:sp>
      <p:sp>
        <p:nvSpPr>
          <p:cNvPr id="3" name="TextBox 2">
            <a:extLst>
              <a:ext uri="{FF2B5EF4-FFF2-40B4-BE49-F238E27FC236}">
                <a16:creationId xmlns:a16="http://schemas.microsoft.com/office/drawing/2014/main" id="{6ACEDB39-F68E-DE65-D000-6EC6900ED523}"/>
              </a:ext>
            </a:extLst>
          </p:cNvPr>
          <p:cNvSpPr txBox="1"/>
          <p:nvPr/>
        </p:nvSpPr>
        <p:spPr>
          <a:xfrm>
            <a:off x="3821720" y="6015118"/>
            <a:ext cx="5398480" cy="307777"/>
          </a:xfrm>
          <a:prstGeom prst="rect">
            <a:avLst/>
          </a:prstGeom>
          <a:noFill/>
        </p:spPr>
        <p:txBody>
          <a:bodyPr wrap="square">
            <a:spAutoFit/>
          </a:bodyPr>
          <a:lstStyle/>
          <a:p>
            <a:pPr algn="ctr"/>
            <a:r>
              <a:rPr lang="en-US" sz="1400" b="0" i="0" dirty="0">
                <a:solidFill>
                  <a:srgbClr val="222222"/>
                </a:solidFill>
                <a:effectLst/>
                <a:latin typeface="Arial" panose="020B0604020202020204" pitchFamily="34" charset="0"/>
              </a:rPr>
              <a:t>intelligent IoT platform for multiple PV plant monitoring with OCC.</a:t>
            </a:r>
            <a:endParaRPr lang="en-US" dirty="0"/>
          </a:p>
        </p:txBody>
      </p:sp>
      <p:pic>
        <p:nvPicPr>
          <p:cNvPr id="5" name="Picture 4">
            <a:extLst>
              <a:ext uri="{FF2B5EF4-FFF2-40B4-BE49-F238E27FC236}">
                <a16:creationId xmlns:a16="http://schemas.microsoft.com/office/drawing/2014/main" id="{871FEE44-5353-07A4-13D8-91EB20BFD290}"/>
              </a:ext>
            </a:extLst>
          </p:cNvPr>
          <p:cNvPicPr>
            <a:picLocks noChangeAspect="1"/>
          </p:cNvPicPr>
          <p:nvPr/>
        </p:nvPicPr>
        <p:blipFill>
          <a:blip r:embed="rId2"/>
          <a:stretch>
            <a:fillRect/>
          </a:stretch>
        </p:blipFill>
        <p:spPr>
          <a:xfrm>
            <a:off x="3821721" y="1295400"/>
            <a:ext cx="5246079" cy="4719718"/>
          </a:xfrm>
          <a:prstGeom prst="rect">
            <a:avLst/>
          </a:prstGeom>
        </p:spPr>
      </p:pic>
    </p:spTree>
    <p:extLst>
      <p:ext uri="{BB962C8B-B14F-4D97-AF65-F5344CB8AC3E}">
        <p14:creationId xmlns:p14="http://schemas.microsoft.com/office/powerpoint/2010/main" val="6086596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544317" y="533400"/>
            <a:ext cx="2055371"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a:t>Conclusion</a:t>
            </a:r>
            <a:endParaRPr lang="en-US" sz="2400" dirty="0"/>
          </a:p>
        </p:txBody>
      </p:sp>
      <p:sp>
        <p:nvSpPr>
          <p:cNvPr id="2" name="Rectangle 3">
            <a:extLst>
              <a:ext uri="{FF2B5EF4-FFF2-40B4-BE49-F238E27FC236}">
                <a16:creationId xmlns:a16="http://schemas.microsoft.com/office/drawing/2014/main" id="{17C42515-F791-F9AC-E38F-3797B68CC229}"/>
              </a:ext>
            </a:extLst>
          </p:cNvPr>
          <p:cNvSpPr>
            <a:spLocks noGrp="1" noChangeArrowheads="1"/>
          </p:cNvSpPr>
          <p:nvPr>
            <p:ph idx="1"/>
          </p:nvPr>
        </p:nvSpPr>
        <p:spPr>
          <a:xfrm>
            <a:off x="457200" y="1417638"/>
            <a:ext cx="8229600" cy="4918464"/>
          </a:xfrm>
          <a:ln/>
        </p:spPr>
        <p:txBody>
          <a:bodyPr>
            <a:normAutofit/>
          </a:bodyPr>
          <a:lstStyle/>
          <a:p>
            <a:pPr algn="just"/>
            <a:r>
              <a:rPr lang="en-US" altLang="ja-JP" sz="2400" dirty="0">
                <a:latin typeface="Times New Roman" panose="02020603050405020304" pitchFamily="18" charset="0"/>
                <a:cs typeface="Times New Roman" panose="02020603050405020304" pitchFamily="18" charset="0"/>
              </a:rPr>
              <a:t>IoT systems are being adapted across various industries.</a:t>
            </a:r>
          </a:p>
          <a:p>
            <a:pPr algn="just"/>
            <a:r>
              <a:rPr lang="en-US" altLang="ja-JP" sz="2400" dirty="0">
                <a:latin typeface="Times New Roman" panose="02020603050405020304" pitchFamily="18" charset="0"/>
                <a:cs typeface="Times New Roman" panose="02020603050405020304" pitchFamily="18" charset="0"/>
              </a:rPr>
              <a:t>Optical Camera Communication (OCC) is a promising technology utilized in industrial IoT.</a:t>
            </a:r>
          </a:p>
          <a:p>
            <a:pPr algn="just"/>
            <a:r>
              <a:rPr lang="en-US" altLang="ja-JP" sz="2400" dirty="0">
                <a:latin typeface="Times New Roman" panose="02020603050405020304" pitchFamily="18" charset="0"/>
                <a:cs typeface="Times New Roman" panose="02020603050405020304" pitchFamily="18" charset="0"/>
              </a:rPr>
              <a:t>Next-Generation Optical Camera Communication (NG-OCC) offers significant advantage.</a:t>
            </a:r>
          </a:p>
          <a:p>
            <a:pPr algn="just"/>
            <a:r>
              <a:rPr lang="en-US" altLang="ja-JP" sz="2400" dirty="0">
                <a:latin typeface="Times New Roman" panose="02020603050405020304" pitchFamily="18" charset="0"/>
                <a:cs typeface="Times New Roman" panose="02020603050405020304" pitchFamily="18" charset="0"/>
              </a:rPr>
              <a:t>NG-OCC plays a crucial role in Virtual Power Plants (VPPs), ensuring seamless transmission of data from photovoltaic plants to databases.</a:t>
            </a:r>
          </a:p>
          <a:p>
            <a:pPr algn="just"/>
            <a:r>
              <a:rPr lang="en-US" altLang="ja-JP" sz="2400" dirty="0">
                <a:latin typeface="Times New Roman" panose="02020603050405020304" pitchFamily="18" charset="0"/>
                <a:cs typeface="Times New Roman" panose="02020603050405020304" pitchFamily="18" charset="0"/>
              </a:rPr>
              <a:t>Within VPPs, NG-OCC contributes to the stability of devices, mitigating interference and optimizing equipment performance.</a:t>
            </a:r>
          </a:p>
          <a:p>
            <a:pPr algn="just"/>
            <a:endParaRPr lang="en-US" altLang="ja-JP" sz="2400" dirty="0">
              <a:latin typeface="Times New Roman" panose="02020603050405020304" pitchFamily="18" charset="0"/>
              <a:cs typeface="Times New Roman" panose="02020603050405020304" pitchFamily="18" charset="0"/>
            </a:endParaRPr>
          </a:p>
          <a:p>
            <a:pPr algn="just"/>
            <a:endParaRPr lang="en-US" altLang="ja-JP"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114058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646908" y="533400"/>
            <a:ext cx="1850186"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a:t>Reference</a:t>
            </a:r>
            <a:endParaRPr lang="en-US" sz="2400" dirty="0"/>
          </a:p>
        </p:txBody>
      </p:sp>
      <p:sp>
        <p:nvSpPr>
          <p:cNvPr id="3" name="TextBox 2"/>
          <p:cNvSpPr txBox="1"/>
          <p:nvPr/>
        </p:nvSpPr>
        <p:spPr>
          <a:xfrm>
            <a:off x="190498" y="1447800"/>
            <a:ext cx="8763000" cy="3477875"/>
          </a:xfrm>
          <a:prstGeom prst="rect">
            <a:avLst/>
          </a:prstGeom>
          <a:noFill/>
        </p:spPr>
        <p:txBody>
          <a:bodyPr wrap="square" rtlCol="0">
            <a:spAutoFit/>
          </a:bodyPr>
          <a:lstStyle/>
          <a:p>
            <a:pPr marL="342900" indent="-342900" fontAlgn="base">
              <a:buFont typeface="+mj-lt"/>
              <a:buAutoNum type="arabicPeriod"/>
            </a:pPr>
            <a:r>
              <a:rPr lang="en-GB" sz="2000" b="0" i="0" strike="noStrike" dirty="0">
                <a:solidFill>
                  <a:srgbClr val="000000"/>
                </a:solidFill>
                <a:effectLst/>
                <a:latin typeface="Times New Roman" panose="02020603050405020304" pitchFamily="18" charset="0"/>
                <a:cs typeface="Times New Roman" panose="02020603050405020304" pitchFamily="18" charset="0"/>
              </a:rPr>
              <a:t>Utama, I.</a:t>
            </a:r>
            <a:r>
              <a:rPr lang="en-GB" sz="2000" b="0" i="0" strike="noStrike" dirty="0">
                <a:effectLst/>
                <a:latin typeface="Times New Roman" panose="02020603050405020304" pitchFamily="18" charset="0"/>
                <a:cs typeface="Times New Roman" panose="02020603050405020304" pitchFamily="18" charset="0"/>
              </a:rPr>
              <a:t>B.K.Y.; </a:t>
            </a:r>
            <a:r>
              <a:rPr lang="en-GB" sz="2000" b="0" i="0" strike="noStrike" dirty="0" err="1">
                <a:effectLst/>
                <a:latin typeface="Times New Roman" panose="02020603050405020304" pitchFamily="18" charset="0"/>
                <a:cs typeface="Times New Roman" panose="02020603050405020304" pitchFamily="18" charset="0"/>
              </a:rPr>
              <a:t>Pamungkas</a:t>
            </a:r>
            <a:r>
              <a:rPr lang="en-GB" sz="2000" b="0" i="0" strike="noStrike" dirty="0">
                <a:effectLst/>
                <a:latin typeface="Times New Roman" panose="02020603050405020304" pitchFamily="18" charset="0"/>
                <a:cs typeface="Times New Roman" panose="02020603050405020304" pitchFamily="18" charset="0"/>
              </a:rPr>
              <a:t>, R.F.; </a:t>
            </a:r>
            <a:r>
              <a:rPr lang="en-GB" sz="2000" b="0" i="0" strike="noStrike" dirty="0" err="1">
                <a:effectLst/>
                <a:latin typeface="Times New Roman" panose="02020603050405020304" pitchFamily="18" charset="0"/>
                <a:cs typeface="Times New Roman" panose="02020603050405020304" pitchFamily="18" charset="0"/>
              </a:rPr>
              <a:t>Faridh</a:t>
            </a:r>
            <a:r>
              <a:rPr lang="en-GB" sz="2000" b="0" i="0" strike="noStrike" dirty="0">
                <a:effectLst/>
                <a:latin typeface="Times New Roman" panose="02020603050405020304" pitchFamily="18" charset="0"/>
                <a:cs typeface="Times New Roman" panose="02020603050405020304" pitchFamily="18" charset="0"/>
              </a:rPr>
              <a:t>, M.M.; Jang, Y.M. Intelligent IoT Platform for Multiple PV Plant Monitoring. Sensors 2023, 23, 6674. https://doi.org/10.3390/s23156674</a:t>
            </a:r>
          </a:p>
          <a:p>
            <a:pPr marL="342900" indent="-342900" fontAlgn="base">
              <a:buFont typeface="+mj-lt"/>
              <a:buAutoNum type="arabicPeriod"/>
            </a:pPr>
            <a:r>
              <a:rPr lang="en-GB" sz="2000" b="0" i="0" strike="noStrike" dirty="0">
                <a:effectLst/>
                <a:latin typeface="Times New Roman" panose="02020603050405020304" pitchFamily="18" charset="0"/>
                <a:cs typeface="Times New Roman" panose="02020603050405020304" pitchFamily="18" charset="0"/>
              </a:rPr>
              <a:t>Herfandi, H.; </a:t>
            </a:r>
            <a:r>
              <a:rPr lang="en-GB" sz="2000" b="0" i="0" strike="noStrike" dirty="0" err="1">
                <a:effectLst/>
                <a:latin typeface="Times New Roman" panose="02020603050405020304" pitchFamily="18" charset="0"/>
                <a:cs typeface="Times New Roman" panose="02020603050405020304" pitchFamily="18" charset="0"/>
              </a:rPr>
              <a:t>Sitanggang</a:t>
            </a:r>
            <a:r>
              <a:rPr lang="en-GB" sz="2000" b="0" i="0" strike="noStrike" dirty="0">
                <a:effectLst/>
                <a:latin typeface="Times New Roman" panose="02020603050405020304" pitchFamily="18" charset="0"/>
                <a:cs typeface="Times New Roman" panose="02020603050405020304" pitchFamily="18" charset="0"/>
              </a:rPr>
              <a:t>, O.S.; </a:t>
            </a:r>
            <a:r>
              <a:rPr lang="en-GB" sz="2000" b="0" i="0" strike="noStrike" dirty="0" err="1">
                <a:effectLst/>
                <a:latin typeface="Times New Roman" panose="02020603050405020304" pitchFamily="18" charset="0"/>
                <a:cs typeface="Times New Roman" panose="02020603050405020304" pitchFamily="18" charset="0"/>
              </a:rPr>
              <a:t>Nasution</a:t>
            </a:r>
            <a:r>
              <a:rPr lang="en-GB" sz="2000" b="0" i="0" strike="noStrike" dirty="0">
                <a:effectLst/>
                <a:latin typeface="Times New Roman" panose="02020603050405020304" pitchFamily="18" charset="0"/>
                <a:cs typeface="Times New Roman" panose="02020603050405020304" pitchFamily="18" charset="0"/>
              </a:rPr>
              <a:t>, M.R.A.; Nguyen, H.; Jang, Y.M. Real-Time Patient Indoor Health Monitoring and Location Tracking with Optical Camera Communications on the Internet of Medical Things. Appl. Sci. 2024, 14, 1153. https://doi.org/10.3390/app14031153</a:t>
            </a:r>
          </a:p>
          <a:p>
            <a:pPr marL="342900" indent="-342900" fontAlgn="base">
              <a:buFont typeface="+mj-lt"/>
              <a:buAutoNum type="arabicPeriod"/>
            </a:pPr>
            <a:r>
              <a:rPr lang="en-US" sz="2000" b="0" i="0" dirty="0">
                <a:effectLst/>
                <a:latin typeface="Times New Roman" panose="02020603050405020304" pitchFamily="18" charset="0"/>
                <a:cs typeface="Times New Roman" panose="02020603050405020304" pitchFamily="18" charset="0"/>
              </a:rPr>
              <a:t>Bin </a:t>
            </a:r>
            <a:r>
              <a:rPr lang="en-US" sz="2000" b="0" i="0" dirty="0" err="1">
                <a:effectLst/>
                <a:latin typeface="Times New Roman" panose="02020603050405020304" pitchFamily="18" charset="0"/>
                <a:cs typeface="Times New Roman" panose="02020603050405020304" pitchFamily="18" charset="0"/>
              </a:rPr>
              <a:t>Mofidul</a:t>
            </a:r>
            <a:r>
              <a:rPr lang="en-US" sz="2000" b="0" i="0" dirty="0">
                <a:effectLst/>
                <a:latin typeface="Times New Roman" panose="02020603050405020304" pitchFamily="18" charset="0"/>
                <a:cs typeface="Times New Roman" panose="02020603050405020304" pitchFamily="18" charset="0"/>
              </a:rPr>
              <a:t>, R.; Alam, M.M.; Rahman, M.H.; Jang, Y.M. Real-Time Energy Data Acquisition, Anomaly Detection, and Monitoring System: Implementation of a Secured, Robust, and Integrated Global </a:t>
            </a:r>
            <a:r>
              <a:rPr lang="en-US" sz="2000" b="0" i="0" dirty="0" err="1">
                <a:effectLst/>
                <a:latin typeface="Times New Roman" panose="02020603050405020304" pitchFamily="18" charset="0"/>
                <a:cs typeface="Times New Roman" panose="02020603050405020304" pitchFamily="18" charset="0"/>
              </a:rPr>
              <a:t>IIoT</a:t>
            </a:r>
            <a:r>
              <a:rPr lang="en-US" sz="2000" b="0" i="0" dirty="0">
                <a:effectLst/>
                <a:latin typeface="Times New Roman" panose="02020603050405020304" pitchFamily="18" charset="0"/>
                <a:cs typeface="Times New Roman" panose="02020603050405020304" pitchFamily="18" charset="0"/>
              </a:rPr>
              <a:t> Infrastructure with Edge and Cloud AI. </a:t>
            </a:r>
            <a:r>
              <a:rPr lang="en-US" sz="2000" b="0" i="1" dirty="0">
                <a:effectLst/>
                <a:latin typeface="Times New Roman" panose="02020603050405020304" pitchFamily="18" charset="0"/>
                <a:cs typeface="Times New Roman" panose="02020603050405020304" pitchFamily="18" charset="0"/>
              </a:rPr>
              <a:t>Sensors</a:t>
            </a:r>
            <a:r>
              <a:rPr lang="en-US" sz="2000" b="0" i="0" dirty="0">
                <a:effectLst/>
                <a:latin typeface="Times New Roman" panose="02020603050405020304" pitchFamily="18" charset="0"/>
                <a:cs typeface="Times New Roman" panose="02020603050405020304" pitchFamily="18" charset="0"/>
              </a:rPr>
              <a:t> </a:t>
            </a:r>
            <a:r>
              <a:rPr lang="en-US" sz="2000" b="1" i="0" dirty="0">
                <a:effectLst/>
                <a:latin typeface="Times New Roman" panose="02020603050405020304" pitchFamily="18" charset="0"/>
                <a:cs typeface="Times New Roman" panose="02020603050405020304" pitchFamily="18" charset="0"/>
              </a:rPr>
              <a:t>2022</a:t>
            </a:r>
            <a:r>
              <a:rPr lang="en-US" sz="2000" b="0" i="0" dirty="0">
                <a:effectLst/>
                <a:latin typeface="Times New Roman" panose="02020603050405020304" pitchFamily="18" charset="0"/>
                <a:cs typeface="Times New Roman" panose="02020603050405020304" pitchFamily="18" charset="0"/>
              </a:rPr>
              <a:t>, </a:t>
            </a:r>
            <a:r>
              <a:rPr lang="en-US" sz="2000" b="0" i="1" dirty="0">
                <a:effectLst/>
                <a:latin typeface="Times New Roman" panose="02020603050405020304" pitchFamily="18" charset="0"/>
                <a:cs typeface="Times New Roman" panose="02020603050405020304" pitchFamily="18" charset="0"/>
              </a:rPr>
              <a:t>22</a:t>
            </a:r>
            <a:r>
              <a:rPr lang="en-US" sz="2000" b="0" i="0" dirty="0">
                <a:effectLst/>
                <a:latin typeface="Times New Roman" panose="02020603050405020304" pitchFamily="18" charset="0"/>
                <a:cs typeface="Times New Roman" panose="02020603050405020304" pitchFamily="18" charset="0"/>
              </a:rPr>
              <a:t>, 8980. https://doi.org/10.3390/s22228980</a:t>
            </a:r>
            <a:endParaRPr lang="en-GB"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450064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21726</TotalTime>
  <Words>536</Words>
  <Application>Microsoft Office PowerPoint</Application>
  <PresentationFormat>화면 슬라이드 쇼(4:3)</PresentationFormat>
  <Paragraphs>44</Paragraphs>
  <Slides>8</Slides>
  <Notes>0</Notes>
  <HiddenSlides>0</HiddenSlides>
  <MMClips>0</MMClips>
  <ScaleCrop>false</ScaleCrop>
  <HeadingPairs>
    <vt:vector size="6" baseType="variant">
      <vt:variant>
        <vt:lpstr>사용한 글꼴</vt:lpstr>
      </vt:variant>
      <vt:variant>
        <vt:i4>7</vt:i4>
      </vt:variant>
      <vt:variant>
        <vt:lpstr>테마</vt:lpstr>
      </vt:variant>
      <vt:variant>
        <vt:i4>1</vt:i4>
      </vt:variant>
      <vt:variant>
        <vt:lpstr>슬라이드 제목</vt:lpstr>
      </vt:variant>
      <vt:variant>
        <vt:i4>8</vt:i4>
      </vt:variant>
    </vt:vector>
  </HeadingPairs>
  <TitlesOfParts>
    <vt:vector size="16" baseType="lpstr">
      <vt:lpstr>ＭＳ Ｐゴシック</vt:lpstr>
      <vt:lpstr>宋体</vt:lpstr>
      <vt:lpstr>굴림</vt:lpstr>
      <vt:lpstr>맑은 고딕</vt:lpstr>
      <vt:lpstr>Arial</vt:lpstr>
      <vt:lpstr>Calibri</vt:lpstr>
      <vt:lpstr>Times New Roman</vt:lpstr>
      <vt:lpstr>Office Theme</vt:lpstr>
      <vt:lpstr>PowerPoint 프레젠테이션</vt:lpstr>
      <vt:lpstr>PowerPoint 프레젠테이션</vt:lpstr>
      <vt:lpstr>Contents</vt:lpstr>
      <vt:lpstr>Background</vt:lpstr>
      <vt:lpstr>PowerPoint 프레젠테이션</vt:lpstr>
      <vt:lpstr>PowerPoint 프레젠테이션</vt:lpstr>
      <vt:lpstr>PowerPoint 프레젠테이션</vt:lpstr>
      <vt:lpstr>PowerPoint 프레젠테이션</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jang</cp:lastModifiedBy>
  <cp:revision>975</cp:revision>
  <cp:lastPrinted>2017-05-07T15:48:38Z</cp:lastPrinted>
  <dcterms:created xsi:type="dcterms:W3CDTF">2010-05-15T17:50:32Z</dcterms:created>
  <dcterms:modified xsi:type="dcterms:W3CDTF">2024-03-11T12:49:17Z</dcterms:modified>
</cp:coreProperties>
</file>