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304" r:id="rId3"/>
    <p:sldId id="369" r:id="rId4"/>
    <p:sldId id="370" r:id="rId5"/>
    <p:sldId id="371" r:id="rId6"/>
    <p:sldId id="2422" r:id="rId7"/>
    <p:sldId id="2423" r:id="rId8"/>
    <p:sldId id="2424" r:id="rId9"/>
    <p:sldId id="401" r:id="rId10"/>
    <p:sldId id="402" r:id="rId11"/>
    <p:sldId id="261" r:id="rId12"/>
    <p:sldId id="289" r:id="rId13"/>
    <p:sldId id="265" r:id="rId14"/>
    <p:sldId id="273" r:id="rId15"/>
    <p:sldId id="2425" r:id="rId16"/>
    <p:sldId id="2426" r:id="rId17"/>
    <p:sldId id="293" r:id="rId18"/>
    <p:sldId id="301" r:id="rId19"/>
    <p:sldId id="2428" r:id="rId20"/>
    <p:sldId id="2427" r:id="rId21"/>
    <p:sldId id="299" r:id="rId22"/>
    <p:sldId id="300" r:id="rId23"/>
    <p:sldId id="292"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909"/>
    <p:restoredTop sz="86599"/>
  </p:normalViewPr>
  <p:slideViewPr>
    <p:cSldViewPr>
      <p:cViewPr>
        <p:scale>
          <a:sx n="158" d="100"/>
          <a:sy n="158" d="100"/>
        </p:scale>
        <p:origin x="1160" y="-183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13</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17</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23</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661576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37354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May,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15-24-0159-03-04me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 id="2147483662" r:id="rId13"/>
    <p:sldLayoutId id="2147483663" r:id="rId14"/>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4.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3.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a:t>
            </a:r>
            <a:r>
              <a:rPr lang="en-US" altLang="en-US" sz="1600" dirty="0">
                <a:solidFill>
                  <a:schemeClr val="tx2"/>
                </a:solidFill>
              </a:rPr>
              <a:t>May, 2024 IEEE 802.15.4me Opening Agenda and Closing</a:t>
            </a:r>
          </a:p>
          <a:p>
            <a:r>
              <a:rPr lang="en-US" altLang="en-US" sz="1600" b="1" dirty="0">
                <a:solidFill>
                  <a:schemeClr val="tx2"/>
                </a:solidFill>
              </a:rPr>
              <a:t>Date Submitted: May 16,2024</a:t>
            </a:r>
            <a:endParaRPr lang="en-US" altLang="en-US" sz="1600" dirty="0">
              <a:solidFill>
                <a:schemeClr val="tx2"/>
              </a:solidFill>
            </a:endParaRP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15-24-0159-03-04me </a:t>
            </a:r>
            <a:r>
              <a:rPr lang="en-US" altLang="en-US" sz="1600" b="1" dirty="0">
                <a:solidFill>
                  <a:schemeClr val="tx2"/>
                </a:solidFill>
              </a:rPr>
              <a:t>Abstract: May 2024</a:t>
            </a:r>
            <a:r>
              <a:rPr lang="en-US" altLang="en-US" sz="1600" dirty="0">
                <a:solidFill>
                  <a:schemeClr val="tx2"/>
                </a:solidFill>
              </a:rPr>
              <a:t>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10</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May,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12</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1119853668"/>
              </p:ext>
            </p:extLst>
          </p:nvPr>
        </p:nvGraphicFramePr>
        <p:xfrm>
          <a:off x="857825" y="1493440"/>
          <a:ext cx="7752774" cy="398078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TG4me Task Group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r>
              <a:rPr lang="en-US" dirty="0"/>
              <a:t>-  </a:t>
            </a:r>
            <a:r>
              <a:rPr lang="en-US" sz="2400" dirty="0"/>
              <a:t>Call for Patents</a:t>
            </a:r>
          </a:p>
          <a:p>
            <a:pPr lvl="1"/>
            <a:r>
              <a:rPr lang="en-US" sz="2400" dirty="0"/>
              <a:t>Approve Agenda </a:t>
            </a:r>
          </a:p>
          <a:p>
            <a:pPr lvl="1"/>
            <a:r>
              <a:rPr lang="en-US" sz="2400" dirty="0"/>
              <a:t>Approve Minutes</a:t>
            </a:r>
          </a:p>
          <a:p>
            <a:pPr lvl="2"/>
            <a:r>
              <a:rPr lang="en-US" sz="2000" dirty="0"/>
              <a:t>March Minutes – DCN 15-24-0189-00-04me</a:t>
            </a:r>
          </a:p>
          <a:p>
            <a:pPr lvl="2"/>
            <a:r>
              <a:rPr lang="en-US" sz="2000" dirty="0"/>
              <a:t>CRG Minutes – DCN 15-24-xxxx-00-04me</a:t>
            </a:r>
          </a:p>
          <a:p>
            <a:pPr lvl="1"/>
            <a:r>
              <a:rPr lang="en-US" sz="2400" dirty="0"/>
              <a:t>1</a:t>
            </a:r>
            <a:r>
              <a:rPr lang="en-US" sz="2400" baseline="30000" dirty="0"/>
              <a:t>st</a:t>
            </a:r>
            <a:r>
              <a:rPr lang="en-US" sz="2400" dirty="0"/>
              <a:t> Sponsor Ballot Results</a:t>
            </a:r>
          </a:p>
          <a:p>
            <a:pPr lvl="1"/>
            <a:r>
              <a:rPr lang="en-US" sz="2400" dirty="0"/>
              <a:t>Next Steps</a:t>
            </a:r>
          </a:p>
          <a:p>
            <a:pPr lvl="1"/>
            <a:r>
              <a:rPr lang="en-US" sz="2400" dirty="0"/>
              <a:t>Review Draft Timeline</a:t>
            </a:r>
          </a:p>
          <a:p>
            <a:pPr lvl="1"/>
            <a:r>
              <a:rPr lang="en-US" sz="2400" dirty="0"/>
              <a:t>Update Checklist (DCN 15-0400-07-04me)</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6D4F1F3-CE01-BEFC-720C-FEAE43B4B3D3}"/>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15</a:t>
            </a:fld>
            <a:endParaRPr lang="en-US" altLang="en-US"/>
          </a:p>
        </p:txBody>
      </p:sp>
      <p:sp>
        <p:nvSpPr>
          <p:cNvPr id="4" name="TextBox 3">
            <a:extLst>
              <a:ext uri="{FF2B5EF4-FFF2-40B4-BE49-F238E27FC236}">
                <a16:creationId xmlns:a16="http://schemas.microsoft.com/office/drawing/2014/main" id="{DE2FA8E9-7D49-2DA0-1BB1-D18C1632FD9D}"/>
              </a:ext>
            </a:extLst>
          </p:cNvPr>
          <p:cNvSpPr txBox="1"/>
          <p:nvPr/>
        </p:nvSpPr>
        <p:spPr>
          <a:xfrm>
            <a:off x="457200" y="1981200"/>
            <a:ext cx="7620000" cy="3970318"/>
          </a:xfrm>
          <a:prstGeom prst="rect">
            <a:avLst/>
          </a:prstGeom>
          <a:noFill/>
        </p:spPr>
        <p:txBody>
          <a:bodyPr wrap="square">
            <a:spAutoFit/>
          </a:bodyPr>
          <a:lstStyle/>
          <a:p>
            <a:r>
              <a:rPr lang="en-US" sz="2800" dirty="0"/>
              <a:t>Motion: Move that TG4me formally requests that 802.15 WG start a Standards Association Recirculation Ballot of document P802.15.4-D04 (as edited in accordance with the instructions in document 15-24-0251-004-04me pending the completion and inclusion of the edits in the draft.</a:t>
            </a:r>
          </a:p>
          <a:p>
            <a:r>
              <a:rPr lang="en-US" sz="2800" dirty="0"/>
              <a:t>Moved by: Phil Beecher</a:t>
            </a:r>
          </a:p>
          <a:p>
            <a:r>
              <a:rPr lang="en-US" sz="2800" dirty="0"/>
              <a:t>Seconded by: Ann Krieger</a:t>
            </a:r>
          </a:p>
          <a:p>
            <a:r>
              <a:rPr lang="en-US" sz="2800" dirty="0"/>
              <a:t>Result: Unanimous consent</a:t>
            </a:r>
          </a:p>
        </p:txBody>
      </p:sp>
    </p:spTree>
    <p:extLst>
      <p:ext uri="{BB962C8B-B14F-4D97-AF65-F5344CB8AC3E}">
        <p14:creationId xmlns:p14="http://schemas.microsoft.com/office/powerpoint/2010/main" val="2535744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8C949-2F84-0D02-1AF5-3E7ADC945FFE}"/>
              </a:ext>
            </a:extLst>
          </p:cNvPr>
          <p:cNvSpPr>
            <a:spLocks noGrp="1"/>
          </p:cNvSpPr>
          <p:nvPr>
            <p:ph type="title"/>
          </p:nvPr>
        </p:nvSpPr>
        <p:spPr/>
        <p:txBody>
          <a:bodyPr/>
          <a:lstStyle/>
          <a:p>
            <a:endParaRPr lang="en-US"/>
          </a:p>
        </p:txBody>
      </p:sp>
      <p:sp>
        <p:nvSpPr>
          <p:cNvPr id="3" name="Slide Number Placeholder 2">
            <a:extLst>
              <a:ext uri="{FF2B5EF4-FFF2-40B4-BE49-F238E27FC236}">
                <a16:creationId xmlns:a16="http://schemas.microsoft.com/office/drawing/2014/main" id="{C51BEC16-E0BF-6113-F59F-D62EEA3B64AB}"/>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16</a:t>
            </a:fld>
            <a:endParaRPr lang="en-US" altLang="en-US"/>
          </a:p>
        </p:txBody>
      </p:sp>
    </p:spTree>
    <p:extLst>
      <p:ext uri="{BB962C8B-B14F-4D97-AF65-F5344CB8AC3E}">
        <p14:creationId xmlns:p14="http://schemas.microsoft.com/office/powerpoint/2010/main" val="32499813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1</a:t>
            </a:r>
            <a:r>
              <a:rPr lang="en-US" baseline="30000" dirty="0"/>
              <a:t>st</a:t>
            </a:r>
            <a:r>
              <a:rPr lang="en-US" dirty="0"/>
              <a:t> Sponsor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TextBox 7">
            <a:extLst>
              <a:ext uri="{FF2B5EF4-FFF2-40B4-BE49-F238E27FC236}">
                <a16:creationId xmlns:a16="http://schemas.microsoft.com/office/drawing/2014/main" id="{BCCC33A2-4447-87FD-69F6-0A659571B91B}"/>
              </a:ext>
            </a:extLst>
          </p:cNvPr>
          <p:cNvSpPr txBox="1"/>
          <p:nvPr/>
        </p:nvSpPr>
        <p:spPr>
          <a:xfrm>
            <a:off x="627586" y="2981453"/>
            <a:ext cx="2344214" cy="923330"/>
          </a:xfrm>
          <a:prstGeom prst="rect">
            <a:avLst/>
          </a:prstGeom>
          <a:noFill/>
        </p:spPr>
        <p:txBody>
          <a:bodyPr wrap="square" rtlCol="0">
            <a:spAutoFit/>
          </a:bodyPr>
          <a:lstStyle/>
          <a:p>
            <a:r>
              <a:rPr lang="en-US" sz="1800" dirty="0"/>
              <a:t>Comments are in Document </a:t>
            </a:r>
          </a:p>
          <a:p>
            <a:r>
              <a:rPr lang="en-US" sz="1800" dirty="0"/>
              <a:t>DCN 15-24-0251</a:t>
            </a:r>
          </a:p>
        </p:txBody>
      </p:sp>
      <p:pic>
        <p:nvPicPr>
          <p:cNvPr id="10" name="Picture 9" descr="A screenshot of a ballot&#10;&#10;Description automatically generated">
            <a:extLst>
              <a:ext uri="{FF2B5EF4-FFF2-40B4-BE49-F238E27FC236}">
                <a16:creationId xmlns:a16="http://schemas.microsoft.com/office/drawing/2014/main" id="{F2ED4023-FF16-9BB6-C913-B87E1E2F66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71800" y="1089949"/>
            <a:ext cx="5241128" cy="5266736"/>
          </a:xfrm>
          <a:prstGeom prst="rect">
            <a:avLst/>
          </a:prstGeom>
        </p:spPr>
      </p:pic>
    </p:spTree>
    <p:extLst>
      <p:ext uri="{BB962C8B-B14F-4D97-AF65-F5344CB8AC3E}">
        <p14:creationId xmlns:p14="http://schemas.microsoft.com/office/powerpoint/2010/main" val="2737222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r>
              <a:rPr lang="en-US" sz="2800" dirty="0"/>
              <a:t>Resolved 141 Comments from Standards Association Initial Ballot</a:t>
            </a:r>
          </a:p>
          <a:p>
            <a:pPr>
              <a:buFontTx/>
              <a:buChar char="-"/>
            </a:pPr>
            <a:r>
              <a:rPr lang="en-US" sz="2800" dirty="0"/>
              <a:t>All comments have been resolved and resolutions approved by the Task Group</a:t>
            </a:r>
          </a:p>
          <a:p>
            <a:pPr lvl="1">
              <a:buFontTx/>
              <a:buChar char="-"/>
            </a:pPr>
            <a:r>
              <a:rPr lang="en-US" sz="2400" dirty="0"/>
              <a:t>DCN 15-24-0251-04-04me</a:t>
            </a:r>
          </a:p>
          <a:p>
            <a:pPr>
              <a:buFontTx/>
              <a:buChar char="-"/>
            </a:pPr>
            <a:r>
              <a:rPr lang="en-US" sz="2800" dirty="0"/>
              <a:t>Task Group motions made</a:t>
            </a:r>
          </a:p>
          <a:p>
            <a:pPr>
              <a:buFontTx/>
              <a:buChar char="-"/>
            </a:pPr>
            <a:r>
              <a:rPr lang="en-US" sz="2800" dirty="0"/>
              <a:t>Review of the timeline</a:t>
            </a:r>
          </a:p>
          <a:p>
            <a:pPr>
              <a:buFontTx/>
              <a:buChar char="-"/>
            </a:pPr>
            <a:r>
              <a:rPr lang="en-US" sz="2800" dirty="0"/>
              <a:t>Will start the Recirculation Ballot to close on June 11th starting on May 28</a:t>
            </a:r>
            <a:r>
              <a:rPr lang="en-US" sz="2800" baseline="30000" dirty="0"/>
              <a:t>th</a:t>
            </a:r>
          </a:p>
          <a:p>
            <a:pPr>
              <a:buFontTx/>
              <a:buChar char="-"/>
            </a:pPr>
            <a:r>
              <a:rPr lang="en-US" sz="2800" baseline="30000" dirty="0"/>
              <a:t>  </a:t>
            </a: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TextBox 4">
            <a:extLst>
              <a:ext uri="{FF2B5EF4-FFF2-40B4-BE49-F238E27FC236}">
                <a16:creationId xmlns:a16="http://schemas.microsoft.com/office/drawing/2014/main" id="{610BEF94-4A22-6AD5-5C5B-AA257ED5CBA4}"/>
              </a:ext>
            </a:extLst>
          </p:cNvPr>
          <p:cNvSpPr txBox="1"/>
          <p:nvPr/>
        </p:nvSpPr>
        <p:spPr>
          <a:xfrm>
            <a:off x="6516547" y="2083443"/>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081861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r>
              <a:rPr lang="en-US" sz="2800" baseline="30000" dirty="0"/>
              <a:t>  </a:t>
            </a:r>
            <a:r>
              <a:rPr lang="en-US" sz="2800" dirty="0"/>
              <a:t>Minutes have been posted:</a:t>
            </a:r>
          </a:p>
          <a:p>
            <a:pPr lvl="1">
              <a:buFontTx/>
              <a:buChar char="-"/>
            </a:pPr>
            <a:r>
              <a:rPr lang="en-US" sz="2400" dirty="0"/>
              <a:t>DCN 15-24-0264-00-04me</a:t>
            </a:r>
          </a:p>
          <a:p>
            <a:pPr>
              <a:buFontTx/>
              <a:buChar char="-"/>
            </a:pPr>
            <a:r>
              <a:rPr lang="en-US" sz="2800" dirty="0"/>
              <a:t>Comments</a:t>
            </a:r>
          </a:p>
          <a:p>
            <a:pPr lvl="1">
              <a:buFontTx/>
              <a:buChar char="-"/>
            </a:pPr>
            <a:r>
              <a:rPr lang="en-US" sz="2400" dirty="0"/>
              <a:t>DCN 15.24-0251-04-04me</a:t>
            </a:r>
          </a:p>
          <a:p>
            <a:pPr>
              <a:buFontTx/>
              <a:buChar char="-"/>
            </a:pPr>
            <a:r>
              <a:rPr lang="en-US" sz="2800" dirty="0"/>
              <a:t>CRG Call Friday, June 14</a:t>
            </a:r>
            <a:r>
              <a:rPr lang="en-US" sz="2800" baseline="30000" dirty="0"/>
              <a:t>th</a:t>
            </a:r>
            <a:r>
              <a:rPr lang="en-US" sz="2800" dirty="0"/>
              <a:t> – 7am Pacific Time</a:t>
            </a:r>
          </a:p>
          <a:p>
            <a:pPr>
              <a:buFontTx/>
              <a:buChar char="-"/>
            </a:pPr>
            <a:r>
              <a:rPr lang="en-US" sz="2800" dirty="0"/>
              <a:t>2</a:t>
            </a:r>
            <a:r>
              <a:rPr lang="en-US" sz="2800" baseline="30000" dirty="0"/>
              <a:t>nd</a:t>
            </a:r>
            <a:r>
              <a:rPr lang="en-US" sz="2800" dirty="0"/>
              <a:t> CRG Call to be June 21</a:t>
            </a:r>
            <a:r>
              <a:rPr lang="en-US" sz="2800" baseline="30000" dirty="0"/>
              <a:t>st</a:t>
            </a:r>
            <a:r>
              <a:rPr lang="en-US" sz="2800" dirty="0"/>
              <a:t> – 7am Pacific Time 	</a:t>
            </a:r>
          </a:p>
          <a:p>
            <a:pPr>
              <a:buFontTx/>
              <a:buChar char="-"/>
            </a:pPr>
            <a:r>
              <a:rPr lang="en-US" sz="2800" dirty="0"/>
              <a:t>Checklist updated - DCN 15-23-0400-0x</a:t>
            </a:r>
          </a:p>
          <a:p>
            <a:pPr>
              <a:buFontTx/>
              <a:buChar char="-"/>
            </a:pPr>
            <a:r>
              <a:rPr lang="en-US" sz="2800" dirty="0"/>
              <a:t>July Agenda Posted </a:t>
            </a:r>
          </a:p>
          <a:p>
            <a:pPr lvl="1">
              <a:buFontTx/>
              <a:buChar char="-"/>
            </a:pPr>
            <a:r>
              <a:rPr lang="en-US" sz="2400" dirty="0"/>
              <a:t>DCN 15-24-0297-00-04me</a:t>
            </a:r>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TextBox 4">
            <a:extLst>
              <a:ext uri="{FF2B5EF4-FFF2-40B4-BE49-F238E27FC236}">
                <a16:creationId xmlns:a16="http://schemas.microsoft.com/office/drawing/2014/main" id="{610BEF94-4A22-6AD5-5C5B-AA257ED5CBA4}"/>
              </a:ext>
            </a:extLst>
          </p:cNvPr>
          <p:cNvSpPr txBox="1"/>
          <p:nvPr/>
        </p:nvSpPr>
        <p:spPr>
          <a:xfrm>
            <a:off x="6516547" y="2083443"/>
            <a:ext cx="184731" cy="276999"/>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435079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E804079-6E3F-1E42-51F2-E138A1818DD2}"/>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20</a:t>
            </a:fld>
            <a:endParaRPr lang="en-US" altLang="en-US"/>
          </a:p>
        </p:txBody>
      </p:sp>
      <p:sp>
        <p:nvSpPr>
          <p:cNvPr id="4" name="TextBox 3">
            <a:extLst>
              <a:ext uri="{FF2B5EF4-FFF2-40B4-BE49-F238E27FC236}">
                <a16:creationId xmlns:a16="http://schemas.microsoft.com/office/drawing/2014/main" id="{3086DC7D-A953-EC3A-A7DA-4A1CCB308945}"/>
              </a:ext>
            </a:extLst>
          </p:cNvPr>
          <p:cNvSpPr txBox="1"/>
          <p:nvPr/>
        </p:nvSpPr>
        <p:spPr>
          <a:xfrm>
            <a:off x="685800" y="990601"/>
            <a:ext cx="6172200" cy="2246769"/>
          </a:xfrm>
          <a:prstGeom prst="rect">
            <a:avLst/>
          </a:prstGeom>
          <a:noFill/>
        </p:spPr>
        <p:txBody>
          <a:bodyPr wrap="square">
            <a:spAutoFit/>
          </a:bodyPr>
          <a:lstStyle/>
          <a:p>
            <a:r>
              <a:rPr lang="en-US" sz="2800" dirty="0"/>
              <a:t>Motion to approve comment resolutions in document 15-24-0251-04-04me</a:t>
            </a:r>
          </a:p>
          <a:p>
            <a:r>
              <a:rPr lang="en-US" sz="2800" dirty="0"/>
              <a:t>Moved Clint Chaplin</a:t>
            </a:r>
          </a:p>
          <a:p>
            <a:r>
              <a:rPr lang="en-US" sz="2800" dirty="0"/>
              <a:t>Second Ann Krieger</a:t>
            </a:r>
          </a:p>
          <a:p>
            <a:r>
              <a:rPr lang="en-US" sz="2800" dirty="0"/>
              <a:t>Unanimous Consent</a:t>
            </a:r>
          </a:p>
        </p:txBody>
      </p:sp>
    </p:spTree>
    <p:extLst>
      <p:ext uri="{BB962C8B-B14F-4D97-AF65-F5344CB8AC3E}">
        <p14:creationId xmlns:p14="http://schemas.microsoft.com/office/powerpoint/2010/main" val="24229595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21</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pc="-1" dirty="0">
                <a:solidFill>
                  <a:srgbClr val="000000"/>
                </a:solidFill>
                <a:latin typeface="Arial"/>
              </a:rPr>
              <a:t>TG</a:t>
            </a:r>
            <a:r>
              <a:rPr lang="en-US" sz="3600" b="0" strike="noStrike" spc="-1" dirty="0">
                <a:solidFill>
                  <a:srgbClr val="000000"/>
                </a:solidFill>
                <a:latin typeface="Arial"/>
              </a:rPr>
              <a:t>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3693319"/>
          </a:xfrm>
          <a:prstGeom prst="rect">
            <a:avLst/>
          </a:prstGeom>
          <a:noFill/>
        </p:spPr>
        <p:txBody>
          <a:bodyPr wrap="square">
            <a:spAutoFit/>
          </a:bodyPr>
          <a:lstStyle/>
          <a:p>
            <a:pPr>
              <a:lnSpc>
                <a:spcPct val="100000"/>
              </a:lnSpc>
            </a:pPr>
            <a:r>
              <a:rPr lang="en-US" sz="1800" b="0" i="1" strike="noStrike" spc="-1" dirty="0">
                <a:solidFill>
                  <a:srgbClr val="000000"/>
                </a:solidFill>
                <a:latin typeface="Arial"/>
                <a:ea typeface="DejaVu Sans"/>
              </a:rPr>
              <a:t>Move that 802.15.4me approve the formation of a Comment Resolution Group (CRG) for the Standards Association balloting of the P802.15.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 with the following membership: Gary Stuebing(Chair), </a:t>
            </a:r>
            <a:r>
              <a:rPr lang="en-US" sz="1800" i="1" spc="-1" dirty="0">
                <a:solidFill>
                  <a:srgbClr val="000000"/>
                </a:solidFill>
                <a:latin typeface="Arial"/>
                <a:ea typeface="DejaVu Sans"/>
              </a:rPr>
              <a:t>Phil Beecher</a:t>
            </a:r>
            <a:r>
              <a:rPr lang="en-US" sz="1800" b="0" i="1" strike="noStrike" spc="-1" dirty="0">
                <a:solidFill>
                  <a:srgbClr val="000000"/>
                </a:solidFill>
                <a:latin typeface="Arial"/>
                <a:ea typeface="DejaVu Sans"/>
              </a:rPr>
              <a:t>, Ann Krieger, </a:t>
            </a:r>
            <a:r>
              <a:rPr lang="en-US" sz="1800" i="1" spc="-1" dirty="0">
                <a:solidFill>
                  <a:srgbClr val="000000"/>
                </a:solidFill>
                <a:latin typeface="Arial"/>
                <a:ea typeface="DejaVu Sans"/>
              </a:rPr>
              <a:t>Billy Verso</a:t>
            </a:r>
            <a:r>
              <a:rPr lang="en-US" sz="1800" b="0" i="1" strike="noStrike" spc="-1" dirty="0">
                <a:solidFill>
                  <a:srgbClr val="000000"/>
                </a:solidFill>
                <a:latin typeface="Arial"/>
                <a:ea typeface="DejaVu Sans"/>
              </a:rPr>
              <a:t>, Alex Krebs. The 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b="0" strike="noStrike" spc="-1" dirty="0">
              <a:solidFill>
                <a:srgbClr val="000000"/>
              </a:solidFill>
              <a:latin typeface="Arial"/>
            </a:endParaRPr>
          </a:p>
          <a:p>
            <a:pPr>
              <a:lnSpc>
                <a:spcPct val="100000"/>
              </a:lnSpc>
            </a:pP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Moved by: Phil Beecher</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Seconded by: Ann Krieger</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Result:  Unanimous Consent</a:t>
            </a:r>
            <a:endParaRPr lang="en-US" sz="1800" b="0" strike="noStrike" spc="-1" dirty="0">
              <a:solidFill>
                <a:srgbClr val="000000"/>
              </a:solidFill>
              <a:latin typeface="Arial"/>
            </a:endParaRPr>
          </a:p>
        </p:txBody>
      </p:sp>
    </p:spTree>
    <p:extLst>
      <p:ext uri="{BB962C8B-B14F-4D97-AF65-F5344CB8AC3E}">
        <p14:creationId xmlns:p14="http://schemas.microsoft.com/office/powerpoint/2010/main" val="13640035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22</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z="3600" b="0" strike="noStrike" spc="-1" dirty="0">
                <a:solidFill>
                  <a:srgbClr val="000000"/>
                </a:solidFill>
                <a:latin typeface="Arial"/>
              </a:rPr>
              <a:t>WG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4708981"/>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Move that 802.15 WG approve the formation of a Comment Resolution Group (CRG) for the Standards Association balloting of the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with the following membership: Gary Stuebing(Chair), Tero </a:t>
            </a:r>
            <a:r>
              <a:rPr lang="en-US" sz="2000" b="0" i="1" strike="noStrike" spc="-1" dirty="0" err="1">
                <a:solidFill>
                  <a:srgbClr val="000000"/>
                </a:solidFill>
                <a:latin typeface="Arial"/>
                <a:ea typeface="DejaVu Sans"/>
              </a:rPr>
              <a:t>Kivinen</a:t>
            </a:r>
            <a:r>
              <a:rPr lang="en-US" sz="2000" b="0" i="1" strike="noStrike" spc="-1" dirty="0">
                <a:solidFill>
                  <a:srgbClr val="000000"/>
                </a:solidFill>
                <a:latin typeface="Arial"/>
                <a:ea typeface="DejaVu Sans"/>
              </a:rPr>
              <a:t>, Ann Krieger, Ben Rolfe, Phil Beecher, Billy Verso. The 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25948540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May/24 – Comment Resolution and SA Recirc (CRG)</a:t>
            </a:r>
          </a:p>
          <a:p>
            <a:r>
              <a:rPr lang="en-US" sz="2000" dirty="0"/>
              <a:t>July/24 – Comment Resolution SA Recirc (CRG) – Possible conditional approval to move to </a:t>
            </a:r>
            <a:r>
              <a:rPr lang="en-US" sz="2000" dirty="0" err="1"/>
              <a:t>Revcom</a:t>
            </a:r>
            <a:endParaRPr lang="en-US" sz="2000" dirty="0"/>
          </a:p>
          <a:p>
            <a:r>
              <a:rPr lang="en-US" sz="2000" dirty="0"/>
              <a:t>Nov/24 - REVCOM</a:t>
            </a:r>
          </a:p>
          <a:p>
            <a:pPr marL="0" indent="0">
              <a:buNone/>
            </a:pPr>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23</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fontScale="92500"/>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9</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10051</TotalTime>
  <Words>1870</Words>
  <Application>Microsoft Macintosh PowerPoint</Application>
  <PresentationFormat>On-screen Show (4:3)</PresentationFormat>
  <Paragraphs>190</Paragraphs>
  <Slides>23</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PowerPoint Presentation</vt:lpstr>
      <vt:lpstr>IEEE 802.15.4me May, 2024 Interim Plenary Agenda and Closing</vt:lpstr>
      <vt:lpstr>15.4me Sessions this Week</vt:lpstr>
      <vt:lpstr>Agenda </vt:lpstr>
      <vt:lpstr>PowerPoint Presentation</vt:lpstr>
      <vt:lpstr>PowerPoint Presentation</vt:lpstr>
      <vt:lpstr>Results of 1st Sponsor Ballot </vt:lpstr>
      <vt:lpstr>CLOSING REPORT </vt:lpstr>
      <vt:lpstr>CLOSING REPORT </vt:lpstr>
      <vt:lpstr>PowerPoint Presentation</vt:lpstr>
      <vt:lpstr>TG motion: CRG formation for SA ballot</vt:lpstr>
      <vt:lpstr>WG motion: CRG formation for SA ballot</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168</cp:revision>
  <cp:lastPrinted>1998-02-10T13:28:06Z</cp:lastPrinted>
  <dcterms:created xsi:type="dcterms:W3CDTF">2018-03-03T14:04:29Z</dcterms:created>
  <dcterms:modified xsi:type="dcterms:W3CDTF">2024-05-16T08:04:14Z</dcterms:modified>
  <cp:category/>
</cp:coreProperties>
</file>