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1"/>
  </p:notesMasterIdLst>
  <p:sldIdLst>
    <p:sldId id="287" r:id="rId2"/>
    <p:sldId id="290" r:id="rId3"/>
    <p:sldId id="294" r:id="rId4"/>
    <p:sldId id="289" r:id="rId5"/>
    <p:sldId id="299" r:id="rId6"/>
    <p:sldId id="291" r:id="rId7"/>
    <p:sldId id="295" r:id="rId8"/>
    <p:sldId id="297" r:id="rId9"/>
    <p:sldId id="298" r:id="rId10"/>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9933"/>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94646" autoAdjust="0"/>
  </p:normalViewPr>
  <p:slideViewPr>
    <p:cSldViewPr>
      <p:cViewPr varScale="1">
        <p:scale>
          <a:sx n="78" d="100"/>
          <a:sy n="78" d="100"/>
        </p:scale>
        <p:origin x="1598" y="6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067944" y="412234"/>
            <a:ext cx="4466456" cy="184666"/>
          </a:xfrm>
          <a:prstGeom prst="rect">
            <a:avLst/>
          </a:prstGeom>
          <a:noFill/>
          <a:ln>
            <a:noFill/>
          </a:ln>
        </p:spPr>
        <p:txBody>
          <a:bodyPr wrap="square"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15-24-0162-00-wng0</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Marc 2024</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entor.ieee.org/802.15/dcn/24/15-24-0168-00-wng0-ascon-the-lightweight-cryptography-standard-for-iot.pptx" TargetMode="External"/><Relationship Id="rId2" Type="http://schemas.openxmlformats.org/officeDocument/2006/relationships/hyperlink" Target="https://mentor.ieee.org/802.15/dcn/24/15-24-0158-00-wng0-trpsd-measurements-of-uwb-devices-by-jrc.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533400" y="762000"/>
            <a:ext cx="8001000" cy="4711163"/>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Wireless Next Generation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16 January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 for the </a:t>
            </a:r>
            <a:r>
              <a:rPr lang="en-US" altLang="en-US" sz="1600" b="1" dirty="0">
                <a:solidFill>
                  <a:schemeClr val="accent1">
                    <a:lumMod val="75000"/>
                  </a:schemeClr>
                </a:solidFill>
                <a:highlight>
                  <a:srgbClr val="C0C0C0"/>
                </a:highlight>
                <a:latin typeface="Times New Roman" panose="02020603050405020304" pitchFamily="18" charset="0"/>
              </a:rPr>
              <a:t>March 2024 Plenary Session</a:t>
            </a:r>
            <a:r>
              <a:rPr lang="en-US" altLang="en-US" sz="1600" dirty="0">
                <a:latin typeface="Times New Roman" panose="02020603050405020304" pitchFamily="18" charset="0"/>
              </a:rPr>
              <a:t>.</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Support the illusion of organization.</a:t>
            </a:r>
            <a:endParaRPr lang="en-US" altLang="en-US" sz="1600" b="1" dirty="0">
              <a:solidFill>
                <a:schemeClr val="accent1">
                  <a:lumMod val="75000"/>
                </a:schemeClr>
              </a:solidFill>
              <a:highlight>
                <a:srgbClr val="C0C0C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2</a:t>
            </a:fld>
            <a:endParaRPr lang="en-US" altLang="en-US">
              <a:solidFill>
                <a:schemeClr val="tx1"/>
              </a:solidFill>
            </a:endParaRPr>
          </a:p>
        </p:txBody>
      </p:sp>
      <p:pic>
        <p:nvPicPr>
          <p:cNvPr id="6149" name="Picture 4">
            <a:extLst>
              <a:ext uri="{FF2B5EF4-FFF2-40B4-BE49-F238E27FC236}">
                <a16:creationId xmlns:a16="http://schemas.microsoft.com/office/drawing/2014/main" id="{E4B5EFBB-E1F7-4566-8290-1C54B69429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a:extLst>
              <a:ext uri="{FF2B5EF4-FFF2-40B4-BE49-F238E27FC236}">
                <a16:creationId xmlns:a16="http://schemas.microsoft.com/office/drawing/2014/main" id="{979099F7-9FC3-AFE9-6875-E69B6697AA59}"/>
              </a:ext>
            </a:extLst>
          </p:cNvPr>
          <p:cNvSpPr>
            <a:spLocks noGrp="1"/>
          </p:cNvSpPr>
          <p:nvPr>
            <p:ph type="title"/>
          </p:nvPr>
        </p:nvSpPr>
        <p:spPr>
          <a:xfrm>
            <a:off x="395536" y="685800"/>
            <a:ext cx="7368927" cy="754063"/>
          </a:xfrm>
        </p:spPr>
        <p:txBody>
          <a:bodyPr>
            <a:normAutofit/>
          </a:bodyPr>
          <a:lstStyle/>
          <a:p>
            <a:r>
              <a:rPr lang="en-US" dirty="0"/>
              <a:t>March 2024 802 Plenary</a:t>
            </a:r>
          </a:p>
        </p:txBody>
      </p:sp>
      <p:pic>
        <p:nvPicPr>
          <p:cNvPr id="1026" name="Picture 2">
            <a:extLst>
              <a:ext uri="{FF2B5EF4-FFF2-40B4-BE49-F238E27FC236}">
                <a16:creationId xmlns:a16="http://schemas.microsoft.com/office/drawing/2014/main" id="{762E50F8-A181-E942-F3B1-1AC67E0CF2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976" y="1844824"/>
            <a:ext cx="2666048" cy="35533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95DFC2B-1D4F-477E-AA39-DE175FD2D460}"/>
              </a:ext>
            </a:extLst>
          </p:cNvPr>
          <p:cNvSpPr>
            <a:spLocks noGrp="1" noChangeArrowheads="1"/>
          </p:cNvSpPr>
          <p:nvPr>
            <p:ph type="title"/>
          </p:nvPr>
        </p:nvSpPr>
        <p:spPr/>
        <p:txBody>
          <a:bodyPr/>
          <a:lstStyle/>
          <a:p>
            <a:r>
              <a:rPr lang="en-US" altLang="en-US" dirty="0"/>
              <a:t>Hybrid Meeting</a:t>
            </a:r>
          </a:p>
        </p:txBody>
      </p:sp>
      <p:sp>
        <p:nvSpPr>
          <p:cNvPr id="3" name="Content Placeholder 2">
            <a:extLst>
              <a:ext uri="{FF2B5EF4-FFF2-40B4-BE49-F238E27FC236}">
                <a16:creationId xmlns:a16="http://schemas.microsoft.com/office/drawing/2014/main" id="{F9D7DC5A-B787-4A7B-91BC-03D5687918DF}"/>
              </a:ext>
            </a:extLst>
          </p:cNvPr>
          <p:cNvSpPr>
            <a:spLocks noGrp="1"/>
          </p:cNvSpPr>
          <p:nvPr>
            <p:ph idx="1"/>
          </p:nvPr>
        </p:nvSpPr>
        <p:spPr>
          <a:xfrm>
            <a:off x="609600" y="1371600"/>
            <a:ext cx="6842125" cy="4868863"/>
          </a:xfrm>
        </p:spPr>
        <p:txBody>
          <a:bodyPr>
            <a:normAutofit/>
          </a:bodyPr>
          <a:lstStyle/>
          <a:p>
            <a:pPr marL="457200" indent="-457200">
              <a:buFont typeface="Arial" panose="020B0604020202020204" pitchFamily="34" charset="0"/>
              <a:buChar char="•"/>
              <a:defRPr/>
            </a:pPr>
            <a:r>
              <a:rPr lang="en-US" b="1" dirty="0"/>
              <a:t>Registration is required</a:t>
            </a:r>
          </a:p>
          <a:p>
            <a:pPr marL="457200" indent="-457200">
              <a:buFont typeface="Arial" panose="020B0604020202020204" pitchFamily="34" charset="0"/>
              <a:buChar char="•"/>
              <a:defRPr/>
            </a:pPr>
            <a:r>
              <a:rPr lang="en-US" dirty="0"/>
              <a:t>Please remember to enter your attendance in IMAT</a:t>
            </a:r>
          </a:p>
          <a:p>
            <a:pPr marL="0" indent="0">
              <a:defRPr/>
            </a:pPr>
            <a:endParaRPr lang="en-US" dirty="0"/>
          </a:p>
          <a:p>
            <a:pPr marL="0" indent="0" algn="ctr">
              <a:defRPr/>
            </a:pPr>
            <a:r>
              <a:rPr lang="en-US" dirty="0"/>
              <a:t>Reminder: </a:t>
            </a:r>
          </a:p>
          <a:p>
            <a:pPr marL="457200" indent="-457200">
              <a:buFont typeface="Arial" panose="020B0604020202020204" pitchFamily="34" charset="0"/>
              <a:buChar char="•"/>
              <a:defRPr/>
            </a:pPr>
            <a:r>
              <a:rPr lang="en-US" dirty="0"/>
              <a:t>This is a non-PAR activity</a:t>
            </a:r>
          </a:p>
          <a:p>
            <a:pPr marL="457200" indent="-457200">
              <a:buFont typeface="Arial" panose="020B0604020202020204" pitchFamily="34" charset="0"/>
              <a:buChar char="•"/>
              <a:defRPr/>
            </a:pPr>
            <a:r>
              <a:rPr lang="en-US" dirty="0"/>
              <a:t>All the rules of conduct apply  </a:t>
            </a:r>
            <a:r>
              <a:rPr lang="en-US" sz="2000" dirty="0">
                <a:hlinkClick r:id="rId2"/>
              </a:rPr>
              <a:t>https://grouper.ieee.org/groups/802/sapolicies.shtml</a:t>
            </a:r>
            <a:endParaRPr lang="en-US" sz="2000"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3</a:t>
            </a:fld>
            <a:endParaRPr lang="en-US" altLang="en-US">
              <a:solidFill>
                <a:schemeClr val="tx1"/>
              </a:solidFill>
            </a:endParaRPr>
          </a:p>
        </p:txBody>
      </p:sp>
      <p:pic>
        <p:nvPicPr>
          <p:cNvPr id="6149" name="Picture 4">
            <a:extLst>
              <a:ext uri="{FF2B5EF4-FFF2-40B4-BE49-F238E27FC236}">
                <a16:creationId xmlns:a16="http://schemas.microsoft.com/office/drawing/2014/main" id="{E4B5EFBB-E1F7-4566-8290-1C54B69429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39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35000" y="791950"/>
            <a:ext cx="7153275" cy="5789613"/>
          </a:xfrm>
        </p:spPr>
        <p:txBody>
          <a:bodyPr>
            <a:normAutofit/>
          </a:bodyPr>
          <a:lstStyle/>
          <a:p>
            <a:pPr marL="0" indent="0" algn="ctr">
              <a:defRPr/>
            </a:pPr>
            <a:r>
              <a:rPr lang="en-US" b="1" dirty="0"/>
              <a:t>Agenda 15 November 2023</a:t>
            </a:r>
          </a:p>
          <a:p>
            <a:pPr marL="0" indent="0" algn="ctr">
              <a:defRPr/>
            </a:pPr>
            <a:endParaRPr lang="en-US" dirty="0"/>
          </a:p>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Presentations and discussion</a:t>
            </a:r>
          </a:p>
          <a:p>
            <a:pPr marL="914400" lvl="1" indent="-514350">
              <a:buFont typeface="+mj-lt"/>
              <a:buAutoNum type="alphaLcParenR"/>
              <a:defRPr/>
            </a:pPr>
            <a:r>
              <a:rPr lang="en-US" sz="2400" dirty="0" err="1"/>
              <a:t>TRPsd</a:t>
            </a:r>
            <a:r>
              <a:rPr lang="en-US" sz="2400" dirty="0"/>
              <a:t> Measurements of UWB devices by JRC</a:t>
            </a:r>
          </a:p>
          <a:p>
            <a:pPr marL="914400" lvl="1" indent="-514350">
              <a:buFont typeface="+mj-lt"/>
              <a:buAutoNum type="alphaLcParenR"/>
              <a:defRPr/>
            </a:pPr>
            <a:r>
              <a:rPr lang="en-US" sz="2400" dirty="0"/>
              <a:t>A lightweight Cryptographic algorithm for IoT Devices</a:t>
            </a:r>
          </a:p>
          <a:p>
            <a:pPr marL="514350" indent="-514350">
              <a:buFont typeface="+mj-lt"/>
              <a:buAutoNum type="arabicPeriod"/>
              <a:defRPr/>
            </a:pPr>
            <a:r>
              <a:rPr lang="en-US" sz="2800" dirty="0"/>
              <a:t>Any other business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4</a:t>
            </a:fld>
            <a:endParaRPr lang="en-US" altLang="en-US">
              <a:solidFill>
                <a:schemeClr val="tx1"/>
              </a:solidFill>
            </a:endParaRPr>
          </a:p>
        </p:txBody>
      </p:sp>
      <p:pic>
        <p:nvPicPr>
          <p:cNvPr id="7172" name="Picture 4">
            <a:extLst>
              <a:ext uri="{FF2B5EF4-FFF2-40B4-BE49-F238E27FC236}">
                <a16:creationId xmlns:a16="http://schemas.microsoft.com/office/drawing/2014/main" id="{99A76B1B-0395-4D1B-8A43-4EC98E1DDE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999FB-0441-949C-F4E6-A3E1DB76045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EC88044-C512-F8C8-CA0D-DC3C4227E268}"/>
              </a:ext>
            </a:extLst>
          </p:cNvPr>
          <p:cNvSpPr>
            <a:spLocks noGrp="1"/>
          </p:cNvSpPr>
          <p:nvPr>
            <p:ph idx="1"/>
          </p:nvPr>
        </p:nvSpPr>
        <p:spPr/>
        <p:txBody>
          <a:bodyPr/>
          <a:lstStyle/>
          <a:p>
            <a:endParaRPr lang="en-US" b="0" i="0" dirty="0">
              <a:solidFill>
                <a:srgbClr val="242424"/>
              </a:solidFill>
              <a:effectLst/>
              <a:latin typeface="Calibri" panose="020F0502020204030204" pitchFamily="34" charset="0"/>
            </a:endParaRPr>
          </a:p>
          <a:p>
            <a:endParaRPr lang="en-US" dirty="0">
              <a:solidFill>
                <a:srgbClr val="242424"/>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C2B25B48-CDD7-6323-ED30-A747C0A64ABF}"/>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5</a:t>
            </a:fld>
            <a:endParaRPr lang="en-US" altLang="en-US"/>
          </a:p>
        </p:txBody>
      </p:sp>
      <p:sp>
        <p:nvSpPr>
          <p:cNvPr id="7" name="Content Placeholder 2">
            <a:extLst>
              <a:ext uri="{FF2B5EF4-FFF2-40B4-BE49-F238E27FC236}">
                <a16:creationId xmlns:a16="http://schemas.microsoft.com/office/drawing/2014/main" id="{8EE15520-82F4-5189-D600-9D26A2E7D40A}"/>
              </a:ext>
            </a:extLst>
          </p:cNvPr>
          <p:cNvSpPr txBox="1">
            <a:spLocks/>
          </p:cNvSpPr>
          <p:nvPr/>
        </p:nvSpPr>
        <p:spPr bwMode="auto">
          <a:xfrm>
            <a:off x="762000" y="15240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marL="514350" indent="-514350">
              <a:buFont typeface="+mj-lt"/>
              <a:buAutoNum type="alphaLcParenR"/>
            </a:pPr>
            <a:r>
              <a:rPr lang="en-US" kern="0" dirty="0">
                <a:hlinkClick r:id="rId2"/>
              </a:rPr>
              <a:t>https://mentor.ieee.org/802.15/dcn/24/15-24-0158-00-wng0-trpsd-measurements-of-uwb-devices-by-jrc.pdf</a:t>
            </a:r>
            <a:endParaRPr lang="en-US" kern="0" dirty="0"/>
          </a:p>
          <a:p>
            <a:pPr marL="514350" indent="-514350">
              <a:buFont typeface="+mj-lt"/>
              <a:buAutoNum type="alphaLcParenR"/>
            </a:pPr>
            <a:r>
              <a:rPr lang="en-US" kern="0" dirty="0">
                <a:hlinkClick r:id="rId3"/>
              </a:rPr>
              <a:t>https://mentor.ieee.org/802.15/dcn/24/15-24-0168-00-wng0-ascon-the-lightweight-cryptography-standard-for-iot.pptx</a:t>
            </a:r>
            <a:endParaRPr lang="en-US" kern="0" dirty="0"/>
          </a:p>
          <a:p>
            <a:endParaRPr lang="en-US" kern="0" dirty="0"/>
          </a:p>
          <a:p>
            <a:endParaRPr lang="en-US" kern="0" dirty="0"/>
          </a:p>
        </p:txBody>
      </p:sp>
    </p:spTree>
    <p:extLst>
      <p:ext uri="{BB962C8B-B14F-4D97-AF65-F5344CB8AC3E}">
        <p14:creationId xmlns:p14="http://schemas.microsoft.com/office/powerpoint/2010/main" val="2717747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lstStyle/>
          <a:p>
            <a:pPr algn="ctr"/>
            <a:r>
              <a:rPr lang="en-US" altLang="en-US"/>
              <a:t>What do you propose the Working Group do next?</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6</a:t>
            </a:fld>
            <a:endParaRPr lang="en-US" altLang="en-US">
              <a:solidFill>
                <a:schemeClr val="tx1"/>
              </a:solidFill>
            </a:endParaRPr>
          </a:p>
        </p:txBody>
      </p:sp>
      <p:pic>
        <p:nvPicPr>
          <p:cNvPr id="5" name="Picture 4" descr="A picture containing text, cup, coffee, indoor&#10;&#10;Description automatically generated">
            <a:extLst>
              <a:ext uri="{FF2B5EF4-FFF2-40B4-BE49-F238E27FC236}">
                <a16:creationId xmlns:a16="http://schemas.microsoft.com/office/drawing/2014/main" id="{E16B743C-D726-48F9-9CF8-DFD3819F1E94}"/>
              </a:ext>
            </a:extLst>
          </p:cNvPr>
          <p:cNvPicPr>
            <a:picLocks noChangeAspect="1"/>
          </p:cNvPicPr>
          <p:nvPr/>
        </p:nvPicPr>
        <p:blipFill>
          <a:blip r:embed="rId2"/>
          <a:stretch>
            <a:fillRect/>
          </a:stretch>
        </p:blipFill>
        <p:spPr>
          <a:xfrm>
            <a:off x="3265646" y="2924944"/>
            <a:ext cx="2612708" cy="3124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normAutofit fontScale="92500" lnSpcReduction="10000"/>
          </a:bodyPr>
          <a:lstStyle/>
          <a:p>
            <a:pPr marL="0" indent="0"/>
            <a:r>
              <a:rPr lang="en-US" altLang="en-US" dirty="0"/>
              <a:t>Options:</a:t>
            </a:r>
          </a:p>
          <a:p>
            <a:pPr marL="514350" indent="-514350">
              <a:buFont typeface="+mj-lt"/>
              <a:buAutoNum type="alphaLcParenR"/>
            </a:pPr>
            <a:r>
              <a:rPr lang="en-US" dirty="0">
                <a:effectLst/>
              </a:rPr>
              <a:t>Information for the group</a:t>
            </a:r>
          </a:p>
          <a:p>
            <a:pPr marL="514350" indent="-514350">
              <a:buFont typeface="+mj-lt"/>
              <a:buAutoNum type="alphaLcParenR"/>
            </a:pPr>
            <a:r>
              <a:rPr lang="en-US" dirty="0">
                <a:effectLst/>
              </a:rPr>
              <a:t>Form an interest group to pursue</a:t>
            </a:r>
          </a:p>
          <a:p>
            <a:pPr marL="514350" indent="-514350">
              <a:buFont typeface="+mj-lt"/>
              <a:buAutoNum type="alphaLcParenR"/>
            </a:pPr>
            <a:r>
              <a:rPr lang="en-US" dirty="0">
                <a:effectLst/>
              </a:rPr>
              <a:t>Consider in the future a new project</a:t>
            </a:r>
          </a:p>
          <a:p>
            <a:pPr marL="0" indent="0"/>
            <a:endParaRPr lang="en-US" dirty="0"/>
          </a:p>
          <a:p>
            <a:pPr marL="0" indent="0"/>
            <a:endParaRPr lang="en-US" dirty="0"/>
          </a:p>
          <a:p>
            <a:pPr marL="0" indent="0"/>
            <a:endParaRPr lang="en-US" dirty="0">
              <a:effectLst/>
            </a:endParaRPr>
          </a:p>
          <a:p>
            <a:br>
              <a:rPr lang="en-US" dirty="0">
                <a:effectLst/>
              </a:rPr>
            </a:br>
            <a:endParaRPr lang="en-US" altLang="en-US" dirty="0"/>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7</a:t>
            </a:fld>
            <a:endParaRPr lang="en-US" altLang="en-US">
              <a:solidFill>
                <a:schemeClr val="tx1"/>
              </a:solidFill>
            </a:endParaRPr>
          </a:p>
        </p:txBody>
      </p:sp>
    </p:spTree>
    <p:extLst>
      <p:ext uri="{BB962C8B-B14F-4D97-AF65-F5344CB8AC3E}">
        <p14:creationId xmlns:p14="http://schemas.microsoft.com/office/powerpoint/2010/main" val="1720700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3FC5-AB2B-EACF-C459-BAFD64B8AB42}"/>
              </a:ext>
            </a:extLst>
          </p:cNvPr>
          <p:cNvSpPr>
            <a:spLocks noGrp="1"/>
          </p:cNvSpPr>
          <p:nvPr>
            <p:ph type="title"/>
          </p:nvPr>
        </p:nvSpPr>
        <p:spPr>
          <a:xfrm>
            <a:off x="762000" y="685800"/>
            <a:ext cx="7764463" cy="754063"/>
          </a:xfrm>
        </p:spPr>
        <p:txBody>
          <a:bodyPr wrap="square" anchor="ctr">
            <a:normAutofit/>
          </a:bodyPr>
          <a:lstStyle/>
          <a:p>
            <a:r>
              <a:rPr lang="en-US" dirty="0"/>
              <a:t>Any Other Business</a:t>
            </a:r>
          </a:p>
        </p:txBody>
      </p:sp>
      <p:pic>
        <p:nvPicPr>
          <p:cNvPr id="7" name="Graphic 6" descr="Easel outline">
            <a:extLst>
              <a:ext uri="{FF2B5EF4-FFF2-40B4-BE49-F238E27FC236}">
                <a16:creationId xmlns:a16="http://schemas.microsoft.com/office/drawing/2014/main" id="{5CB7E441-5B56-B5AD-BF57-BA608CA909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7400" y="1371600"/>
            <a:ext cx="4868863" cy="4868863"/>
          </a:xfrm>
          <a:prstGeom prst="rect">
            <a:avLst/>
          </a:prstGeom>
        </p:spPr>
      </p:pic>
      <p:sp>
        <p:nvSpPr>
          <p:cNvPr id="4" name="Slide Number Placeholder 3">
            <a:extLst>
              <a:ext uri="{FF2B5EF4-FFF2-40B4-BE49-F238E27FC236}">
                <a16:creationId xmlns:a16="http://schemas.microsoft.com/office/drawing/2014/main" id="{68573755-1078-BBDF-16C0-8840A81B7B20}"/>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8</a:t>
            </a:fld>
            <a:endParaRPr lang="en-US" altLang="en-US"/>
          </a:p>
        </p:txBody>
      </p:sp>
    </p:spTree>
    <p:extLst>
      <p:ext uri="{BB962C8B-B14F-4D97-AF65-F5344CB8AC3E}">
        <p14:creationId xmlns:p14="http://schemas.microsoft.com/office/powerpoint/2010/main" val="2698664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3FC5-AB2B-EACF-C459-BAFD64B8AB42}"/>
              </a:ext>
            </a:extLst>
          </p:cNvPr>
          <p:cNvSpPr>
            <a:spLocks noGrp="1"/>
          </p:cNvSpPr>
          <p:nvPr>
            <p:ph type="title"/>
          </p:nvPr>
        </p:nvSpPr>
        <p:spPr>
          <a:xfrm>
            <a:off x="762000" y="685800"/>
            <a:ext cx="7764463" cy="754063"/>
          </a:xfrm>
        </p:spPr>
        <p:txBody>
          <a:bodyPr wrap="square" anchor="ctr">
            <a:normAutofit/>
          </a:bodyPr>
          <a:lstStyle/>
          <a:p>
            <a:r>
              <a:rPr lang="en-US" dirty="0"/>
              <a:t>Adjourned</a:t>
            </a:r>
          </a:p>
        </p:txBody>
      </p:sp>
      <p:sp>
        <p:nvSpPr>
          <p:cNvPr id="4" name="Slide Number Placeholder 3">
            <a:extLst>
              <a:ext uri="{FF2B5EF4-FFF2-40B4-BE49-F238E27FC236}">
                <a16:creationId xmlns:a16="http://schemas.microsoft.com/office/drawing/2014/main" id="{68573755-1078-BBDF-16C0-8840A81B7B20}"/>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9</a:t>
            </a:fld>
            <a:endParaRPr lang="en-US" altLang="en-US"/>
          </a:p>
        </p:txBody>
      </p:sp>
      <p:pic>
        <p:nvPicPr>
          <p:cNvPr id="2050" name="Picture 2">
            <a:extLst>
              <a:ext uri="{FF2B5EF4-FFF2-40B4-BE49-F238E27FC236}">
                <a16:creationId xmlns:a16="http://schemas.microsoft.com/office/drawing/2014/main" id="{199F4356-F0D3-6344-739A-16558392C3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368" y="1983788"/>
            <a:ext cx="5367814" cy="402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985048"/>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14014</TotalTime>
  <Words>362</Words>
  <Application>Microsoft Office PowerPoint</Application>
  <PresentationFormat>On-screen Show (4:3)</PresentationFormat>
  <Paragraphs>57</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 Unicode MS</vt:lpstr>
      <vt:lpstr>Arial</vt:lpstr>
      <vt:lpstr>Calibri</vt:lpstr>
      <vt:lpstr>Times New Roman</vt:lpstr>
      <vt:lpstr>Office Theme</vt:lpstr>
      <vt:lpstr>PowerPoint Presentation</vt:lpstr>
      <vt:lpstr>March 2024 802 Plenary</vt:lpstr>
      <vt:lpstr>Hybrid Meeting</vt:lpstr>
      <vt:lpstr>PowerPoint Presentation</vt:lpstr>
      <vt:lpstr>References</vt:lpstr>
      <vt:lpstr>The usual question</vt:lpstr>
      <vt:lpstr>The usual question</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Agenda and Meeting Sides</dc:title>
  <dc:subject/>
  <dc:creator>Phil Beecher</dc:creator>
  <cp:keywords>March 2023 Plenary</cp:keywords>
  <dc:description>15-23-0003-00-wng0</dc:description>
  <cp:lastModifiedBy>Benjamin Rolfe</cp:lastModifiedBy>
  <cp:revision>109</cp:revision>
  <cp:lastPrinted>2000-03-07T00:55:37Z</cp:lastPrinted>
  <dcterms:created xsi:type="dcterms:W3CDTF">2016-01-17T22:48:36Z</dcterms:created>
  <dcterms:modified xsi:type="dcterms:W3CDTF">2024-03-13T22:27:36Z</dcterms:modified>
  <cp:category/>
</cp:coreProperties>
</file>