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76" r:id="rId3"/>
    <p:sldId id="284" r:id="rId4"/>
    <p:sldId id="285" r:id="rId5"/>
    <p:sldId id="286" r:id="rId6"/>
    <p:sldId id="287"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87" autoAdjust="0"/>
    <p:restoredTop sz="94660"/>
  </p:normalViewPr>
  <p:slideViewPr>
    <p:cSldViewPr showGuides="1">
      <p:cViewPr varScale="1">
        <p:scale>
          <a:sx n="105" d="100"/>
          <a:sy n="105" d="100"/>
        </p:scale>
        <p:origin x="243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Mar.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Mar.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Mar.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Mar.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 </a:t>
            </a:r>
            <a:r>
              <a:rPr lang="en-US" altLang="de-DE" sz="1400" b="1" dirty="0" smtClean="0"/>
              <a:t>15-24-0176-00-04 </a:t>
            </a:r>
            <a:r>
              <a:rPr lang="en-US" altLang="de-DE" sz="1400" b="1" dirty="0" smtClean="0"/>
              <a:t>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2" Type="http://schemas.openxmlformats.org/officeDocument/2006/relationships/hyperlink" Target="https://www.etsi.org/deliver/etsi_en/300200_300299/30022002/03.02.02_20/en_30022002v030202ev.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Mar.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a:t>
            </a:r>
            <a:r>
              <a:rPr lang="en-US" altLang="de-DE" sz="1600" dirty="0" smtClean="0">
                <a:solidFill>
                  <a:schemeClr val="tx2"/>
                </a:solidFill>
              </a:rPr>
              <a:t>[Channels Masks for Europe]</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a:t>
            </a:r>
            <a:r>
              <a:rPr lang="en-US" altLang="de-DE" sz="1600" dirty="0" smtClean="0">
                <a:solidFill>
                  <a:schemeClr val="tx2"/>
                </a:solidFill>
              </a:rPr>
              <a:t>13 </a:t>
            </a:r>
            <a:r>
              <a:rPr lang="en-US" altLang="de-DE" sz="1600" dirty="0" smtClean="0">
                <a:solidFill>
                  <a:schemeClr val="tx2"/>
                </a:solidFill>
              </a:rPr>
              <a:t>March, 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Presentation in SGN NG SUN PHY</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sz="4400" dirty="0" smtClean="0"/>
              <a:t>Channels Masks for Europe</a:t>
            </a:r>
            <a:endParaRPr lang="en-US" sz="4400" dirty="0"/>
          </a:p>
        </p:txBody>
      </p:sp>
      <p:sp>
        <p:nvSpPr>
          <p:cNvPr id="6" name="Untertitel 5"/>
          <p:cNvSpPr>
            <a:spLocks noGrp="1"/>
          </p:cNvSpPr>
          <p:nvPr>
            <p:ph type="subTitle" idx="1"/>
          </p:nvPr>
        </p:nvSpPr>
        <p:spPr/>
        <p:txBody>
          <a:bodyPr/>
          <a:lstStyle/>
          <a:p>
            <a:r>
              <a:rPr lang="en-US" dirty="0" smtClean="0"/>
              <a:t>Joerg Robert (TU Ilmenau/Fraunhofer IIS)</a:t>
            </a:r>
            <a:endParaRPr lang="en-US" dirty="0"/>
          </a:p>
        </p:txBody>
      </p:sp>
      <p:sp>
        <p:nvSpPr>
          <p:cNvPr id="2" name="Datumsplatzhalter 1"/>
          <p:cNvSpPr>
            <a:spLocks noGrp="1"/>
          </p:cNvSpPr>
          <p:nvPr>
            <p:ph type="dt" sz="half" idx="10"/>
          </p:nvPr>
        </p:nvSpPr>
        <p:spPr/>
        <p:txBody>
          <a:bodyPr/>
          <a:lstStyle/>
          <a:p>
            <a:r>
              <a:rPr lang="de-DE" altLang="de-DE" smtClean="0"/>
              <a:t>Mar. 2024</a:t>
            </a:r>
            <a:endParaRPr lang="en-US" altLang="de-DE"/>
          </a:p>
        </p:txBody>
      </p:sp>
      <p:sp>
        <p:nvSpPr>
          <p:cNvPr id="3"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p>
            <a:r>
              <a:rPr lang="en-US" altLang="de-DE" smtClean="0"/>
              <a:t>Slide </a:t>
            </a:r>
            <a:fld id="{2BE500F6-1AA5-4912-AC26-1D22585C983D}" type="slidenum">
              <a:rPr lang="en-US" altLang="de-DE" smtClean="0"/>
              <a:pPr/>
              <a:t>2</a:t>
            </a:fld>
            <a:endParaRPr lang="en-US" altLang="de-DE"/>
          </a:p>
        </p:txBody>
      </p:sp>
    </p:spTree>
    <p:extLst>
      <p:ext uri="{BB962C8B-B14F-4D97-AF65-F5344CB8AC3E}">
        <p14:creationId xmlns:p14="http://schemas.microsoft.com/office/powerpoint/2010/main" val="1523256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Background</a:t>
            </a:r>
            <a:endParaRPr lang="en-US" dirty="0"/>
          </a:p>
        </p:txBody>
      </p:sp>
      <p:sp>
        <p:nvSpPr>
          <p:cNvPr id="3" name="Inhaltsplatzhalter 2"/>
          <p:cNvSpPr>
            <a:spLocks noGrp="1"/>
          </p:cNvSpPr>
          <p:nvPr>
            <p:ph idx="1"/>
          </p:nvPr>
        </p:nvSpPr>
        <p:spPr/>
        <p:txBody>
          <a:bodyPr/>
          <a:lstStyle/>
          <a:p>
            <a:r>
              <a:rPr lang="en-US" sz="2400" dirty="0" smtClean="0"/>
              <a:t>NG SUN PHY should make optimum utilization of the available spectrum</a:t>
            </a:r>
          </a:p>
          <a:p>
            <a:r>
              <a:rPr lang="en-US" sz="2400" dirty="0" smtClean="0"/>
              <a:t>Spectral masks are essential for the consideration of modulation schemes trying to make optimum use of the available spectrum</a:t>
            </a:r>
          </a:p>
          <a:p>
            <a:r>
              <a:rPr lang="en-US" sz="2400" dirty="0" smtClean="0"/>
              <a:t>This document presents the spectral masks for sub-GHz in Europe according to ETSI EN 300 220-1/2</a:t>
            </a:r>
          </a:p>
          <a:p>
            <a:r>
              <a:rPr lang="en-US" sz="2400" dirty="0" smtClean="0"/>
              <a:t>This document shows the current version, a new revision will be published soon</a:t>
            </a:r>
            <a:endParaRPr lang="en-US" sz="24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3</a:t>
            </a:fld>
            <a:endParaRPr lang="en-US" altLang="de-DE"/>
          </a:p>
        </p:txBody>
      </p:sp>
    </p:spTree>
    <p:extLst>
      <p:ext uri="{BB962C8B-B14F-4D97-AF65-F5344CB8AC3E}">
        <p14:creationId xmlns:p14="http://schemas.microsoft.com/office/powerpoint/2010/main" val="1084995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Out of Band for Operating Channel</a:t>
            </a:r>
            <a:endParaRPr lang="en-US" dirty="0"/>
          </a:p>
        </p:txBody>
      </p:sp>
      <p:sp>
        <p:nvSpPr>
          <p:cNvPr id="3" name="Inhaltsplatzhalter 2"/>
          <p:cNvSpPr>
            <a:spLocks noGrp="1"/>
          </p:cNvSpPr>
          <p:nvPr>
            <p:ph idx="1"/>
          </p:nvPr>
        </p:nvSpPr>
        <p:spPr>
          <a:xfrm>
            <a:off x="685800" y="5877272"/>
            <a:ext cx="7772400" cy="218728"/>
          </a:xfrm>
        </p:spPr>
        <p:txBody>
          <a:bodyPr/>
          <a:lstStyle/>
          <a:p>
            <a:r>
              <a:rPr lang="en-US" sz="2000" dirty="0" smtClean="0"/>
              <a:t>OCW: Occupied channel bandwidth</a:t>
            </a: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4</a:t>
            </a:fld>
            <a:endParaRPr lang="en-US" altLang="de-DE"/>
          </a:p>
        </p:txBody>
      </p:sp>
      <p:graphicFrame>
        <p:nvGraphicFramePr>
          <p:cNvPr id="9" name="Objekt 8"/>
          <p:cNvGraphicFramePr>
            <a:graphicFrameLocks noChangeAspect="1"/>
          </p:cNvGraphicFramePr>
          <p:nvPr>
            <p:extLst>
              <p:ext uri="{D42A27DB-BD31-4B8C-83A1-F6EECF244321}">
                <p14:modId xmlns:p14="http://schemas.microsoft.com/office/powerpoint/2010/main" val="3045987267"/>
              </p:ext>
            </p:extLst>
          </p:nvPr>
        </p:nvGraphicFramePr>
        <p:xfrm>
          <a:off x="1403648" y="1790354"/>
          <a:ext cx="6568382" cy="3526184"/>
        </p:xfrm>
        <a:graphic>
          <a:graphicData uri="http://schemas.openxmlformats.org/presentationml/2006/ole">
            <mc:AlternateContent xmlns:mc="http://schemas.openxmlformats.org/markup-compatibility/2006">
              <mc:Choice xmlns:v="urn:schemas-microsoft-com:vml" Requires="v">
                <p:oleObj spid="_x0000_s1034" name="Visio" r:id="rId3" imgW="5429583" imgH="2914650" progId="Visio.Drawing.15">
                  <p:embed/>
                </p:oleObj>
              </mc:Choice>
              <mc:Fallback>
                <p:oleObj name="Visio" r:id="rId3" imgW="5429583" imgH="2914650" progId="Visio.Drawing.15">
                  <p:embed/>
                  <p:pic>
                    <p:nvPicPr>
                      <p:cNvPr id="0" name=""/>
                      <p:cNvPicPr/>
                      <p:nvPr/>
                    </p:nvPicPr>
                    <p:blipFill>
                      <a:blip r:embed="rId4"/>
                      <a:stretch>
                        <a:fillRect/>
                      </a:stretch>
                    </p:blipFill>
                    <p:spPr>
                      <a:xfrm>
                        <a:off x="1403648" y="1790354"/>
                        <a:ext cx="6568382" cy="3526184"/>
                      </a:xfrm>
                      <a:prstGeom prst="rect">
                        <a:avLst/>
                      </a:prstGeom>
                    </p:spPr>
                  </p:pic>
                </p:oleObj>
              </mc:Fallback>
            </mc:AlternateContent>
          </a:graphicData>
        </a:graphic>
      </p:graphicFrame>
    </p:spTree>
    <p:extLst>
      <p:ext uri="{BB962C8B-B14F-4D97-AF65-F5344CB8AC3E}">
        <p14:creationId xmlns:p14="http://schemas.microsoft.com/office/powerpoint/2010/main" val="40918333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Out of Band for Frequency Band</a:t>
            </a:r>
            <a:endParaRPr lang="en-US" dirty="0"/>
          </a:p>
        </p:txBody>
      </p:sp>
      <p:sp>
        <p:nvSpPr>
          <p:cNvPr id="3" name="Inhaltsplatzhalter 2"/>
          <p:cNvSpPr>
            <a:spLocks noGrp="1"/>
          </p:cNvSpPr>
          <p:nvPr>
            <p:ph idx="1"/>
          </p:nvPr>
        </p:nvSpPr>
        <p:spPr>
          <a:xfrm>
            <a:off x="685800" y="5651228"/>
            <a:ext cx="7772400" cy="444772"/>
          </a:xfrm>
        </p:spPr>
        <p:txBody>
          <a:bodyPr/>
          <a:lstStyle/>
          <a:p>
            <a:r>
              <a:rPr lang="en-US" sz="2000" dirty="0" smtClean="0"/>
              <a:t>OFB: Operational Frequency Band</a:t>
            </a:r>
          </a:p>
          <a:p>
            <a:r>
              <a:rPr lang="en-US" sz="2000" dirty="0" smtClean="0"/>
              <a:t>Update in latest ETSI EN 300 220-2 Draft</a:t>
            </a: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5</a:t>
            </a:fld>
            <a:endParaRPr lang="en-US" altLang="de-DE"/>
          </a:p>
        </p:txBody>
      </p:sp>
      <p:graphicFrame>
        <p:nvGraphicFramePr>
          <p:cNvPr id="7" name="Objekt 6"/>
          <p:cNvGraphicFramePr>
            <a:graphicFrameLocks noChangeAspect="1"/>
          </p:cNvGraphicFramePr>
          <p:nvPr>
            <p:extLst>
              <p:ext uri="{D42A27DB-BD31-4B8C-83A1-F6EECF244321}">
                <p14:modId xmlns:p14="http://schemas.microsoft.com/office/powerpoint/2010/main" val="2864045867"/>
              </p:ext>
            </p:extLst>
          </p:nvPr>
        </p:nvGraphicFramePr>
        <p:xfrm>
          <a:off x="899592" y="1798545"/>
          <a:ext cx="7811380" cy="3806738"/>
        </p:xfrm>
        <a:graphic>
          <a:graphicData uri="http://schemas.openxmlformats.org/presentationml/2006/ole">
            <mc:AlternateContent xmlns:mc="http://schemas.openxmlformats.org/markup-compatibility/2006">
              <mc:Choice xmlns:v="urn:schemas-microsoft-com:vml" Requires="v">
                <p:oleObj spid="_x0000_s2057" name="Visio" r:id="rId3" imgW="6391330" imgH="3115069" progId="Visio.Drawing.15">
                  <p:embed/>
                </p:oleObj>
              </mc:Choice>
              <mc:Fallback>
                <p:oleObj name="Visio" r:id="rId3" imgW="6391330" imgH="3115069" progId="Visio.Drawing.15">
                  <p:embed/>
                  <p:pic>
                    <p:nvPicPr>
                      <p:cNvPr id="0" name=""/>
                      <p:cNvPicPr/>
                      <p:nvPr/>
                    </p:nvPicPr>
                    <p:blipFill>
                      <a:blip r:embed="rId4"/>
                      <a:stretch>
                        <a:fillRect/>
                      </a:stretch>
                    </p:blipFill>
                    <p:spPr>
                      <a:xfrm>
                        <a:off x="899592" y="1798545"/>
                        <a:ext cx="7811380" cy="3806738"/>
                      </a:xfrm>
                      <a:prstGeom prst="rect">
                        <a:avLst/>
                      </a:prstGeom>
                    </p:spPr>
                  </p:pic>
                </p:oleObj>
              </mc:Fallback>
            </mc:AlternateContent>
          </a:graphicData>
        </a:graphic>
      </p:graphicFrame>
    </p:spTree>
    <p:extLst>
      <p:ext uri="{BB962C8B-B14F-4D97-AF65-F5344CB8AC3E}">
        <p14:creationId xmlns:p14="http://schemas.microsoft.com/office/powerpoint/2010/main" val="487790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Available Channel Bandwidths</a:t>
            </a:r>
            <a:endParaRPr lang="en-US" dirty="0"/>
          </a:p>
        </p:txBody>
      </p:sp>
      <p:sp>
        <p:nvSpPr>
          <p:cNvPr id="3" name="Inhaltsplatzhalter 2"/>
          <p:cNvSpPr>
            <a:spLocks noGrp="1"/>
          </p:cNvSpPr>
          <p:nvPr>
            <p:ph idx="1"/>
          </p:nvPr>
        </p:nvSpPr>
        <p:spPr/>
        <p:txBody>
          <a:bodyPr/>
          <a:lstStyle/>
          <a:p>
            <a:r>
              <a:rPr lang="en-US" sz="2000" dirty="0" smtClean="0"/>
              <a:t>Channel lists are available in ETSI EN 300 220-2</a:t>
            </a:r>
          </a:p>
          <a:p>
            <a:r>
              <a:rPr lang="en-US" sz="2000" dirty="0" smtClean="0"/>
              <a:t>A new revision is currently developed</a:t>
            </a:r>
          </a:p>
          <a:p>
            <a:r>
              <a:rPr lang="en-US" sz="2000" dirty="0" smtClean="0"/>
              <a:t>Latest draft is available online: </a:t>
            </a:r>
            <a:r>
              <a:rPr lang="en-US" sz="2000" dirty="0" smtClean="0">
                <a:hlinkClick r:id="rId2"/>
              </a:rPr>
              <a:t>https</a:t>
            </a:r>
            <a:r>
              <a:rPr lang="en-US" sz="2000" dirty="0">
                <a:hlinkClick r:id="rId2"/>
              </a:rPr>
              <a:t>://</a:t>
            </a:r>
            <a:r>
              <a:rPr lang="en-US" sz="2000" dirty="0" smtClean="0">
                <a:hlinkClick r:id="rId2"/>
              </a:rPr>
              <a:t>www.etsi.org/deliver/etsi_en/300200_300299/30022002/03.02.02_20/en_30022002v030202ev.pdf</a:t>
            </a:r>
            <a:endParaRPr lang="en-US" sz="2000" dirty="0" smtClean="0"/>
          </a:p>
          <a:p>
            <a:endParaRPr lang="en-US" sz="2000" dirty="0" smtClean="0"/>
          </a:p>
          <a:p>
            <a:r>
              <a:rPr lang="en-US" sz="2000" dirty="0" smtClean="0"/>
              <a:t>Channel masks: Figure 6, Figure 7</a:t>
            </a:r>
          </a:p>
          <a:p>
            <a:r>
              <a:rPr lang="en-US" sz="2000" dirty="0" smtClean="0"/>
              <a:t>Available channels and frequencies across Europe: Annex B</a:t>
            </a: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6</a:t>
            </a:fld>
            <a:endParaRPr lang="en-US" altLang="de-DE"/>
          </a:p>
        </p:txBody>
      </p:sp>
    </p:spTree>
    <p:extLst>
      <p:ext uri="{BB962C8B-B14F-4D97-AF65-F5344CB8AC3E}">
        <p14:creationId xmlns:p14="http://schemas.microsoft.com/office/powerpoint/2010/main" val="16049021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384</Words>
  <Application>Microsoft Office PowerPoint</Application>
  <PresentationFormat>Bildschirmpräsentation (4:3)</PresentationFormat>
  <Paragraphs>49</Paragraphs>
  <Slides>6</Slides>
  <Notes>0</Notes>
  <HiddenSlides>0</HiddenSlides>
  <MMClips>0</MMClips>
  <ScaleCrop>false</ScaleCrop>
  <HeadingPairs>
    <vt:vector size="8" baseType="variant">
      <vt:variant>
        <vt:lpstr>Verwendete Schriftarten</vt:lpstr>
      </vt:variant>
      <vt:variant>
        <vt:i4>2</vt:i4>
      </vt:variant>
      <vt:variant>
        <vt:lpstr>Design</vt:lpstr>
      </vt:variant>
      <vt:variant>
        <vt:i4>1</vt:i4>
      </vt:variant>
      <vt:variant>
        <vt:lpstr>Eingebettete OLE-Server</vt:lpstr>
      </vt:variant>
      <vt:variant>
        <vt:i4>1</vt:i4>
      </vt:variant>
      <vt:variant>
        <vt:lpstr>Folientitel</vt:lpstr>
      </vt:variant>
      <vt:variant>
        <vt:i4>6</vt:i4>
      </vt:variant>
    </vt:vector>
  </HeadingPairs>
  <TitlesOfParts>
    <vt:vector size="10" baseType="lpstr">
      <vt:lpstr>Arial</vt:lpstr>
      <vt:lpstr>Times New Roman</vt:lpstr>
      <vt:lpstr>Office</vt:lpstr>
      <vt:lpstr>Microsoft Visio-Zeichnung</vt:lpstr>
      <vt:lpstr>PowerPoint-Präsentation</vt:lpstr>
      <vt:lpstr>Channels Masks for Europe</vt:lpstr>
      <vt:lpstr>Background</vt:lpstr>
      <vt:lpstr>Out of Band for Operating Channel</vt:lpstr>
      <vt:lpstr>Out of Band for Frequency Band</vt:lpstr>
      <vt:lpstr>Available Channel Bandwidths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91</cp:revision>
  <cp:lastPrinted>1998-02-10T13:28:06Z</cp:lastPrinted>
  <dcterms:created xsi:type="dcterms:W3CDTF">2023-12-01T17:38:14Z</dcterms:created>
  <dcterms:modified xsi:type="dcterms:W3CDTF">2024-03-13T16:52:31Z</dcterms:modified>
</cp:coreProperties>
</file>