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1"/>
  </p:notesMasterIdLst>
  <p:handoutMasterIdLst>
    <p:handoutMasterId r:id="rId12"/>
  </p:handoutMasterIdLst>
  <p:sldIdLst>
    <p:sldId id="1058" r:id="rId2"/>
    <p:sldId id="1043" r:id="rId3"/>
    <p:sldId id="990" r:id="rId4"/>
    <p:sldId id="1063" r:id="rId5"/>
    <p:sldId id="1065" r:id="rId6"/>
    <p:sldId id="1060" r:id="rId7"/>
    <p:sldId id="1061" r:id="rId8"/>
    <p:sldId id="256" r:id="rId9"/>
    <p:sldId id="965" r:id="rId10"/>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97" autoAdjust="0"/>
    <p:restoredTop sz="96869" autoAdjust="0"/>
  </p:normalViewPr>
  <p:slideViewPr>
    <p:cSldViewPr>
      <p:cViewPr varScale="1">
        <p:scale>
          <a:sx n="102" d="100"/>
          <a:sy n="102" d="100"/>
        </p:scale>
        <p:origin x="347" y="59"/>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8</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Mar_2024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doc.:IEEE802.15-24-0184r0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Mar_2024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pri.webex.com/epri/j.php?MTID=m2791399d2e2a1ec4e2472fb44757344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a:xfrm>
            <a:off x="4038600" y="6324600"/>
            <a:ext cx="4114800" cy="365125"/>
          </a:xfrm>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March 2024</a:t>
            </a:r>
            <a:r>
              <a:rPr lang="en-US" altLang="en-US" dirty="0">
                <a:solidFill>
                  <a:schemeClr val="tx2"/>
                </a:solidFill>
              </a:rPr>
              <a:t>		Closing Report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2024-03-14</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Meeting 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EST</a:t>
            </a:r>
          </a:p>
          <a:p>
            <a:r>
              <a:rPr lang="en-US" dirty="0"/>
              <a:t>Wednesday PM1 1:30pm EST</a:t>
            </a:r>
          </a:p>
          <a:p>
            <a:r>
              <a:rPr lang="en-US" dirty="0"/>
              <a:t>Thursday AM2 10:30am EST</a:t>
            </a:r>
          </a:p>
          <a:p>
            <a:r>
              <a:rPr lang="en-US" strike="sngStrike" dirty="0"/>
              <a:t>Thursday PM1 1:30pm EST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Mar_2024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March 2024 Plenary</a:t>
            </a:r>
          </a:p>
        </p:txBody>
      </p:sp>
      <p:graphicFrame>
        <p:nvGraphicFramePr>
          <p:cNvPr id="3" name="Table 2">
            <a:extLst>
              <a:ext uri="{FF2B5EF4-FFF2-40B4-BE49-F238E27FC236}">
                <a16:creationId xmlns:a16="http://schemas.microsoft.com/office/drawing/2014/main" id="{7213DB30-149E-3378-7293-87034D2A49F8}"/>
              </a:ext>
            </a:extLst>
          </p:cNvPr>
          <p:cNvGraphicFramePr>
            <a:graphicFrameLocks noGrp="1"/>
          </p:cNvGraphicFramePr>
          <p:nvPr>
            <p:extLst>
              <p:ext uri="{D42A27DB-BD31-4B8C-83A1-F6EECF244321}">
                <p14:modId xmlns:p14="http://schemas.microsoft.com/office/powerpoint/2010/main" val="3117573226"/>
              </p:ext>
            </p:extLst>
          </p:nvPr>
        </p:nvGraphicFramePr>
        <p:xfrm>
          <a:off x="533400" y="1752600"/>
          <a:ext cx="10515603" cy="914400"/>
        </p:xfrm>
        <a:graphic>
          <a:graphicData uri="http://schemas.openxmlformats.org/drawingml/2006/table">
            <a:tbl>
              <a:tblPr/>
              <a:tblGrid>
                <a:gridCol w="1502229">
                  <a:extLst>
                    <a:ext uri="{9D8B030D-6E8A-4147-A177-3AD203B41FA5}">
                      <a16:colId xmlns:a16="http://schemas.microsoft.com/office/drawing/2014/main" val="524497754"/>
                    </a:ext>
                  </a:extLst>
                </a:gridCol>
                <a:gridCol w="1502229">
                  <a:extLst>
                    <a:ext uri="{9D8B030D-6E8A-4147-A177-3AD203B41FA5}">
                      <a16:colId xmlns:a16="http://schemas.microsoft.com/office/drawing/2014/main" val="538347917"/>
                    </a:ext>
                  </a:extLst>
                </a:gridCol>
                <a:gridCol w="1502229">
                  <a:extLst>
                    <a:ext uri="{9D8B030D-6E8A-4147-A177-3AD203B41FA5}">
                      <a16:colId xmlns:a16="http://schemas.microsoft.com/office/drawing/2014/main" val="2485588128"/>
                    </a:ext>
                  </a:extLst>
                </a:gridCol>
                <a:gridCol w="1502229">
                  <a:extLst>
                    <a:ext uri="{9D8B030D-6E8A-4147-A177-3AD203B41FA5}">
                      <a16:colId xmlns:a16="http://schemas.microsoft.com/office/drawing/2014/main" val="3724054151"/>
                    </a:ext>
                  </a:extLst>
                </a:gridCol>
                <a:gridCol w="1502229">
                  <a:extLst>
                    <a:ext uri="{9D8B030D-6E8A-4147-A177-3AD203B41FA5}">
                      <a16:colId xmlns:a16="http://schemas.microsoft.com/office/drawing/2014/main" val="3512974136"/>
                    </a:ext>
                  </a:extLst>
                </a:gridCol>
                <a:gridCol w="1502229">
                  <a:extLst>
                    <a:ext uri="{9D8B030D-6E8A-4147-A177-3AD203B41FA5}">
                      <a16:colId xmlns:a16="http://schemas.microsoft.com/office/drawing/2014/main" val="3099238253"/>
                    </a:ext>
                  </a:extLst>
                </a:gridCol>
                <a:gridCol w="1502229">
                  <a:extLst>
                    <a:ext uri="{9D8B030D-6E8A-4147-A177-3AD203B41FA5}">
                      <a16:colId xmlns:a16="http://schemas.microsoft.com/office/drawing/2014/main" val="3346157516"/>
                    </a:ext>
                  </a:extLst>
                </a:gridCol>
              </a:tblGrid>
              <a:tr h="914400">
                <a:tc>
                  <a:txBody>
                    <a:bodyPr/>
                    <a:lstStyle/>
                    <a:p>
                      <a:r>
                        <a:rPr lang="en-US" sz="1800"/>
                        <a:t>12-Mar-2024 ET</a:t>
                      </a:r>
                    </a:p>
                  </a:txBody>
                  <a:tcPr anchor="ctr">
                    <a:lnL>
                      <a:noFill/>
                    </a:lnL>
                    <a:lnR>
                      <a:noFill/>
                    </a:lnR>
                    <a:lnT>
                      <a:noFill/>
                    </a:lnT>
                    <a:lnB>
                      <a:noFill/>
                    </a:lnB>
                    <a:noFill/>
                  </a:tcPr>
                </a:tc>
                <a:tc>
                  <a:txBody>
                    <a:bodyPr/>
                    <a:lstStyle/>
                    <a:p>
                      <a:r>
                        <a:rPr lang="en-US" sz="1800"/>
                        <a:t>2024</a:t>
                      </a:r>
                    </a:p>
                  </a:txBody>
                  <a:tcPr anchor="ctr">
                    <a:lnL>
                      <a:noFill/>
                    </a:lnL>
                    <a:lnR>
                      <a:noFill/>
                    </a:lnR>
                    <a:lnT>
                      <a:noFill/>
                    </a:lnT>
                    <a:lnB>
                      <a:noFill/>
                    </a:lnB>
                    <a:noFill/>
                  </a:tcPr>
                </a:tc>
                <a:tc>
                  <a:txBody>
                    <a:bodyPr/>
                    <a:lstStyle/>
                    <a:p>
                      <a:r>
                        <a:rPr lang="en-US" sz="1800"/>
                        <a:t>163</a:t>
                      </a:r>
                    </a:p>
                  </a:txBody>
                  <a:tcPr anchor="ctr">
                    <a:lnL>
                      <a:noFill/>
                    </a:lnL>
                    <a:lnR>
                      <a:noFill/>
                    </a:lnR>
                    <a:lnT>
                      <a:noFill/>
                    </a:lnT>
                    <a:lnB>
                      <a:noFill/>
                    </a:lnB>
                    <a:noFill/>
                  </a:tcPr>
                </a:tc>
                <a:tc>
                  <a:txBody>
                    <a:bodyPr/>
                    <a:lstStyle/>
                    <a:p>
                      <a:r>
                        <a:rPr lang="en-US" sz="1800"/>
                        <a:t>0</a:t>
                      </a:r>
                    </a:p>
                  </a:txBody>
                  <a:tcPr anchor="ctr">
                    <a:lnL>
                      <a:noFill/>
                    </a:lnL>
                    <a:lnR>
                      <a:noFill/>
                    </a:lnR>
                    <a:lnT>
                      <a:noFill/>
                    </a:lnT>
                    <a:lnB>
                      <a:noFill/>
                    </a:lnB>
                    <a:noFill/>
                  </a:tcPr>
                </a:tc>
                <a:tc>
                  <a:txBody>
                    <a:bodyPr/>
                    <a:lstStyle/>
                    <a:p>
                      <a:r>
                        <a:rPr lang="en-US" sz="1800"/>
                        <a:t>TG16t (Lic-NB)</a:t>
                      </a:r>
                    </a:p>
                  </a:txBody>
                  <a:tcPr anchor="ctr">
                    <a:lnL>
                      <a:noFill/>
                    </a:lnL>
                    <a:lnR>
                      <a:noFill/>
                    </a:lnR>
                    <a:lnT>
                      <a:noFill/>
                    </a:lnT>
                    <a:lnB>
                      <a:noFill/>
                    </a:lnB>
                    <a:noFill/>
                  </a:tcPr>
                </a:tc>
                <a:tc>
                  <a:txBody>
                    <a:bodyPr/>
                    <a:lstStyle/>
                    <a:p>
                      <a:r>
                        <a:rPr lang="en-US" sz="1800"/>
                        <a:t>Review Comments on D1.1</a:t>
                      </a:r>
                    </a:p>
                  </a:txBody>
                  <a:tcPr anchor="ctr">
                    <a:lnL>
                      <a:noFill/>
                    </a:lnL>
                    <a:lnR>
                      <a:noFill/>
                    </a:lnR>
                    <a:lnT>
                      <a:noFill/>
                    </a:lnT>
                    <a:lnB>
                      <a:noFill/>
                    </a:lnB>
                    <a:noFill/>
                  </a:tcPr>
                </a:tc>
                <a:tc>
                  <a:txBody>
                    <a:bodyPr/>
                    <a:lstStyle/>
                    <a:p>
                      <a:r>
                        <a:rPr lang="en-US" sz="1800" dirty="0"/>
                        <a:t>Vishal Kalkundrikar (Ondas)</a:t>
                      </a:r>
                    </a:p>
                  </a:txBody>
                  <a:tcPr anchor="ctr">
                    <a:lnL>
                      <a:noFill/>
                    </a:lnL>
                    <a:lnR>
                      <a:noFill/>
                    </a:lnR>
                    <a:lnT>
                      <a:noFill/>
                    </a:lnT>
                    <a:lnB>
                      <a:noFill/>
                    </a:lnB>
                    <a:noFill/>
                  </a:tcPr>
                </a:tc>
                <a:extLst>
                  <a:ext uri="{0D108BD9-81ED-4DB2-BD59-A6C34878D82A}">
                    <a16:rowId xmlns:a16="http://schemas.microsoft.com/office/drawing/2014/main" val="956185513"/>
                  </a:ext>
                </a:extLst>
              </a:tr>
            </a:tbl>
          </a:graphicData>
        </a:graphic>
      </p:graphicFrame>
      <p:graphicFrame>
        <p:nvGraphicFramePr>
          <p:cNvPr id="4" name="Table 3">
            <a:extLst>
              <a:ext uri="{FF2B5EF4-FFF2-40B4-BE49-F238E27FC236}">
                <a16:creationId xmlns:a16="http://schemas.microsoft.com/office/drawing/2014/main" id="{6CA0B6C9-BDE1-5698-0EB2-A6A355BE6C4E}"/>
              </a:ext>
            </a:extLst>
          </p:cNvPr>
          <p:cNvGraphicFramePr>
            <a:graphicFrameLocks noGrp="1"/>
          </p:cNvGraphicFramePr>
          <p:nvPr>
            <p:extLst>
              <p:ext uri="{D42A27DB-BD31-4B8C-83A1-F6EECF244321}">
                <p14:modId xmlns:p14="http://schemas.microsoft.com/office/powerpoint/2010/main" val="3670108406"/>
              </p:ext>
            </p:extLst>
          </p:nvPr>
        </p:nvGraphicFramePr>
        <p:xfrm>
          <a:off x="457200" y="3352800"/>
          <a:ext cx="10515603" cy="914400"/>
        </p:xfrm>
        <a:graphic>
          <a:graphicData uri="http://schemas.openxmlformats.org/drawingml/2006/table">
            <a:tbl>
              <a:tblPr/>
              <a:tblGrid>
                <a:gridCol w="1502229">
                  <a:extLst>
                    <a:ext uri="{9D8B030D-6E8A-4147-A177-3AD203B41FA5}">
                      <a16:colId xmlns:a16="http://schemas.microsoft.com/office/drawing/2014/main" val="2679632590"/>
                    </a:ext>
                  </a:extLst>
                </a:gridCol>
                <a:gridCol w="1502229">
                  <a:extLst>
                    <a:ext uri="{9D8B030D-6E8A-4147-A177-3AD203B41FA5}">
                      <a16:colId xmlns:a16="http://schemas.microsoft.com/office/drawing/2014/main" val="2936044260"/>
                    </a:ext>
                  </a:extLst>
                </a:gridCol>
                <a:gridCol w="1502229">
                  <a:extLst>
                    <a:ext uri="{9D8B030D-6E8A-4147-A177-3AD203B41FA5}">
                      <a16:colId xmlns:a16="http://schemas.microsoft.com/office/drawing/2014/main" val="2489184793"/>
                    </a:ext>
                  </a:extLst>
                </a:gridCol>
                <a:gridCol w="1502229">
                  <a:extLst>
                    <a:ext uri="{9D8B030D-6E8A-4147-A177-3AD203B41FA5}">
                      <a16:colId xmlns:a16="http://schemas.microsoft.com/office/drawing/2014/main" val="3057732223"/>
                    </a:ext>
                  </a:extLst>
                </a:gridCol>
                <a:gridCol w="1502229">
                  <a:extLst>
                    <a:ext uri="{9D8B030D-6E8A-4147-A177-3AD203B41FA5}">
                      <a16:colId xmlns:a16="http://schemas.microsoft.com/office/drawing/2014/main" val="1751903709"/>
                    </a:ext>
                  </a:extLst>
                </a:gridCol>
                <a:gridCol w="1502229">
                  <a:extLst>
                    <a:ext uri="{9D8B030D-6E8A-4147-A177-3AD203B41FA5}">
                      <a16:colId xmlns:a16="http://schemas.microsoft.com/office/drawing/2014/main" val="3010801199"/>
                    </a:ext>
                  </a:extLst>
                </a:gridCol>
                <a:gridCol w="1502229">
                  <a:extLst>
                    <a:ext uri="{9D8B030D-6E8A-4147-A177-3AD203B41FA5}">
                      <a16:colId xmlns:a16="http://schemas.microsoft.com/office/drawing/2014/main" val="3795569073"/>
                    </a:ext>
                  </a:extLst>
                </a:gridCol>
              </a:tblGrid>
              <a:tr h="914400">
                <a:tc>
                  <a:txBody>
                    <a:bodyPr/>
                    <a:lstStyle/>
                    <a:p>
                      <a:r>
                        <a:rPr lang="en-US" sz="1800"/>
                        <a:t>13-Mar-2024 ET</a:t>
                      </a:r>
                    </a:p>
                  </a:txBody>
                  <a:tcPr anchor="ctr">
                    <a:lnL>
                      <a:noFill/>
                    </a:lnL>
                    <a:lnR>
                      <a:noFill/>
                    </a:lnR>
                    <a:lnT>
                      <a:noFill/>
                    </a:lnT>
                    <a:lnB>
                      <a:noFill/>
                    </a:lnB>
                    <a:noFill/>
                  </a:tcPr>
                </a:tc>
                <a:tc>
                  <a:txBody>
                    <a:bodyPr/>
                    <a:lstStyle/>
                    <a:p>
                      <a:r>
                        <a:rPr lang="en-US" sz="1800"/>
                        <a:t>2024</a:t>
                      </a:r>
                    </a:p>
                  </a:txBody>
                  <a:tcPr anchor="ctr">
                    <a:lnL>
                      <a:noFill/>
                    </a:lnL>
                    <a:lnR>
                      <a:noFill/>
                    </a:lnR>
                    <a:lnT>
                      <a:noFill/>
                    </a:lnT>
                    <a:lnB>
                      <a:noFill/>
                    </a:lnB>
                    <a:noFill/>
                  </a:tcPr>
                </a:tc>
                <a:tc>
                  <a:txBody>
                    <a:bodyPr/>
                    <a:lstStyle/>
                    <a:p>
                      <a:r>
                        <a:rPr lang="en-US" sz="1800"/>
                        <a:t>175</a:t>
                      </a:r>
                    </a:p>
                  </a:txBody>
                  <a:tcPr anchor="ctr">
                    <a:lnL>
                      <a:noFill/>
                    </a:lnL>
                    <a:lnR>
                      <a:noFill/>
                    </a:lnR>
                    <a:lnT>
                      <a:noFill/>
                    </a:lnT>
                    <a:lnB>
                      <a:noFill/>
                    </a:lnB>
                    <a:noFill/>
                  </a:tcPr>
                </a:tc>
                <a:tc>
                  <a:txBody>
                    <a:bodyPr/>
                    <a:lstStyle/>
                    <a:p>
                      <a:r>
                        <a:rPr lang="en-US" sz="1800"/>
                        <a:t>0</a:t>
                      </a:r>
                    </a:p>
                  </a:txBody>
                  <a:tcPr anchor="ctr">
                    <a:lnL>
                      <a:noFill/>
                    </a:lnL>
                    <a:lnR>
                      <a:noFill/>
                    </a:lnR>
                    <a:lnT>
                      <a:noFill/>
                    </a:lnT>
                    <a:lnB>
                      <a:noFill/>
                    </a:lnB>
                    <a:noFill/>
                  </a:tcPr>
                </a:tc>
                <a:tc>
                  <a:txBody>
                    <a:bodyPr/>
                    <a:lstStyle/>
                    <a:p>
                      <a:r>
                        <a:rPr lang="en-US" sz="1800"/>
                        <a:t>TG16t (Lic-NB)</a:t>
                      </a:r>
                    </a:p>
                  </a:txBody>
                  <a:tcPr anchor="ctr">
                    <a:lnL>
                      <a:noFill/>
                    </a:lnL>
                    <a:lnR>
                      <a:noFill/>
                    </a:lnR>
                    <a:lnT>
                      <a:noFill/>
                    </a:lnT>
                    <a:lnB>
                      <a:noFill/>
                    </a:lnB>
                    <a:noFill/>
                  </a:tcPr>
                </a:tc>
                <a:tc>
                  <a:txBody>
                    <a:bodyPr/>
                    <a:lstStyle/>
                    <a:p>
                      <a:r>
                        <a:rPr lang="en-US" sz="1800"/>
                        <a:t>SecurityReviewCommentsonD1.1</a:t>
                      </a:r>
                    </a:p>
                  </a:txBody>
                  <a:tcPr anchor="ctr">
                    <a:lnL>
                      <a:noFill/>
                    </a:lnL>
                    <a:lnR>
                      <a:noFill/>
                    </a:lnR>
                    <a:lnT>
                      <a:noFill/>
                    </a:lnT>
                    <a:lnB>
                      <a:noFill/>
                    </a:lnB>
                    <a:noFill/>
                  </a:tcPr>
                </a:tc>
                <a:tc>
                  <a:txBody>
                    <a:bodyPr/>
                    <a:lstStyle/>
                    <a:p>
                      <a:r>
                        <a:rPr lang="en-US" sz="1800" dirty="0"/>
                        <a:t>Ondas</a:t>
                      </a:r>
                    </a:p>
                  </a:txBody>
                  <a:tcPr anchor="ctr">
                    <a:lnL>
                      <a:noFill/>
                    </a:lnL>
                    <a:lnR>
                      <a:noFill/>
                    </a:lnR>
                    <a:lnT>
                      <a:noFill/>
                    </a:lnT>
                    <a:lnB>
                      <a:noFill/>
                    </a:lnB>
                    <a:noFill/>
                  </a:tcPr>
                </a:tc>
                <a:extLst>
                  <a:ext uri="{0D108BD9-81ED-4DB2-BD59-A6C34878D82A}">
                    <a16:rowId xmlns:a16="http://schemas.microsoft.com/office/drawing/2014/main" val="3621216864"/>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7B27D-FF51-5A94-6947-0512B19ED1D2}"/>
              </a:ext>
            </a:extLst>
          </p:cNvPr>
          <p:cNvSpPr>
            <a:spLocks noGrp="1"/>
          </p:cNvSpPr>
          <p:nvPr>
            <p:ph type="title"/>
          </p:nvPr>
        </p:nvSpPr>
        <p:spPr/>
        <p:txBody>
          <a:bodyPr/>
          <a:lstStyle/>
          <a:p>
            <a:r>
              <a:rPr lang="en-US" dirty="0"/>
              <a:t>Draft D1.1 Review and D2.0 preparation</a:t>
            </a:r>
          </a:p>
        </p:txBody>
      </p:sp>
      <p:sp>
        <p:nvSpPr>
          <p:cNvPr id="3" name="Content Placeholder 2">
            <a:extLst>
              <a:ext uri="{FF2B5EF4-FFF2-40B4-BE49-F238E27FC236}">
                <a16:creationId xmlns:a16="http://schemas.microsoft.com/office/drawing/2014/main" id="{07BACDCF-054F-38BC-753D-594667754D6F}"/>
              </a:ext>
            </a:extLst>
          </p:cNvPr>
          <p:cNvSpPr>
            <a:spLocks noGrp="1"/>
          </p:cNvSpPr>
          <p:nvPr>
            <p:ph idx="1"/>
          </p:nvPr>
        </p:nvSpPr>
        <p:spPr/>
        <p:txBody>
          <a:bodyPr>
            <a:normAutofit/>
          </a:bodyPr>
          <a:lstStyle/>
          <a:p>
            <a:r>
              <a:rPr lang="en-US" dirty="0"/>
              <a:t>Comment Resolutions</a:t>
            </a:r>
          </a:p>
          <a:p>
            <a:pPr lvl="1"/>
            <a:r>
              <a:rPr lang="en-US" dirty="0"/>
              <a:t>LB210 resolutions. 15-24-0049-06-016t-tg16t-lb201-comments-and-resolutions</a:t>
            </a:r>
          </a:p>
          <a:p>
            <a:pPr lvl="1"/>
            <a:r>
              <a:rPr lang="en-US" dirty="0"/>
              <a:t>D1.1 comments/resolutions 15-24-0163-02-016t-review-comments-on-d1-1</a:t>
            </a:r>
          </a:p>
          <a:p>
            <a:pPr lvl="1"/>
            <a:endParaRPr lang="en-US" dirty="0"/>
          </a:p>
          <a:p>
            <a:r>
              <a:rPr lang="en-US" dirty="0"/>
              <a:t>Prepared D2.0 Draft Documents (for private area)</a:t>
            </a:r>
          </a:p>
          <a:p>
            <a:pPr lvl="1"/>
            <a:r>
              <a:rPr lang="en-US" dirty="0"/>
              <a:t>P802_16t_D2.0_CMP.pdf    Redline from D1.0</a:t>
            </a:r>
          </a:p>
          <a:p>
            <a:pPr lvl="1"/>
            <a:r>
              <a:rPr lang="en-US" dirty="0"/>
              <a:t>P802.16t_D2.0.pdf  (Draft 2.0 for recirculation)</a:t>
            </a:r>
          </a:p>
          <a:p>
            <a:endParaRPr lang="en-US" dirty="0"/>
          </a:p>
          <a:p>
            <a:endParaRPr lang="en-US" dirty="0"/>
          </a:p>
        </p:txBody>
      </p:sp>
      <p:sp>
        <p:nvSpPr>
          <p:cNvPr id="4" name="Date Placeholder 3">
            <a:extLst>
              <a:ext uri="{FF2B5EF4-FFF2-40B4-BE49-F238E27FC236}">
                <a16:creationId xmlns:a16="http://schemas.microsoft.com/office/drawing/2014/main" id="{52ECD0EA-1A5B-328C-FDFC-EC7C5CF22509}"/>
              </a:ext>
            </a:extLst>
          </p:cNvPr>
          <p:cNvSpPr>
            <a:spLocks noGrp="1"/>
          </p:cNvSpPr>
          <p:nvPr>
            <p:ph type="dt" sz="half" idx="10"/>
          </p:nvPr>
        </p:nvSpPr>
        <p:spPr/>
        <p:txBody>
          <a:bodyPr/>
          <a:lstStyle/>
          <a:p>
            <a:r>
              <a:rPr lang="en-US"/>
              <a:t>Mar_2024</a:t>
            </a:r>
            <a:endParaRPr lang="en-US" dirty="0"/>
          </a:p>
        </p:txBody>
      </p:sp>
      <p:sp>
        <p:nvSpPr>
          <p:cNvPr id="5" name="Footer Placeholder 4">
            <a:extLst>
              <a:ext uri="{FF2B5EF4-FFF2-40B4-BE49-F238E27FC236}">
                <a16:creationId xmlns:a16="http://schemas.microsoft.com/office/drawing/2014/main" id="{5FD9111C-5842-0E98-D71D-A3D819EF86A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026292C6-B433-332E-CA1E-D9235569DE32}"/>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3203558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p:txBody>
          <a:bodyPr>
            <a:normAutofit fontScale="92500"/>
          </a:bodyPr>
          <a:lstStyle/>
          <a:p>
            <a:r>
              <a:rPr lang="en-US" dirty="0"/>
              <a:t>TG Motion to start Recirculation Letter Ballot</a:t>
            </a:r>
          </a:p>
          <a:p>
            <a:pPr lvl="1"/>
            <a:r>
              <a:rPr lang="en-US" dirty="0"/>
              <a:t>Move that TG16t formally request that the 802.15 WG start a WG Recirculation requesting approval of document P802-15-16t_D2.0 and to forward document P802-15-16_D2.0, to Standards Association ballot.</a:t>
            </a:r>
          </a:p>
          <a:p>
            <a:pPr lvl="2"/>
            <a:r>
              <a:rPr lang="en-US" dirty="0"/>
              <a:t>Moved  - Vishal</a:t>
            </a:r>
          </a:p>
          <a:p>
            <a:pPr lvl="2"/>
            <a:r>
              <a:rPr lang="en-US" dirty="0"/>
              <a:t>Second – Tero</a:t>
            </a:r>
          </a:p>
          <a:p>
            <a:pPr lvl="2"/>
            <a:r>
              <a:rPr lang="en-US" dirty="0"/>
              <a:t>Approve with unanimous consent</a:t>
            </a:r>
          </a:p>
          <a:p>
            <a:endParaRPr lang="en-US" dirty="0"/>
          </a:p>
          <a:p>
            <a:r>
              <a:rPr lang="en-US" dirty="0"/>
              <a:t>Motion text for WG:</a:t>
            </a:r>
          </a:p>
          <a:p>
            <a:pPr lvl="1"/>
            <a:r>
              <a:rPr lang="en-US" dirty="0"/>
              <a:t>Move that 802.15 WG formally request that 802.15 WG start a WG recirculation WG Recirculation requesting approval of document P802-15-16t_D2.0 and to forward document P802-15-16t_D2.0, to Standards Association ballot.</a:t>
            </a:r>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a:t>Mar_2024</a:t>
            </a:r>
            <a:endParaRPr lang="en-US" dirty="0"/>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P802.15.16t_D02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Approved by Task Group</a:t>
            </a:r>
          </a:p>
          <a:p>
            <a:pPr lvl="1"/>
            <a:r>
              <a:rPr lang="en-US" dirty="0"/>
              <a:t>Unanimous Consent</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a:xfrm>
            <a:off x="838200" y="365125"/>
            <a:ext cx="10515600" cy="930275"/>
          </a:xfrm>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a:xfrm>
            <a:off x="838200" y="1825625"/>
            <a:ext cx="10515600" cy="4351338"/>
          </a:xfrm>
        </p:spPr>
        <p:txBody>
          <a:bodyPr/>
          <a:lstStyle/>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a:xfrm>
            <a:off x="838200" y="6356350"/>
            <a:ext cx="2743200" cy="365125"/>
          </a:xfrm>
        </p:spPr>
        <p:txBody>
          <a:bodyPr/>
          <a:lstStyle/>
          <a:p>
            <a:r>
              <a:rPr lang="en-US" dirty="0"/>
              <a:t>Mar_2024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a:xfrm>
            <a:off x="8915400" y="6356350"/>
            <a:ext cx="2971800" cy="365125"/>
          </a:xfrm>
        </p:spPr>
        <p:txBody>
          <a:bodyPr/>
          <a:lstStyle/>
          <a:p>
            <a:fld id="{A1C9EF53-BD90-4B75-A223-F9525C143888}" type="slidenum">
              <a:rPr lang="en-US" smtClean="0"/>
              <a:pPr/>
              <a:t>7</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Thursday 4/25  8am PDT, 11am EDT, 22:00 CEST</a:t>
            </a:r>
          </a:p>
          <a:p>
            <a:pPr lvl="1"/>
            <a:r>
              <a:rPr lang="en-US" dirty="0">
                <a:hlinkClick r:id="rId2"/>
              </a:rPr>
              <a:t>https://epri.webex.com/epri/j.php?MTID=m2791399d2e2a1ec4e2472fb447573443</a:t>
            </a:r>
            <a:endParaRPr lang="en-US" dirty="0"/>
          </a:p>
          <a:p>
            <a:pPr lvl="1"/>
            <a:endParaRPr lang="en-US" dirty="0"/>
          </a:p>
          <a:p>
            <a:pPr lvl="1"/>
            <a:r>
              <a:rPr lang="en-US" dirty="0"/>
              <a:t>3 weeks before May meeting</a:t>
            </a:r>
          </a:p>
          <a:p>
            <a:pPr lvl="1"/>
            <a:endParaRPr lang="en-US" dirty="0"/>
          </a:p>
          <a:p>
            <a:pPr lvl="1"/>
            <a:endParaRPr lang="en-US" dirty="0"/>
          </a:p>
          <a:p>
            <a:r>
              <a:rPr lang="en-US" dirty="0"/>
              <a:t>Plan for May Meeting Slots</a:t>
            </a:r>
          </a:p>
          <a:p>
            <a:pPr lvl="1"/>
            <a:r>
              <a:rPr lang="en-US" dirty="0"/>
              <a:t>3 slots, AM1, Tuesday, Wednesday, Thursday</a:t>
            </a:r>
          </a:p>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9999387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Mar_2024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May 2024 Interim</a:t>
            </a:r>
          </a:p>
          <a:p>
            <a:pPr marL="457200" lvl="1">
              <a:spcBef>
                <a:spcPts val="0"/>
              </a:spcBef>
              <a:spcAft>
                <a:spcPts val="1200"/>
              </a:spcAft>
            </a:pPr>
            <a:r>
              <a:rPr lang="en-US" dirty="0"/>
              <a:t>May 13-17 – Warsaw, Poland</a:t>
            </a:r>
          </a:p>
          <a:p>
            <a:pPr marL="0">
              <a:spcBef>
                <a:spcPts val="0"/>
              </a:spcBef>
              <a:spcAft>
                <a:spcPts val="1200"/>
              </a:spcAft>
            </a:pPr>
            <a:r>
              <a:rPr lang="en-US" dirty="0"/>
              <a:t>July 2024 Plenary</a:t>
            </a:r>
          </a:p>
          <a:p>
            <a:pPr marL="457200" lvl="1">
              <a:spcBef>
                <a:spcPts val="0"/>
              </a:spcBef>
              <a:spcAft>
                <a:spcPts val="1200"/>
              </a:spcAft>
            </a:pPr>
            <a:r>
              <a:rPr lang="en-US" dirty="0"/>
              <a:t>July 15-18 – Montreal, QC, Canada</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Mar_2024</a:t>
            </a:r>
          </a:p>
        </p:txBody>
      </p:sp>
    </p:spTree>
    <p:extLst>
      <p:ext uri="{BB962C8B-B14F-4D97-AF65-F5344CB8AC3E}">
        <p14:creationId xmlns:p14="http://schemas.microsoft.com/office/powerpoint/2010/main" val="391923512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47140</TotalTime>
  <Words>684</Words>
  <Application>Microsoft Office PowerPoint</Application>
  <PresentationFormat>Widescreen</PresentationFormat>
  <Paragraphs>119</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Custom Design</vt:lpstr>
      <vt:lpstr>PowerPoint Presentation</vt:lpstr>
      <vt:lpstr>Meeting Plan for week</vt:lpstr>
      <vt:lpstr>Contributions for March 2024 Plenary</vt:lpstr>
      <vt:lpstr>Draft D1.1 Review and D2.0 preparation</vt:lpstr>
      <vt:lpstr>Motions</vt:lpstr>
      <vt:lpstr>Formation of Comment Resolution Group</vt:lpstr>
      <vt:lpstr>Teleconference / CRG Meeting</vt:lpstr>
      <vt:lpstr>Project Timeline</vt:lpstr>
      <vt:lpstr>Future Meetings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806</cp:revision>
  <cp:lastPrinted>1998-02-10T13:28:06Z</cp:lastPrinted>
  <dcterms:created xsi:type="dcterms:W3CDTF">2020-01-06T16:34:14Z</dcterms:created>
  <dcterms:modified xsi:type="dcterms:W3CDTF">2024-03-14T16:56:56Z</dcterms:modified>
</cp:coreProperties>
</file>