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sldIdLst>
    <p:sldId id="259" r:id="rId2"/>
    <p:sldId id="260" r:id="rId3"/>
    <p:sldId id="5837" r:id="rId4"/>
    <p:sldId id="5610" r:id="rId5"/>
    <p:sldId id="5864" r:id="rId6"/>
    <p:sldId id="5626" r:id="rId7"/>
    <p:sldId id="5861" r:id="rId8"/>
    <p:sldId id="5862" r:id="rId9"/>
    <p:sldId id="303" r:id="rId10"/>
    <p:sldId id="5630" r:id="rId11"/>
    <p:sldId id="391" r:id="rId12"/>
    <p:sldId id="5627" r:id="rId13"/>
    <p:sldId id="5863" r:id="rId14"/>
    <p:sldId id="285" r:id="rId15"/>
    <p:sldId id="5830" r:id="rId16"/>
    <p:sldId id="265"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FFFF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9" autoAdjust="0"/>
    <p:restoredTop sz="93400" autoAdjust="0"/>
  </p:normalViewPr>
  <p:slideViewPr>
    <p:cSldViewPr snapToGrid="0">
      <p:cViewPr varScale="1">
        <p:scale>
          <a:sx n="57" d="100"/>
          <a:sy n="57" d="100"/>
        </p:scale>
        <p:origin x="1472" y="28"/>
      </p:cViewPr>
      <p:guideLst/>
    </p:cSldViewPr>
  </p:slideViewPr>
  <p:outlineViewPr>
    <p:cViewPr>
      <p:scale>
        <a:sx n="33" d="100"/>
        <a:sy n="33" d="100"/>
      </p:scale>
      <p:origin x="0" y="-18474"/>
    </p:cViewPr>
  </p:outlineViewPr>
  <p:notesTextViewPr>
    <p:cViewPr>
      <p:scale>
        <a:sx n="1" d="1"/>
        <a:sy n="1" d="1"/>
      </p:scale>
      <p:origin x="0" y="0"/>
    </p:cViewPr>
  </p:notesTextViewPr>
  <p:sorterViewPr>
    <p:cViewPr varScale="1">
      <p:scale>
        <a:sx n="100" d="100"/>
        <a:sy n="100" d="100"/>
      </p:scale>
      <p:origin x="0" y="-1338"/>
    </p:cViewPr>
  </p:sorterViewPr>
  <p:notesViewPr>
    <p:cSldViewPr snapToGrid="0">
      <p:cViewPr varScale="1">
        <p:scale>
          <a:sx n="48" d="100"/>
          <a:sy n="48" d="100"/>
        </p:scale>
        <p:origin x="83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14E1D0-A775-4679-95F0-6F8A341793A3}" type="doc">
      <dgm:prSet loTypeId="urn:microsoft.com/office/officeart/2005/8/layout/hProcess11" loCatId="process" qsTypeId="urn:microsoft.com/office/officeart/2005/8/quickstyle/simple2" qsCatId="simple" csTypeId="urn:microsoft.com/office/officeart/2005/8/colors/colorful2" csCatId="colorful" phldr="1"/>
      <dgm:spPr/>
      <dgm:t>
        <a:bodyPr/>
        <a:lstStyle/>
        <a:p>
          <a:endParaRPr kumimoji="1" lang="ja-JP" altLang="en-US"/>
        </a:p>
      </dgm:t>
    </dgm:pt>
    <dgm:pt modelId="{76B52305-50BB-4E49-9DF2-BDE525C0E3A0}">
      <dgm:prSet phldrT="[Text]" custT="1"/>
      <dgm:spPr>
        <a:xfrm>
          <a:off x="2670" y="0"/>
          <a:ext cx="649805" cy="1713893"/>
        </a:xfrm>
        <a:prstGeom prst="rect">
          <a:avLst/>
        </a:prstGeom>
        <a:noFill/>
        <a:ln>
          <a:noFill/>
        </a:ln>
        <a:effectLst/>
      </dgm:spPr>
      <dgm:t>
        <a:bodyPr/>
        <a:lstStyle/>
        <a:p>
          <a:pPr>
            <a:buNone/>
          </a:pPr>
          <a:r>
            <a:rPr lang="en-US" sz="1200" dirty="0">
              <a:solidFill>
                <a:srgbClr val="000000">
                  <a:hueOff val="0"/>
                  <a:satOff val="0"/>
                  <a:lumOff val="0"/>
                  <a:alphaOff val="0"/>
                </a:srgbClr>
              </a:solidFill>
              <a:latin typeface="Times New Roman"/>
              <a:ea typeface="+mn-ea"/>
              <a:cs typeface="+mn-cs"/>
            </a:rPr>
            <a:t>Tech Req Doc(TRD)     </a:t>
          </a:r>
          <a:r>
            <a:rPr lang="en-US" sz="1200" b="1" i="0" dirty="0">
              <a:solidFill>
                <a:srgbClr val="000000">
                  <a:hueOff val="0"/>
                  <a:satOff val="0"/>
                  <a:lumOff val="0"/>
                  <a:alphaOff val="0"/>
                </a:srgbClr>
              </a:solidFill>
              <a:latin typeface="Times New Roman"/>
              <a:ea typeface="+mn-ea"/>
              <a:cs typeface="+mn-cs"/>
            </a:rPr>
            <a:t>July 2022</a:t>
          </a:r>
          <a:endParaRPr lang="en-US" sz="1400" b="1" i="0" dirty="0">
            <a:solidFill>
              <a:srgbClr val="000000">
                <a:hueOff val="0"/>
                <a:satOff val="0"/>
                <a:lumOff val="0"/>
                <a:alphaOff val="0"/>
              </a:srgbClr>
            </a:solidFill>
            <a:latin typeface="Times New Roman"/>
            <a:ea typeface="+mn-ea"/>
            <a:cs typeface="+mn-cs"/>
          </a:endParaRPr>
        </a:p>
      </dgm:t>
    </dgm:pt>
    <dgm:pt modelId="{1B19BF8A-356F-4542-A3A0-7A77085A2AED}" type="parTrans" cxnId="{3000B139-2344-4F0F-A991-27D524B11A00}">
      <dgm:prSet/>
      <dgm:spPr/>
      <dgm:t>
        <a:bodyPr/>
        <a:lstStyle/>
        <a:p>
          <a:endParaRPr lang="en-US"/>
        </a:p>
      </dgm:t>
    </dgm:pt>
    <dgm:pt modelId="{26BA1C25-BF63-4F5B-B634-3689C3571887}" type="sibTrans" cxnId="{3000B139-2344-4F0F-A991-27D524B11A00}">
      <dgm:prSet/>
      <dgm:spPr/>
      <dgm:t>
        <a:bodyPr/>
        <a:lstStyle/>
        <a:p>
          <a:endParaRPr lang="en-US"/>
        </a:p>
      </dgm:t>
    </dgm:pt>
    <dgm:pt modelId="{48275573-B8CA-4E52-BE68-B15364EBE180}">
      <dgm:prSet phldrT="[Text]" custT="1"/>
      <dgm:spPr>
        <a:xfrm>
          <a:off x="684965" y="2570839"/>
          <a:ext cx="941197" cy="1713893"/>
        </a:xfrm>
        <a:prstGeom prst="rect">
          <a:avLst/>
        </a:prstGeom>
        <a:noFill/>
        <a:ln>
          <a:noFill/>
        </a:ln>
        <a:effectLst/>
      </dgm:spPr>
      <dgm:t>
        <a:bodyPr/>
        <a:lstStyle/>
        <a:p>
          <a:pPr>
            <a:buNone/>
          </a:pPr>
          <a:r>
            <a:rPr lang="en-US" altLang="ja-JP" sz="1200" dirty="0">
              <a:solidFill>
                <a:srgbClr val="000000">
                  <a:hueOff val="0"/>
                  <a:satOff val="0"/>
                  <a:lumOff val="0"/>
                  <a:alphaOff val="0"/>
                </a:srgbClr>
              </a:solidFill>
              <a:latin typeface="Times New Roman"/>
              <a:ea typeface="+mn-ea"/>
              <a:cs typeface="+mn-cs"/>
            </a:rPr>
            <a:t>TRD,CMD</a:t>
          </a:r>
        </a:p>
        <a:p>
          <a:pPr>
            <a:buNone/>
          </a:pPr>
          <a:r>
            <a:rPr lang="en-US" sz="1200" dirty="0">
              <a:solidFill>
                <a:srgbClr val="000000">
                  <a:hueOff val="0"/>
                  <a:satOff val="0"/>
                  <a:lumOff val="0"/>
                  <a:alphaOff val="0"/>
                </a:srgbClr>
              </a:solidFill>
              <a:latin typeface="Times New Roman"/>
              <a:ea typeface="+mn-ea"/>
              <a:cs typeface="+mn-cs"/>
            </a:rPr>
            <a:t>Call Proposals </a:t>
          </a:r>
          <a:r>
            <a:rPr lang="en-US" sz="1400" b="1" dirty="0">
              <a:solidFill>
                <a:srgbClr val="000000">
                  <a:hueOff val="0"/>
                  <a:satOff val="0"/>
                  <a:lumOff val="0"/>
                  <a:alphaOff val="0"/>
                </a:srgbClr>
              </a:solidFill>
              <a:latin typeface="Times New Roman"/>
              <a:ea typeface="+mn-ea"/>
              <a:cs typeface="+mn-cs"/>
            </a:rPr>
            <a:t>Sept 2022</a:t>
          </a:r>
          <a:endParaRPr lang="en-US" sz="1200" b="1" dirty="0">
            <a:solidFill>
              <a:srgbClr val="000000">
                <a:hueOff val="0"/>
                <a:satOff val="0"/>
                <a:lumOff val="0"/>
                <a:alphaOff val="0"/>
              </a:srgbClr>
            </a:solidFill>
            <a:latin typeface="Times New Roman"/>
            <a:ea typeface="+mn-ea"/>
            <a:cs typeface="+mn-cs"/>
          </a:endParaRPr>
        </a:p>
      </dgm:t>
    </dgm:pt>
    <dgm:pt modelId="{C80168DF-C645-4A14-B5C4-14EBB8CE7237}" type="parTrans" cxnId="{34EC21A0-8940-415A-B89A-3CFE8B391513}">
      <dgm:prSet/>
      <dgm:spPr/>
      <dgm:t>
        <a:bodyPr/>
        <a:lstStyle/>
        <a:p>
          <a:endParaRPr lang="en-US"/>
        </a:p>
      </dgm:t>
    </dgm:pt>
    <dgm:pt modelId="{EEC965C9-B1E0-44FF-9FBF-F0C299D146D1}" type="sibTrans" cxnId="{34EC21A0-8940-415A-B89A-3CFE8B391513}">
      <dgm:prSet/>
      <dgm:spPr/>
      <dgm:t>
        <a:bodyPr/>
        <a:lstStyle/>
        <a:p>
          <a:endParaRPr lang="en-US"/>
        </a:p>
      </dgm:t>
    </dgm:pt>
    <dgm:pt modelId="{2A536067-5E44-4867-B051-27855C39E283}">
      <dgm:prSet phldrT="[Text]" custT="1"/>
      <dgm:spPr>
        <a:xfrm>
          <a:off x="1658654" y="0"/>
          <a:ext cx="1078131" cy="1713893"/>
        </a:xfrm>
        <a:prstGeom prst="rect">
          <a:avLst/>
        </a:prstGeom>
        <a:noFill/>
        <a:ln>
          <a:noFill/>
        </a:ln>
        <a:effectLst/>
      </dgm:spPr>
      <dgm:t>
        <a:bodyPr/>
        <a:lstStyle/>
        <a:p>
          <a:pPr>
            <a:buNone/>
          </a:pPr>
          <a:r>
            <a:rPr lang="en-US" sz="1100" dirty="0">
              <a:effectLst/>
            </a:rPr>
            <a:t>Presentation of proposa</a:t>
          </a:r>
          <a:r>
            <a:rPr lang="en-US" sz="1050" dirty="0">
              <a:effectLst/>
            </a:rPr>
            <a:t>l</a:t>
          </a:r>
          <a:r>
            <a:rPr lang="en-US" sz="1100" dirty="0">
              <a:effectLst/>
            </a:rPr>
            <a:t>s</a:t>
          </a:r>
        </a:p>
        <a:p>
          <a:pPr>
            <a:buNone/>
          </a:pPr>
          <a:r>
            <a:rPr lang="en-US" altLang="ja-JP" sz="1100" b="1" dirty="0">
              <a:solidFill>
                <a:srgbClr val="000000">
                  <a:hueOff val="0"/>
                  <a:satOff val="0"/>
                  <a:lumOff val="0"/>
                  <a:alphaOff val="0"/>
                </a:srgbClr>
              </a:solidFill>
              <a:effectLst/>
              <a:latin typeface="Times New Roman"/>
              <a:ea typeface="+mn-ea"/>
              <a:cs typeface="+mn-cs"/>
            </a:rPr>
            <a:t>May </a:t>
          </a:r>
          <a:r>
            <a:rPr lang="en-US" sz="1200" b="1" dirty="0">
              <a:solidFill>
                <a:srgbClr val="000000">
                  <a:hueOff val="0"/>
                  <a:satOff val="0"/>
                  <a:lumOff val="0"/>
                  <a:alphaOff val="0"/>
                </a:srgbClr>
              </a:solidFill>
              <a:latin typeface="Times New Roman"/>
              <a:ea typeface="+mn-ea"/>
              <a:cs typeface="+mn-cs"/>
            </a:rPr>
            <a:t>2023</a:t>
          </a:r>
          <a:endParaRPr lang="en-US" sz="1400" b="1" dirty="0">
            <a:solidFill>
              <a:srgbClr val="000000">
                <a:hueOff val="0"/>
                <a:satOff val="0"/>
                <a:lumOff val="0"/>
                <a:alphaOff val="0"/>
              </a:srgbClr>
            </a:solidFill>
            <a:latin typeface="Times New Roman"/>
            <a:ea typeface="+mn-ea"/>
            <a:cs typeface="+mn-cs"/>
          </a:endParaRPr>
        </a:p>
      </dgm:t>
    </dgm:pt>
    <dgm:pt modelId="{6BD3A45D-81FF-4CA3-8981-695F7F780FEC}" type="parTrans" cxnId="{EA6A6F3F-1945-4961-89D4-4036A780632A}">
      <dgm:prSet/>
      <dgm:spPr/>
      <dgm:t>
        <a:bodyPr/>
        <a:lstStyle/>
        <a:p>
          <a:endParaRPr lang="en-US"/>
        </a:p>
      </dgm:t>
    </dgm:pt>
    <dgm:pt modelId="{3A69E857-85B5-49C7-9E18-DC175814CDF3}" type="sibTrans" cxnId="{EA6A6F3F-1945-4961-89D4-4036A780632A}">
      <dgm:prSet/>
      <dgm:spPr/>
      <dgm:t>
        <a:bodyPr/>
        <a:lstStyle/>
        <a:p>
          <a:endParaRPr lang="en-US"/>
        </a:p>
      </dgm:t>
    </dgm:pt>
    <dgm:pt modelId="{B50C7770-3AAA-45E1-9B85-C7E02FA1CEB1}">
      <dgm:prSet phldrT="[Text]" custT="1"/>
      <dgm:spPr>
        <a:xfrm>
          <a:off x="2769275" y="2570839"/>
          <a:ext cx="1067916" cy="1713893"/>
        </a:xfrm>
        <a:prstGeom prst="rect">
          <a:avLst/>
        </a:prstGeom>
        <a:noFill/>
        <a:ln>
          <a:noFill/>
        </a:ln>
        <a:effectLst/>
      </dgm:spPr>
      <dgm:t>
        <a:bodyPr/>
        <a:lstStyle/>
        <a:p>
          <a:pPr>
            <a:buNone/>
          </a:pPr>
          <a:r>
            <a:rPr kumimoji="1" lang="en-US" altLang="ja-JP" sz="1200" dirty="0">
              <a:solidFill>
                <a:srgbClr val="000000">
                  <a:hueOff val="0"/>
                  <a:satOff val="0"/>
                  <a:lumOff val="0"/>
                  <a:alphaOff val="0"/>
                </a:srgbClr>
              </a:solidFill>
              <a:latin typeface="Times New Roman"/>
              <a:ea typeface="+mn-ea"/>
              <a:cs typeface="+mn-cs"/>
            </a:rPr>
            <a:t>Std. DraftV1.9 Proposals</a:t>
          </a:r>
          <a:endParaRPr kumimoji="1" lang="ja-JP" altLang="ja-JP" sz="1200" dirty="0">
            <a:solidFill>
              <a:srgbClr val="000000">
                <a:hueOff val="0"/>
                <a:satOff val="0"/>
                <a:lumOff val="0"/>
                <a:alphaOff val="0"/>
              </a:srgbClr>
            </a:solidFill>
            <a:latin typeface="Times New Roman"/>
            <a:ea typeface="+mn-ea"/>
            <a:cs typeface="+mn-cs"/>
          </a:endParaRPr>
        </a:p>
        <a:p>
          <a:pPr>
            <a:buNone/>
          </a:pPr>
          <a:r>
            <a:rPr lang="en-US" sz="1400" b="1" dirty="0">
              <a:solidFill>
                <a:srgbClr val="000000">
                  <a:hueOff val="0"/>
                  <a:satOff val="0"/>
                  <a:lumOff val="0"/>
                  <a:alphaOff val="0"/>
                </a:srgbClr>
              </a:solidFill>
              <a:latin typeface="Times New Roman"/>
              <a:ea typeface="+mn-ea"/>
              <a:cs typeface="+mn-cs"/>
            </a:rPr>
            <a:t>Nov. 2023</a:t>
          </a:r>
        </a:p>
      </dgm:t>
    </dgm:pt>
    <dgm:pt modelId="{AE6FED03-EFDB-4732-8153-6BF25F1EA385}" type="parTrans" cxnId="{DCD589E7-8D36-4453-A684-684AEDE807AB}">
      <dgm:prSet/>
      <dgm:spPr/>
      <dgm:t>
        <a:bodyPr/>
        <a:lstStyle/>
        <a:p>
          <a:endParaRPr lang="en-US"/>
        </a:p>
      </dgm:t>
    </dgm:pt>
    <dgm:pt modelId="{00FB0180-9795-46F0-B7C6-0E38CC8032F7}" type="sibTrans" cxnId="{DCD589E7-8D36-4453-A684-684AEDE807AB}">
      <dgm:prSet/>
      <dgm:spPr/>
      <dgm:t>
        <a:bodyPr/>
        <a:lstStyle/>
        <a:p>
          <a:endParaRPr lang="en-US"/>
        </a:p>
      </dgm:t>
    </dgm:pt>
    <dgm:pt modelId="{9EAAEFE8-426F-431D-B9CE-E9F78EC9978D}">
      <dgm:prSet phldrT="[Text]" custT="1"/>
      <dgm:spPr>
        <a:xfrm>
          <a:off x="3869682" y="0"/>
          <a:ext cx="865904" cy="1713893"/>
        </a:xfrm>
        <a:prstGeom prst="rect">
          <a:avLst/>
        </a:prstGeom>
        <a:noFill/>
        <a:ln>
          <a:noFill/>
        </a:ln>
        <a:effectLst/>
      </dgm:spPr>
      <dgm:t>
        <a:bodyPr/>
        <a:lstStyle/>
        <a:p>
          <a:pPr>
            <a:lnSpc>
              <a:spcPct val="100000"/>
            </a:lnSpc>
            <a:buNone/>
          </a:pPr>
          <a:r>
            <a:rPr kumimoji="1" lang="en-US" altLang="ja-JP" sz="1800" baseline="30000" dirty="0">
              <a:solidFill>
                <a:srgbClr val="000000">
                  <a:hueOff val="0"/>
                  <a:satOff val="0"/>
                  <a:lumOff val="0"/>
                  <a:alphaOff val="0"/>
                </a:srgbClr>
              </a:solidFill>
              <a:latin typeface="Times New Roman"/>
              <a:ea typeface="+mn-ea"/>
              <a:cs typeface="+mn-cs"/>
            </a:rPr>
            <a:t>Std Draft V1,11 and Comment Resolution</a:t>
          </a:r>
        </a:p>
        <a:p>
          <a:pPr>
            <a:lnSpc>
              <a:spcPct val="90000"/>
            </a:lnSpc>
            <a:buNone/>
          </a:pPr>
          <a:r>
            <a:rPr lang="en-US" sz="1200" b="1" dirty="0">
              <a:solidFill>
                <a:srgbClr val="000000">
                  <a:hueOff val="0"/>
                  <a:satOff val="0"/>
                  <a:lumOff val="0"/>
                  <a:alphaOff val="0"/>
                </a:srgbClr>
              </a:solidFill>
              <a:latin typeface="Times New Roman"/>
              <a:ea typeface="+mn-ea"/>
              <a:cs typeface="+mn-cs"/>
            </a:rPr>
            <a:t>Jan. 2024</a:t>
          </a:r>
        </a:p>
      </dgm:t>
    </dgm:pt>
    <dgm:pt modelId="{7CF73F7D-C3F7-478E-BFA3-6497192EC25D}" type="parTrans" cxnId="{62F978A0-2379-425D-A4C2-5CAE99F4F4F8}">
      <dgm:prSet/>
      <dgm:spPr/>
      <dgm:t>
        <a:bodyPr/>
        <a:lstStyle/>
        <a:p>
          <a:endParaRPr lang="en-US"/>
        </a:p>
      </dgm:t>
    </dgm:pt>
    <dgm:pt modelId="{979C0E01-1A56-4C4F-B3BF-0BF8F040D569}" type="sibTrans" cxnId="{62F978A0-2379-425D-A4C2-5CAE99F4F4F8}">
      <dgm:prSet/>
      <dgm:spPr/>
      <dgm:t>
        <a:bodyPr/>
        <a:lstStyle/>
        <a:p>
          <a:endParaRPr lang="en-US"/>
        </a:p>
      </dgm:t>
    </dgm:pt>
    <dgm:pt modelId="{4C7608CC-6A29-43E2-8645-CD78ADEE8E89}">
      <dgm:prSet phldrT="[Text]" custT="1"/>
      <dgm:spPr>
        <a:xfrm>
          <a:off x="4768077" y="2570839"/>
          <a:ext cx="649805" cy="1713893"/>
        </a:xfrm>
        <a:prstGeom prst="rect">
          <a:avLst/>
        </a:prstGeom>
        <a:noFill/>
        <a:ln>
          <a:noFill/>
        </a:ln>
        <a:effectLst/>
      </dgm:spPr>
      <dgm:t>
        <a:bodyPr/>
        <a:lstStyle/>
        <a:p>
          <a:pPr>
            <a:buNone/>
          </a:pPr>
          <a:r>
            <a:rPr kumimoji="1" lang="en-US" altLang="ja-JP" sz="1400" dirty="0">
              <a:solidFill>
                <a:srgbClr val="000000">
                  <a:hueOff val="0"/>
                  <a:satOff val="0"/>
                  <a:lumOff val="0"/>
                  <a:alphaOff val="0"/>
                </a:srgbClr>
              </a:solidFill>
              <a:latin typeface="Times New Roman"/>
              <a:ea typeface="+mn-ea"/>
              <a:cs typeface="+mn-cs"/>
            </a:rPr>
            <a:t>Upload preliminary draft v1.12 on WG repository to revise for finalizing</a:t>
          </a:r>
          <a:r>
            <a:rPr lang="en-US" sz="1400" dirty="0">
              <a:solidFill>
                <a:srgbClr val="000000">
                  <a:hueOff val="0"/>
                  <a:satOff val="0"/>
                  <a:lumOff val="0"/>
                  <a:alphaOff val="0"/>
                </a:srgbClr>
              </a:solidFill>
              <a:latin typeface="Times New Roman"/>
              <a:ea typeface="+mn-ea"/>
              <a:cs typeface="+mn-cs"/>
            </a:rPr>
            <a:t> v1</a:t>
          </a:r>
        </a:p>
        <a:p>
          <a:pPr>
            <a:buNone/>
          </a:pPr>
          <a:r>
            <a:rPr lang="en-US" sz="1400" b="1" dirty="0">
              <a:solidFill>
                <a:srgbClr val="000000">
                  <a:hueOff val="0"/>
                  <a:satOff val="0"/>
                  <a:lumOff val="0"/>
                  <a:alphaOff val="0"/>
                </a:srgbClr>
              </a:solidFill>
              <a:latin typeface="Times New Roman"/>
              <a:ea typeface="+mn-ea"/>
              <a:cs typeface="+mn-cs"/>
            </a:rPr>
            <a:t>Feb. 2024</a:t>
          </a:r>
        </a:p>
      </dgm:t>
    </dgm:pt>
    <dgm:pt modelId="{E86CFA9D-8636-484F-832F-63A2D51B9BF6}" type="parTrans" cxnId="{F98DBDA4-0701-400F-A123-28233FFAC94B}">
      <dgm:prSet/>
      <dgm:spPr/>
      <dgm:t>
        <a:bodyPr/>
        <a:lstStyle/>
        <a:p>
          <a:endParaRPr lang="en-US"/>
        </a:p>
      </dgm:t>
    </dgm:pt>
    <dgm:pt modelId="{D8C9C8D0-A2E7-426D-9BE9-5C5DCCE3C330}" type="sibTrans" cxnId="{F98DBDA4-0701-400F-A123-28233FFAC94B}">
      <dgm:prSet/>
      <dgm:spPr/>
      <dgm:t>
        <a:bodyPr/>
        <a:lstStyle/>
        <a:p>
          <a:endParaRPr lang="en-US"/>
        </a:p>
      </dgm:t>
    </dgm:pt>
    <dgm:pt modelId="{9880BA4F-61E7-4E1B-BD6B-39021C0328C0}">
      <dgm:prSet phldrT="[Text]" custT="1"/>
      <dgm:spPr>
        <a:xfrm>
          <a:off x="5450373" y="0"/>
          <a:ext cx="983441" cy="1713893"/>
        </a:xfrm>
        <a:prstGeom prst="rect">
          <a:avLst/>
        </a:prstGeom>
        <a:noFill/>
        <a:ln>
          <a:noFill/>
        </a:ln>
        <a:effectLst/>
      </dgm:spPr>
      <dgm:t>
        <a:bodyPr/>
        <a:lstStyle/>
        <a:p>
          <a:pPr>
            <a:buNone/>
          </a:pPr>
          <a:r>
            <a:rPr lang="fi-FI" sz="1200" b="0" i="0" u="none" strike="noStrike" dirty="0">
              <a:solidFill>
                <a:srgbClr val="000000"/>
              </a:solidFill>
              <a:effectLst/>
              <a:latin typeface="Times New Roman" panose="02020603050405020304" pitchFamily="18" charset="0"/>
              <a:ea typeface="ＭＳ Ｐゴシック" panose="020B0600070205080204" pitchFamily="50" charset="-128"/>
            </a:rPr>
            <a:t>1st LB </a:t>
          </a:r>
          <a:r>
            <a:rPr lang="fi-FI" sz="120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endParaRPr lang="fi-FI" sz="1200" b="0" i="0" u="none" strike="noStrike" dirty="0">
            <a:solidFill>
              <a:srgbClr val="000000"/>
            </a:solidFill>
            <a:effectLst/>
            <a:latin typeface="Times New Roman" panose="02020603050405020304" pitchFamily="18" charset="0"/>
            <a:ea typeface="ＭＳ Ｐゴシック" panose="020B0600070205080204" pitchFamily="50" charset="-128"/>
          </a:endParaRPr>
        </a:p>
        <a:p>
          <a:pPr>
            <a:buNone/>
          </a:pPr>
          <a:r>
            <a:rPr lang="en-US" sz="1400" b="1" dirty="0">
              <a:solidFill>
                <a:srgbClr val="000000">
                  <a:hueOff val="0"/>
                  <a:satOff val="0"/>
                  <a:lumOff val="0"/>
                  <a:alphaOff val="0"/>
                </a:srgbClr>
              </a:solidFill>
              <a:latin typeface="Times New Roman"/>
              <a:ea typeface="+mn-ea"/>
              <a:cs typeface="+mn-cs"/>
            </a:rPr>
            <a:t>May 2024</a:t>
          </a:r>
        </a:p>
        <a:p>
          <a:pPr>
            <a:buNone/>
          </a:pPr>
          <a:endParaRPr lang="en-US" sz="1400" b="1" dirty="0">
            <a:solidFill>
              <a:srgbClr val="000000">
                <a:hueOff val="0"/>
                <a:satOff val="0"/>
                <a:lumOff val="0"/>
                <a:alphaOff val="0"/>
              </a:srgbClr>
            </a:solidFill>
            <a:latin typeface="Times New Roman"/>
            <a:ea typeface="+mn-ea"/>
            <a:cs typeface="+mn-cs"/>
          </a:endParaRPr>
        </a:p>
      </dgm:t>
    </dgm:pt>
    <dgm:pt modelId="{2818EC34-A887-441E-A724-D5692BC2F472}" type="parTrans" cxnId="{CF9EB180-D445-48A1-9DAD-63F5A3C9C4F5}">
      <dgm:prSet/>
      <dgm:spPr/>
      <dgm:t>
        <a:bodyPr/>
        <a:lstStyle/>
        <a:p>
          <a:endParaRPr lang="en-US"/>
        </a:p>
      </dgm:t>
    </dgm:pt>
    <dgm:pt modelId="{212C9AAD-D657-4D26-ACDD-5931933B2517}" type="sibTrans" cxnId="{CF9EB180-D445-48A1-9DAD-63F5A3C9C4F5}">
      <dgm:prSet/>
      <dgm:spPr/>
      <dgm:t>
        <a:bodyPr/>
        <a:lstStyle/>
        <a:p>
          <a:endParaRPr lang="en-US"/>
        </a:p>
      </dgm:t>
    </dgm:pt>
    <dgm:pt modelId="{367F234A-7AB3-4369-A5A7-EB665D677DC4}">
      <dgm:prSet phldrT="[Text]" custT="1"/>
      <dgm:spPr>
        <a:xfrm>
          <a:off x="7327388" y="0"/>
          <a:ext cx="1119757" cy="1713893"/>
        </a:xfrm>
        <a:prstGeom prst="rect">
          <a:avLst/>
        </a:prstGeom>
        <a:noFill/>
        <a:ln>
          <a:noFill/>
        </a:ln>
        <a:effectLst/>
      </dgm:spPr>
      <dgm:t>
        <a:bodyPr/>
        <a:lstStyle/>
        <a:p>
          <a:pPr>
            <a:buNone/>
          </a:pPr>
          <a:r>
            <a:rPr kumimoji="1" lang="en-US" altLang="ja-JP" sz="1400" dirty="0">
              <a:solidFill>
                <a:srgbClr val="000000">
                  <a:hueOff val="0"/>
                  <a:satOff val="0"/>
                  <a:lumOff val="0"/>
                  <a:alphaOff val="0"/>
                </a:srgbClr>
              </a:solidFill>
              <a:latin typeface="Times New Roman"/>
              <a:ea typeface="+mn-ea"/>
              <a:cs typeface="+mn-cs"/>
            </a:rPr>
            <a:t>WG letter ballot (LB)</a:t>
          </a:r>
          <a:endParaRPr kumimoji="1" lang="ja-JP" altLang="ja-JP" sz="1400" dirty="0">
            <a:solidFill>
              <a:srgbClr val="000000">
                <a:hueOff val="0"/>
                <a:satOff val="0"/>
                <a:lumOff val="0"/>
                <a:alphaOff val="0"/>
              </a:srgbClr>
            </a:solidFill>
            <a:latin typeface="Times New Roman"/>
            <a:ea typeface="+mn-ea"/>
            <a:cs typeface="+mn-cs"/>
          </a:endParaRPr>
        </a:p>
        <a:p>
          <a:pPr>
            <a:buNone/>
          </a:pPr>
          <a:r>
            <a:rPr lang="en-US" sz="1400" b="1" dirty="0">
              <a:solidFill>
                <a:srgbClr val="000000">
                  <a:hueOff val="0"/>
                  <a:satOff val="0"/>
                  <a:lumOff val="0"/>
                  <a:alphaOff val="0"/>
                </a:srgbClr>
              </a:solidFill>
              <a:latin typeface="Times New Roman"/>
              <a:ea typeface="+mn-ea"/>
              <a:cs typeface="+mn-cs"/>
            </a:rPr>
            <a:t>Sept. 2024</a:t>
          </a:r>
        </a:p>
      </dgm:t>
    </dgm:pt>
    <dgm:pt modelId="{63B0CB21-DD99-4BE7-AD92-90CBB9333A80}" type="parTrans" cxnId="{D5D31451-BB04-4125-9D72-263A283DF8FD}">
      <dgm:prSet/>
      <dgm:spPr/>
      <dgm:t>
        <a:bodyPr/>
        <a:lstStyle/>
        <a:p>
          <a:endParaRPr lang="en-US"/>
        </a:p>
      </dgm:t>
    </dgm:pt>
    <dgm:pt modelId="{A2BB8D1F-8186-45AD-8AE1-9B7810B9E048}" type="sibTrans" cxnId="{D5D31451-BB04-4125-9D72-263A283DF8FD}">
      <dgm:prSet/>
      <dgm:spPr/>
      <dgm:t>
        <a:bodyPr/>
        <a:lstStyle/>
        <a:p>
          <a:endParaRPr lang="en-US"/>
        </a:p>
      </dgm:t>
    </dgm:pt>
    <dgm:pt modelId="{002A2C86-8C1E-4E4E-AB7C-EB4B095978A4}">
      <dgm:prSet phldrT="[Text]" custT="1"/>
      <dgm:spPr>
        <a:xfrm>
          <a:off x="8479636" y="2570839"/>
          <a:ext cx="823998" cy="1713893"/>
        </a:xfrm>
        <a:prstGeom prst="rect">
          <a:avLst/>
        </a:prstGeom>
        <a:noFill/>
        <a:ln>
          <a:noFill/>
        </a:ln>
        <a:effectLst/>
      </dgm:spPr>
      <dgm:t>
        <a:bodyPr/>
        <a:lstStyle/>
        <a:p>
          <a:pPr>
            <a:buNone/>
          </a:pPr>
          <a:r>
            <a:rPr lang="en-US" sz="1400" dirty="0" err="1">
              <a:solidFill>
                <a:srgbClr val="000000">
                  <a:hueOff val="0"/>
                  <a:satOff val="0"/>
                  <a:lumOff val="0"/>
                  <a:alphaOff val="0"/>
                </a:srgbClr>
              </a:solidFill>
              <a:latin typeface="Times New Roman"/>
              <a:ea typeface="+mn-ea"/>
              <a:cs typeface="+mn-cs"/>
            </a:rPr>
            <a:t>Revcom</a:t>
          </a:r>
          <a:r>
            <a:rPr lang="en-US" sz="1400" dirty="0">
              <a:solidFill>
                <a:srgbClr val="000000">
                  <a:hueOff val="0"/>
                  <a:satOff val="0"/>
                  <a:lumOff val="0"/>
                  <a:alphaOff val="0"/>
                </a:srgbClr>
              </a:solidFill>
              <a:latin typeface="Times New Roman"/>
              <a:ea typeface="+mn-ea"/>
              <a:cs typeface="+mn-cs"/>
            </a:rPr>
            <a:t> Approve   </a:t>
          </a:r>
        </a:p>
        <a:p>
          <a:pPr>
            <a:buNone/>
          </a:pPr>
          <a:r>
            <a:rPr lang="en-US" sz="1400" b="1" dirty="0">
              <a:solidFill>
                <a:srgbClr val="000000">
                  <a:hueOff val="0"/>
                  <a:satOff val="0"/>
                  <a:lumOff val="0"/>
                  <a:alphaOff val="0"/>
                </a:srgbClr>
              </a:solidFill>
              <a:latin typeface="Times New Roman"/>
              <a:ea typeface="+mn-ea"/>
              <a:cs typeface="+mn-cs"/>
            </a:rPr>
            <a:t>July 2025</a:t>
          </a:r>
        </a:p>
      </dgm:t>
    </dgm:pt>
    <dgm:pt modelId="{B0500FE2-5315-4EA7-8D5D-B3E890D78225}" type="parTrans" cxnId="{7638088C-596B-4DAE-9B5D-6FC966CEE10C}">
      <dgm:prSet/>
      <dgm:spPr/>
      <dgm:t>
        <a:bodyPr/>
        <a:lstStyle/>
        <a:p>
          <a:endParaRPr lang="en-US"/>
        </a:p>
      </dgm:t>
    </dgm:pt>
    <dgm:pt modelId="{89DC4A5A-2D32-4A6A-A475-4EA9845BFB62}" type="sibTrans" cxnId="{7638088C-596B-4DAE-9B5D-6FC966CEE10C}">
      <dgm:prSet/>
      <dgm:spPr/>
      <dgm:t>
        <a:bodyPr/>
        <a:lstStyle/>
        <a:p>
          <a:endParaRPr lang="en-US"/>
        </a:p>
      </dgm:t>
    </dgm:pt>
    <dgm:pt modelId="{99843A0B-53F4-492F-A1C4-606C611936AB}">
      <dgm:prSet phldrT="[Text]" custT="1"/>
      <dgm:spPr>
        <a:xfrm>
          <a:off x="6466305" y="2570839"/>
          <a:ext cx="828593" cy="1713893"/>
        </a:xfrm>
        <a:prstGeom prst="rect">
          <a:avLst/>
        </a:prstGeom>
        <a:noFill/>
        <a:ln>
          <a:noFill/>
        </a:ln>
        <a:effectLst/>
      </dgm:spPr>
      <dgm:t>
        <a:bodyPr/>
        <a:lstStyle/>
        <a:p>
          <a:pPr>
            <a:buNone/>
          </a:pPr>
          <a:r>
            <a:rPr kumimoji="1" lang="en-US" altLang="ja-JP" sz="1400" dirty="0">
              <a:solidFill>
                <a:srgbClr val="000000">
                  <a:hueOff val="0"/>
                  <a:satOff val="0"/>
                  <a:lumOff val="0"/>
                  <a:alphaOff val="0"/>
                </a:srgbClr>
              </a:solidFill>
              <a:latin typeface="Times New Roman"/>
              <a:ea typeface="+mn-ea"/>
              <a:cs typeface="+mn-cs"/>
            </a:rPr>
            <a:t>Conditional approval for Sponsor Ballot (SB)</a:t>
          </a:r>
          <a:endParaRPr kumimoji="1" lang="ja-JP" altLang="ja-JP" sz="1400" dirty="0">
            <a:solidFill>
              <a:srgbClr val="000000">
                <a:hueOff val="0"/>
                <a:satOff val="0"/>
                <a:lumOff val="0"/>
                <a:alphaOff val="0"/>
              </a:srgbClr>
            </a:solidFill>
            <a:latin typeface="Times New Roman"/>
            <a:ea typeface="+mn-ea"/>
            <a:cs typeface="+mn-cs"/>
          </a:endParaRPr>
        </a:p>
        <a:p>
          <a:pPr>
            <a:buNone/>
          </a:pPr>
          <a:r>
            <a:rPr kumimoji="1" lang="en-US" altLang="ja-JP" sz="1400" dirty="0">
              <a:solidFill>
                <a:srgbClr val="000000">
                  <a:hueOff val="0"/>
                  <a:satOff val="0"/>
                  <a:lumOff val="0"/>
                  <a:alphaOff val="0"/>
                </a:srgbClr>
              </a:solidFill>
              <a:latin typeface="Times New Roman"/>
              <a:ea typeface="+mn-ea"/>
              <a:cs typeface="+mn-cs"/>
            </a:rPr>
            <a:t>.</a:t>
          </a:r>
          <a:r>
            <a:rPr lang="en-US" sz="1400" b="1" dirty="0">
              <a:solidFill>
                <a:srgbClr val="000000">
                  <a:hueOff val="0"/>
                  <a:satOff val="0"/>
                  <a:lumOff val="0"/>
                  <a:alphaOff val="0"/>
                </a:srgbClr>
              </a:solidFill>
              <a:latin typeface="Times New Roman"/>
              <a:ea typeface="+mn-ea"/>
              <a:cs typeface="+mn-cs"/>
            </a:rPr>
            <a:t>July 2024</a:t>
          </a:r>
        </a:p>
      </dgm:t>
    </dgm:pt>
    <dgm:pt modelId="{B5680C0F-8143-402C-AAC5-8E27D19DD8B4}" type="sibTrans" cxnId="{B7697863-4518-49A6-A30C-182E8B77355E}">
      <dgm:prSet/>
      <dgm:spPr/>
      <dgm:t>
        <a:bodyPr/>
        <a:lstStyle/>
        <a:p>
          <a:endParaRPr lang="en-US"/>
        </a:p>
      </dgm:t>
    </dgm:pt>
    <dgm:pt modelId="{8DA9713C-21C3-4C81-B23C-3116BE803DF7}" type="parTrans" cxnId="{B7697863-4518-49A6-A30C-182E8B77355E}">
      <dgm:prSet/>
      <dgm:spPr/>
      <dgm:t>
        <a:bodyPr/>
        <a:lstStyle/>
        <a:p>
          <a:endParaRPr lang="en-US"/>
        </a:p>
      </dgm:t>
    </dgm:pt>
    <dgm:pt modelId="{3580F773-BCAF-4FA7-BF10-B20FEAAF3FE4}" type="pres">
      <dgm:prSet presAssocID="{2114E1D0-A775-4679-95F0-6F8A341793A3}" presName="Name0" presStyleCnt="0">
        <dgm:presLayoutVars>
          <dgm:dir/>
          <dgm:resizeHandles val="exact"/>
        </dgm:presLayoutVars>
      </dgm:prSet>
      <dgm:spPr/>
    </dgm:pt>
    <dgm:pt modelId="{5ED3D1B5-084D-4D4B-9A8B-4C97709F6D4C}" type="pres">
      <dgm:prSet presAssocID="{2114E1D0-A775-4679-95F0-6F8A341793A3}" presName="arrow" presStyleLbl="bgShp" presStyleIdx="0" presStyleCnt="1" custLinFactNeighborY="-4985"/>
      <dgm:spPr>
        <a:xfrm>
          <a:off x="0" y="1285419"/>
          <a:ext cx="10340340" cy="1713893"/>
        </a:xfrm>
        <a:prstGeom prst="notchedRightArrow">
          <a:avLst/>
        </a:prstGeom>
        <a:solidFill>
          <a:srgbClr val="3333CC">
            <a:tint val="40000"/>
            <a:hueOff val="0"/>
            <a:satOff val="0"/>
            <a:lumOff val="0"/>
            <a:alphaOff val="0"/>
          </a:srgbClr>
        </a:solidFill>
        <a:ln>
          <a:noFill/>
        </a:ln>
        <a:effectLst/>
      </dgm:spPr>
    </dgm:pt>
    <dgm:pt modelId="{AAC62B1C-EA7C-456D-B3F9-5EAAC55B296E}" type="pres">
      <dgm:prSet presAssocID="{2114E1D0-A775-4679-95F0-6F8A341793A3}" presName="points" presStyleCnt="0"/>
      <dgm:spPr/>
    </dgm:pt>
    <dgm:pt modelId="{B039B899-D1E9-4AF6-9470-44FD5691F9CB}" type="pres">
      <dgm:prSet presAssocID="{76B52305-50BB-4E49-9DF2-BDE525C0E3A0}" presName="compositeA" presStyleCnt="0"/>
      <dgm:spPr/>
    </dgm:pt>
    <dgm:pt modelId="{B8ED4E93-E692-4BEF-82CD-1823BEBE92CE}" type="pres">
      <dgm:prSet presAssocID="{76B52305-50BB-4E49-9DF2-BDE525C0E3A0}" presName="textA" presStyleLbl="revTx" presStyleIdx="0" presStyleCnt="10" custScaleX="198718">
        <dgm:presLayoutVars>
          <dgm:bulletEnabled val="1"/>
        </dgm:presLayoutVars>
      </dgm:prSet>
      <dgm:spPr/>
    </dgm:pt>
    <dgm:pt modelId="{3BB2CCC1-E6C9-4883-B630-A1033B3E0DAB}" type="pres">
      <dgm:prSet presAssocID="{76B52305-50BB-4E49-9DF2-BDE525C0E3A0}" presName="circleA" presStyleLbl="node1" presStyleIdx="0" presStyleCnt="10"/>
      <dgm:spPr>
        <a:xfrm>
          <a:off x="113336" y="1928129"/>
          <a:ext cx="428473" cy="428473"/>
        </a:xfrm>
        <a:prstGeom prst="ellipse">
          <a:avLst/>
        </a:prstGeom>
        <a:solidFill>
          <a:srgbClr val="3333CC">
            <a:hueOff val="0"/>
            <a:satOff val="0"/>
            <a:lumOff val="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2411FD11-4891-4F1B-BCEB-F5915EAEC110}" type="pres">
      <dgm:prSet presAssocID="{76B52305-50BB-4E49-9DF2-BDE525C0E3A0}" presName="spaceA" presStyleCnt="0"/>
      <dgm:spPr/>
    </dgm:pt>
    <dgm:pt modelId="{BA327B5E-B571-4214-95E2-DF30CF20A88F}" type="pres">
      <dgm:prSet presAssocID="{26BA1C25-BF63-4F5B-B634-3689C3571887}" presName="space" presStyleCnt="0"/>
      <dgm:spPr/>
    </dgm:pt>
    <dgm:pt modelId="{C0ABD937-19A4-4E25-ADEB-161D2483865E}" type="pres">
      <dgm:prSet presAssocID="{48275573-B8CA-4E52-BE68-B15364EBE180}" presName="compositeB" presStyleCnt="0"/>
      <dgm:spPr/>
    </dgm:pt>
    <dgm:pt modelId="{3E473293-C58E-4214-B240-CD463B02D9AE}" type="pres">
      <dgm:prSet presAssocID="{48275573-B8CA-4E52-BE68-B15364EBE180}" presName="textB" presStyleLbl="revTx" presStyleIdx="1" presStyleCnt="10" custScaleX="214676" custLinFactNeighborX="-56504">
        <dgm:presLayoutVars>
          <dgm:bulletEnabled val="1"/>
        </dgm:presLayoutVars>
      </dgm:prSet>
      <dgm:spPr/>
    </dgm:pt>
    <dgm:pt modelId="{197C936F-2DF8-4315-9A24-FDA0667A3BDF}" type="pres">
      <dgm:prSet presAssocID="{48275573-B8CA-4E52-BE68-B15364EBE180}" presName="circleB" presStyleLbl="node1" presStyleIdx="1" presStyleCnt="10" custLinFactNeighborX="-61596"/>
      <dgm:spPr>
        <a:xfrm>
          <a:off x="941328" y="1928129"/>
          <a:ext cx="428473" cy="428473"/>
        </a:xfrm>
        <a:prstGeom prst="ellipse">
          <a:avLst/>
        </a:prstGeom>
        <a:solidFill>
          <a:srgbClr val="3333CC">
            <a:hueOff val="-1600000"/>
            <a:satOff val="-6667"/>
            <a:lumOff val="5556"/>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1C053095-1BAC-4A6B-B3C4-B9559AEDB4C6}" type="pres">
      <dgm:prSet presAssocID="{48275573-B8CA-4E52-BE68-B15364EBE180}" presName="spaceB" presStyleCnt="0"/>
      <dgm:spPr/>
    </dgm:pt>
    <dgm:pt modelId="{DB1E10CC-C190-4735-B4F8-D8B24B7832B3}" type="pres">
      <dgm:prSet presAssocID="{EEC965C9-B1E0-44FF-9FBF-F0C299D146D1}" presName="space" presStyleCnt="0"/>
      <dgm:spPr/>
    </dgm:pt>
    <dgm:pt modelId="{90C11E13-E181-4A22-8180-E4F551C26141}" type="pres">
      <dgm:prSet presAssocID="{2A536067-5E44-4867-B051-27855C39E283}" presName="compositeA" presStyleCnt="0"/>
      <dgm:spPr/>
    </dgm:pt>
    <dgm:pt modelId="{25C6237C-6171-47DF-AAD1-4CA6EB314D32}" type="pres">
      <dgm:prSet presAssocID="{2A536067-5E44-4867-B051-27855C39E283}" presName="textA" presStyleLbl="revTx" presStyleIdx="2" presStyleCnt="10" custScaleX="247205" custLinFactX="-37582" custLinFactNeighborX="-100000" custLinFactNeighborY="793">
        <dgm:presLayoutVars>
          <dgm:bulletEnabled val="1"/>
        </dgm:presLayoutVars>
      </dgm:prSet>
      <dgm:spPr/>
    </dgm:pt>
    <dgm:pt modelId="{E422D386-843F-4630-AE02-DC9104B57C87}" type="pres">
      <dgm:prSet presAssocID="{2A536067-5E44-4867-B051-27855C39E283}" presName="circleA" presStyleLbl="node1" presStyleIdx="2" presStyleCnt="10" custScaleX="100233" custScaleY="89847" custLinFactNeighborX="31422" custLinFactNeighborY="-478"/>
      <dgm:spPr>
        <a:xfrm>
          <a:off x="1983483" y="1928129"/>
          <a:ext cx="428473" cy="428473"/>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9F7F6083-80B1-4EB9-879A-9982D0178C04}" type="pres">
      <dgm:prSet presAssocID="{2A536067-5E44-4867-B051-27855C39E283}" presName="spaceA" presStyleCnt="0"/>
      <dgm:spPr/>
    </dgm:pt>
    <dgm:pt modelId="{6891489B-E8E8-4442-8703-46C022AD6037}" type="pres">
      <dgm:prSet presAssocID="{3A69E857-85B5-49C7-9E18-DC175814CDF3}" presName="space" presStyleCnt="0"/>
      <dgm:spPr/>
    </dgm:pt>
    <dgm:pt modelId="{45E8C66A-D9A3-461D-9303-D86037860ADD}" type="pres">
      <dgm:prSet presAssocID="{B50C7770-3AAA-45E1-9B85-C7E02FA1CEB1}" presName="compositeB" presStyleCnt="0"/>
      <dgm:spPr/>
    </dgm:pt>
    <dgm:pt modelId="{C4F307F0-6E82-4F15-87E4-1A3C82537C41}" type="pres">
      <dgm:prSet presAssocID="{B50C7770-3AAA-45E1-9B85-C7E02FA1CEB1}" presName="textB" presStyleLbl="revTx" presStyleIdx="3" presStyleCnt="10" custScaleX="228912" custScaleY="98928" custLinFactX="-99051" custLinFactNeighborX="-100000" custLinFactNeighborY="-1781">
        <dgm:presLayoutVars>
          <dgm:bulletEnabled val="1"/>
        </dgm:presLayoutVars>
      </dgm:prSet>
      <dgm:spPr/>
    </dgm:pt>
    <dgm:pt modelId="{01120116-719B-4992-859E-7E99317DF6F1}" type="pres">
      <dgm:prSet presAssocID="{B50C7770-3AAA-45E1-9B85-C7E02FA1CEB1}" presName="circleB" presStyleLbl="node1" presStyleIdx="3" presStyleCnt="10" custLinFactNeighborX="-43454" custLinFactNeighborY="-6830"/>
      <dgm:spPr>
        <a:xfrm>
          <a:off x="3088997" y="1928129"/>
          <a:ext cx="428473" cy="428473"/>
        </a:xfrm>
        <a:prstGeom prst="ellipse">
          <a:avLst/>
        </a:prstGeom>
        <a:solidFill>
          <a:srgbClr val="3333CC">
            <a:hueOff val="-4800000"/>
            <a:satOff val="-20001"/>
            <a:lumOff val="16667"/>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17610B25-70C5-4ABD-A8D9-CAD0CD38EF19}" type="pres">
      <dgm:prSet presAssocID="{B50C7770-3AAA-45E1-9B85-C7E02FA1CEB1}" presName="spaceB" presStyleCnt="0"/>
      <dgm:spPr/>
    </dgm:pt>
    <dgm:pt modelId="{38589921-3445-4E10-8EE8-46EAAE92DBB6}" type="pres">
      <dgm:prSet presAssocID="{00FB0180-9795-46F0-B7C6-0E38CC8032F7}" presName="space" presStyleCnt="0"/>
      <dgm:spPr/>
    </dgm:pt>
    <dgm:pt modelId="{174335EE-FE9C-46F2-A493-1CD7D7D5E142}" type="pres">
      <dgm:prSet presAssocID="{9EAAEFE8-426F-431D-B9CE-E9F78EC9978D}" presName="compositeA" presStyleCnt="0"/>
      <dgm:spPr/>
    </dgm:pt>
    <dgm:pt modelId="{8D05786B-D0E7-4C07-8767-96EF58749C2B}" type="pres">
      <dgm:prSet presAssocID="{9EAAEFE8-426F-431D-B9CE-E9F78EC9978D}" presName="textA" presStyleLbl="revTx" presStyleIdx="4" presStyleCnt="10" custScaleX="266904" custScaleY="96896" custLinFactX="-100000" custLinFactNeighborX="-184039" custLinFactNeighborY="5623">
        <dgm:presLayoutVars>
          <dgm:bulletEnabled val="1"/>
        </dgm:presLayoutVars>
      </dgm:prSet>
      <dgm:spPr/>
    </dgm:pt>
    <dgm:pt modelId="{1B97E0B9-8A63-4AB3-9DAD-20983A4CD0BC}" type="pres">
      <dgm:prSet presAssocID="{9EAAEFE8-426F-431D-B9CE-E9F78EC9978D}" presName="circleA" presStyleLbl="node1" presStyleIdx="4" presStyleCnt="10" custLinFactX="-30747" custLinFactNeighborX="-100000" custLinFactNeighborY="-1957"/>
      <dgm:spPr>
        <a:xfrm>
          <a:off x="4088398" y="1928129"/>
          <a:ext cx="428473" cy="428473"/>
        </a:xfrm>
        <a:prstGeom prst="ellipse">
          <a:avLst/>
        </a:prstGeom>
        <a:solidFill>
          <a:srgbClr val="3333CC">
            <a:hueOff val="-6400000"/>
            <a:satOff val="-26668"/>
            <a:lumOff val="22223"/>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92FA3763-9A40-4E7C-AAF1-F8502B2AAA5A}" type="pres">
      <dgm:prSet presAssocID="{9EAAEFE8-426F-431D-B9CE-E9F78EC9978D}" presName="spaceA" presStyleCnt="0"/>
      <dgm:spPr/>
    </dgm:pt>
    <dgm:pt modelId="{DC98DD16-348A-4729-BA88-B77C4A8B1685}" type="pres">
      <dgm:prSet presAssocID="{979C0E01-1A56-4C4F-B3BF-0BF8F040D569}" presName="space" presStyleCnt="0"/>
      <dgm:spPr/>
    </dgm:pt>
    <dgm:pt modelId="{BA3941DB-DCD0-48F5-B64E-3A6AAF8EE363}" type="pres">
      <dgm:prSet presAssocID="{4C7608CC-6A29-43E2-8645-CD78ADEE8E89}" presName="compositeB" presStyleCnt="0"/>
      <dgm:spPr/>
    </dgm:pt>
    <dgm:pt modelId="{1CC79535-0F81-4CFE-8ACA-E7E6D796884A}" type="pres">
      <dgm:prSet presAssocID="{4C7608CC-6A29-43E2-8645-CD78ADEE8E89}" presName="textB" presStyleLbl="revTx" presStyleIdx="5" presStyleCnt="10" custScaleX="294073" custLinFactX="-171655" custLinFactNeighborX="-200000" custLinFactNeighborY="-3297">
        <dgm:presLayoutVars>
          <dgm:bulletEnabled val="1"/>
        </dgm:presLayoutVars>
      </dgm:prSet>
      <dgm:spPr/>
    </dgm:pt>
    <dgm:pt modelId="{9274AD82-2A5D-4DDD-AA45-AB5FA2B78337}" type="pres">
      <dgm:prSet presAssocID="{4C7608CC-6A29-43E2-8645-CD78ADEE8E89}" presName="circleB" presStyleLbl="node1" presStyleIdx="5" presStyleCnt="10" custLinFactX="-1300" custLinFactNeighborX="-100000" custLinFactNeighborY="-2727"/>
      <dgm:spPr>
        <a:xfrm>
          <a:off x="4878743" y="1928129"/>
          <a:ext cx="428473" cy="428473"/>
        </a:xfrm>
        <a:prstGeom prst="ellipse">
          <a:avLst/>
        </a:prstGeom>
        <a:solidFill>
          <a:srgbClr val="3333CC">
            <a:hueOff val="-8000001"/>
            <a:satOff val="-33335"/>
            <a:lumOff val="27778"/>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D786323C-E3FA-4AE7-BC80-78D74AF84FC4}" type="pres">
      <dgm:prSet presAssocID="{4C7608CC-6A29-43E2-8645-CD78ADEE8E89}" presName="spaceB" presStyleCnt="0"/>
      <dgm:spPr/>
    </dgm:pt>
    <dgm:pt modelId="{CC2F1EF9-FCA2-44B7-8E10-13B9AACE238C}" type="pres">
      <dgm:prSet presAssocID="{D8C9C8D0-A2E7-426D-9BE9-5C5DCCE3C330}" presName="space" presStyleCnt="0"/>
      <dgm:spPr/>
    </dgm:pt>
    <dgm:pt modelId="{3D403549-A01A-41A7-A162-0D573C42B11D}" type="pres">
      <dgm:prSet presAssocID="{9880BA4F-61E7-4E1B-BD6B-39021C0328C0}" presName="compositeA" presStyleCnt="0"/>
      <dgm:spPr/>
    </dgm:pt>
    <dgm:pt modelId="{BEB2A09E-EA23-425C-A836-26374AABB1E2}" type="pres">
      <dgm:prSet presAssocID="{9880BA4F-61E7-4E1B-BD6B-39021C0328C0}" presName="textA" presStyleLbl="revTx" presStyleIdx="6" presStyleCnt="10" custScaleX="180944" custScaleY="81494" custLinFactX="-157893" custLinFactY="64171" custLinFactNeighborX="-200000" custLinFactNeighborY="100000">
        <dgm:presLayoutVars>
          <dgm:bulletEnabled val="1"/>
        </dgm:presLayoutVars>
      </dgm:prSet>
      <dgm:spPr/>
    </dgm:pt>
    <dgm:pt modelId="{3DFAC0D4-B585-416E-BA8C-03C5D13220CE}" type="pres">
      <dgm:prSet presAssocID="{9880BA4F-61E7-4E1B-BD6B-39021C0328C0}" presName="circleA" presStyleLbl="node1" presStyleIdx="6" presStyleCnt="10" custLinFactX="-39705" custLinFactNeighborX="-100000" custLinFactNeighborY="18209"/>
      <dgm:spPr>
        <a:xfrm>
          <a:off x="5727857" y="1928129"/>
          <a:ext cx="428473" cy="428473"/>
        </a:xfrm>
        <a:prstGeom prst="ellipse">
          <a:avLst/>
        </a:prstGeom>
        <a:solidFill>
          <a:srgbClr val="3333CC">
            <a:hueOff val="-9600000"/>
            <a:satOff val="-40002"/>
            <a:lumOff val="33334"/>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0852A60F-3AC4-43A2-A4E0-3BF0EB2B3B82}" type="pres">
      <dgm:prSet presAssocID="{9880BA4F-61E7-4E1B-BD6B-39021C0328C0}" presName="spaceA" presStyleCnt="0"/>
      <dgm:spPr/>
    </dgm:pt>
    <dgm:pt modelId="{F6CBDBA2-FA62-4317-B67F-A679685D13BE}" type="pres">
      <dgm:prSet presAssocID="{212C9AAD-D657-4D26-ACDD-5931933B2517}" presName="space" presStyleCnt="0"/>
      <dgm:spPr/>
    </dgm:pt>
    <dgm:pt modelId="{190E020B-1A38-4FCB-88DB-E35FECC5C075}" type="pres">
      <dgm:prSet presAssocID="{99843A0B-53F4-492F-A1C4-606C611936AB}" presName="compositeB" presStyleCnt="0"/>
      <dgm:spPr/>
    </dgm:pt>
    <dgm:pt modelId="{533992D1-C78E-4C92-ACF8-22B79D156885}" type="pres">
      <dgm:prSet presAssocID="{99843A0B-53F4-492F-A1C4-606C611936AB}" presName="textB" presStyleLbl="revTx" presStyleIdx="7" presStyleCnt="10" custScaleX="292129" custLinFactX="-190528" custLinFactY="-50365" custLinFactNeighborX="-200000" custLinFactNeighborY="-100000">
        <dgm:presLayoutVars>
          <dgm:bulletEnabled val="1"/>
        </dgm:presLayoutVars>
      </dgm:prSet>
      <dgm:spPr/>
    </dgm:pt>
    <dgm:pt modelId="{5A703FB3-1B09-4F5D-8E28-0259DD2BFFBB}" type="pres">
      <dgm:prSet presAssocID="{99843A0B-53F4-492F-A1C4-606C611936AB}" presName="circleB" presStyleLbl="node1" presStyleIdx="7" presStyleCnt="10" custLinFactNeighborX="41818" custLinFactNeighborY="-2522"/>
      <dgm:spPr>
        <a:xfrm>
          <a:off x="6666365" y="1928129"/>
          <a:ext cx="428473" cy="428473"/>
        </a:xfrm>
        <a:prstGeom prst="ellipse">
          <a:avLst/>
        </a:prstGeom>
        <a:solidFill>
          <a:srgbClr val="3333CC">
            <a:hueOff val="-11200000"/>
            <a:satOff val="-46669"/>
            <a:lumOff val="3889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1A7B16B1-B131-44F8-9A33-6260A3BA0835}" type="pres">
      <dgm:prSet presAssocID="{99843A0B-53F4-492F-A1C4-606C611936AB}" presName="spaceB" presStyleCnt="0"/>
      <dgm:spPr/>
    </dgm:pt>
    <dgm:pt modelId="{6CE5E1FC-972E-4939-8814-D211D16E5236}" type="pres">
      <dgm:prSet presAssocID="{B5680C0F-8143-402C-AAC5-8E27D19DD8B4}" presName="space" presStyleCnt="0"/>
      <dgm:spPr/>
    </dgm:pt>
    <dgm:pt modelId="{BD3EB117-5913-4FF8-BD9E-09BFE695C0BD}" type="pres">
      <dgm:prSet presAssocID="{367F234A-7AB3-4369-A5A7-EB665D677DC4}" presName="compositeA" presStyleCnt="0"/>
      <dgm:spPr/>
    </dgm:pt>
    <dgm:pt modelId="{536F4314-26E5-4F07-8D07-2DD6E7E234A7}" type="pres">
      <dgm:prSet presAssocID="{367F234A-7AB3-4369-A5A7-EB665D677DC4}" presName="textA" presStyleLbl="revTx" presStyleIdx="8" presStyleCnt="10" custScaleX="187293" custLinFactX="-195946" custLinFactY="50365" custLinFactNeighborX="-200000" custLinFactNeighborY="100000">
        <dgm:presLayoutVars>
          <dgm:bulletEnabled val="1"/>
        </dgm:presLayoutVars>
      </dgm:prSet>
      <dgm:spPr/>
    </dgm:pt>
    <dgm:pt modelId="{49180514-5299-44DE-8924-B99464286F34}" type="pres">
      <dgm:prSet presAssocID="{367F234A-7AB3-4369-A5A7-EB665D677DC4}" presName="circleA" presStyleLbl="node1" presStyleIdx="8" presStyleCnt="10" custLinFactNeighborX="-12956" custLinFactNeighborY="-2727"/>
      <dgm:spPr>
        <a:xfrm>
          <a:off x="7673031" y="1928129"/>
          <a:ext cx="428473" cy="428473"/>
        </a:xfrm>
        <a:prstGeom prst="ellipse">
          <a:avLst/>
        </a:prstGeom>
        <a:solidFill>
          <a:srgbClr val="3333CC">
            <a:hueOff val="-12800000"/>
            <a:satOff val="-53336"/>
            <a:lumOff val="44445"/>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7D14BBC9-B79F-4E3D-B4D4-E9F7345D5781}" type="pres">
      <dgm:prSet presAssocID="{367F234A-7AB3-4369-A5A7-EB665D677DC4}" presName="spaceA" presStyleCnt="0"/>
      <dgm:spPr/>
    </dgm:pt>
    <dgm:pt modelId="{8E75AE9C-DF9E-49C5-9D4B-445C549866D4}" type="pres">
      <dgm:prSet presAssocID="{A2BB8D1F-8186-45AD-8AE1-9B7810B9E048}" presName="space" presStyleCnt="0"/>
      <dgm:spPr/>
    </dgm:pt>
    <dgm:pt modelId="{C4A459AB-D67C-4A2B-BF99-0FA8147ADBCD}" type="pres">
      <dgm:prSet presAssocID="{002A2C86-8C1E-4E4E-AB7C-EB4B095978A4}" presName="compositeB" presStyleCnt="0"/>
      <dgm:spPr/>
    </dgm:pt>
    <dgm:pt modelId="{AC0E22F8-2719-4E28-A56D-F0E730E9EE7B}" type="pres">
      <dgm:prSet presAssocID="{002A2C86-8C1E-4E4E-AB7C-EB4B095978A4}" presName="textB" presStyleLbl="revTx" presStyleIdx="9" presStyleCnt="10" custScaleX="196362" custLinFactX="115155" custLinFactY="-50000" custLinFactNeighborX="200000" custLinFactNeighborY="-100000">
        <dgm:presLayoutVars>
          <dgm:bulletEnabled val="1"/>
        </dgm:presLayoutVars>
      </dgm:prSet>
      <dgm:spPr/>
    </dgm:pt>
    <dgm:pt modelId="{29685473-F6F0-4A7C-B6D7-24CF95A5E9D1}" type="pres">
      <dgm:prSet presAssocID="{002A2C86-8C1E-4E4E-AB7C-EB4B095978A4}" presName="circleB" presStyleLbl="node1" presStyleIdx="9" presStyleCnt="10" custLinFactNeighborX="-23888" custLinFactNeighborY="-9517"/>
      <dgm:spPr>
        <a:xfrm>
          <a:off x="8677399" y="1928129"/>
          <a:ext cx="428473" cy="428473"/>
        </a:xfrm>
        <a:prstGeom prst="ellipse">
          <a:avLst/>
        </a:prstGeom>
        <a:solidFill>
          <a:srgbClr val="3333CC">
            <a:hueOff val="-14400000"/>
            <a:satOff val="-60003"/>
            <a:lumOff val="5000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B7BEEEF6-FD78-42D8-BFC8-A02D732FF28C}" type="pres">
      <dgm:prSet presAssocID="{002A2C86-8C1E-4E4E-AB7C-EB4B095978A4}" presName="spaceB" presStyleCnt="0"/>
      <dgm:spPr/>
    </dgm:pt>
  </dgm:ptLst>
  <dgm:cxnLst>
    <dgm:cxn modelId="{06BA3A08-9456-424E-ABC9-39F349A6F457}" type="presOf" srcId="{4C7608CC-6A29-43E2-8645-CD78ADEE8E89}" destId="{1CC79535-0F81-4CFE-8ACA-E7E6D796884A}" srcOrd="0" destOrd="0" presId="urn:microsoft.com/office/officeart/2005/8/layout/hProcess11"/>
    <dgm:cxn modelId="{280DA524-98CA-49E1-93FF-1F9602245927}" type="presOf" srcId="{9880BA4F-61E7-4E1B-BD6B-39021C0328C0}" destId="{BEB2A09E-EA23-425C-A836-26374AABB1E2}" srcOrd="0" destOrd="0" presId="urn:microsoft.com/office/officeart/2005/8/layout/hProcess11"/>
    <dgm:cxn modelId="{68702F26-9A50-4319-9D01-CC71268AC7EB}" type="presOf" srcId="{76B52305-50BB-4E49-9DF2-BDE525C0E3A0}" destId="{B8ED4E93-E692-4BEF-82CD-1823BEBE92CE}" srcOrd="0" destOrd="0" presId="urn:microsoft.com/office/officeart/2005/8/layout/hProcess11"/>
    <dgm:cxn modelId="{6775DD2D-419F-40AE-B7CA-70426CE4A0EC}" type="presOf" srcId="{99843A0B-53F4-492F-A1C4-606C611936AB}" destId="{533992D1-C78E-4C92-ACF8-22B79D156885}" srcOrd="0" destOrd="0" presId="urn:microsoft.com/office/officeart/2005/8/layout/hProcess11"/>
    <dgm:cxn modelId="{3000B139-2344-4F0F-A991-27D524B11A00}" srcId="{2114E1D0-A775-4679-95F0-6F8A341793A3}" destId="{76B52305-50BB-4E49-9DF2-BDE525C0E3A0}" srcOrd="0" destOrd="0" parTransId="{1B19BF8A-356F-4542-A3A0-7A77085A2AED}" sibTransId="{26BA1C25-BF63-4F5B-B634-3689C3571887}"/>
    <dgm:cxn modelId="{EA6A6F3F-1945-4961-89D4-4036A780632A}" srcId="{2114E1D0-A775-4679-95F0-6F8A341793A3}" destId="{2A536067-5E44-4867-B051-27855C39E283}" srcOrd="2" destOrd="0" parTransId="{6BD3A45D-81FF-4CA3-8981-695F7F780FEC}" sibTransId="{3A69E857-85B5-49C7-9E18-DC175814CDF3}"/>
    <dgm:cxn modelId="{B7697863-4518-49A6-A30C-182E8B77355E}" srcId="{2114E1D0-A775-4679-95F0-6F8A341793A3}" destId="{99843A0B-53F4-492F-A1C4-606C611936AB}" srcOrd="7" destOrd="0" parTransId="{8DA9713C-21C3-4C81-B23C-3116BE803DF7}" sibTransId="{B5680C0F-8143-402C-AAC5-8E27D19DD8B4}"/>
    <dgm:cxn modelId="{D3E58B46-EEAD-4498-9301-D4BE21B77217}" type="presOf" srcId="{48275573-B8CA-4E52-BE68-B15364EBE180}" destId="{3E473293-C58E-4214-B240-CD463B02D9AE}" srcOrd="0" destOrd="0" presId="urn:microsoft.com/office/officeart/2005/8/layout/hProcess11"/>
    <dgm:cxn modelId="{D5D31451-BB04-4125-9D72-263A283DF8FD}" srcId="{2114E1D0-A775-4679-95F0-6F8A341793A3}" destId="{367F234A-7AB3-4369-A5A7-EB665D677DC4}" srcOrd="8" destOrd="0" parTransId="{63B0CB21-DD99-4BE7-AD92-90CBB9333A80}" sibTransId="{A2BB8D1F-8186-45AD-8AE1-9B7810B9E048}"/>
    <dgm:cxn modelId="{CF9EB180-D445-48A1-9DAD-63F5A3C9C4F5}" srcId="{2114E1D0-A775-4679-95F0-6F8A341793A3}" destId="{9880BA4F-61E7-4E1B-BD6B-39021C0328C0}" srcOrd="6" destOrd="0" parTransId="{2818EC34-A887-441E-A724-D5692BC2F472}" sibTransId="{212C9AAD-D657-4D26-ACDD-5931933B2517}"/>
    <dgm:cxn modelId="{7638088C-596B-4DAE-9B5D-6FC966CEE10C}" srcId="{2114E1D0-A775-4679-95F0-6F8A341793A3}" destId="{002A2C86-8C1E-4E4E-AB7C-EB4B095978A4}" srcOrd="9" destOrd="0" parTransId="{B0500FE2-5315-4EA7-8D5D-B3E890D78225}" sibTransId="{89DC4A5A-2D32-4A6A-A475-4EA9845BFB62}"/>
    <dgm:cxn modelId="{D3000A94-1448-4573-A0A9-0469C2CE498D}" type="presOf" srcId="{2A536067-5E44-4867-B051-27855C39E283}" destId="{25C6237C-6171-47DF-AAD1-4CA6EB314D32}" srcOrd="0" destOrd="0" presId="urn:microsoft.com/office/officeart/2005/8/layout/hProcess11"/>
    <dgm:cxn modelId="{5D757F98-7ACC-4BAE-B2CD-C19BF8C27010}" type="presOf" srcId="{9EAAEFE8-426F-431D-B9CE-E9F78EC9978D}" destId="{8D05786B-D0E7-4C07-8767-96EF58749C2B}" srcOrd="0" destOrd="0" presId="urn:microsoft.com/office/officeart/2005/8/layout/hProcess11"/>
    <dgm:cxn modelId="{49856F9F-8486-4F0F-A442-A4CEBEF9DEA5}" type="presOf" srcId="{367F234A-7AB3-4369-A5A7-EB665D677DC4}" destId="{536F4314-26E5-4F07-8D07-2DD6E7E234A7}" srcOrd="0" destOrd="0" presId="urn:microsoft.com/office/officeart/2005/8/layout/hProcess11"/>
    <dgm:cxn modelId="{34EC21A0-8940-415A-B89A-3CFE8B391513}" srcId="{2114E1D0-A775-4679-95F0-6F8A341793A3}" destId="{48275573-B8CA-4E52-BE68-B15364EBE180}" srcOrd="1" destOrd="0" parTransId="{C80168DF-C645-4A14-B5C4-14EBB8CE7237}" sibTransId="{EEC965C9-B1E0-44FF-9FBF-F0C299D146D1}"/>
    <dgm:cxn modelId="{62F978A0-2379-425D-A4C2-5CAE99F4F4F8}" srcId="{2114E1D0-A775-4679-95F0-6F8A341793A3}" destId="{9EAAEFE8-426F-431D-B9CE-E9F78EC9978D}" srcOrd="4" destOrd="0" parTransId="{7CF73F7D-C3F7-478E-BFA3-6497192EC25D}" sibTransId="{979C0E01-1A56-4C4F-B3BF-0BF8F040D569}"/>
    <dgm:cxn modelId="{F98DBDA4-0701-400F-A123-28233FFAC94B}" srcId="{2114E1D0-A775-4679-95F0-6F8A341793A3}" destId="{4C7608CC-6A29-43E2-8645-CD78ADEE8E89}" srcOrd="5" destOrd="0" parTransId="{E86CFA9D-8636-484F-832F-63A2D51B9BF6}" sibTransId="{D8C9C8D0-A2E7-426D-9BE9-5C5DCCE3C330}"/>
    <dgm:cxn modelId="{A1E61CBD-1A2C-4681-A420-94D12C8E106F}" type="presOf" srcId="{2114E1D0-A775-4679-95F0-6F8A341793A3}" destId="{3580F773-BCAF-4FA7-BF10-B20FEAAF3FE4}" srcOrd="0" destOrd="0" presId="urn:microsoft.com/office/officeart/2005/8/layout/hProcess11"/>
    <dgm:cxn modelId="{BE60A1D7-AD92-4213-9CC0-19B9CDCE51D4}" type="presOf" srcId="{B50C7770-3AAA-45E1-9B85-C7E02FA1CEB1}" destId="{C4F307F0-6E82-4F15-87E4-1A3C82537C41}" srcOrd="0" destOrd="0" presId="urn:microsoft.com/office/officeart/2005/8/layout/hProcess11"/>
    <dgm:cxn modelId="{AD75E0E4-9AD9-4871-A993-77EA968031B9}" type="presOf" srcId="{002A2C86-8C1E-4E4E-AB7C-EB4B095978A4}" destId="{AC0E22F8-2719-4E28-A56D-F0E730E9EE7B}" srcOrd="0" destOrd="0" presId="urn:microsoft.com/office/officeart/2005/8/layout/hProcess11"/>
    <dgm:cxn modelId="{DCD589E7-8D36-4453-A684-684AEDE807AB}" srcId="{2114E1D0-A775-4679-95F0-6F8A341793A3}" destId="{B50C7770-3AAA-45E1-9B85-C7E02FA1CEB1}" srcOrd="3" destOrd="0" parTransId="{AE6FED03-EFDB-4732-8153-6BF25F1EA385}" sibTransId="{00FB0180-9795-46F0-B7C6-0E38CC8032F7}"/>
    <dgm:cxn modelId="{4EBCEBA9-5096-4346-9F01-D29C74465054}" type="presParOf" srcId="{3580F773-BCAF-4FA7-BF10-B20FEAAF3FE4}" destId="{5ED3D1B5-084D-4D4B-9A8B-4C97709F6D4C}" srcOrd="0" destOrd="0" presId="urn:microsoft.com/office/officeart/2005/8/layout/hProcess11"/>
    <dgm:cxn modelId="{3D6497A7-3995-46A2-B317-65ACF7AB9C3A}" type="presParOf" srcId="{3580F773-BCAF-4FA7-BF10-B20FEAAF3FE4}" destId="{AAC62B1C-EA7C-456D-B3F9-5EAAC55B296E}" srcOrd="1" destOrd="0" presId="urn:microsoft.com/office/officeart/2005/8/layout/hProcess11"/>
    <dgm:cxn modelId="{80834229-BE4E-4819-A204-D6AB4AB6FEEF}" type="presParOf" srcId="{AAC62B1C-EA7C-456D-B3F9-5EAAC55B296E}" destId="{B039B899-D1E9-4AF6-9470-44FD5691F9CB}" srcOrd="0" destOrd="0" presId="urn:microsoft.com/office/officeart/2005/8/layout/hProcess11"/>
    <dgm:cxn modelId="{66977EE6-03A6-4EFD-B858-E2B2B44D538E}" type="presParOf" srcId="{B039B899-D1E9-4AF6-9470-44FD5691F9CB}" destId="{B8ED4E93-E692-4BEF-82CD-1823BEBE92CE}" srcOrd="0" destOrd="0" presId="urn:microsoft.com/office/officeart/2005/8/layout/hProcess11"/>
    <dgm:cxn modelId="{035F63C6-EA35-4833-8B09-CC910B1F1B84}" type="presParOf" srcId="{B039B899-D1E9-4AF6-9470-44FD5691F9CB}" destId="{3BB2CCC1-E6C9-4883-B630-A1033B3E0DAB}" srcOrd="1" destOrd="0" presId="urn:microsoft.com/office/officeart/2005/8/layout/hProcess11"/>
    <dgm:cxn modelId="{28A2B1D4-C206-4632-B47A-1BAAE31A5FBA}" type="presParOf" srcId="{B039B899-D1E9-4AF6-9470-44FD5691F9CB}" destId="{2411FD11-4891-4F1B-BCEB-F5915EAEC110}" srcOrd="2" destOrd="0" presId="urn:microsoft.com/office/officeart/2005/8/layout/hProcess11"/>
    <dgm:cxn modelId="{7E1DE424-7B66-4DF6-A2F9-D000B03C94C1}" type="presParOf" srcId="{AAC62B1C-EA7C-456D-B3F9-5EAAC55B296E}" destId="{BA327B5E-B571-4214-95E2-DF30CF20A88F}" srcOrd="1" destOrd="0" presId="urn:microsoft.com/office/officeart/2005/8/layout/hProcess11"/>
    <dgm:cxn modelId="{7D055C46-062F-45D2-A730-5F44957995F1}" type="presParOf" srcId="{AAC62B1C-EA7C-456D-B3F9-5EAAC55B296E}" destId="{C0ABD937-19A4-4E25-ADEB-161D2483865E}" srcOrd="2" destOrd="0" presId="urn:microsoft.com/office/officeart/2005/8/layout/hProcess11"/>
    <dgm:cxn modelId="{2D1FF481-44DA-4F64-9E41-93E5184EC10A}" type="presParOf" srcId="{C0ABD937-19A4-4E25-ADEB-161D2483865E}" destId="{3E473293-C58E-4214-B240-CD463B02D9AE}" srcOrd="0" destOrd="0" presId="urn:microsoft.com/office/officeart/2005/8/layout/hProcess11"/>
    <dgm:cxn modelId="{9E65E4DA-3F6D-457B-B1A5-C3D633CE0854}" type="presParOf" srcId="{C0ABD937-19A4-4E25-ADEB-161D2483865E}" destId="{197C936F-2DF8-4315-9A24-FDA0667A3BDF}" srcOrd="1" destOrd="0" presId="urn:microsoft.com/office/officeart/2005/8/layout/hProcess11"/>
    <dgm:cxn modelId="{A64329C6-DF8D-4ECF-9B6A-1B4CCC72D947}" type="presParOf" srcId="{C0ABD937-19A4-4E25-ADEB-161D2483865E}" destId="{1C053095-1BAC-4A6B-B3C4-B9559AEDB4C6}" srcOrd="2" destOrd="0" presId="urn:microsoft.com/office/officeart/2005/8/layout/hProcess11"/>
    <dgm:cxn modelId="{16AA8DC9-58EF-48C8-9264-FED90E00BD56}" type="presParOf" srcId="{AAC62B1C-EA7C-456D-B3F9-5EAAC55B296E}" destId="{DB1E10CC-C190-4735-B4F8-D8B24B7832B3}" srcOrd="3" destOrd="0" presId="urn:microsoft.com/office/officeart/2005/8/layout/hProcess11"/>
    <dgm:cxn modelId="{6C5A7E23-7128-4899-AE1E-F3C9A92210ED}" type="presParOf" srcId="{AAC62B1C-EA7C-456D-B3F9-5EAAC55B296E}" destId="{90C11E13-E181-4A22-8180-E4F551C26141}" srcOrd="4" destOrd="0" presId="urn:microsoft.com/office/officeart/2005/8/layout/hProcess11"/>
    <dgm:cxn modelId="{49E193B2-FA95-41DC-A355-CABA35324E1B}" type="presParOf" srcId="{90C11E13-E181-4A22-8180-E4F551C26141}" destId="{25C6237C-6171-47DF-AAD1-4CA6EB314D32}" srcOrd="0" destOrd="0" presId="urn:microsoft.com/office/officeart/2005/8/layout/hProcess11"/>
    <dgm:cxn modelId="{67AEE502-27C0-4B2D-96BC-54543CB2F45F}" type="presParOf" srcId="{90C11E13-E181-4A22-8180-E4F551C26141}" destId="{E422D386-843F-4630-AE02-DC9104B57C87}" srcOrd="1" destOrd="0" presId="urn:microsoft.com/office/officeart/2005/8/layout/hProcess11"/>
    <dgm:cxn modelId="{DD2440EB-9F61-4D34-97D9-F1CDD1A1CDEA}" type="presParOf" srcId="{90C11E13-E181-4A22-8180-E4F551C26141}" destId="{9F7F6083-80B1-4EB9-879A-9982D0178C04}" srcOrd="2" destOrd="0" presId="urn:microsoft.com/office/officeart/2005/8/layout/hProcess11"/>
    <dgm:cxn modelId="{0D42C2E9-C899-4F5A-8ED2-B1446EE71C99}" type="presParOf" srcId="{AAC62B1C-EA7C-456D-B3F9-5EAAC55B296E}" destId="{6891489B-E8E8-4442-8703-46C022AD6037}" srcOrd="5" destOrd="0" presId="urn:microsoft.com/office/officeart/2005/8/layout/hProcess11"/>
    <dgm:cxn modelId="{34708B44-EB98-4CF4-BD4B-9AD68855401F}" type="presParOf" srcId="{AAC62B1C-EA7C-456D-B3F9-5EAAC55B296E}" destId="{45E8C66A-D9A3-461D-9303-D86037860ADD}" srcOrd="6" destOrd="0" presId="urn:microsoft.com/office/officeart/2005/8/layout/hProcess11"/>
    <dgm:cxn modelId="{52E6FC02-6621-4EE4-8791-A142851CCB7B}" type="presParOf" srcId="{45E8C66A-D9A3-461D-9303-D86037860ADD}" destId="{C4F307F0-6E82-4F15-87E4-1A3C82537C41}" srcOrd="0" destOrd="0" presId="urn:microsoft.com/office/officeart/2005/8/layout/hProcess11"/>
    <dgm:cxn modelId="{1B99A31F-CFA6-47DB-B7E7-D7A77A9B61CD}" type="presParOf" srcId="{45E8C66A-D9A3-461D-9303-D86037860ADD}" destId="{01120116-719B-4992-859E-7E99317DF6F1}" srcOrd="1" destOrd="0" presId="urn:microsoft.com/office/officeart/2005/8/layout/hProcess11"/>
    <dgm:cxn modelId="{F398D8E7-36B0-4532-8242-F25D8BF05294}" type="presParOf" srcId="{45E8C66A-D9A3-461D-9303-D86037860ADD}" destId="{17610B25-70C5-4ABD-A8D9-CAD0CD38EF19}" srcOrd="2" destOrd="0" presId="urn:microsoft.com/office/officeart/2005/8/layout/hProcess11"/>
    <dgm:cxn modelId="{1D5A8CCC-62FE-4773-B06F-D251F917DEDF}" type="presParOf" srcId="{AAC62B1C-EA7C-456D-B3F9-5EAAC55B296E}" destId="{38589921-3445-4E10-8EE8-46EAAE92DBB6}" srcOrd="7" destOrd="0" presId="urn:microsoft.com/office/officeart/2005/8/layout/hProcess11"/>
    <dgm:cxn modelId="{9E254677-16CA-4E42-9074-9C80E1DCE671}" type="presParOf" srcId="{AAC62B1C-EA7C-456D-B3F9-5EAAC55B296E}" destId="{174335EE-FE9C-46F2-A493-1CD7D7D5E142}" srcOrd="8" destOrd="0" presId="urn:microsoft.com/office/officeart/2005/8/layout/hProcess11"/>
    <dgm:cxn modelId="{734B19BF-0F8C-4166-A380-B7705C67736A}" type="presParOf" srcId="{174335EE-FE9C-46F2-A493-1CD7D7D5E142}" destId="{8D05786B-D0E7-4C07-8767-96EF58749C2B}" srcOrd="0" destOrd="0" presId="urn:microsoft.com/office/officeart/2005/8/layout/hProcess11"/>
    <dgm:cxn modelId="{D5F0897D-9C61-48B3-A234-5602A7C2E354}" type="presParOf" srcId="{174335EE-FE9C-46F2-A493-1CD7D7D5E142}" destId="{1B97E0B9-8A63-4AB3-9DAD-20983A4CD0BC}" srcOrd="1" destOrd="0" presId="urn:microsoft.com/office/officeart/2005/8/layout/hProcess11"/>
    <dgm:cxn modelId="{D307D37F-1A5F-4F7D-84A6-406C622ECF68}" type="presParOf" srcId="{174335EE-FE9C-46F2-A493-1CD7D7D5E142}" destId="{92FA3763-9A40-4E7C-AAF1-F8502B2AAA5A}" srcOrd="2" destOrd="0" presId="urn:microsoft.com/office/officeart/2005/8/layout/hProcess11"/>
    <dgm:cxn modelId="{986E7D97-75C2-40FE-8D30-D6EE8DF1ABA2}" type="presParOf" srcId="{AAC62B1C-EA7C-456D-B3F9-5EAAC55B296E}" destId="{DC98DD16-348A-4729-BA88-B77C4A8B1685}" srcOrd="9" destOrd="0" presId="urn:microsoft.com/office/officeart/2005/8/layout/hProcess11"/>
    <dgm:cxn modelId="{3EFA7FFA-69D9-4C7D-AD43-9CC114D60FC0}" type="presParOf" srcId="{AAC62B1C-EA7C-456D-B3F9-5EAAC55B296E}" destId="{BA3941DB-DCD0-48F5-B64E-3A6AAF8EE363}" srcOrd="10" destOrd="0" presId="urn:microsoft.com/office/officeart/2005/8/layout/hProcess11"/>
    <dgm:cxn modelId="{83E7BE19-9E16-4A01-A4EF-F874672CD2C7}" type="presParOf" srcId="{BA3941DB-DCD0-48F5-B64E-3A6AAF8EE363}" destId="{1CC79535-0F81-4CFE-8ACA-E7E6D796884A}" srcOrd="0" destOrd="0" presId="urn:microsoft.com/office/officeart/2005/8/layout/hProcess11"/>
    <dgm:cxn modelId="{589EE7F1-AAD5-4BF6-9B2E-D3D55C653D01}" type="presParOf" srcId="{BA3941DB-DCD0-48F5-B64E-3A6AAF8EE363}" destId="{9274AD82-2A5D-4DDD-AA45-AB5FA2B78337}" srcOrd="1" destOrd="0" presId="urn:microsoft.com/office/officeart/2005/8/layout/hProcess11"/>
    <dgm:cxn modelId="{4A336810-37A7-475A-8C5B-64734172A734}" type="presParOf" srcId="{BA3941DB-DCD0-48F5-B64E-3A6AAF8EE363}" destId="{D786323C-E3FA-4AE7-BC80-78D74AF84FC4}" srcOrd="2" destOrd="0" presId="urn:microsoft.com/office/officeart/2005/8/layout/hProcess11"/>
    <dgm:cxn modelId="{8D8385FE-CB6B-45FD-B183-A5A8709BABCF}" type="presParOf" srcId="{AAC62B1C-EA7C-456D-B3F9-5EAAC55B296E}" destId="{CC2F1EF9-FCA2-44B7-8E10-13B9AACE238C}" srcOrd="11" destOrd="0" presId="urn:microsoft.com/office/officeart/2005/8/layout/hProcess11"/>
    <dgm:cxn modelId="{B3CE7F07-7621-4253-BE9E-0D85DBE0D581}" type="presParOf" srcId="{AAC62B1C-EA7C-456D-B3F9-5EAAC55B296E}" destId="{3D403549-A01A-41A7-A162-0D573C42B11D}" srcOrd="12" destOrd="0" presId="urn:microsoft.com/office/officeart/2005/8/layout/hProcess11"/>
    <dgm:cxn modelId="{E61446F3-E001-4F28-936E-F32B5D78330E}" type="presParOf" srcId="{3D403549-A01A-41A7-A162-0D573C42B11D}" destId="{BEB2A09E-EA23-425C-A836-26374AABB1E2}" srcOrd="0" destOrd="0" presId="urn:microsoft.com/office/officeart/2005/8/layout/hProcess11"/>
    <dgm:cxn modelId="{B587CF7C-8301-412B-BF2F-EAEA004B1EF1}" type="presParOf" srcId="{3D403549-A01A-41A7-A162-0D573C42B11D}" destId="{3DFAC0D4-B585-416E-BA8C-03C5D13220CE}" srcOrd="1" destOrd="0" presId="urn:microsoft.com/office/officeart/2005/8/layout/hProcess11"/>
    <dgm:cxn modelId="{F85F00CA-0B03-4695-9C82-5B6DB09A9534}" type="presParOf" srcId="{3D403549-A01A-41A7-A162-0D573C42B11D}" destId="{0852A60F-3AC4-43A2-A4E0-3BF0EB2B3B82}" srcOrd="2" destOrd="0" presId="urn:microsoft.com/office/officeart/2005/8/layout/hProcess11"/>
    <dgm:cxn modelId="{17290969-907D-4654-B93D-0E8321BBF97C}" type="presParOf" srcId="{AAC62B1C-EA7C-456D-B3F9-5EAAC55B296E}" destId="{F6CBDBA2-FA62-4317-B67F-A679685D13BE}" srcOrd="13" destOrd="0" presId="urn:microsoft.com/office/officeart/2005/8/layout/hProcess11"/>
    <dgm:cxn modelId="{EE406ED5-1CBE-41F3-880F-C03F67378D01}" type="presParOf" srcId="{AAC62B1C-EA7C-456D-B3F9-5EAAC55B296E}" destId="{190E020B-1A38-4FCB-88DB-E35FECC5C075}" srcOrd="14" destOrd="0" presId="urn:microsoft.com/office/officeart/2005/8/layout/hProcess11"/>
    <dgm:cxn modelId="{680B5D59-80F9-4B4D-B474-5BAA9CE76492}" type="presParOf" srcId="{190E020B-1A38-4FCB-88DB-E35FECC5C075}" destId="{533992D1-C78E-4C92-ACF8-22B79D156885}" srcOrd="0" destOrd="0" presId="urn:microsoft.com/office/officeart/2005/8/layout/hProcess11"/>
    <dgm:cxn modelId="{EA3F55ED-4792-4546-AA59-16D9484FF00D}" type="presParOf" srcId="{190E020B-1A38-4FCB-88DB-E35FECC5C075}" destId="{5A703FB3-1B09-4F5D-8E28-0259DD2BFFBB}" srcOrd="1" destOrd="0" presId="urn:microsoft.com/office/officeart/2005/8/layout/hProcess11"/>
    <dgm:cxn modelId="{7065A20F-55F1-4F2B-954E-3A7440B4E1DA}" type="presParOf" srcId="{190E020B-1A38-4FCB-88DB-E35FECC5C075}" destId="{1A7B16B1-B131-44F8-9A33-6260A3BA0835}" srcOrd="2" destOrd="0" presId="urn:microsoft.com/office/officeart/2005/8/layout/hProcess11"/>
    <dgm:cxn modelId="{7C6BA700-6E29-4A72-8091-B60C389F1378}" type="presParOf" srcId="{AAC62B1C-EA7C-456D-B3F9-5EAAC55B296E}" destId="{6CE5E1FC-972E-4939-8814-D211D16E5236}" srcOrd="15" destOrd="0" presId="urn:microsoft.com/office/officeart/2005/8/layout/hProcess11"/>
    <dgm:cxn modelId="{824A4B50-2317-4F40-B90D-563B49E223FA}" type="presParOf" srcId="{AAC62B1C-EA7C-456D-B3F9-5EAAC55B296E}" destId="{BD3EB117-5913-4FF8-BD9E-09BFE695C0BD}" srcOrd="16" destOrd="0" presId="urn:microsoft.com/office/officeart/2005/8/layout/hProcess11"/>
    <dgm:cxn modelId="{F932D82F-1F6C-4F1E-836E-C3DFE45FC51B}" type="presParOf" srcId="{BD3EB117-5913-4FF8-BD9E-09BFE695C0BD}" destId="{536F4314-26E5-4F07-8D07-2DD6E7E234A7}" srcOrd="0" destOrd="0" presId="urn:microsoft.com/office/officeart/2005/8/layout/hProcess11"/>
    <dgm:cxn modelId="{F3E3F94F-FE46-4EB1-AEF7-75670BE8927D}" type="presParOf" srcId="{BD3EB117-5913-4FF8-BD9E-09BFE695C0BD}" destId="{49180514-5299-44DE-8924-B99464286F34}" srcOrd="1" destOrd="0" presId="urn:microsoft.com/office/officeart/2005/8/layout/hProcess11"/>
    <dgm:cxn modelId="{7DBCADBA-F809-440F-9564-575F4D3EF3B9}" type="presParOf" srcId="{BD3EB117-5913-4FF8-BD9E-09BFE695C0BD}" destId="{7D14BBC9-B79F-4E3D-B4D4-E9F7345D5781}" srcOrd="2" destOrd="0" presId="urn:microsoft.com/office/officeart/2005/8/layout/hProcess11"/>
    <dgm:cxn modelId="{4EC490A5-6482-40CC-9547-1213EB336280}" type="presParOf" srcId="{AAC62B1C-EA7C-456D-B3F9-5EAAC55B296E}" destId="{8E75AE9C-DF9E-49C5-9D4B-445C549866D4}" srcOrd="17" destOrd="0" presId="urn:microsoft.com/office/officeart/2005/8/layout/hProcess11"/>
    <dgm:cxn modelId="{EE9EAEC9-5EBB-4992-A9CC-8DDEE18F2CFA}" type="presParOf" srcId="{AAC62B1C-EA7C-456D-B3F9-5EAAC55B296E}" destId="{C4A459AB-D67C-4A2B-BF99-0FA8147ADBCD}" srcOrd="18" destOrd="0" presId="urn:microsoft.com/office/officeart/2005/8/layout/hProcess11"/>
    <dgm:cxn modelId="{003CE600-F961-410C-87E2-5A2874525B67}" type="presParOf" srcId="{C4A459AB-D67C-4A2B-BF99-0FA8147ADBCD}" destId="{AC0E22F8-2719-4E28-A56D-F0E730E9EE7B}" srcOrd="0" destOrd="0" presId="urn:microsoft.com/office/officeart/2005/8/layout/hProcess11"/>
    <dgm:cxn modelId="{CE0BAF82-C721-471E-94B0-402202B6470A}" type="presParOf" srcId="{C4A459AB-D67C-4A2B-BF99-0FA8147ADBCD}" destId="{29685473-F6F0-4A7C-B6D7-24CF95A5E9D1}" srcOrd="1" destOrd="0" presId="urn:microsoft.com/office/officeart/2005/8/layout/hProcess11"/>
    <dgm:cxn modelId="{7E71872F-30F6-49F3-BE04-E13555B5F724}" type="presParOf" srcId="{C4A459AB-D67C-4A2B-BF99-0FA8147ADBCD}" destId="{B7BEEEF6-FD78-42D8-BFC8-A02D732FF28C}"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D3D1B5-084D-4D4B-9A8B-4C97709F6D4C}">
      <dsp:nvSpPr>
        <dsp:cNvPr id="0" name=""/>
        <dsp:cNvSpPr/>
      </dsp:nvSpPr>
      <dsp:spPr>
        <a:xfrm>
          <a:off x="0" y="1068787"/>
          <a:ext cx="8919323" cy="1526511"/>
        </a:xfrm>
        <a:prstGeom prst="notchedRightArrow">
          <a:avLst/>
        </a:prstGeom>
        <a:solidFill>
          <a:srgbClr val="3333CC">
            <a:tint val="40000"/>
            <a:hueOff val="0"/>
            <a:satOff val="0"/>
            <a:lumOff val="0"/>
            <a:alphaOff val="0"/>
          </a:srgbClr>
        </a:solidFill>
        <a:ln>
          <a:noFill/>
        </a:ln>
        <a:effectLst/>
      </dsp:spPr>
      <dsp:style>
        <a:lnRef idx="0">
          <a:scrgbClr r="0" g="0" b="0"/>
        </a:lnRef>
        <a:fillRef idx="1">
          <a:scrgbClr r="0" g="0" b="0"/>
        </a:fillRef>
        <a:effectRef idx="0">
          <a:scrgbClr r="0" g="0" b="0"/>
        </a:effectRef>
        <a:fontRef idx="minor"/>
      </dsp:style>
    </dsp:sp>
    <dsp:sp modelId="{B8ED4E93-E692-4BEF-82CD-1823BEBE92CE}">
      <dsp:nvSpPr>
        <dsp:cNvPr id="0" name=""/>
        <dsp:cNvSpPr/>
      </dsp:nvSpPr>
      <dsp:spPr>
        <a:xfrm>
          <a:off x="421805" y="0"/>
          <a:ext cx="605514" cy="15265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en-US" sz="1200" kern="1200" dirty="0">
              <a:solidFill>
                <a:srgbClr val="000000">
                  <a:hueOff val="0"/>
                  <a:satOff val="0"/>
                  <a:lumOff val="0"/>
                  <a:alphaOff val="0"/>
                </a:srgbClr>
              </a:solidFill>
              <a:latin typeface="Times New Roman"/>
              <a:ea typeface="+mn-ea"/>
              <a:cs typeface="+mn-cs"/>
            </a:rPr>
            <a:t>Tech Req Doc(TRD)     </a:t>
          </a:r>
          <a:r>
            <a:rPr lang="en-US" sz="1200" b="1" i="0" kern="1200" dirty="0">
              <a:solidFill>
                <a:srgbClr val="000000">
                  <a:hueOff val="0"/>
                  <a:satOff val="0"/>
                  <a:lumOff val="0"/>
                  <a:alphaOff val="0"/>
                </a:srgbClr>
              </a:solidFill>
              <a:latin typeface="Times New Roman"/>
              <a:ea typeface="+mn-ea"/>
              <a:cs typeface="+mn-cs"/>
            </a:rPr>
            <a:t>July 2022</a:t>
          </a:r>
          <a:endParaRPr lang="en-US" sz="1400" b="1" i="0" kern="1200" dirty="0">
            <a:solidFill>
              <a:srgbClr val="000000">
                <a:hueOff val="0"/>
                <a:satOff val="0"/>
                <a:lumOff val="0"/>
                <a:alphaOff val="0"/>
              </a:srgbClr>
            </a:solidFill>
            <a:latin typeface="Times New Roman"/>
            <a:ea typeface="+mn-ea"/>
            <a:cs typeface="+mn-cs"/>
          </a:endParaRPr>
        </a:p>
      </dsp:txBody>
      <dsp:txXfrm>
        <a:off x="421805" y="0"/>
        <a:ext cx="605514" cy="1526511"/>
      </dsp:txXfrm>
    </dsp:sp>
    <dsp:sp modelId="{3BB2CCC1-E6C9-4883-B630-A1033B3E0DAB}">
      <dsp:nvSpPr>
        <dsp:cNvPr id="0" name=""/>
        <dsp:cNvSpPr/>
      </dsp:nvSpPr>
      <dsp:spPr>
        <a:xfrm>
          <a:off x="554058" y="1737635"/>
          <a:ext cx="341007" cy="341007"/>
        </a:xfrm>
        <a:prstGeom prst="ellipse">
          <a:avLst/>
        </a:prstGeom>
        <a:solidFill>
          <a:srgbClr val="3333CC">
            <a:hueOff val="0"/>
            <a:satOff val="0"/>
            <a:lumOff val="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3E473293-C58E-4214-B240-CD463B02D9AE}">
      <dsp:nvSpPr>
        <dsp:cNvPr id="0" name=""/>
        <dsp:cNvSpPr/>
      </dsp:nvSpPr>
      <dsp:spPr>
        <a:xfrm>
          <a:off x="872196" y="2289767"/>
          <a:ext cx="654140" cy="15265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altLang="ja-JP" sz="1200" kern="1200" dirty="0">
              <a:solidFill>
                <a:srgbClr val="000000">
                  <a:hueOff val="0"/>
                  <a:satOff val="0"/>
                  <a:lumOff val="0"/>
                  <a:alphaOff val="0"/>
                </a:srgbClr>
              </a:solidFill>
              <a:latin typeface="Times New Roman"/>
              <a:ea typeface="+mn-ea"/>
              <a:cs typeface="+mn-cs"/>
            </a:rPr>
            <a:t>TRD,CMD</a:t>
          </a:r>
        </a:p>
        <a:p>
          <a:pPr marL="0" lvl="0" indent="0" algn="ctr" defTabSz="533400">
            <a:lnSpc>
              <a:spcPct val="90000"/>
            </a:lnSpc>
            <a:spcBef>
              <a:spcPct val="0"/>
            </a:spcBef>
            <a:spcAft>
              <a:spcPct val="35000"/>
            </a:spcAft>
            <a:buNone/>
          </a:pPr>
          <a:r>
            <a:rPr lang="en-US" sz="1200" kern="1200" dirty="0">
              <a:solidFill>
                <a:srgbClr val="000000">
                  <a:hueOff val="0"/>
                  <a:satOff val="0"/>
                  <a:lumOff val="0"/>
                  <a:alphaOff val="0"/>
                </a:srgbClr>
              </a:solidFill>
              <a:latin typeface="Times New Roman"/>
              <a:ea typeface="+mn-ea"/>
              <a:cs typeface="+mn-cs"/>
            </a:rPr>
            <a:t>Call Proposals </a:t>
          </a:r>
          <a:r>
            <a:rPr lang="en-US" sz="1400" b="1" kern="1200" dirty="0">
              <a:solidFill>
                <a:srgbClr val="000000">
                  <a:hueOff val="0"/>
                  <a:satOff val="0"/>
                  <a:lumOff val="0"/>
                  <a:alphaOff val="0"/>
                </a:srgbClr>
              </a:solidFill>
              <a:latin typeface="Times New Roman"/>
              <a:ea typeface="+mn-ea"/>
              <a:cs typeface="+mn-cs"/>
            </a:rPr>
            <a:t>Sept 2022</a:t>
          </a:r>
          <a:endParaRPr lang="en-US" sz="1200" b="1" kern="1200" dirty="0">
            <a:solidFill>
              <a:srgbClr val="000000">
                <a:hueOff val="0"/>
                <a:satOff val="0"/>
                <a:lumOff val="0"/>
                <a:alphaOff val="0"/>
              </a:srgbClr>
            </a:solidFill>
            <a:latin typeface="Times New Roman"/>
            <a:ea typeface="+mn-ea"/>
            <a:cs typeface="+mn-cs"/>
          </a:endParaRPr>
        </a:p>
      </dsp:txBody>
      <dsp:txXfrm>
        <a:off x="872196" y="2289767"/>
        <a:ext cx="654140" cy="1526511"/>
      </dsp:txXfrm>
    </dsp:sp>
    <dsp:sp modelId="{197C936F-2DF8-4315-9A24-FDA0667A3BDF}">
      <dsp:nvSpPr>
        <dsp:cNvPr id="0" name=""/>
        <dsp:cNvSpPr/>
      </dsp:nvSpPr>
      <dsp:spPr>
        <a:xfrm>
          <a:off x="990889" y="1737635"/>
          <a:ext cx="341007" cy="341007"/>
        </a:xfrm>
        <a:prstGeom prst="ellipse">
          <a:avLst/>
        </a:prstGeom>
        <a:solidFill>
          <a:srgbClr val="3333CC">
            <a:hueOff val="-1600000"/>
            <a:satOff val="-6667"/>
            <a:lumOff val="5556"/>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25C6237C-6171-47DF-AAD1-4CA6EB314D32}">
      <dsp:nvSpPr>
        <dsp:cNvPr id="0" name=""/>
        <dsp:cNvSpPr/>
      </dsp:nvSpPr>
      <dsp:spPr>
        <a:xfrm>
          <a:off x="1296333" y="12105"/>
          <a:ext cx="753259" cy="15265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b" anchorCtr="0">
          <a:noAutofit/>
        </a:bodyPr>
        <a:lstStyle/>
        <a:p>
          <a:pPr marL="0" lvl="0" indent="0" algn="ctr" defTabSz="488950">
            <a:lnSpc>
              <a:spcPct val="90000"/>
            </a:lnSpc>
            <a:spcBef>
              <a:spcPct val="0"/>
            </a:spcBef>
            <a:spcAft>
              <a:spcPct val="35000"/>
            </a:spcAft>
            <a:buNone/>
          </a:pPr>
          <a:r>
            <a:rPr lang="en-US" sz="1100" kern="1200" dirty="0">
              <a:effectLst/>
            </a:rPr>
            <a:t>Presentation of proposa</a:t>
          </a:r>
          <a:r>
            <a:rPr lang="en-US" sz="1050" kern="1200" dirty="0">
              <a:effectLst/>
            </a:rPr>
            <a:t>l</a:t>
          </a:r>
          <a:r>
            <a:rPr lang="en-US" sz="1100" kern="1200" dirty="0">
              <a:effectLst/>
            </a:rPr>
            <a:t>s</a:t>
          </a:r>
        </a:p>
        <a:p>
          <a:pPr marL="0" lvl="0" indent="0" algn="ctr" defTabSz="488950">
            <a:lnSpc>
              <a:spcPct val="90000"/>
            </a:lnSpc>
            <a:spcBef>
              <a:spcPct val="0"/>
            </a:spcBef>
            <a:spcAft>
              <a:spcPct val="35000"/>
            </a:spcAft>
            <a:buNone/>
          </a:pPr>
          <a:r>
            <a:rPr lang="en-US" altLang="ja-JP" sz="1100" b="1" kern="1200" dirty="0">
              <a:solidFill>
                <a:srgbClr val="000000">
                  <a:hueOff val="0"/>
                  <a:satOff val="0"/>
                  <a:lumOff val="0"/>
                  <a:alphaOff val="0"/>
                </a:srgbClr>
              </a:solidFill>
              <a:effectLst/>
              <a:latin typeface="Times New Roman"/>
              <a:ea typeface="+mn-ea"/>
              <a:cs typeface="+mn-cs"/>
            </a:rPr>
            <a:t>May </a:t>
          </a:r>
          <a:r>
            <a:rPr lang="en-US" sz="1200" b="1" kern="1200" dirty="0">
              <a:solidFill>
                <a:srgbClr val="000000">
                  <a:hueOff val="0"/>
                  <a:satOff val="0"/>
                  <a:lumOff val="0"/>
                  <a:alphaOff val="0"/>
                </a:srgbClr>
              </a:solidFill>
              <a:latin typeface="Times New Roman"/>
              <a:ea typeface="+mn-ea"/>
              <a:cs typeface="+mn-cs"/>
            </a:rPr>
            <a:t>2023</a:t>
          </a:r>
          <a:endParaRPr lang="en-US" sz="1400" b="1" kern="1200" dirty="0">
            <a:solidFill>
              <a:srgbClr val="000000">
                <a:hueOff val="0"/>
                <a:satOff val="0"/>
                <a:lumOff val="0"/>
                <a:alphaOff val="0"/>
              </a:srgbClr>
            </a:solidFill>
            <a:latin typeface="Times New Roman"/>
            <a:ea typeface="+mn-ea"/>
            <a:cs typeface="+mn-cs"/>
          </a:endParaRPr>
        </a:p>
      </dsp:txBody>
      <dsp:txXfrm>
        <a:off x="1296333" y="12105"/>
        <a:ext cx="753259" cy="1526511"/>
      </dsp:txXfrm>
    </dsp:sp>
    <dsp:sp modelId="{E422D386-843F-4630-AE02-DC9104B57C87}">
      <dsp:nvSpPr>
        <dsp:cNvPr id="0" name=""/>
        <dsp:cNvSpPr/>
      </dsp:nvSpPr>
      <dsp:spPr>
        <a:xfrm>
          <a:off x="2028440" y="1736005"/>
          <a:ext cx="341801" cy="306384"/>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C4F307F0-6E82-4F15-87E4-1A3C82537C41}">
      <dsp:nvSpPr>
        <dsp:cNvPr id="0" name=""/>
        <dsp:cNvSpPr/>
      </dsp:nvSpPr>
      <dsp:spPr>
        <a:xfrm>
          <a:off x="1879340" y="2274853"/>
          <a:ext cx="697518" cy="15101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kumimoji="1" lang="en-US" altLang="ja-JP" sz="1200" kern="1200" dirty="0">
              <a:solidFill>
                <a:srgbClr val="000000">
                  <a:hueOff val="0"/>
                  <a:satOff val="0"/>
                  <a:lumOff val="0"/>
                  <a:alphaOff val="0"/>
                </a:srgbClr>
              </a:solidFill>
              <a:latin typeface="Times New Roman"/>
              <a:ea typeface="+mn-ea"/>
              <a:cs typeface="+mn-cs"/>
            </a:rPr>
            <a:t>Std. DraftV1.9 Proposals</a:t>
          </a:r>
          <a:endParaRPr kumimoji="1" lang="ja-JP" altLang="ja-JP" sz="1200"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Nov. 2023</a:t>
          </a:r>
        </a:p>
      </dsp:txBody>
      <dsp:txXfrm>
        <a:off x="1879340" y="2274853"/>
        <a:ext cx="697518" cy="1510147"/>
      </dsp:txXfrm>
    </dsp:sp>
    <dsp:sp modelId="{01120116-719B-4992-859E-7E99317DF6F1}">
      <dsp:nvSpPr>
        <dsp:cNvPr id="0" name=""/>
        <dsp:cNvSpPr/>
      </dsp:nvSpPr>
      <dsp:spPr>
        <a:xfrm>
          <a:off x="2515944" y="1718436"/>
          <a:ext cx="341007" cy="341007"/>
        </a:xfrm>
        <a:prstGeom prst="ellipse">
          <a:avLst/>
        </a:prstGeom>
        <a:solidFill>
          <a:srgbClr val="3333CC">
            <a:hueOff val="-4800000"/>
            <a:satOff val="-20001"/>
            <a:lumOff val="16667"/>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8D05786B-D0E7-4C07-8767-96EF58749C2B}">
      <dsp:nvSpPr>
        <dsp:cNvPr id="0" name=""/>
        <dsp:cNvSpPr/>
      </dsp:nvSpPr>
      <dsp:spPr>
        <a:xfrm>
          <a:off x="2334942" y="97681"/>
          <a:ext cx="813284" cy="14791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0">
          <a:noAutofit/>
        </a:bodyPr>
        <a:lstStyle/>
        <a:p>
          <a:pPr marL="0" lvl="0" indent="0" algn="ctr" defTabSz="800100">
            <a:lnSpc>
              <a:spcPct val="100000"/>
            </a:lnSpc>
            <a:spcBef>
              <a:spcPct val="0"/>
            </a:spcBef>
            <a:spcAft>
              <a:spcPct val="35000"/>
            </a:spcAft>
            <a:buNone/>
          </a:pPr>
          <a:r>
            <a:rPr kumimoji="1" lang="en-US" altLang="ja-JP" sz="1800" kern="1200" baseline="30000" dirty="0">
              <a:solidFill>
                <a:srgbClr val="000000">
                  <a:hueOff val="0"/>
                  <a:satOff val="0"/>
                  <a:lumOff val="0"/>
                  <a:alphaOff val="0"/>
                </a:srgbClr>
              </a:solidFill>
              <a:latin typeface="Times New Roman"/>
              <a:ea typeface="+mn-ea"/>
              <a:cs typeface="+mn-cs"/>
            </a:rPr>
            <a:t>Std Draft V1,11 and Comment Resolution</a:t>
          </a:r>
        </a:p>
        <a:p>
          <a:pPr marL="0" lvl="0" indent="0" algn="ctr" defTabSz="800100">
            <a:lnSpc>
              <a:spcPct val="90000"/>
            </a:lnSpc>
            <a:spcBef>
              <a:spcPct val="0"/>
            </a:spcBef>
            <a:spcAft>
              <a:spcPct val="35000"/>
            </a:spcAft>
            <a:buNone/>
          </a:pPr>
          <a:r>
            <a:rPr lang="en-US" sz="1200" b="1" kern="1200" dirty="0">
              <a:solidFill>
                <a:srgbClr val="000000">
                  <a:hueOff val="0"/>
                  <a:satOff val="0"/>
                  <a:lumOff val="0"/>
                  <a:alphaOff val="0"/>
                </a:srgbClr>
              </a:solidFill>
              <a:latin typeface="Times New Roman"/>
              <a:ea typeface="+mn-ea"/>
              <a:cs typeface="+mn-cs"/>
            </a:rPr>
            <a:t>Jan. 2024</a:t>
          </a:r>
        </a:p>
      </dsp:txBody>
      <dsp:txXfrm>
        <a:off x="2334942" y="97681"/>
        <a:ext cx="813284" cy="1479128"/>
      </dsp:txXfrm>
    </dsp:sp>
    <dsp:sp modelId="{1B97E0B9-8A63-4AB3-9DAD-20983A4CD0BC}">
      <dsp:nvSpPr>
        <dsp:cNvPr id="0" name=""/>
        <dsp:cNvSpPr/>
      </dsp:nvSpPr>
      <dsp:spPr>
        <a:xfrm>
          <a:off x="2990720" y="1719116"/>
          <a:ext cx="341007" cy="341007"/>
        </a:xfrm>
        <a:prstGeom prst="ellipse">
          <a:avLst/>
        </a:prstGeom>
        <a:solidFill>
          <a:srgbClr val="3333CC">
            <a:hueOff val="-6400000"/>
            <a:satOff val="-26668"/>
            <a:lumOff val="22223"/>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1CC79535-0F81-4CFE-8ACA-E7E6D796884A}">
      <dsp:nvSpPr>
        <dsp:cNvPr id="0" name=""/>
        <dsp:cNvSpPr/>
      </dsp:nvSpPr>
      <dsp:spPr>
        <a:xfrm>
          <a:off x="2898302" y="2239438"/>
          <a:ext cx="896071" cy="15265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Upload preliminary draft v1.12 on WG repository to revise for finalizing</a:t>
          </a:r>
          <a:r>
            <a:rPr lang="en-US" sz="1400" kern="1200" dirty="0">
              <a:solidFill>
                <a:srgbClr val="000000">
                  <a:hueOff val="0"/>
                  <a:satOff val="0"/>
                  <a:lumOff val="0"/>
                  <a:alphaOff val="0"/>
                </a:srgbClr>
              </a:solidFill>
              <a:latin typeface="Times New Roman"/>
              <a:ea typeface="+mn-ea"/>
              <a:cs typeface="+mn-cs"/>
            </a:rPr>
            <a:t> v1</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Feb. 2024</a:t>
          </a:r>
        </a:p>
      </dsp:txBody>
      <dsp:txXfrm>
        <a:off x="2898302" y="2239438"/>
        <a:ext cx="896071" cy="1526511"/>
      </dsp:txXfrm>
    </dsp:sp>
    <dsp:sp modelId="{9274AD82-2A5D-4DDD-AA45-AB5FA2B78337}">
      <dsp:nvSpPr>
        <dsp:cNvPr id="0" name=""/>
        <dsp:cNvSpPr/>
      </dsp:nvSpPr>
      <dsp:spPr>
        <a:xfrm>
          <a:off x="3962865" y="1728336"/>
          <a:ext cx="341007" cy="341007"/>
        </a:xfrm>
        <a:prstGeom prst="ellipse">
          <a:avLst/>
        </a:prstGeom>
        <a:solidFill>
          <a:srgbClr val="3333CC">
            <a:hueOff val="-8000001"/>
            <a:satOff val="-33335"/>
            <a:lumOff val="27778"/>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BEB2A09E-EA23-425C-A836-26374AABB1E2}">
      <dsp:nvSpPr>
        <dsp:cNvPr id="0" name=""/>
        <dsp:cNvSpPr/>
      </dsp:nvSpPr>
      <dsp:spPr>
        <a:xfrm>
          <a:off x="3853357" y="2572263"/>
          <a:ext cx="551355" cy="12440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1st LB </a:t>
          </a: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recirculation</a:t>
          </a:r>
          <a:endPar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May 2024</a:t>
          </a:r>
        </a:p>
        <a:p>
          <a:pPr marL="0" lvl="0" indent="0" algn="ctr" defTabSz="533400">
            <a:lnSpc>
              <a:spcPct val="90000"/>
            </a:lnSpc>
            <a:spcBef>
              <a:spcPct val="0"/>
            </a:spcBef>
            <a:spcAft>
              <a:spcPct val="35000"/>
            </a:spcAft>
            <a:buNone/>
          </a:pPr>
          <a:endParaRPr lang="en-US" sz="1400" b="1" kern="1200" dirty="0">
            <a:solidFill>
              <a:srgbClr val="000000">
                <a:hueOff val="0"/>
                <a:satOff val="0"/>
                <a:lumOff val="0"/>
                <a:alphaOff val="0"/>
              </a:srgbClr>
            </a:solidFill>
            <a:latin typeface="Times New Roman"/>
            <a:ea typeface="+mn-ea"/>
            <a:cs typeface="+mn-cs"/>
          </a:endParaRPr>
        </a:p>
      </dsp:txBody>
      <dsp:txXfrm>
        <a:off x="3853357" y="2572263"/>
        <a:ext cx="551355" cy="1244015"/>
      </dsp:txXfrm>
    </dsp:sp>
    <dsp:sp modelId="{3DFAC0D4-B585-416E-BA8C-03C5D13220CE}">
      <dsp:nvSpPr>
        <dsp:cNvPr id="0" name=""/>
        <dsp:cNvSpPr/>
      </dsp:nvSpPr>
      <dsp:spPr>
        <a:xfrm>
          <a:off x="4572664" y="1729105"/>
          <a:ext cx="341007" cy="341007"/>
        </a:xfrm>
        <a:prstGeom prst="ellipse">
          <a:avLst/>
        </a:prstGeom>
        <a:solidFill>
          <a:srgbClr val="3333CC">
            <a:hueOff val="-9600000"/>
            <a:satOff val="-40002"/>
            <a:lumOff val="33334"/>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533992D1-C78E-4C92-ACF8-22B79D156885}">
      <dsp:nvSpPr>
        <dsp:cNvPr id="0" name=""/>
        <dsp:cNvSpPr/>
      </dsp:nvSpPr>
      <dsp:spPr>
        <a:xfrm>
          <a:off x="4322321" y="0"/>
          <a:ext cx="890147" cy="15265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Conditional approval for Sponsor Ballot (SB)</a:t>
          </a:r>
          <a:endParaRPr kumimoji="1" lang="ja-JP"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a:t>
          </a:r>
          <a:r>
            <a:rPr lang="en-US" sz="1400" b="1" kern="1200" dirty="0">
              <a:solidFill>
                <a:srgbClr val="000000">
                  <a:hueOff val="0"/>
                  <a:satOff val="0"/>
                  <a:lumOff val="0"/>
                  <a:alphaOff val="0"/>
                </a:srgbClr>
              </a:solidFill>
              <a:latin typeface="Times New Roman"/>
              <a:ea typeface="+mn-ea"/>
              <a:cs typeface="+mn-cs"/>
            </a:rPr>
            <a:t>July 2024</a:t>
          </a:r>
        </a:p>
      </dsp:txBody>
      <dsp:txXfrm>
        <a:off x="4322321" y="0"/>
        <a:ext cx="890147" cy="1526511"/>
      </dsp:txXfrm>
    </dsp:sp>
    <dsp:sp modelId="{5A703FB3-1B09-4F5D-8E28-0259DD2BFFBB}">
      <dsp:nvSpPr>
        <dsp:cNvPr id="0" name=""/>
        <dsp:cNvSpPr/>
      </dsp:nvSpPr>
      <dsp:spPr>
        <a:xfrm>
          <a:off x="5929473" y="1729035"/>
          <a:ext cx="341007" cy="341007"/>
        </a:xfrm>
        <a:prstGeom prst="ellipse">
          <a:avLst/>
        </a:prstGeom>
        <a:solidFill>
          <a:srgbClr val="3333CC">
            <a:hueOff val="-11200000"/>
            <a:satOff val="-46669"/>
            <a:lumOff val="3889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536F4314-26E5-4F07-8D07-2DD6E7E234A7}">
      <dsp:nvSpPr>
        <dsp:cNvPr id="0" name=""/>
        <dsp:cNvSpPr/>
      </dsp:nvSpPr>
      <dsp:spPr>
        <a:xfrm>
          <a:off x="5213009" y="2289767"/>
          <a:ext cx="570701" cy="15265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WG letter ballot (LB)</a:t>
          </a:r>
          <a:endParaRPr kumimoji="1" lang="ja-JP"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Sept. 2024</a:t>
          </a:r>
        </a:p>
      </dsp:txBody>
      <dsp:txXfrm>
        <a:off x="5213009" y="2289767"/>
        <a:ext cx="570701" cy="1526511"/>
      </dsp:txXfrm>
    </dsp:sp>
    <dsp:sp modelId="{49180514-5299-44DE-8924-B99464286F34}">
      <dsp:nvSpPr>
        <dsp:cNvPr id="0" name=""/>
        <dsp:cNvSpPr/>
      </dsp:nvSpPr>
      <dsp:spPr>
        <a:xfrm>
          <a:off x="6490164" y="1728336"/>
          <a:ext cx="341007" cy="341007"/>
        </a:xfrm>
        <a:prstGeom prst="ellipse">
          <a:avLst/>
        </a:prstGeom>
        <a:solidFill>
          <a:srgbClr val="3333CC">
            <a:hueOff val="-12800000"/>
            <a:satOff val="-53336"/>
            <a:lumOff val="44445"/>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AC0E22F8-2719-4E28-A56D-F0E730E9EE7B}">
      <dsp:nvSpPr>
        <dsp:cNvPr id="0" name=""/>
        <dsp:cNvSpPr/>
      </dsp:nvSpPr>
      <dsp:spPr>
        <a:xfrm>
          <a:off x="7967560" y="0"/>
          <a:ext cx="598335" cy="15265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err="1">
              <a:solidFill>
                <a:srgbClr val="000000">
                  <a:hueOff val="0"/>
                  <a:satOff val="0"/>
                  <a:lumOff val="0"/>
                  <a:alphaOff val="0"/>
                </a:srgbClr>
              </a:solidFill>
              <a:latin typeface="Times New Roman"/>
              <a:ea typeface="+mn-ea"/>
              <a:cs typeface="+mn-cs"/>
            </a:rPr>
            <a:t>Revcom</a:t>
          </a:r>
          <a:r>
            <a:rPr lang="en-US" sz="1400" kern="1200" dirty="0">
              <a:solidFill>
                <a:srgbClr val="000000">
                  <a:hueOff val="0"/>
                  <a:satOff val="0"/>
                  <a:lumOff val="0"/>
                  <a:alphaOff val="0"/>
                </a:srgbClr>
              </a:solidFill>
              <a:latin typeface="Times New Roman"/>
              <a:ea typeface="+mn-ea"/>
              <a:cs typeface="+mn-cs"/>
            </a:rPr>
            <a:t> Approve   </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July 2025</a:t>
          </a:r>
        </a:p>
      </dsp:txBody>
      <dsp:txXfrm>
        <a:off x="7967560" y="0"/>
        <a:ext cx="598335" cy="1526511"/>
      </dsp:txXfrm>
    </dsp:sp>
    <dsp:sp modelId="{29685473-F6F0-4A7C-B6D7-24CF95A5E9D1}">
      <dsp:nvSpPr>
        <dsp:cNvPr id="0" name=""/>
        <dsp:cNvSpPr/>
      </dsp:nvSpPr>
      <dsp:spPr>
        <a:xfrm>
          <a:off x="7054454" y="1705182"/>
          <a:ext cx="341007" cy="341007"/>
        </a:xfrm>
        <a:prstGeom prst="ellipse">
          <a:avLst/>
        </a:prstGeom>
        <a:solidFill>
          <a:srgbClr val="3333CC">
            <a:hueOff val="-14400000"/>
            <a:satOff val="-60003"/>
            <a:lumOff val="5000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2024/3/15</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3</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002626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Shoichet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14</a:t>
            </a:fld>
            <a:endParaRPr kumimoji="1" lang="ja-JP" altLang="en-US" dirty="0"/>
          </a:p>
        </p:txBody>
      </p:sp>
    </p:spTree>
    <p:extLst>
      <p:ext uri="{BB962C8B-B14F-4D97-AF65-F5344CB8AC3E}">
        <p14:creationId xmlns:p14="http://schemas.microsoft.com/office/powerpoint/2010/main" val="8055891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1"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950178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8B1BE53-0473-474E-A0A8-8E2CBAF09E75}" type="slidenum">
              <a:rPr lang="en-US" altLang="ja-JP" sz="2400" smtClean="0"/>
              <a:pPr eaLnBrk="1" hangingPunct="1">
                <a:spcBef>
                  <a:spcPct val="0"/>
                </a:spcBef>
              </a:pPr>
              <a:t>16</a:t>
            </a:fld>
            <a:endParaRPr lang="en-US" altLang="ja-JP" sz="2400" dirty="0"/>
          </a:p>
        </p:txBody>
      </p:sp>
    </p:spTree>
    <p:extLst>
      <p:ext uri="{BB962C8B-B14F-4D97-AF65-F5344CB8AC3E}">
        <p14:creationId xmlns:p14="http://schemas.microsoft.com/office/powerpoint/2010/main" val="405845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2024</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2024</a:t>
            </a:r>
            <a:endParaRPr lang="en-US" altLang="ja-JP" dirty="0"/>
          </a:p>
        </p:txBody>
      </p:sp>
    </p:spTree>
    <p:extLst>
      <p:ext uri="{BB962C8B-B14F-4D97-AF65-F5344CB8AC3E}">
        <p14:creationId xmlns:p14="http://schemas.microsoft.com/office/powerpoint/2010/main" val="3899199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050" b="1" i="0" u="none" strike="noStrike" cap="none">
                <a:solidFill>
                  <a:schemeClr val="dk1"/>
                </a:solidFill>
                <a:latin typeface="Times New Roman"/>
                <a:ea typeface="Times New Roman"/>
                <a:cs typeface="Times New Roman"/>
                <a:sym typeface="Times New Roman"/>
              </a:defRPr>
            </a:lvl1pPr>
            <a:lvl2pPr marL="342900" marR="0" lvl="1"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2pPr>
            <a:lvl3pPr marL="685800" marR="0" lvl="2"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3pPr>
            <a:lvl4pPr marL="1028700" marR="0" lvl="3"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4pPr>
            <a:lvl5pPr marL="1371600" marR="0" lvl="4"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5pPr>
            <a:lvl6pPr marL="1714500" marR="0" lvl="5"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6pPr>
            <a:lvl7pPr marL="2057400" marR="0" lvl="6"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7pPr>
            <a:lvl8pPr marL="2400300" marR="0" lvl="7"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8pPr>
            <a:lvl9pPr marL="2743200" marR="0" lvl="8"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9pPr>
          </a:lstStyle>
          <a:p>
            <a:r>
              <a:rPr lang="en-US" altLang="ja-JP"/>
              <a:t>March 2024</a:t>
            </a:r>
            <a:endParaRPr dirty="0"/>
          </a:p>
        </p:txBody>
      </p:sp>
      <p:sp>
        <p:nvSpPr>
          <p:cNvPr id="24" name="Google Shape;24;p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1pPr>
            <a:lvl2pPr marL="342900" marR="0" lvl="1"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2pPr>
            <a:lvl3pPr marL="685800" marR="0" lvl="2"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3pPr>
            <a:lvl4pPr marL="1028700" marR="0" lvl="3"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4pPr>
            <a:lvl5pPr marL="1371600" marR="0" lvl="4"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5pPr>
            <a:lvl6pPr marL="1714500" marR="0" lvl="5"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6pPr>
            <a:lvl7pPr marL="2057400" marR="0" lvl="6"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7pPr>
            <a:lvl8pPr marL="2400300" marR="0" lvl="7"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8pPr>
            <a:lvl9pPr marL="2743200" marR="0" lvl="8"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9pPr>
          </a:lstStyle>
          <a:p>
            <a:endParaRPr dirty="0"/>
          </a:p>
        </p:txBody>
      </p:sp>
      <p:sp>
        <p:nvSpPr>
          <p:cNvPr id="25" name="Google Shape;25;p2"/>
          <p:cNvSpPr txBox="1">
            <a:spLocks noGrp="1"/>
          </p:cNvSpPr>
          <p:nvPr>
            <p:ph type="sldNum" idx="12"/>
          </p:nvPr>
        </p:nvSpPr>
        <p:spPr>
          <a:xfrm>
            <a:off x="4341814"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a:t>
            </a:fld>
            <a:endParaRPr dirty="0"/>
          </a:p>
        </p:txBody>
      </p:sp>
    </p:spTree>
    <p:extLst>
      <p:ext uri="{BB962C8B-B14F-4D97-AF65-F5344CB8AC3E}">
        <p14:creationId xmlns:p14="http://schemas.microsoft.com/office/powerpoint/2010/main" val="28924768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AA02A-616C-4E17-8A93-3825B53DED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23A5485-2567-4A3C-AED1-61D1D6FF72FC}"/>
              </a:ext>
            </a:extLst>
          </p:cNvPr>
          <p:cNvSpPr>
            <a:spLocks noGrp="1"/>
          </p:cNvSpPr>
          <p:nvPr>
            <p:ph type="dt" idx="10"/>
          </p:nvPr>
        </p:nvSpPr>
        <p:spPr/>
        <p:txBody>
          <a:bodyPr/>
          <a:lstStyle/>
          <a:p>
            <a:r>
              <a:rPr lang="en-US" altLang="ja-JP"/>
              <a:t>March 2024</a:t>
            </a:r>
            <a:endParaRPr lang="en-US" dirty="0"/>
          </a:p>
        </p:txBody>
      </p:sp>
      <p:sp>
        <p:nvSpPr>
          <p:cNvPr id="4" name="Footer Placeholder 3">
            <a:extLst>
              <a:ext uri="{FF2B5EF4-FFF2-40B4-BE49-F238E27FC236}">
                <a16:creationId xmlns:a16="http://schemas.microsoft.com/office/drawing/2014/main" id="{7AEEA305-65EE-473A-BF72-82E3EDA22B3A}"/>
              </a:ext>
            </a:extLst>
          </p:cNvPr>
          <p:cNvSpPr>
            <a:spLocks noGrp="1"/>
          </p:cNvSpPr>
          <p:nvPr>
            <p:ph type="ftr" idx="11"/>
          </p:nvPr>
        </p:nvSpPr>
        <p:spPr/>
        <p:txBody>
          <a:bodyPr/>
          <a:lstStyle/>
          <a:p>
            <a:endParaRPr lang="en-US" dirty="0"/>
          </a:p>
        </p:txBody>
      </p:sp>
      <p:sp>
        <p:nvSpPr>
          <p:cNvPr id="5" name="Slide Number Placeholder 4">
            <a:extLst>
              <a:ext uri="{FF2B5EF4-FFF2-40B4-BE49-F238E27FC236}">
                <a16:creationId xmlns:a16="http://schemas.microsoft.com/office/drawing/2014/main" id="{76CD15C4-BF0C-464A-A7A9-4C5E6442477B}"/>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
        <p:nvSpPr>
          <p:cNvPr id="7" name="Text Placeholder 6">
            <a:extLst>
              <a:ext uri="{FF2B5EF4-FFF2-40B4-BE49-F238E27FC236}">
                <a16:creationId xmlns:a16="http://schemas.microsoft.com/office/drawing/2014/main" id="{B71F6D75-D907-4825-A915-1687F92F5EB3}"/>
              </a:ext>
            </a:extLst>
          </p:cNvPr>
          <p:cNvSpPr>
            <a:spLocks noGrp="1"/>
          </p:cNvSpPr>
          <p:nvPr>
            <p:ph type="body" sz="quarter" idx="13"/>
          </p:nvPr>
        </p:nvSpPr>
        <p:spPr>
          <a:xfrm>
            <a:off x="685800" y="1844675"/>
            <a:ext cx="7772400" cy="4459872"/>
          </a:xfrm>
        </p:spPr>
        <p:txBody>
          <a:bodyPr/>
          <a:lstStyle>
            <a:lvl1pPr marL="457200" indent="-431800">
              <a:buSzPct val="100000"/>
              <a:buFont typeface="Arial" panose="020B0604020202020204" pitchFamily="34" charset="0"/>
              <a:buChar char="•"/>
              <a:defRPr sz="2400">
                <a:latin typeface="Times New Roman" panose="02020603050405020304" pitchFamily="18" charset="0"/>
                <a:cs typeface="Times New Roman" panose="02020603050405020304" pitchFamily="18" charset="0"/>
              </a:defRPr>
            </a:lvl1pPr>
            <a:lvl2pPr marL="914400" indent="-406400">
              <a:buSzPct val="100000"/>
              <a:buFont typeface="Arial" panose="020B0604020202020204" pitchFamily="34" charset="0"/>
              <a:buChar char="–"/>
              <a:defRPr sz="2000">
                <a:latin typeface="Times New Roman" panose="02020603050405020304" pitchFamily="18" charset="0"/>
                <a:cs typeface="Times New Roman" panose="02020603050405020304" pitchFamily="18" charset="0"/>
              </a:defRPr>
            </a:lvl2pPr>
            <a:lvl3pPr>
              <a:buSzPct val="100000"/>
              <a:defRPr sz="1800">
                <a:latin typeface="Times New Roman" panose="02020603050405020304" pitchFamily="18" charset="0"/>
                <a:cs typeface="Times New Roman" panose="02020603050405020304" pitchFamily="18" charset="0"/>
              </a:defRPr>
            </a:lvl3pPr>
            <a:lvl4pPr>
              <a:buSzPct val="100000"/>
              <a:defRPr sz="1600">
                <a:latin typeface="Times New Roman" panose="02020603050405020304" pitchFamily="18" charset="0"/>
                <a:cs typeface="Times New Roman" panose="02020603050405020304" pitchFamily="18" charset="0"/>
              </a:defRPr>
            </a:lvl4pPr>
            <a:lvl5pPr>
              <a:buSzPct val="100000"/>
              <a:defRPr sz="1600">
                <a:latin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0357492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xfrm>
            <a:off x="4342399" y="6475413"/>
            <a:ext cx="535403" cy="184666"/>
          </a:xfrm>
          <a:ln/>
        </p:spPr>
        <p:txBody>
          <a:bodyPr/>
          <a:lstStyle>
            <a:lvl1pPr>
              <a:defRPr sz="1200">
                <a:latin typeface="+mj-lt"/>
              </a:defRPr>
            </a:lvl1pPr>
          </a:lstStyle>
          <a:p>
            <a:pPr>
              <a:defRPr/>
            </a:pPr>
            <a:r>
              <a:rPr lang="en-US">
                <a:solidFill>
                  <a:srgbClr val="000000"/>
                </a:solidFill>
              </a:rPr>
              <a:t>Slide </a:t>
            </a:r>
            <a:fld id="{C65D8D74-25E4-4A14-9B13-1C1CBE0663D9}" type="slidenum">
              <a:rPr lang="en-US" smtClean="0">
                <a:solidFill>
                  <a:srgbClr val="000000"/>
                </a:solidFill>
              </a:rPr>
              <a:pPr>
                <a:defRPr/>
              </a:pPr>
              <a:t>‹#›</a:t>
            </a:fld>
            <a:endParaRPr lang="en-US" dirty="0">
              <a:solidFill>
                <a:srgbClr val="000000"/>
              </a:solidFill>
              <a:latin typeface="+mj-lt"/>
            </a:endParaRPr>
          </a:p>
        </p:txBody>
      </p:sp>
      <p:sp>
        <p:nvSpPr>
          <p:cNvPr id="5" name="タイトル 4"/>
          <p:cNvSpPr>
            <a:spLocks noGrp="1"/>
          </p:cNvSpPr>
          <p:nvPr>
            <p:ph type="title"/>
          </p:nvPr>
        </p:nvSpPr>
        <p:spPr/>
        <p:txBody>
          <a:bodyPr/>
          <a:lstStyle/>
          <a:p>
            <a:r>
              <a:rPr kumimoji="1" lang="ja-JP" altLang="en-US"/>
              <a:t>マスタ タイトルの書式設定</a:t>
            </a:r>
          </a:p>
        </p:txBody>
      </p:sp>
      <p:sp>
        <p:nvSpPr>
          <p:cNvPr id="8" name="Rectangle 4">
            <a:extLst>
              <a:ext uri="{FF2B5EF4-FFF2-40B4-BE49-F238E27FC236}">
                <a16:creationId xmlns:a16="http://schemas.microsoft.com/office/drawing/2014/main" id="{8B7B025E-5AD3-4FC8-8538-2264AD38BF1A}"/>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a:solidFill>
                  <a:srgbClr val="000000"/>
                </a:solidFill>
                <a:latin typeface="Times New Roman" pitchFamily="18" charset="0"/>
              </a:rPr>
              <a:t>March 2024</a:t>
            </a:r>
            <a:endParaRPr kumimoji="0" lang="en-US" altLang="ja-JP" dirty="0">
              <a:solidFill>
                <a:srgbClr val="000000"/>
              </a:solidFill>
              <a:latin typeface="Times New Roman" pitchFamily="18" charset="0"/>
            </a:endParaRPr>
          </a:p>
        </p:txBody>
      </p:sp>
      <p:sp>
        <p:nvSpPr>
          <p:cNvPr id="9" name="フッター プレースホルダー 4">
            <a:extLst>
              <a:ext uri="{FF2B5EF4-FFF2-40B4-BE49-F238E27FC236}">
                <a16:creationId xmlns:a16="http://schemas.microsoft.com/office/drawing/2014/main" id="{674B2FA7-A919-49FF-9D77-45873A0BBCFE}"/>
              </a:ext>
            </a:extLst>
          </p:cNvPr>
          <p:cNvSpPr>
            <a:spLocks noGrp="1"/>
          </p:cNvSpPr>
          <p:nvPr>
            <p:ph type="ftr" sz="quarter" idx="3"/>
          </p:nvPr>
        </p:nvSpPr>
        <p:spPr>
          <a:xfrm>
            <a:off x="5220072" y="6453336"/>
            <a:ext cx="3744416" cy="553998"/>
          </a:xfrm>
        </p:spPr>
        <p:txBody>
          <a:bodyPr/>
          <a:lstStyle>
            <a:lvl1pPr>
              <a:defRPr>
                <a:latin typeface="+mj-lt"/>
              </a:defRPr>
            </a:lvl1pPr>
          </a:lstStyle>
          <a:p>
            <a:endParaRPr lang="en-US" altLang="ja-JP" sz="1200" dirty="0">
              <a:solidFill>
                <a:srgbClr val="000000"/>
              </a:solidFill>
            </a:endParaRPr>
          </a:p>
        </p:txBody>
      </p:sp>
    </p:spTree>
    <p:extLst>
      <p:ext uri="{BB962C8B-B14F-4D97-AF65-F5344CB8AC3E}">
        <p14:creationId xmlns:p14="http://schemas.microsoft.com/office/powerpoint/2010/main" val="10959992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DCEF14-0175-5588-24B4-A27120416AB8}"/>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7A0EE947-6269-F580-E3CB-75339F210265}"/>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98D2BD4B-4AE7-1C50-E00B-05311CE60858}"/>
              </a:ext>
            </a:extLst>
          </p:cNvPr>
          <p:cNvSpPr>
            <a:spLocks noGrp="1"/>
          </p:cNvSpPr>
          <p:nvPr>
            <p:ph type="sldNum" sz="quarter" idx="12"/>
          </p:nvPr>
        </p:nvSpPr>
        <p:spPr/>
        <p:txBody>
          <a:bodyPr/>
          <a:lstStyle>
            <a:lvl1pPr>
              <a:defRPr/>
            </a:lvl1pPr>
          </a:lstStyle>
          <a:p>
            <a:r>
              <a:rPr lang="en-US" altLang="ja-JP"/>
              <a:t>Slide </a:t>
            </a:r>
            <a:fld id="{1B8858A5-62B6-9F48-B9FB-F96DB222C215}" type="slidenum">
              <a:rPr lang="en-US" altLang="ja-JP"/>
              <a:pPr/>
              <a:t>‹#›</a:t>
            </a:fld>
            <a:endParaRPr lang="en-US" altLang="ja-JP"/>
          </a:p>
        </p:txBody>
      </p:sp>
    </p:spTree>
    <p:extLst>
      <p:ext uri="{BB962C8B-B14F-4D97-AF65-F5344CB8AC3E}">
        <p14:creationId xmlns:p14="http://schemas.microsoft.com/office/powerpoint/2010/main" val="4028758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2024</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2024</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2024</a:t>
            </a:r>
            <a:endParaRPr lang="en-US" altLang="ja-JP" dirty="0"/>
          </a:p>
        </p:txBody>
      </p:sp>
    </p:spTree>
    <p:extLst>
      <p:ext uri="{BB962C8B-B14F-4D97-AF65-F5344CB8AC3E}">
        <p14:creationId xmlns:p14="http://schemas.microsoft.com/office/powerpoint/2010/main" val="11421778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2024</a:t>
            </a:r>
            <a:endParaRPr lang="en-US" altLang="ja-JP" dirty="0"/>
          </a:p>
        </p:txBody>
      </p:sp>
    </p:spTree>
    <p:extLst>
      <p:ext uri="{BB962C8B-B14F-4D97-AF65-F5344CB8AC3E}">
        <p14:creationId xmlns:p14="http://schemas.microsoft.com/office/powerpoint/2010/main" val="297604991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2024</a:t>
            </a:r>
            <a:endParaRPr lang="en-US" altLang="ja-JP" dirty="0"/>
          </a:p>
        </p:txBody>
      </p:sp>
      <p:sp>
        <p:nvSpPr>
          <p:cNvPr id="3" name="スライド番号プレースホルダー 3">
            <a:extLst>
              <a:ext uri="{FF2B5EF4-FFF2-40B4-BE49-F238E27FC236}">
                <a16:creationId xmlns:a16="http://schemas.microsoft.com/office/drawing/2014/main" id="{7ECC3DA4-3912-A8BD-408D-1306053DAF66}"/>
              </a:ext>
            </a:extLst>
          </p:cNvPr>
          <p:cNvSpPr txBox="1">
            <a:spLocks/>
          </p:cNvSpPr>
          <p:nvPr userDrawn="1"/>
        </p:nvSpPr>
        <p:spPr bwMode="auto">
          <a:xfrm>
            <a:off x="4374646" y="6486295"/>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marL="0" algn="ctr" defTabSz="457200" rtl="0" eaLnBrk="1" latinLnBrk="0" hangingPunct="1">
              <a:defRPr sz="1400"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Slide </a:t>
            </a:r>
            <a:fld id="{266A080E-4E30-4968-B029-7CF782D6220C}" type="slidenum">
              <a:rPr lang="en-US" altLang="ja-JP" smtClean="0"/>
              <a:pPr/>
              <a:t>‹#›</a:t>
            </a:fld>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2024</a:t>
            </a:r>
            <a:endParaRPr lang="en-US" altLang="ja-JP" dirty="0"/>
          </a:p>
        </p:txBody>
      </p:sp>
      <p:sp>
        <p:nvSpPr>
          <p:cNvPr id="3" name="スライド番号プレースホルダー 3">
            <a:extLst>
              <a:ext uri="{FF2B5EF4-FFF2-40B4-BE49-F238E27FC236}">
                <a16:creationId xmlns:a16="http://schemas.microsoft.com/office/drawing/2014/main" id="{692C7D50-C90F-466E-DE10-88956826EED5}"/>
              </a:ext>
            </a:extLst>
          </p:cNvPr>
          <p:cNvSpPr txBox="1">
            <a:spLocks/>
          </p:cNvSpPr>
          <p:nvPr userDrawn="1"/>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marL="0" algn="ctr" defTabSz="457200" rtl="0" eaLnBrk="1" latinLnBrk="0" hangingPunct="1">
              <a:defRPr sz="1400"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Slide </a:t>
            </a:r>
            <a:fld id="{266A080E-4E30-4968-B029-7CF782D6220C}" type="slidenum">
              <a:rPr lang="en-US" altLang="ja-JP" smtClean="0"/>
              <a:pPr/>
              <a:t>‹#›</a:t>
            </a:fld>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2024</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2024</a:t>
            </a:r>
            <a:endParaRPr lang="en-US" altLang="ja-JP" dirty="0"/>
          </a:p>
        </p:txBody>
      </p:sp>
      <p:sp>
        <p:nvSpPr>
          <p:cNvPr id="3" name="スライド番号プレースホルダー 3">
            <a:extLst>
              <a:ext uri="{FF2B5EF4-FFF2-40B4-BE49-F238E27FC236}">
                <a16:creationId xmlns:a16="http://schemas.microsoft.com/office/drawing/2014/main" id="{F0D3190D-3C0A-C5B0-B33C-7B275E84AA1A}"/>
              </a:ext>
            </a:extLst>
          </p:cNvPr>
          <p:cNvSpPr>
            <a:spLocks noGrp="1"/>
          </p:cNvSpPr>
          <p:nvPr>
            <p:ph type="sldNum" sz="quarter" idx="13"/>
          </p:nvPr>
        </p:nvSpPr>
        <p:spPr>
          <a:xfrm>
            <a:off x="4276676" y="6475413"/>
            <a:ext cx="666849" cy="215444"/>
          </a:xfrm>
        </p:spPr>
        <p:txBody>
          <a:bodyPr/>
          <a:lstStyle>
            <a:lvl1pPr>
              <a:defRPr/>
            </a:lvl1pPr>
          </a:lstStyle>
          <a:p>
            <a:r>
              <a:rPr lang="en-US" altLang="ja-JP" dirty="0"/>
              <a:t>Slide </a:t>
            </a:r>
            <a:fld id="{266A080E-4E30-4968-B029-7CF782D6220C}" type="slidenum">
              <a:rPr lang="en-US" altLang="ja-JP"/>
              <a:pPr/>
              <a:t>‹#›</a:t>
            </a:fld>
            <a:endParaRPr lang="en-US" altLang="ja-JP" dirty="0"/>
          </a:p>
        </p:txBody>
      </p:sp>
    </p:spTree>
    <p:extLst>
      <p:ext uri="{BB962C8B-B14F-4D97-AF65-F5344CB8AC3E}">
        <p14:creationId xmlns:p14="http://schemas.microsoft.com/office/powerpoint/2010/main" val="3864895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802.15-24-0185-00-06ma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2024</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787025" y="6463844"/>
            <a:ext cx="2552629" cy="276999"/>
          </a:xfrm>
          <a:prstGeom prst="rect">
            <a:avLst/>
          </a:prstGeom>
        </p:spPr>
        <p:txBody>
          <a:bodyPr wrap="square">
            <a:spAutoFit/>
          </a:bodyPr>
          <a:lstStyle/>
          <a:p>
            <a:r>
              <a:rPr lang="en-US" altLang="ja-JP" sz="1200" dirty="0"/>
              <a:t>Ryuji Kohno(YNU/YRP-IAI)</a:t>
            </a:r>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 id="2147483697" r:id="rId9"/>
    <p:sldLayoutId id="2147483699" r:id="rId10"/>
    <p:sldLayoutId id="2147483710" r:id="rId11"/>
    <p:sldLayoutId id="2147483711" r:id="rId12"/>
    <p:sldLayoutId id="2147483712" r:id="rId13"/>
    <p:sldLayoutId id="2147483713" r:id="rId14"/>
  </p:sldLayoutIdLst>
  <p:hf hdr="0" ft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hyperlink" Target="mailto:marco.hernandez@ieee.org" TargetMode="External"/><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329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 Closing Report for March 2024]</a:t>
            </a:r>
          </a:p>
          <a:p>
            <a:r>
              <a:rPr lang="en-US" altLang="ja-JP" sz="1600" b="1" dirty="0">
                <a:ea typeface="ＭＳ Ｐゴシック" charset="-128"/>
              </a:rPr>
              <a:t>Date Submitted: </a:t>
            </a:r>
            <a:r>
              <a:rPr lang="en-US" altLang="ja-JP" sz="1600" dirty="0">
                <a:ea typeface="ＭＳ Ｐゴシック" charset="-128"/>
              </a:rPr>
              <a:t>[14</a:t>
            </a:r>
            <a:r>
              <a:rPr lang="en-US" altLang="ja-JP" sz="1600" baseline="30000" dirty="0">
                <a:ea typeface="ＭＳ Ｐゴシック" charset="-128"/>
              </a:rPr>
              <a:t>th</a:t>
            </a:r>
            <a:r>
              <a:rPr lang="en-US" altLang="ja-JP" sz="1600" dirty="0">
                <a:ea typeface="ＭＳ Ｐゴシック" charset="-128"/>
              </a:rPr>
              <a:t> March 2024]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a:t>
            </a:r>
            <a:r>
              <a:rPr lang="en-US" altLang="ko-KR" sz="1600" dirty="0">
                <a:solidFill>
                  <a:srgbClr val="000000"/>
                </a:solidFill>
                <a:ea typeface="굴림" pitchFamily="50" charset="-127"/>
              </a:rPr>
              <a:t> [1;Yokohama National University, 2;YRP International Alliance Institute(YRP-IAI)]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Address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79-5 Tokiwadai, Hodogaya-ku, Yokohama, 240-8501 Japan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2; </a:t>
            </a:r>
            <a:r>
              <a:rPr kumimoji="0" lang="pl-PL"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YRP1 Blg., 3-4 HikarinoOka, Yokosuka-City, Kanagawa, 239-0847 Japan</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Voice:</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+81-90-5408-0611], FAX: [+81-45-383-5528],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Email:</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kohno@ynu.ac.jp,  2: kohno@yrp-iai.jp] Re: []</a:t>
            </a:r>
            <a:endParaRPr lang="en-US" altLang="ja-JP" sz="1600" dirty="0">
              <a:solidFill>
                <a:srgbClr val="000000"/>
              </a:solidFill>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TG15.6ma for Revision of P802.15.6-2012 with Enhanced Dependability March 2024.]</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日付プレースホルダー 1">
            <a:extLst>
              <a:ext uri="{FF2B5EF4-FFF2-40B4-BE49-F238E27FC236}">
                <a16:creationId xmlns:a16="http://schemas.microsoft.com/office/drawing/2014/main" id="{2F68B29C-93AD-42D4-8D62-D6AAA500564C}"/>
              </a:ext>
            </a:extLst>
          </p:cNvPr>
          <p:cNvSpPr>
            <a:spLocks noGrp="1"/>
          </p:cNvSpPr>
          <p:nvPr>
            <p:ph type="dt" sz="half" idx="2"/>
          </p:nvPr>
        </p:nvSpPr>
        <p:spPr>
          <a:xfrm>
            <a:off x="684483" y="394156"/>
            <a:ext cx="1600200" cy="215444"/>
          </a:xfrm>
        </p:spPr>
        <p:txBody>
          <a:bodyPr/>
          <a:lstStyle/>
          <a:p>
            <a:r>
              <a:rPr lang="en-US" altLang="ja-JP"/>
              <a:t>March 2024</a:t>
            </a:r>
            <a:endParaRPr lang="en-US" altLang="ja-JP" dirty="0"/>
          </a:p>
        </p:txBody>
      </p:sp>
    </p:spTree>
    <p:extLst>
      <p:ext uri="{BB962C8B-B14F-4D97-AF65-F5344CB8AC3E}">
        <p14:creationId xmlns:p14="http://schemas.microsoft.com/office/powerpoint/2010/main" val="2082315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CA27B59-ECBD-F48A-BC6E-4290A7E47D3B}"/>
              </a:ext>
            </a:extLst>
          </p:cNvPr>
          <p:cNvSpPr>
            <a:spLocks noGrp="1"/>
          </p:cNvSpPr>
          <p:nvPr>
            <p:ph type="title"/>
          </p:nvPr>
        </p:nvSpPr>
        <p:spPr>
          <a:xfrm>
            <a:off x="69850" y="578009"/>
            <a:ext cx="9004300" cy="792490"/>
          </a:xfrm>
        </p:spPr>
        <p:txBody>
          <a:bodyPr/>
          <a:lstStyle/>
          <a:p>
            <a:r>
              <a:rPr kumimoji="0" lang="en-US" altLang="ja-JP" sz="2400" b="1" i="0" u="none" strike="noStrike" kern="0" cap="none" spc="0" normalizeH="0" baseline="0" noProof="0" dirty="0">
                <a:ln>
                  <a:noFill/>
                </a:ln>
                <a:solidFill>
                  <a:srgbClr val="000000"/>
                </a:solidFill>
                <a:effectLst/>
                <a:uLnTx/>
                <a:uFillTx/>
                <a:latin typeface="+mn-ea"/>
                <a:ea typeface="+mn-ea"/>
                <a:cs typeface="Times New Roman"/>
                <a:sym typeface="Times New Roman"/>
              </a:rPr>
              <a:t>FEC/HARQ for 64 </a:t>
            </a:r>
            <a:r>
              <a:rPr kumimoji="0" lang="en-US" altLang="ja-JP" sz="2400" b="1" dirty="0">
                <a:solidFill>
                  <a:srgbClr val="000000"/>
                </a:solidFill>
                <a:latin typeface="+mn-ea"/>
                <a:ea typeface="+mn-ea"/>
                <a:cs typeface="Times New Roman"/>
                <a:sym typeface="Times New Roman"/>
              </a:rPr>
              <a:t>Combinations of </a:t>
            </a:r>
            <a:r>
              <a:rPr kumimoji="0" lang="en-US" altLang="ja-JP" sz="2400" b="1" i="0" u="none" strike="noStrike" kern="0" cap="none" spc="0" normalizeH="0" baseline="0" noProof="0" dirty="0">
                <a:ln>
                  <a:noFill/>
                </a:ln>
                <a:solidFill>
                  <a:srgbClr val="000000"/>
                </a:solidFill>
                <a:effectLst/>
                <a:uLnTx/>
                <a:uFillTx/>
                <a:latin typeface="+mn-ea"/>
                <a:ea typeface="+mn-ea"/>
                <a:cs typeface="Times New Roman"/>
                <a:sym typeface="Times New Roman"/>
              </a:rPr>
              <a:t>8 Coexistence Classes </a:t>
            </a:r>
            <a:br>
              <a:rPr kumimoji="0" lang="en-US" altLang="ja-JP" sz="2400" b="1" i="0" u="none" strike="noStrike" kern="0" cap="none" spc="0" normalizeH="0" baseline="0" noProof="0" dirty="0">
                <a:ln>
                  <a:noFill/>
                </a:ln>
                <a:solidFill>
                  <a:srgbClr val="000000"/>
                </a:solidFill>
                <a:effectLst/>
                <a:uLnTx/>
                <a:uFillTx/>
                <a:latin typeface="+mn-ea"/>
                <a:ea typeface="+mn-ea"/>
                <a:cs typeface="Times New Roman"/>
                <a:sym typeface="Times New Roman"/>
              </a:rPr>
            </a:br>
            <a:r>
              <a:rPr kumimoji="0" lang="en-US" altLang="ja-JP" sz="2400" b="1" i="0" u="none" strike="noStrike" kern="0" cap="none" spc="0" normalizeH="0" baseline="0" noProof="0" dirty="0">
                <a:ln>
                  <a:noFill/>
                </a:ln>
                <a:solidFill>
                  <a:srgbClr val="000000"/>
                </a:solidFill>
                <a:effectLst/>
                <a:uLnTx/>
                <a:uFillTx/>
                <a:latin typeface="ADLaM Display" panose="020F0502020204030204" pitchFamily="2" charset="0"/>
                <a:ea typeface="ADLaM Display" panose="020F0502020204030204" pitchFamily="2" charset="0"/>
                <a:cs typeface="ADLaM Display" panose="020F0502020204030204" pitchFamily="2" charset="0"/>
                <a:sym typeface="Times New Roman"/>
              </a:rPr>
              <a:t>×</a:t>
            </a:r>
            <a:r>
              <a:rPr kumimoji="0" lang="en-US" altLang="ja-JP" sz="2400" b="1" i="0" u="none" strike="noStrike" kern="0" cap="none" spc="0" normalizeH="0" baseline="0" noProof="0" dirty="0">
                <a:ln>
                  <a:noFill/>
                </a:ln>
                <a:solidFill>
                  <a:srgbClr val="000000"/>
                </a:solidFill>
                <a:effectLst/>
                <a:uLnTx/>
                <a:uFillTx/>
                <a:latin typeface="+mn-ea"/>
                <a:ea typeface="+mn-ea"/>
                <a:cs typeface="Times New Roman"/>
                <a:sym typeface="Times New Roman"/>
              </a:rPr>
              <a:t> 8 QoS Packet Levels</a:t>
            </a:r>
            <a:endParaRPr kumimoji="1" lang="ja-JP" altLang="en-US" sz="3200" b="1" dirty="0">
              <a:latin typeface="+mn-ea"/>
              <a:ea typeface="+mn-ea"/>
            </a:endParaRPr>
          </a:p>
        </p:txBody>
      </p:sp>
      <p:sp>
        <p:nvSpPr>
          <p:cNvPr id="3" name="日付プレースホルダー 2">
            <a:extLst>
              <a:ext uri="{FF2B5EF4-FFF2-40B4-BE49-F238E27FC236}">
                <a16:creationId xmlns:a16="http://schemas.microsoft.com/office/drawing/2014/main" id="{FDD6005F-B91B-D90C-1D20-07C5CF679ACF}"/>
              </a:ext>
            </a:extLst>
          </p:cNvPr>
          <p:cNvSpPr>
            <a:spLocks noGrp="1"/>
          </p:cNvSpPr>
          <p:nvPr>
            <p:ph type="dt" idx="10"/>
          </p:nvPr>
        </p:nvSpPr>
        <p:spPr/>
        <p:txBody>
          <a:bodyPr/>
          <a:lstStyle/>
          <a:p>
            <a:r>
              <a:rPr lang="en-US" altLang="ja-JP"/>
              <a:t>March 2024</a:t>
            </a:r>
            <a:endParaRPr lang="en-US" dirty="0"/>
          </a:p>
        </p:txBody>
      </p:sp>
      <p:sp>
        <p:nvSpPr>
          <p:cNvPr id="4" name="スライド番号プレースホルダー 3">
            <a:extLst>
              <a:ext uri="{FF2B5EF4-FFF2-40B4-BE49-F238E27FC236}">
                <a16:creationId xmlns:a16="http://schemas.microsoft.com/office/drawing/2014/main" id="{2E170962-E92D-64AF-46BE-20BED70C456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10</a:t>
            </a:fld>
            <a:endParaRPr dirty="0"/>
          </a:p>
        </p:txBody>
      </p:sp>
      <p:sp>
        <p:nvSpPr>
          <p:cNvPr id="7" name="Content Placeholder 2">
            <a:extLst>
              <a:ext uri="{FF2B5EF4-FFF2-40B4-BE49-F238E27FC236}">
                <a16:creationId xmlns:a16="http://schemas.microsoft.com/office/drawing/2014/main" id="{0600EB28-75D8-9334-A3E6-24030A8099C7}"/>
              </a:ext>
            </a:extLst>
          </p:cNvPr>
          <p:cNvSpPr>
            <a:spLocks noGrp="1"/>
          </p:cNvSpPr>
          <p:nvPr>
            <p:ph type="body" sz="quarter" idx="13"/>
          </p:nvPr>
        </p:nvSpPr>
        <p:spPr>
          <a:xfrm>
            <a:off x="647699" y="5601917"/>
            <a:ext cx="8106833" cy="722682"/>
          </a:xfrm>
          <a:prstGeom prst="rect">
            <a:avLst/>
          </a:prstGeom>
        </p:spPr>
        <p:txBody>
          <a:bodyPr/>
          <a:lstStyle/>
          <a:p>
            <a:pPr marL="182880" indent="-182880"/>
            <a:r>
              <a:rPr kumimoji="1" lang="en-US" altLang="ja-JP" sz="1800" dirty="0"/>
              <a:t>FEC codes and Hybrid ARQ have been designed for 8 ×</a:t>
            </a:r>
            <a:r>
              <a:rPr lang="ja-JP" altLang="en-US" sz="1800" dirty="0"/>
              <a:t> </a:t>
            </a:r>
            <a:r>
              <a:rPr lang="en-US" altLang="ja-JP" sz="1800" dirty="0"/>
              <a:t>8</a:t>
            </a:r>
            <a:r>
              <a:rPr lang="ja-JP" altLang="en-US" sz="1800" dirty="0"/>
              <a:t> </a:t>
            </a:r>
            <a:r>
              <a:rPr lang="en-US" altLang="ja-JP" sz="1800" dirty="0"/>
              <a:t>=</a:t>
            </a:r>
            <a:r>
              <a:rPr lang="ja-JP" altLang="en-US" sz="1800" dirty="0"/>
              <a:t> </a:t>
            </a:r>
            <a:r>
              <a:rPr lang="en-US" altLang="ja-JP" sz="1800" dirty="0"/>
              <a:t>64</a:t>
            </a:r>
            <a:r>
              <a:rPr lang="ja-JP" altLang="en-US" sz="1800" dirty="0"/>
              <a:t> </a:t>
            </a:r>
            <a:r>
              <a:rPr lang="en-US" altLang="ja-JP" sz="1800" dirty="0"/>
              <a:t>combinations</a:t>
            </a:r>
            <a:r>
              <a:rPr lang="ja-JP" altLang="en-US" sz="1800" dirty="0"/>
              <a:t> </a:t>
            </a:r>
            <a:r>
              <a:rPr lang="en-US" altLang="ja-JP" sz="1800" dirty="0"/>
              <a:t>for</a:t>
            </a:r>
            <a:r>
              <a:rPr lang="ja-JP" altLang="en-US" sz="1800" dirty="0"/>
              <a:t> </a:t>
            </a:r>
            <a:r>
              <a:rPr lang="en-US" altLang="ja-JP" sz="1800" dirty="0"/>
              <a:t>QoS</a:t>
            </a:r>
            <a:r>
              <a:rPr lang="ja-JP" altLang="en-US" sz="1800" dirty="0"/>
              <a:t> </a:t>
            </a:r>
            <a:r>
              <a:rPr lang="en-US" altLang="ja-JP" sz="1800" dirty="0"/>
              <a:t>levels</a:t>
            </a:r>
            <a:r>
              <a:rPr lang="ja-JP" altLang="en-US" sz="1800" dirty="0"/>
              <a:t> </a:t>
            </a:r>
            <a:r>
              <a:rPr lang="en-US" altLang="ja-JP" sz="1800" dirty="0"/>
              <a:t>and</a:t>
            </a:r>
            <a:r>
              <a:rPr lang="ja-JP" altLang="en-US" sz="1800" dirty="0"/>
              <a:t> </a:t>
            </a:r>
            <a:r>
              <a:rPr lang="en-US" altLang="ja-JP" sz="1800" dirty="0"/>
              <a:t>Coexistence</a:t>
            </a:r>
            <a:r>
              <a:rPr lang="ja-JP" altLang="en-US" sz="1800" dirty="0"/>
              <a:t> </a:t>
            </a:r>
            <a:r>
              <a:rPr lang="en-US" altLang="ja-JP" sz="1800" dirty="0"/>
              <a:t>classes under various standard of channel models.</a:t>
            </a:r>
            <a:endParaRPr lang="en-US" sz="1800" dirty="0"/>
          </a:p>
        </p:txBody>
      </p:sp>
      <p:pic>
        <p:nvPicPr>
          <p:cNvPr id="8" name="図 7" descr="テーブル&#10;&#10;自動的に生成された説明">
            <a:extLst>
              <a:ext uri="{FF2B5EF4-FFF2-40B4-BE49-F238E27FC236}">
                <a16:creationId xmlns:a16="http://schemas.microsoft.com/office/drawing/2014/main" id="{5A0F5656-6485-A679-9C79-B70FAD45FD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5208" y="1373667"/>
            <a:ext cx="8213584" cy="4110665"/>
          </a:xfrm>
          <a:prstGeom prst="rect">
            <a:avLst/>
          </a:prstGeom>
        </p:spPr>
      </p:pic>
    </p:spTree>
    <p:extLst>
      <p:ext uri="{BB962C8B-B14F-4D97-AF65-F5344CB8AC3E}">
        <p14:creationId xmlns:p14="http://schemas.microsoft.com/office/powerpoint/2010/main" val="34791555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AD62449-2CE3-43A4-7F9F-8C5F5F6E97CA}"/>
              </a:ext>
            </a:extLst>
          </p:cNvPr>
          <p:cNvSpPr>
            <a:spLocks noGrp="1"/>
          </p:cNvSpPr>
          <p:nvPr>
            <p:ph type="title"/>
          </p:nvPr>
        </p:nvSpPr>
        <p:spPr>
          <a:xfrm>
            <a:off x="468351" y="542638"/>
            <a:ext cx="7772400" cy="1066800"/>
          </a:xfrm>
        </p:spPr>
        <p:txBody>
          <a:bodyPr/>
          <a:lstStyle/>
          <a:p>
            <a:r>
              <a:rPr lang="en-US" altLang="ja-JP" sz="2800" b="1" dirty="0">
                <a:solidFill>
                  <a:schemeClr val="tx1"/>
                </a:solidFill>
                <a:latin typeface="+mn-lt"/>
              </a:rPr>
              <a:t>FEC in TG6ma</a:t>
            </a:r>
            <a:br>
              <a:rPr lang="en-US" altLang="ja-JP" sz="2800" b="1" dirty="0">
                <a:solidFill>
                  <a:schemeClr val="tx1"/>
                </a:solidFill>
                <a:latin typeface="+mn-lt"/>
              </a:rPr>
            </a:br>
            <a:endParaRPr kumimoji="1" lang="ja-JP" altLang="en-US" sz="2800" b="1" dirty="0">
              <a:solidFill>
                <a:schemeClr val="tx1"/>
              </a:solidFill>
              <a:latin typeface="+mn-lt"/>
            </a:endParaRPr>
          </a:p>
        </p:txBody>
      </p:sp>
      <p:sp>
        <p:nvSpPr>
          <p:cNvPr id="4" name="スライド番号プレースホルダー 3">
            <a:extLst>
              <a:ext uri="{FF2B5EF4-FFF2-40B4-BE49-F238E27FC236}">
                <a16:creationId xmlns:a16="http://schemas.microsoft.com/office/drawing/2014/main" id="{BE741D88-75CF-F0D0-F9CF-67083C57B0B9}"/>
              </a:ext>
            </a:extLst>
          </p:cNvPr>
          <p:cNvSpPr>
            <a:spLocks noGrp="1"/>
          </p:cNvSpPr>
          <p:nvPr>
            <p:ph type="sldNum" sz="quarter" idx="12"/>
          </p:nvPr>
        </p:nvSpPr>
        <p:spPr>
          <a:xfrm>
            <a:off x="4393695" y="6475413"/>
            <a:ext cx="432811" cy="184666"/>
          </a:xfrm>
        </p:spPr>
        <p:txBody>
          <a:bodyPr/>
          <a:lstStyle/>
          <a:p>
            <a:r>
              <a:rPr lang="en-US" altLang="ja-JP"/>
              <a:t>Slide </a:t>
            </a:r>
            <a:fld id="{1B8858A5-62B6-9F48-B9FB-F96DB222C215}" type="slidenum">
              <a:rPr lang="en-US" altLang="ja-JP" smtClean="0"/>
              <a:pPr/>
              <a:t>11</a:t>
            </a:fld>
            <a:endParaRPr lang="en-US" altLang="ja-JP"/>
          </a:p>
        </p:txBody>
      </p:sp>
      <p:sp>
        <p:nvSpPr>
          <p:cNvPr id="14" name="テキスト ボックス 13">
            <a:extLst>
              <a:ext uri="{FF2B5EF4-FFF2-40B4-BE49-F238E27FC236}">
                <a16:creationId xmlns:a16="http://schemas.microsoft.com/office/drawing/2014/main" id="{06D0086B-34A2-7443-9B17-178ADFA57B17}"/>
              </a:ext>
            </a:extLst>
          </p:cNvPr>
          <p:cNvSpPr txBox="1"/>
          <p:nvPr/>
        </p:nvSpPr>
        <p:spPr>
          <a:xfrm>
            <a:off x="226689" y="4699010"/>
            <a:ext cx="8568952" cy="2031325"/>
          </a:xfrm>
          <a:prstGeom prst="rect">
            <a:avLst/>
          </a:prstGeom>
          <a:noFill/>
        </p:spPr>
        <p:txBody>
          <a:bodyPr wrap="square" rtlCol="0">
            <a:spAutoFit/>
          </a:bodyPr>
          <a:lstStyle/>
          <a:p>
            <a:pPr marL="285750" indent="-285750" eaLnBrk="1" fontAlgn="auto" hangingPunct="1">
              <a:spcBef>
                <a:spcPts val="0"/>
              </a:spcBef>
              <a:spcAft>
                <a:spcPts val="0"/>
              </a:spcAft>
              <a:buFont typeface="Arial" panose="020B0604020202020204" pitchFamily="34" charset="0"/>
              <a:buChar char="•"/>
            </a:pPr>
            <a:r>
              <a:rPr kumimoji="1" lang="en-US" altLang="ja-JP" sz="1800" dirty="0">
                <a:solidFill>
                  <a:srgbClr val="000000"/>
                </a:solidFill>
                <a:latin typeface="Times New Roman"/>
              </a:rPr>
              <a:t>As an outer code, shortened Reed-Solomon (RS) codes with N=54 (original code length N=63) will be selected to correct burst errors due to interference from other WBANs and the coding rates are changed according to each QoS and channel condition</a:t>
            </a:r>
          </a:p>
          <a:p>
            <a:pPr marL="285750" indent="-285750" eaLnBrk="1" fontAlgn="auto" hangingPunct="1">
              <a:spcBef>
                <a:spcPts val="0"/>
              </a:spcBef>
              <a:spcAft>
                <a:spcPts val="0"/>
              </a:spcAft>
              <a:buFont typeface="Arial" panose="020B0604020202020204" pitchFamily="34" charset="0"/>
              <a:buChar char="•"/>
            </a:pPr>
            <a:r>
              <a:rPr kumimoji="1" lang="en-US" altLang="ja-JP" sz="1800" dirty="0">
                <a:solidFill>
                  <a:srgbClr val="000000"/>
                </a:solidFill>
                <a:latin typeface="Times New Roman"/>
              </a:rPr>
              <a:t>As an inner code, 15.4ab LDPC (K=324, 648, 972, R=1/2) or BCC will be selected for the coexistence of 15.6ma and 15.4ab</a:t>
            </a:r>
          </a:p>
          <a:p>
            <a:pPr marL="285750" indent="-285750" eaLnBrk="1" fontAlgn="auto" hangingPunct="1">
              <a:spcBef>
                <a:spcPts val="0"/>
              </a:spcBef>
              <a:spcAft>
                <a:spcPts val="0"/>
              </a:spcAft>
              <a:buFont typeface="Arial" panose="020B0604020202020204" pitchFamily="34" charset="0"/>
              <a:buChar char="•"/>
            </a:pPr>
            <a:r>
              <a:rPr kumimoji="1" lang="en-US" altLang="ja-JP" sz="1800" dirty="0">
                <a:solidFill>
                  <a:srgbClr val="000000"/>
                </a:solidFill>
                <a:latin typeface="Times New Roman"/>
              </a:rPr>
              <a:t>This updated concept table is considered as the first priority</a:t>
            </a:r>
          </a:p>
          <a:p>
            <a:pPr marL="285750" indent="-285750" eaLnBrk="1" fontAlgn="auto" hangingPunct="1">
              <a:spcBef>
                <a:spcPts val="0"/>
              </a:spcBef>
              <a:spcAft>
                <a:spcPts val="0"/>
              </a:spcAft>
              <a:buFont typeface="Arial" panose="020B0604020202020204" pitchFamily="34" charset="0"/>
              <a:buChar char="•"/>
            </a:pPr>
            <a:endParaRPr kumimoji="1" lang="ja-JP" altLang="en-US" sz="1800" dirty="0">
              <a:solidFill>
                <a:srgbClr val="000000"/>
              </a:solidFill>
              <a:latin typeface="Times New Roman"/>
            </a:endParaRPr>
          </a:p>
        </p:txBody>
      </p:sp>
      <p:graphicFrame>
        <p:nvGraphicFramePr>
          <p:cNvPr id="15" name="表 7">
            <a:extLst>
              <a:ext uri="{FF2B5EF4-FFF2-40B4-BE49-F238E27FC236}">
                <a16:creationId xmlns:a16="http://schemas.microsoft.com/office/drawing/2014/main" id="{53140E2F-BAAF-73D9-62C5-72BFE6CCF763}"/>
              </a:ext>
            </a:extLst>
          </p:cNvPr>
          <p:cNvGraphicFramePr>
            <a:graphicFrameLocks noGrp="1"/>
          </p:cNvGraphicFramePr>
          <p:nvPr>
            <p:extLst>
              <p:ext uri="{D42A27DB-BD31-4B8C-83A1-F6EECF244321}">
                <p14:modId xmlns:p14="http://schemas.microsoft.com/office/powerpoint/2010/main" val="1499524434"/>
              </p:ext>
            </p:extLst>
          </p:nvPr>
        </p:nvGraphicFramePr>
        <p:xfrm>
          <a:off x="232470" y="1202664"/>
          <a:ext cx="8679061" cy="3545961"/>
        </p:xfrm>
        <a:graphic>
          <a:graphicData uri="http://schemas.openxmlformats.org/drawingml/2006/table">
            <a:tbl>
              <a:tblPr firstRow="1" bandRow="1"/>
              <a:tblGrid>
                <a:gridCol w="1131794">
                  <a:extLst>
                    <a:ext uri="{9D8B030D-6E8A-4147-A177-3AD203B41FA5}">
                      <a16:colId xmlns:a16="http://schemas.microsoft.com/office/drawing/2014/main" val="3882507656"/>
                    </a:ext>
                  </a:extLst>
                </a:gridCol>
                <a:gridCol w="3495768">
                  <a:extLst>
                    <a:ext uri="{9D8B030D-6E8A-4147-A177-3AD203B41FA5}">
                      <a16:colId xmlns:a16="http://schemas.microsoft.com/office/drawing/2014/main" val="3623240585"/>
                    </a:ext>
                  </a:extLst>
                </a:gridCol>
                <a:gridCol w="2808312">
                  <a:extLst>
                    <a:ext uri="{9D8B030D-6E8A-4147-A177-3AD203B41FA5}">
                      <a16:colId xmlns:a16="http://schemas.microsoft.com/office/drawing/2014/main" val="3026466261"/>
                    </a:ext>
                  </a:extLst>
                </a:gridCol>
                <a:gridCol w="1243187">
                  <a:extLst>
                    <a:ext uri="{9D8B030D-6E8A-4147-A177-3AD203B41FA5}">
                      <a16:colId xmlns:a16="http://schemas.microsoft.com/office/drawing/2014/main" val="2189150411"/>
                    </a:ext>
                  </a:extLst>
                </a:gridCol>
              </a:tblGrid>
              <a:tr h="370840">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r>
                        <a:rPr kumimoji="1" lang="en-US" altLang="ja-JP" sz="1600" dirty="0"/>
                        <a:t>User priority</a:t>
                      </a:r>
                      <a:endParaRPr kumimoji="1" lang="ja-JP" altLang="en-US" sz="1600" dirty="0"/>
                    </a:p>
                  </a:txBody>
                  <a:tcPr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CC99"/>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r>
                        <a:rPr kumimoji="1" lang="en-US" altLang="ja-JP" sz="1600" dirty="0"/>
                        <a:t>Inner code</a:t>
                      </a:r>
                      <a:endParaRPr kumimoji="1" lang="ja-JP" altLang="en-US" sz="1600" dirty="0"/>
                    </a:p>
                  </a:txBody>
                  <a:tcPr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CC99"/>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r>
                        <a:rPr kumimoji="1" lang="en-US" altLang="ja-JP" sz="1600" dirty="0"/>
                        <a:t>Outer code</a:t>
                      </a:r>
                      <a:endParaRPr kumimoji="1" lang="ja-JP" altLang="en-US" sz="1600" dirty="0"/>
                    </a:p>
                  </a:txBody>
                  <a:tcPr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CC99"/>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r>
                        <a:rPr kumimoji="1" lang="en-US" altLang="ja-JP" sz="1600" dirty="0"/>
                        <a:t>HARQ</a:t>
                      </a:r>
                      <a:endParaRPr kumimoji="1" lang="ja-JP" altLang="en-US" sz="1600" dirty="0"/>
                    </a:p>
                  </a:txBody>
                  <a:tcPr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CC99"/>
                    </a:solidFill>
                  </a:tcPr>
                </a:tc>
                <a:extLst>
                  <a:ext uri="{0D108BD9-81ED-4DB2-BD59-A6C34878D82A}">
                    <a16:rowId xmlns:a16="http://schemas.microsoft.com/office/drawing/2014/main" val="489010237"/>
                  </a:ext>
                </a:extLst>
              </a:tr>
              <a:tr h="370840">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600" b="1" dirty="0"/>
                        <a:t>0</a:t>
                      </a:r>
                      <a:endParaRPr kumimoji="1" lang="ja-JP" altLang="en-US" sz="1600" b="1" dirty="0"/>
                    </a:p>
                  </a:txBody>
                  <a:tcPr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600" b="1" dirty="0"/>
                        <a:t>15.4ab LDPC or BCC (R=1/2)</a:t>
                      </a:r>
                      <a:endParaRPr kumimoji="1" lang="ja-JP" altLang="en-US" sz="1600" b="1" dirty="0"/>
                    </a:p>
                  </a:txBody>
                  <a:tcPr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endParaRPr kumimoji="1" lang="ja-JP" altLang="en-US" sz="1600" b="1" dirty="0"/>
                    </a:p>
                  </a:txBody>
                  <a:tcPr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600" b="1" dirty="0"/>
                        <a:t>-</a:t>
                      </a:r>
                      <a:endParaRPr kumimoji="1" lang="ja-JP" altLang="en-US" sz="1600" b="1" dirty="0"/>
                    </a:p>
                  </a:txBody>
                  <a:tcPr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extLst>
                  <a:ext uri="{0D108BD9-81ED-4DB2-BD59-A6C34878D82A}">
                    <a16:rowId xmlns:a16="http://schemas.microsoft.com/office/drawing/2014/main" val="1922590291"/>
                  </a:ext>
                </a:extLst>
              </a:tr>
              <a:tr h="370961">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600" b="1" dirty="0"/>
                        <a:t>1</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600" b="1" dirty="0"/>
                        <a:t>15.4ab LDPC or BCC  (R=1/2)</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dirty="0"/>
                        <a:t>-</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extLst>
                  <a:ext uri="{0D108BD9-81ED-4DB2-BD59-A6C34878D82A}">
                    <a16:rowId xmlns:a16="http://schemas.microsoft.com/office/drawing/2014/main" val="1046508798"/>
                  </a:ext>
                </a:extLst>
              </a:tr>
              <a:tr h="370840">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600" b="1" dirty="0"/>
                        <a:t>2</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600" b="1" dirty="0"/>
                        <a:t>15.4ab LDPC or BCC  (R=1/2)</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dirty="0"/>
                        <a:t>-</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extLst>
                  <a:ext uri="{0D108BD9-81ED-4DB2-BD59-A6C34878D82A}">
                    <a16:rowId xmlns:a16="http://schemas.microsoft.com/office/drawing/2014/main" val="1144015334"/>
                  </a:ext>
                </a:extLst>
              </a:tr>
              <a:tr h="370840">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600" b="1" dirty="0"/>
                        <a:t>3</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600" b="1" dirty="0"/>
                        <a:t>15.4ab LDPC or BCC  (R=1/2)</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dirty="0"/>
                        <a:t>-</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extLst>
                  <a:ext uri="{0D108BD9-81ED-4DB2-BD59-A6C34878D82A}">
                    <a16:rowId xmlns:a16="http://schemas.microsoft.com/office/drawing/2014/main" val="4289825731"/>
                  </a:ext>
                </a:extLst>
              </a:tr>
              <a:tr h="370840">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600" b="1" dirty="0"/>
                        <a:t>4</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600" b="1" dirty="0"/>
                        <a:t>15.4ab LDPC or BCC  (R=1/2)</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dirty="0"/>
                        <a:t>(54, 46) shortened RS code</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dirty="0"/>
                        <a:t>-</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extLst>
                  <a:ext uri="{0D108BD9-81ED-4DB2-BD59-A6C34878D82A}">
                    <a16:rowId xmlns:a16="http://schemas.microsoft.com/office/drawing/2014/main" val="3532085425"/>
                  </a:ext>
                </a:extLst>
              </a:tr>
              <a:tr h="370840">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600" b="1" dirty="0"/>
                        <a:t>5</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600" b="1" dirty="0"/>
                        <a:t>15.4ab LDPC or BCC  (R=1/2)</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dirty="0"/>
                        <a:t>(54, 38) shortened RS code</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dirty="0"/>
                        <a:t>-</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extLst>
                  <a:ext uri="{0D108BD9-81ED-4DB2-BD59-A6C34878D82A}">
                    <a16:rowId xmlns:a16="http://schemas.microsoft.com/office/drawing/2014/main" val="2277818415"/>
                  </a:ext>
                </a:extLst>
              </a:tr>
              <a:tr h="370840">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600" b="1" dirty="0"/>
                        <a:t>6</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600" b="1" dirty="0"/>
                        <a:t>15.4ab LDPC or BCC  (R=1/2)</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dirty="0"/>
                        <a:t>(54, 28) shortened RS code</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dirty="0"/>
                        <a:t>-</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extLst>
                  <a:ext uri="{0D108BD9-81ED-4DB2-BD59-A6C34878D82A}">
                    <a16:rowId xmlns:a16="http://schemas.microsoft.com/office/drawing/2014/main" val="1781593504"/>
                  </a:ext>
                </a:extLst>
              </a:tr>
              <a:tr h="370840">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600" b="1" dirty="0"/>
                        <a:t>7</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600" b="1" dirty="0"/>
                        <a:t>15.4ab LDPC or BCC  (R=1/2)</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dirty="0"/>
                        <a:t>(54, 14) shortened RS code</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dirty="0"/>
                        <a:t>-</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extLst>
                  <a:ext uri="{0D108BD9-81ED-4DB2-BD59-A6C34878D82A}">
                    <a16:rowId xmlns:a16="http://schemas.microsoft.com/office/drawing/2014/main" val="1730419461"/>
                  </a:ext>
                </a:extLst>
              </a:tr>
            </a:tbl>
          </a:graphicData>
        </a:graphic>
      </p:graphicFrame>
      <p:sp>
        <p:nvSpPr>
          <p:cNvPr id="3" name="吹き出し: 四角形 2">
            <a:extLst>
              <a:ext uri="{FF2B5EF4-FFF2-40B4-BE49-F238E27FC236}">
                <a16:creationId xmlns:a16="http://schemas.microsoft.com/office/drawing/2014/main" id="{C7EC5680-3E5A-D83B-5BBB-153DDECEFC42}"/>
              </a:ext>
            </a:extLst>
          </p:cNvPr>
          <p:cNvSpPr/>
          <p:nvPr/>
        </p:nvSpPr>
        <p:spPr bwMode="auto">
          <a:xfrm>
            <a:off x="1415873" y="1121290"/>
            <a:ext cx="3384376" cy="3582083"/>
          </a:xfrm>
          <a:prstGeom prst="wedgeRectCallout">
            <a:avLst>
              <a:gd name="adj1" fmla="val -46116"/>
              <a:gd name="adj2" fmla="val -55173"/>
            </a:avLst>
          </a:prstGeom>
          <a:noFill/>
          <a:ln w="57150" cap="flat" cmpd="sng" algn="ctr">
            <a:solidFill>
              <a:srgbClr val="CC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5" name="テキスト ボックス 4">
            <a:extLst>
              <a:ext uri="{FF2B5EF4-FFF2-40B4-BE49-F238E27FC236}">
                <a16:creationId xmlns:a16="http://schemas.microsoft.com/office/drawing/2014/main" id="{F50DE5C9-E86C-2EF7-0370-74207041BA37}"/>
              </a:ext>
            </a:extLst>
          </p:cNvPr>
          <p:cNvSpPr txBox="1"/>
          <p:nvPr/>
        </p:nvSpPr>
        <p:spPr>
          <a:xfrm>
            <a:off x="64531" y="609599"/>
            <a:ext cx="2304256" cy="58477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CC00FF"/>
                </a:solidFill>
                <a:effectLst/>
                <a:highlight>
                  <a:srgbClr val="FFFF00"/>
                </a:highlight>
                <a:uLnTx/>
                <a:uFillTx/>
                <a:latin typeface="Arial"/>
                <a:ea typeface="+mn-ea"/>
                <a:cs typeface="+mn-cs"/>
              </a:rPr>
              <a:t>Common with IEEE802.15.4ab</a:t>
            </a:r>
            <a:endParaRPr kumimoji="1" lang="ja-JP" altLang="en-US" sz="1600" b="1" i="0" u="none" strike="noStrike" kern="1200" cap="none" spc="0" normalizeH="0" baseline="0" noProof="0" dirty="0">
              <a:ln>
                <a:noFill/>
              </a:ln>
              <a:solidFill>
                <a:srgbClr val="CC00FF"/>
              </a:solidFill>
              <a:effectLst/>
              <a:highlight>
                <a:srgbClr val="FFFF00"/>
              </a:highlight>
              <a:uLnTx/>
              <a:uFillTx/>
              <a:latin typeface="Arial"/>
              <a:ea typeface="+mn-ea"/>
              <a:cs typeface="+mn-cs"/>
            </a:endParaRPr>
          </a:p>
        </p:txBody>
      </p:sp>
      <p:sp>
        <p:nvSpPr>
          <p:cNvPr id="6" name="吹き出し: 四角形 5">
            <a:extLst>
              <a:ext uri="{FF2B5EF4-FFF2-40B4-BE49-F238E27FC236}">
                <a16:creationId xmlns:a16="http://schemas.microsoft.com/office/drawing/2014/main" id="{418AC6A9-651D-16E7-E44D-DCF85487D4DE}"/>
              </a:ext>
            </a:extLst>
          </p:cNvPr>
          <p:cNvSpPr/>
          <p:nvPr/>
        </p:nvSpPr>
        <p:spPr bwMode="auto">
          <a:xfrm>
            <a:off x="4877803" y="1116927"/>
            <a:ext cx="4105736" cy="3582083"/>
          </a:xfrm>
          <a:prstGeom prst="wedgeRectCallout">
            <a:avLst>
              <a:gd name="adj1" fmla="val -2819"/>
              <a:gd name="adj2" fmla="val -54550"/>
            </a:avLst>
          </a:prstGeom>
          <a:noFill/>
          <a:ln w="57150" cap="flat" cmpd="sng" algn="ctr">
            <a:solidFill>
              <a:srgbClr val="0070C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7" name="テキスト ボックス 6">
            <a:extLst>
              <a:ext uri="{FF2B5EF4-FFF2-40B4-BE49-F238E27FC236}">
                <a16:creationId xmlns:a16="http://schemas.microsoft.com/office/drawing/2014/main" id="{0B7DAB02-C0DF-B109-5AF7-278C4ADFE62C}"/>
              </a:ext>
            </a:extLst>
          </p:cNvPr>
          <p:cNvSpPr txBox="1"/>
          <p:nvPr/>
        </p:nvSpPr>
        <p:spPr>
          <a:xfrm>
            <a:off x="7038750" y="617693"/>
            <a:ext cx="2148591" cy="73866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srgbClr val="CC00FF"/>
                </a:solidFill>
                <a:effectLst/>
                <a:highlight>
                  <a:srgbClr val="FFFF00"/>
                </a:highlight>
                <a:uLnTx/>
                <a:uFillTx/>
                <a:latin typeface="Arial"/>
                <a:ea typeface="+mn-ea"/>
                <a:cs typeface="+mn-cs"/>
              </a:rPr>
              <a:t>Error-correcting codes corresponding to QoS levels</a:t>
            </a:r>
            <a:endParaRPr kumimoji="1" lang="ja-JP" altLang="en-US" sz="1400" b="1" i="0" u="none" strike="noStrike" kern="1200" cap="none" spc="0" normalizeH="0" baseline="0" noProof="0" dirty="0">
              <a:ln>
                <a:noFill/>
              </a:ln>
              <a:solidFill>
                <a:srgbClr val="CC00FF"/>
              </a:solidFill>
              <a:effectLst/>
              <a:highlight>
                <a:srgbClr val="FFFF00"/>
              </a:highlight>
              <a:uLnTx/>
              <a:uFillTx/>
              <a:latin typeface="Arial"/>
              <a:ea typeface="+mn-ea"/>
              <a:cs typeface="+mn-cs"/>
            </a:endParaRPr>
          </a:p>
        </p:txBody>
      </p:sp>
    </p:spTree>
    <p:extLst>
      <p:ext uri="{BB962C8B-B14F-4D97-AF65-F5344CB8AC3E}">
        <p14:creationId xmlns:p14="http://schemas.microsoft.com/office/powerpoint/2010/main" val="3493991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ppt_x"/>
                                          </p:val>
                                        </p:tav>
                                        <p:tav tm="100000">
                                          <p:val>
                                            <p:strVal val="#ppt_x"/>
                                          </p:val>
                                        </p:tav>
                                      </p:tavLst>
                                    </p:anim>
                                    <p:anim calcmode="lin" valueType="num">
                                      <p:cBhvr additive="base">
                                        <p:cTn id="2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6" grpId="0" animBg="1"/>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5A3264A-2E3F-2C64-A019-EB9179AA7CB8}"/>
              </a:ext>
            </a:extLst>
          </p:cNvPr>
          <p:cNvSpPr>
            <a:spLocks noGrp="1"/>
          </p:cNvSpPr>
          <p:nvPr>
            <p:ph type="dt" idx="10"/>
          </p:nvPr>
        </p:nvSpPr>
        <p:spPr>
          <a:xfrm>
            <a:off x="757765" y="372533"/>
            <a:ext cx="1858435" cy="323609"/>
          </a:xfrm>
        </p:spPr>
        <p:txBody>
          <a:bodyPr/>
          <a:lstStyle/>
          <a:p>
            <a:r>
              <a:rPr lang="en-US" altLang="ja-JP" sz="1600"/>
              <a:t>March 2024</a:t>
            </a:r>
            <a:endParaRPr lang="en-US" sz="1600" dirty="0"/>
          </a:p>
        </p:txBody>
      </p:sp>
      <p:sp>
        <p:nvSpPr>
          <p:cNvPr id="6" name="Slide Number Placeholder 5">
            <a:extLst>
              <a:ext uri="{FF2B5EF4-FFF2-40B4-BE49-F238E27FC236}">
                <a16:creationId xmlns:a16="http://schemas.microsoft.com/office/drawing/2014/main" id="{C772DBF5-43C7-9840-D31E-9261564A7023}"/>
              </a:ext>
            </a:extLst>
          </p:cNvPr>
          <p:cNvSpPr>
            <a:spLocks noGrp="1"/>
          </p:cNvSpPr>
          <p:nvPr>
            <p:ph type="sldNum" idx="12"/>
          </p:nvPr>
        </p:nvSpPr>
        <p:spPr/>
        <p:txBody>
          <a:bodyPr/>
          <a:lstStyle/>
          <a:p>
            <a:r>
              <a:rPr lang="en-US" sz="1200"/>
              <a:t>Slide </a:t>
            </a:r>
            <a:fld id="{00000000-1234-1234-1234-123412341234}" type="slidenum">
              <a:rPr lang="en-US" sz="1200" smtClean="0"/>
              <a:pPr/>
              <a:t>12</a:t>
            </a:fld>
            <a:endParaRPr sz="1200" dirty="0"/>
          </a:p>
        </p:txBody>
      </p:sp>
      <p:sp>
        <p:nvSpPr>
          <p:cNvPr id="8" name="TextBox 7">
            <a:extLst>
              <a:ext uri="{FF2B5EF4-FFF2-40B4-BE49-F238E27FC236}">
                <a16:creationId xmlns:a16="http://schemas.microsoft.com/office/drawing/2014/main" id="{7B14EB0E-B9CF-075B-5093-D06159F95FFF}"/>
              </a:ext>
            </a:extLst>
          </p:cNvPr>
          <p:cNvSpPr txBox="1"/>
          <p:nvPr/>
        </p:nvSpPr>
        <p:spPr>
          <a:xfrm>
            <a:off x="2495624" y="816080"/>
            <a:ext cx="4180183" cy="461665"/>
          </a:xfrm>
          <a:prstGeom prst="rect">
            <a:avLst/>
          </a:prstGeom>
          <a:noFill/>
        </p:spPr>
        <p:txBody>
          <a:bodyPr wrap="none" rtlCol="0">
            <a:spAutoFit/>
          </a:bodyPr>
          <a:lstStyle/>
          <a:p>
            <a:r>
              <a:rPr lang="en-US" sz="2400" b="1" dirty="0"/>
              <a:t>TG 6ma Timeline(expected)</a:t>
            </a:r>
          </a:p>
        </p:txBody>
      </p:sp>
      <p:graphicFrame>
        <p:nvGraphicFramePr>
          <p:cNvPr id="12" name="Diagram 6">
            <a:extLst>
              <a:ext uri="{FF2B5EF4-FFF2-40B4-BE49-F238E27FC236}">
                <a16:creationId xmlns:a16="http://schemas.microsoft.com/office/drawing/2014/main" id="{BBE37834-BEAB-63C1-2ECD-9FA475589D86}"/>
              </a:ext>
            </a:extLst>
          </p:cNvPr>
          <p:cNvGraphicFramePr/>
          <p:nvPr>
            <p:extLst>
              <p:ext uri="{D42A27DB-BD31-4B8C-83A1-F6EECF244321}">
                <p14:modId xmlns:p14="http://schemas.microsoft.com/office/powerpoint/2010/main" val="3363827937"/>
              </p:ext>
            </p:extLst>
          </p:nvPr>
        </p:nvGraphicFramePr>
        <p:xfrm>
          <a:off x="150439" y="1496937"/>
          <a:ext cx="8919323" cy="38162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2" name="グループ化 1">
            <a:extLst>
              <a:ext uri="{FF2B5EF4-FFF2-40B4-BE49-F238E27FC236}">
                <a16:creationId xmlns:a16="http://schemas.microsoft.com/office/drawing/2014/main" id="{F3524165-B353-1A36-E6CC-5C4F3E046847}"/>
              </a:ext>
            </a:extLst>
          </p:cNvPr>
          <p:cNvGrpSpPr/>
          <p:nvPr/>
        </p:nvGrpSpPr>
        <p:grpSpPr>
          <a:xfrm>
            <a:off x="7035854" y="1797373"/>
            <a:ext cx="934526" cy="1445514"/>
            <a:chOff x="6050708" y="0"/>
            <a:chExt cx="934526" cy="1445514"/>
          </a:xfrm>
        </p:grpSpPr>
        <p:sp>
          <p:nvSpPr>
            <p:cNvPr id="3" name="正方形/長方形 2">
              <a:extLst>
                <a:ext uri="{FF2B5EF4-FFF2-40B4-BE49-F238E27FC236}">
                  <a16:creationId xmlns:a16="http://schemas.microsoft.com/office/drawing/2014/main" id="{95F317FE-9D18-8367-932F-DF72D478A02A}"/>
                </a:ext>
              </a:extLst>
            </p:cNvPr>
            <p:cNvSpPr/>
            <p:nvPr/>
          </p:nvSpPr>
          <p:spPr>
            <a:xfrm>
              <a:off x="6189778" y="0"/>
              <a:ext cx="795456" cy="1398944"/>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 name="テキスト ボックス 4">
              <a:extLst>
                <a:ext uri="{FF2B5EF4-FFF2-40B4-BE49-F238E27FC236}">
                  <a16:creationId xmlns:a16="http://schemas.microsoft.com/office/drawing/2014/main" id="{296981A9-07A1-9C49-7E66-BCDF0C254833}"/>
                </a:ext>
              </a:extLst>
            </p:cNvPr>
            <p:cNvSpPr txBox="1"/>
            <p:nvPr/>
          </p:nvSpPr>
          <p:spPr>
            <a:xfrm>
              <a:off x="6050708" y="291754"/>
              <a:ext cx="795456" cy="115376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SB recirculation if required</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May 2025</a:t>
              </a:r>
            </a:p>
          </p:txBody>
        </p:sp>
      </p:grpSp>
      <p:sp>
        <p:nvSpPr>
          <p:cNvPr id="7" name="楕円 6">
            <a:extLst>
              <a:ext uri="{FF2B5EF4-FFF2-40B4-BE49-F238E27FC236}">
                <a16:creationId xmlns:a16="http://schemas.microsoft.com/office/drawing/2014/main" id="{EDCA183C-BB01-902A-D35B-DCC42BE4DA07}"/>
              </a:ext>
            </a:extLst>
          </p:cNvPr>
          <p:cNvSpPr/>
          <p:nvPr/>
        </p:nvSpPr>
        <p:spPr>
          <a:xfrm>
            <a:off x="8290431" y="3126230"/>
            <a:ext cx="349736" cy="349736"/>
          </a:xfrm>
          <a:prstGeom prst="ellipse">
            <a:avLst/>
          </a:prstGeom>
          <a:solidFill>
            <a:srgbClr val="3333CC">
              <a:hueOff val="-14400000"/>
              <a:satOff val="-60003"/>
              <a:lumOff val="5000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grpSp>
        <p:nvGrpSpPr>
          <p:cNvPr id="11" name="グループ化 10">
            <a:extLst>
              <a:ext uri="{FF2B5EF4-FFF2-40B4-BE49-F238E27FC236}">
                <a16:creationId xmlns:a16="http://schemas.microsoft.com/office/drawing/2014/main" id="{A10755A3-2E65-C4F9-1109-E9E161FD0074}"/>
              </a:ext>
            </a:extLst>
          </p:cNvPr>
          <p:cNvGrpSpPr/>
          <p:nvPr/>
        </p:nvGrpSpPr>
        <p:grpSpPr>
          <a:xfrm>
            <a:off x="7579454" y="1829301"/>
            <a:ext cx="923582" cy="3012163"/>
            <a:chOff x="5972884" y="53299"/>
            <a:chExt cx="923582" cy="3012163"/>
          </a:xfrm>
        </p:grpSpPr>
        <p:sp>
          <p:nvSpPr>
            <p:cNvPr id="13" name="正方形/長方形 12">
              <a:extLst>
                <a:ext uri="{FF2B5EF4-FFF2-40B4-BE49-F238E27FC236}">
                  <a16:creationId xmlns:a16="http://schemas.microsoft.com/office/drawing/2014/main" id="{321D946D-1FD8-0591-9F3F-3C5952326C40}"/>
                </a:ext>
              </a:extLst>
            </p:cNvPr>
            <p:cNvSpPr/>
            <p:nvPr/>
          </p:nvSpPr>
          <p:spPr>
            <a:xfrm>
              <a:off x="6101010" y="53299"/>
              <a:ext cx="795456" cy="1398944"/>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14" name="テキスト ボックス 13">
              <a:extLst>
                <a:ext uri="{FF2B5EF4-FFF2-40B4-BE49-F238E27FC236}">
                  <a16:creationId xmlns:a16="http://schemas.microsoft.com/office/drawing/2014/main" id="{CB25EBD9-D1A8-8B6B-5282-AB8518DDD9D5}"/>
                </a:ext>
              </a:extLst>
            </p:cNvPr>
            <p:cNvSpPr txBox="1"/>
            <p:nvPr/>
          </p:nvSpPr>
          <p:spPr>
            <a:xfrm>
              <a:off x="5972884" y="1666518"/>
              <a:ext cx="885845" cy="1398944"/>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err="1">
                  <a:solidFill>
                    <a:srgbClr val="000000">
                      <a:hueOff val="0"/>
                      <a:satOff val="0"/>
                      <a:lumOff val="0"/>
                      <a:alphaOff val="0"/>
                    </a:srgbClr>
                  </a:solidFill>
                  <a:latin typeface="Times New Roman"/>
                  <a:ea typeface="+mn-ea"/>
                  <a:cs typeface="+mn-cs"/>
                </a:rPr>
                <a:t>RevcomSubmission</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dirty="0">
                  <a:solidFill>
                    <a:srgbClr val="000000">
                      <a:hueOff val="0"/>
                      <a:satOff val="0"/>
                      <a:lumOff val="0"/>
                      <a:alphaOff val="0"/>
                    </a:srgbClr>
                  </a:solidFill>
                  <a:latin typeface="Times New Roman"/>
                </a:rPr>
                <a:t>June</a:t>
              </a:r>
              <a:r>
                <a:rPr lang="en-US" sz="1400" b="1" kern="1200" dirty="0">
                  <a:solidFill>
                    <a:srgbClr val="000000">
                      <a:hueOff val="0"/>
                      <a:satOff val="0"/>
                      <a:lumOff val="0"/>
                      <a:alphaOff val="0"/>
                    </a:srgbClr>
                  </a:solidFill>
                  <a:latin typeface="Times New Roman"/>
                  <a:ea typeface="+mn-ea"/>
                  <a:cs typeface="+mn-cs"/>
                </a:rPr>
                <a:t> 2025</a:t>
              </a:r>
            </a:p>
          </p:txBody>
        </p:sp>
      </p:grpSp>
      <p:sp>
        <p:nvSpPr>
          <p:cNvPr id="15" name="TextBox 15">
            <a:extLst>
              <a:ext uri="{FF2B5EF4-FFF2-40B4-BE49-F238E27FC236}">
                <a16:creationId xmlns:a16="http://schemas.microsoft.com/office/drawing/2014/main" id="{8B2AC054-8654-E6EA-986F-05225075DF1E}"/>
              </a:ext>
            </a:extLst>
          </p:cNvPr>
          <p:cNvSpPr txBox="1"/>
          <p:nvPr/>
        </p:nvSpPr>
        <p:spPr>
          <a:xfrm>
            <a:off x="4670324" y="5854490"/>
            <a:ext cx="4111741" cy="307777"/>
          </a:xfrm>
          <a:prstGeom prst="rect">
            <a:avLst/>
          </a:prstGeom>
          <a:noFill/>
        </p:spPr>
        <p:txBody>
          <a:bodyPr wrap="square">
            <a:spAutoFit/>
          </a:bodyPr>
          <a:lstStyle/>
          <a:p>
            <a:r>
              <a:rPr lang="en-US" sz="1400" dirty="0">
                <a:solidFill>
                  <a:srgbClr val="000000"/>
                </a:solidFill>
                <a:highlight>
                  <a:srgbClr val="FFFF00"/>
                </a:highlight>
                <a:latin typeface="Calibri" panose="020F0502020204030204" pitchFamily="34" charset="0"/>
              </a:rPr>
              <a:t>Notes:  SASB/RevCom scheduled for 2024 a guess</a:t>
            </a:r>
            <a:r>
              <a:rPr lang="en-US" sz="1400" dirty="0">
                <a:highlight>
                  <a:srgbClr val="FFFF00"/>
                </a:highlight>
              </a:rPr>
              <a:t> </a:t>
            </a:r>
          </a:p>
        </p:txBody>
      </p:sp>
      <p:sp>
        <p:nvSpPr>
          <p:cNvPr id="9" name="楕円 8">
            <a:extLst>
              <a:ext uri="{FF2B5EF4-FFF2-40B4-BE49-F238E27FC236}">
                <a16:creationId xmlns:a16="http://schemas.microsoft.com/office/drawing/2014/main" id="{4B1AC8FB-DF62-AFD9-421C-8A7C3DB7053A}"/>
              </a:ext>
            </a:extLst>
          </p:cNvPr>
          <p:cNvSpPr/>
          <p:nvPr/>
        </p:nvSpPr>
        <p:spPr>
          <a:xfrm>
            <a:off x="1603564" y="3196316"/>
            <a:ext cx="349736" cy="349736"/>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16" name="楕円 15">
            <a:extLst>
              <a:ext uri="{FF2B5EF4-FFF2-40B4-BE49-F238E27FC236}">
                <a16:creationId xmlns:a16="http://schemas.microsoft.com/office/drawing/2014/main" id="{B175AB80-4D23-9ECC-8915-9DA3754366C6}"/>
              </a:ext>
            </a:extLst>
          </p:cNvPr>
          <p:cNvSpPr/>
          <p:nvPr/>
        </p:nvSpPr>
        <p:spPr>
          <a:xfrm>
            <a:off x="5441176" y="3196930"/>
            <a:ext cx="349736" cy="349736"/>
          </a:xfrm>
          <a:prstGeom prst="ellipse">
            <a:avLst/>
          </a:prstGeom>
          <a:solidFill>
            <a:srgbClr val="3333CC">
              <a:hueOff val="-9600000"/>
              <a:satOff val="-40002"/>
              <a:lumOff val="33334"/>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grpSp>
        <p:nvGrpSpPr>
          <p:cNvPr id="20" name="グループ化 19">
            <a:extLst>
              <a:ext uri="{FF2B5EF4-FFF2-40B4-BE49-F238E27FC236}">
                <a16:creationId xmlns:a16="http://schemas.microsoft.com/office/drawing/2014/main" id="{25354B8A-865D-85B8-FAAE-70EE126C9F0F}"/>
              </a:ext>
            </a:extLst>
          </p:cNvPr>
          <p:cNvGrpSpPr/>
          <p:nvPr/>
        </p:nvGrpSpPr>
        <p:grpSpPr>
          <a:xfrm>
            <a:off x="5780515" y="1129174"/>
            <a:ext cx="1033755" cy="2052971"/>
            <a:chOff x="5074873" y="82635"/>
            <a:chExt cx="1033755" cy="2052971"/>
          </a:xfrm>
        </p:grpSpPr>
        <p:sp>
          <p:nvSpPr>
            <p:cNvPr id="21" name="正方形/長方形 20">
              <a:extLst>
                <a:ext uri="{FF2B5EF4-FFF2-40B4-BE49-F238E27FC236}">
                  <a16:creationId xmlns:a16="http://schemas.microsoft.com/office/drawing/2014/main" id="{25AE7012-670E-8BC2-5712-5A31659D817E}"/>
                </a:ext>
              </a:extLst>
            </p:cNvPr>
            <p:cNvSpPr/>
            <p:nvPr/>
          </p:nvSpPr>
          <p:spPr>
            <a:xfrm>
              <a:off x="5168409" y="82635"/>
              <a:ext cx="718367" cy="1398944"/>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22" name="テキスト ボックス 21">
              <a:extLst>
                <a:ext uri="{FF2B5EF4-FFF2-40B4-BE49-F238E27FC236}">
                  <a16:creationId xmlns:a16="http://schemas.microsoft.com/office/drawing/2014/main" id="{51AA4BF8-75B8-75EB-4260-F387D862EAE6}"/>
                </a:ext>
              </a:extLst>
            </p:cNvPr>
            <p:cNvSpPr txBox="1"/>
            <p:nvPr/>
          </p:nvSpPr>
          <p:spPr>
            <a:xfrm>
              <a:off x="5074873" y="664238"/>
              <a:ext cx="1033755" cy="147136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EC approval to SB, SB submission</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Nov. </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2024</a:t>
              </a:r>
            </a:p>
          </p:txBody>
        </p:sp>
      </p:grpSp>
      <p:grpSp>
        <p:nvGrpSpPr>
          <p:cNvPr id="23" name="グループ化 22">
            <a:extLst>
              <a:ext uri="{FF2B5EF4-FFF2-40B4-BE49-F238E27FC236}">
                <a16:creationId xmlns:a16="http://schemas.microsoft.com/office/drawing/2014/main" id="{A3D2D0EA-64BF-2B6B-AD25-65FDC4E66CB7}"/>
              </a:ext>
            </a:extLst>
          </p:cNvPr>
          <p:cNvGrpSpPr/>
          <p:nvPr/>
        </p:nvGrpSpPr>
        <p:grpSpPr>
          <a:xfrm>
            <a:off x="6497097" y="761801"/>
            <a:ext cx="1175715" cy="4114045"/>
            <a:chOff x="4711061" y="82635"/>
            <a:chExt cx="1175715" cy="4114045"/>
          </a:xfrm>
        </p:grpSpPr>
        <p:sp>
          <p:nvSpPr>
            <p:cNvPr id="24" name="正方形/長方形 23">
              <a:extLst>
                <a:ext uri="{FF2B5EF4-FFF2-40B4-BE49-F238E27FC236}">
                  <a16:creationId xmlns:a16="http://schemas.microsoft.com/office/drawing/2014/main" id="{A9E88181-C22C-5B34-1700-3D1775B44D3B}"/>
                </a:ext>
              </a:extLst>
            </p:cNvPr>
            <p:cNvSpPr/>
            <p:nvPr/>
          </p:nvSpPr>
          <p:spPr>
            <a:xfrm>
              <a:off x="5168409" y="82635"/>
              <a:ext cx="718367" cy="1398944"/>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25" name="テキスト ボックス 24">
              <a:extLst>
                <a:ext uri="{FF2B5EF4-FFF2-40B4-BE49-F238E27FC236}">
                  <a16:creationId xmlns:a16="http://schemas.microsoft.com/office/drawing/2014/main" id="{ED63A317-B657-1698-BA33-C7BCF73473ED}"/>
                </a:ext>
              </a:extLst>
            </p:cNvPr>
            <p:cNvSpPr txBox="1"/>
            <p:nvPr/>
          </p:nvSpPr>
          <p:spPr>
            <a:xfrm>
              <a:off x="4711061" y="893531"/>
              <a:ext cx="753542" cy="3303149"/>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SB recirculation</a:t>
              </a:r>
            </a:p>
            <a:p>
              <a:pPr marL="0" lvl="0" indent="0" algn="ctr" defTabSz="622300">
                <a:lnSpc>
                  <a:spcPct val="90000"/>
                </a:lnSpc>
                <a:spcBef>
                  <a:spcPct val="0"/>
                </a:spcBef>
                <a:spcAft>
                  <a:spcPct val="35000"/>
                </a:spcAft>
                <a:buNone/>
              </a:pPr>
              <a:r>
                <a:rPr lang="en-US" sz="1400" b="1" dirty="0">
                  <a:solidFill>
                    <a:srgbClr val="000000">
                      <a:hueOff val="0"/>
                      <a:satOff val="0"/>
                      <a:lumOff val="0"/>
                      <a:alphaOff val="0"/>
                    </a:srgbClr>
                  </a:solidFill>
                  <a:latin typeface="Times New Roman"/>
                </a:rPr>
                <a:t>Nov.</a:t>
              </a:r>
              <a:r>
                <a:rPr lang="en-US" sz="1400" b="1" kern="1200" dirty="0">
                  <a:solidFill>
                    <a:srgbClr val="000000">
                      <a:hueOff val="0"/>
                      <a:satOff val="0"/>
                      <a:lumOff val="0"/>
                      <a:alphaOff val="0"/>
                    </a:srgbClr>
                  </a:solidFill>
                  <a:latin typeface="Times New Roman"/>
                  <a:ea typeface="+mn-ea"/>
                  <a:cs typeface="+mn-cs"/>
                </a:rPr>
                <a:t>  2024</a:t>
              </a:r>
            </a:p>
          </p:txBody>
        </p:sp>
      </p:grpSp>
      <p:sp>
        <p:nvSpPr>
          <p:cNvPr id="10" name="楕円 9">
            <a:extLst>
              <a:ext uri="{FF2B5EF4-FFF2-40B4-BE49-F238E27FC236}">
                <a16:creationId xmlns:a16="http://schemas.microsoft.com/office/drawing/2014/main" id="{D94E84C3-0D51-148E-3ED4-6E3B0D7BE2FD}"/>
              </a:ext>
            </a:extLst>
          </p:cNvPr>
          <p:cNvSpPr/>
          <p:nvPr/>
        </p:nvSpPr>
        <p:spPr>
          <a:xfrm>
            <a:off x="3637857" y="3193388"/>
            <a:ext cx="349736" cy="349736"/>
          </a:xfrm>
          <a:prstGeom prst="ellipse">
            <a:avLst/>
          </a:prstGeom>
          <a:solidFill>
            <a:srgbClr val="3333CC">
              <a:hueOff val="-8000001"/>
              <a:satOff val="-33335"/>
              <a:lumOff val="27778"/>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grpSp>
        <p:nvGrpSpPr>
          <p:cNvPr id="17" name="グループ化 16">
            <a:extLst>
              <a:ext uri="{FF2B5EF4-FFF2-40B4-BE49-F238E27FC236}">
                <a16:creationId xmlns:a16="http://schemas.microsoft.com/office/drawing/2014/main" id="{0AF9E5CF-9185-CE73-9F26-73EE8EE9B756}"/>
              </a:ext>
            </a:extLst>
          </p:cNvPr>
          <p:cNvGrpSpPr/>
          <p:nvPr/>
        </p:nvGrpSpPr>
        <p:grpSpPr>
          <a:xfrm>
            <a:off x="3356336" y="1885808"/>
            <a:ext cx="963174" cy="1355521"/>
            <a:chOff x="2222243" y="89518"/>
            <a:chExt cx="963174" cy="1355521"/>
          </a:xfrm>
        </p:grpSpPr>
        <p:sp>
          <p:nvSpPr>
            <p:cNvPr id="18" name="正方形/長方形 17">
              <a:extLst>
                <a:ext uri="{FF2B5EF4-FFF2-40B4-BE49-F238E27FC236}">
                  <a16:creationId xmlns:a16="http://schemas.microsoft.com/office/drawing/2014/main" id="{704B6D09-74BF-AF5B-D160-971B7A706CC9}"/>
                </a:ext>
              </a:extLst>
            </p:cNvPr>
            <p:cNvSpPr/>
            <p:nvPr/>
          </p:nvSpPr>
          <p:spPr>
            <a:xfrm>
              <a:off x="2222243" y="89518"/>
              <a:ext cx="868169" cy="135552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19" name="テキスト ボックス 18">
              <a:extLst>
                <a:ext uri="{FF2B5EF4-FFF2-40B4-BE49-F238E27FC236}">
                  <a16:creationId xmlns:a16="http://schemas.microsoft.com/office/drawing/2014/main" id="{073709A8-E433-79A3-7776-769C6CD02B93}"/>
                </a:ext>
              </a:extLst>
            </p:cNvPr>
            <p:cNvSpPr txBox="1"/>
            <p:nvPr/>
          </p:nvSpPr>
          <p:spPr>
            <a:xfrm>
              <a:off x="2222243" y="89518"/>
              <a:ext cx="963174" cy="135552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128016" rIns="128016" bIns="128016" numCol="1" spcCol="1270" anchor="b" anchorCtr="0">
              <a:noAutofit/>
            </a:bodyPr>
            <a:lstStyle/>
            <a:p>
              <a:pPr marL="0" lvl="0" indent="0" algn="ctr" defTabSz="800100">
                <a:lnSpc>
                  <a:spcPct val="100000"/>
                </a:lnSpc>
                <a:spcBef>
                  <a:spcPct val="0"/>
                </a:spcBef>
                <a:spcAft>
                  <a:spcPct val="35000"/>
                </a:spcAft>
                <a:buNone/>
              </a:pPr>
              <a:r>
                <a:rPr kumimoji="1" lang="en-US" altLang="ja-JP" sz="1800" kern="1200" baseline="30000" dirty="0">
                  <a:solidFill>
                    <a:srgbClr val="000000">
                      <a:hueOff val="0"/>
                      <a:satOff val="0"/>
                      <a:lumOff val="0"/>
                      <a:alphaOff val="0"/>
                    </a:srgbClr>
                  </a:solidFill>
                  <a:latin typeface="Times New Roman"/>
                  <a:ea typeface="+mn-ea"/>
                  <a:cs typeface="+mn-cs"/>
                </a:rPr>
                <a:t>WG letter ballot (LB) </a:t>
              </a:r>
              <a:r>
                <a:rPr kumimoji="1" lang="en-US" altLang="ja-JP" sz="1800" kern="1200" baseline="30000" dirty="0" err="1">
                  <a:solidFill>
                    <a:srgbClr val="000000">
                      <a:hueOff val="0"/>
                      <a:satOff val="0"/>
                      <a:lumOff val="0"/>
                      <a:alphaOff val="0"/>
                    </a:srgbClr>
                  </a:solidFill>
                  <a:latin typeface="Times New Roman"/>
                  <a:ea typeface="+mn-ea"/>
                  <a:cs typeface="+mn-cs"/>
                </a:rPr>
                <a:t>submission</a:t>
              </a:r>
              <a:r>
                <a:rPr lang="en-US" sz="1200" b="1" kern="1200" dirty="0" err="1">
                  <a:solidFill>
                    <a:srgbClr val="000000">
                      <a:hueOff val="0"/>
                      <a:satOff val="0"/>
                      <a:lumOff val="0"/>
                      <a:alphaOff val="0"/>
                    </a:srgbClr>
                  </a:solidFill>
                  <a:latin typeface="Times New Roman"/>
                  <a:ea typeface="+mn-ea"/>
                  <a:cs typeface="+mn-cs"/>
                </a:rPr>
                <a:t>March</a:t>
              </a:r>
              <a:endParaRPr lang="en-US" sz="1200" b="1" kern="1200" dirty="0">
                <a:solidFill>
                  <a:srgbClr val="000000">
                    <a:hueOff val="0"/>
                    <a:satOff val="0"/>
                    <a:lumOff val="0"/>
                    <a:alphaOff val="0"/>
                  </a:srgbClr>
                </a:solidFill>
                <a:latin typeface="Times New Roman"/>
                <a:ea typeface="+mn-ea"/>
                <a:cs typeface="+mn-cs"/>
              </a:endParaRPr>
            </a:p>
            <a:p>
              <a:pPr marL="0" lvl="0" indent="0" algn="ctr" defTabSz="800100">
                <a:lnSpc>
                  <a:spcPct val="100000"/>
                </a:lnSpc>
                <a:spcBef>
                  <a:spcPct val="0"/>
                </a:spcBef>
                <a:spcAft>
                  <a:spcPct val="35000"/>
                </a:spcAft>
                <a:buNone/>
              </a:pPr>
              <a:r>
                <a:rPr lang="en-US" sz="1200" b="1" dirty="0">
                  <a:solidFill>
                    <a:srgbClr val="000000">
                      <a:hueOff val="0"/>
                      <a:satOff val="0"/>
                      <a:lumOff val="0"/>
                      <a:alphaOff val="0"/>
                    </a:srgbClr>
                  </a:solidFill>
                  <a:latin typeface="Times New Roman"/>
                </a:rPr>
                <a:t>2024</a:t>
              </a:r>
              <a:endParaRPr lang="en-US" sz="1200" b="1" kern="1200" dirty="0">
                <a:solidFill>
                  <a:srgbClr val="000000">
                    <a:hueOff val="0"/>
                    <a:satOff val="0"/>
                    <a:lumOff val="0"/>
                    <a:alphaOff val="0"/>
                  </a:srgbClr>
                </a:solidFill>
                <a:latin typeface="Times New Roman"/>
                <a:ea typeface="+mn-ea"/>
                <a:cs typeface="+mn-cs"/>
              </a:endParaRPr>
            </a:p>
          </p:txBody>
        </p:sp>
      </p:grpSp>
      <p:sp>
        <p:nvSpPr>
          <p:cNvPr id="26" name="楕円 25">
            <a:extLst>
              <a:ext uri="{FF2B5EF4-FFF2-40B4-BE49-F238E27FC236}">
                <a16:creationId xmlns:a16="http://schemas.microsoft.com/office/drawing/2014/main" id="{60F18FE1-916C-2C63-5CF7-EBADF81F1F69}"/>
              </a:ext>
            </a:extLst>
          </p:cNvPr>
          <p:cNvSpPr/>
          <p:nvPr/>
        </p:nvSpPr>
        <p:spPr>
          <a:xfrm>
            <a:off x="7806849" y="3166026"/>
            <a:ext cx="349736" cy="349736"/>
          </a:xfrm>
          <a:prstGeom prst="ellipse">
            <a:avLst/>
          </a:prstGeom>
          <a:solidFill>
            <a:srgbClr val="3333CC">
              <a:hueOff val="-14400000"/>
              <a:satOff val="-60003"/>
              <a:lumOff val="5000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28" name="テキスト ボックス 27">
            <a:extLst>
              <a:ext uri="{FF2B5EF4-FFF2-40B4-BE49-F238E27FC236}">
                <a16:creationId xmlns:a16="http://schemas.microsoft.com/office/drawing/2014/main" id="{0BDE92A5-924C-3662-3BDE-38001CD7D951}"/>
              </a:ext>
            </a:extLst>
          </p:cNvPr>
          <p:cNvSpPr txBox="1"/>
          <p:nvPr/>
        </p:nvSpPr>
        <p:spPr>
          <a:xfrm>
            <a:off x="4638430" y="3803451"/>
            <a:ext cx="732422" cy="646331"/>
          </a:xfrm>
          <a:prstGeom prst="rect">
            <a:avLst/>
          </a:prstGeom>
          <a:noFill/>
        </p:spPr>
        <p:txBody>
          <a:bodyPr wrap="square">
            <a:spAutoFit/>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fi-FI" altLang="ja-JP" sz="120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2nd LB </a:t>
            </a:r>
            <a:r>
              <a:rPr kumimoji="1" lang="fi-FI" altLang="ja-JP" sz="1200" i="0" u="none" strike="noStrike" kern="1200" cap="none" spc="0" normalizeH="0" baseline="0" noProof="0" dirty="0" err="1">
                <a:ln>
                  <a:noFill/>
                </a:ln>
                <a:solidFill>
                  <a:srgbClr val="000000"/>
                </a:solidFill>
                <a:effectLst/>
                <a:uLnTx/>
                <a:uFillTx/>
                <a:latin typeface="Times New Roman" panose="02020603050405020304" pitchFamily="18" charset="0"/>
                <a:ea typeface="ＭＳ Ｐゴシック" panose="020B0600070205080204" pitchFamily="50" charset="-128"/>
                <a:cs typeface="+mn-cs"/>
              </a:rPr>
              <a:t>recirculation</a:t>
            </a:r>
            <a:endParaRPr kumimoji="1" lang="fi-FI" altLang="ja-JP" sz="120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Tree>
    <p:extLst>
      <p:ext uri="{BB962C8B-B14F-4D97-AF65-F5344CB8AC3E}">
        <p14:creationId xmlns:p14="http://schemas.microsoft.com/office/powerpoint/2010/main" val="37531649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F521436-9E69-889E-4F75-A740886D1DEF}"/>
              </a:ext>
            </a:extLst>
          </p:cNvPr>
          <p:cNvSpPr>
            <a:spLocks noGrp="1"/>
          </p:cNvSpPr>
          <p:nvPr>
            <p:ph type="dt" idx="10"/>
          </p:nvPr>
        </p:nvSpPr>
        <p:spPr>
          <a:xfrm>
            <a:off x="838200" y="451855"/>
            <a:ext cx="1600200" cy="215900"/>
          </a:xfrm>
        </p:spPr>
        <p:txBody>
          <a:bodyPr/>
          <a:lstStyle/>
          <a:p>
            <a:r>
              <a:rPr lang="en-US" altLang="ja-JP" sz="1400"/>
              <a:t>March 2024</a:t>
            </a:r>
            <a:endParaRPr lang="en-US" sz="1400" dirty="0"/>
          </a:p>
        </p:txBody>
      </p:sp>
      <p:sp>
        <p:nvSpPr>
          <p:cNvPr id="6" name="Slide Number Placeholder 5">
            <a:extLst>
              <a:ext uri="{FF2B5EF4-FFF2-40B4-BE49-F238E27FC236}">
                <a16:creationId xmlns:a16="http://schemas.microsoft.com/office/drawing/2014/main" id="{59B0BE59-3329-155B-EA4D-ED6917043A9A}"/>
              </a:ext>
            </a:extLst>
          </p:cNvPr>
          <p:cNvSpPr>
            <a:spLocks noGrp="1"/>
          </p:cNvSpPr>
          <p:nvPr>
            <p:ph type="sldNum" idx="12"/>
          </p:nvPr>
        </p:nvSpPr>
        <p:spPr/>
        <p:txBody>
          <a:bodyPr/>
          <a:lstStyle/>
          <a:p>
            <a:r>
              <a:rPr lang="en-US" sz="1100"/>
              <a:t>Slide </a:t>
            </a:r>
            <a:fld id="{00000000-1234-1234-1234-123412341234}" type="slidenum">
              <a:rPr lang="en-US" sz="1100" smtClean="0"/>
              <a:pPr/>
              <a:t>13</a:t>
            </a:fld>
            <a:endParaRPr sz="1100" dirty="0"/>
          </a:p>
        </p:txBody>
      </p:sp>
      <p:sp>
        <p:nvSpPr>
          <p:cNvPr id="9" name="TextBox 8">
            <a:extLst>
              <a:ext uri="{FF2B5EF4-FFF2-40B4-BE49-F238E27FC236}">
                <a16:creationId xmlns:a16="http://schemas.microsoft.com/office/drawing/2014/main" id="{C92F2013-0BE3-2D37-2527-5FF42FCE904D}"/>
              </a:ext>
            </a:extLst>
          </p:cNvPr>
          <p:cNvSpPr txBox="1"/>
          <p:nvPr/>
        </p:nvSpPr>
        <p:spPr>
          <a:xfrm>
            <a:off x="915876" y="6185965"/>
            <a:ext cx="3425938" cy="300082"/>
          </a:xfrm>
          <a:prstGeom prst="rect">
            <a:avLst/>
          </a:prstGeom>
          <a:noFill/>
        </p:spPr>
        <p:txBody>
          <a:bodyPr wrap="none" rtlCol="0">
            <a:spAutoFit/>
          </a:bodyPr>
          <a:lstStyle/>
          <a:p>
            <a:r>
              <a:rPr lang="en-US" sz="1350" dirty="0"/>
              <a:t>Note: the deadlines are subject to change.</a:t>
            </a:r>
          </a:p>
        </p:txBody>
      </p:sp>
      <p:sp>
        <p:nvSpPr>
          <p:cNvPr id="3" name="TextBox 7">
            <a:extLst>
              <a:ext uri="{FF2B5EF4-FFF2-40B4-BE49-F238E27FC236}">
                <a16:creationId xmlns:a16="http://schemas.microsoft.com/office/drawing/2014/main" id="{0E687580-B60A-2870-4F13-80A6690CFE4D}"/>
              </a:ext>
            </a:extLst>
          </p:cNvPr>
          <p:cNvSpPr txBox="1"/>
          <p:nvPr/>
        </p:nvSpPr>
        <p:spPr>
          <a:xfrm>
            <a:off x="2438400" y="636709"/>
            <a:ext cx="3869201" cy="461665"/>
          </a:xfrm>
          <a:prstGeom prst="rect">
            <a:avLst/>
          </a:prstGeom>
          <a:noFill/>
        </p:spPr>
        <p:txBody>
          <a:bodyPr wrap="none" rtlCol="0">
            <a:spAutoFit/>
          </a:bodyPr>
          <a:lstStyle/>
          <a:p>
            <a:r>
              <a:rPr lang="en-US" sz="2400" b="1" dirty="0"/>
              <a:t>Expecting Timeline detail</a:t>
            </a:r>
          </a:p>
        </p:txBody>
      </p:sp>
      <p:graphicFrame>
        <p:nvGraphicFramePr>
          <p:cNvPr id="2" name="表 1">
            <a:extLst>
              <a:ext uri="{FF2B5EF4-FFF2-40B4-BE49-F238E27FC236}">
                <a16:creationId xmlns:a16="http://schemas.microsoft.com/office/drawing/2014/main" id="{52A20A84-8738-2B70-2E9F-7FA4E095EA88}"/>
              </a:ext>
            </a:extLst>
          </p:cNvPr>
          <p:cNvGraphicFramePr>
            <a:graphicFrameLocks noGrp="1"/>
          </p:cNvGraphicFramePr>
          <p:nvPr>
            <p:extLst>
              <p:ext uri="{D42A27DB-BD31-4B8C-83A1-F6EECF244321}">
                <p14:modId xmlns:p14="http://schemas.microsoft.com/office/powerpoint/2010/main" val="3482312999"/>
              </p:ext>
            </p:extLst>
          </p:nvPr>
        </p:nvGraphicFramePr>
        <p:xfrm>
          <a:off x="144968" y="1072115"/>
          <a:ext cx="8920975" cy="5215410"/>
        </p:xfrm>
        <a:graphic>
          <a:graphicData uri="http://schemas.openxmlformats.org/drawingml/2006/table">
            <a:tbl>
              <a:tblPr/>
              <a:tblGrid>
                <a:gridCol w="2397510">
                  <a:extLst>
                    <a:ext uri="{9D8B030D-6E8A-4147-A177-3AD203B41FA5}">
                      <a16:colId xmlns:a16="http://schemas.microsoft.com/office/drawing/2014/main" val="2339587418"/>
                    </a:ext>
                  </a:extLst>
                </a:gridCol>
                <a:gridCol w="775659">
                  <a:extLst>
                    <a:ext uri="{9D8B030D-6E8A-4147-A177-3AD203B41FA5}">
                      <a16:colId xmlns:a16="http://schemas.microsoft.com/office/drawing/2014/main" val="2631963613"/>
                    </a:ext>
                  </a:extLst>
                </a:gridCol>
                <a:gridCol w="1722217">
                  <a:extLst>
                    <a:ext uri="{9D8B030D-6E8A-4147-A177-3AD203B41FA5}">
                      <a16:colId xmlns:a16="http://schemas.microsoft.com/office/drawing/2014/main" val="26956096"/>
                    </a:ext>
                  </a:extLst>
                </a:gridCol>
                <a:gridCol w="3618570">
                  <a:extLst>
                    <a:ext uri="{9D8B030D-6E8A-4147-A177-3AD203B41FA5}">
                      <a16:colId xmlns:a16="http://schemas.microsoft.com/office/drawing/2014/main" val="1296787413"/>
                    </a:ext>
                  </a:extLst>
                </a:gridCol>
                <a:gridCol w="407019">
                  <a:extLst>
                    <a:ext uri="{9D8B030D-6E8A-4147-A177-3AD203B41FA5}">
                      <a16:colId xmlns:a16="http://schemas.microsoft.com/office/drawing/2014/main" val="2041352753"/>
                    </a:ext>
                  </a:extLst>
                </a:gridCol>
              </a:tblGrid>
              <a:tr h="336991">
                <a:tc>
                  <a:txBody>
                    <a:bodyPr/>
                    <a:lstStyle/>
                    <a:p>
                      <a:pPr algn="ctr" fontAlgn="ctr"/>
                      <a:r>
                        <a:rPr lang="fi-FI" sz="1400" b="1" i="0" u="none" strike="noStrike">
                          <a:solidFill>
                            <a:srgbClr val="FFFFFF"/>
                          </a:solidFill>
                          <a:effectLst/>
                          <a:latin typeface="Work Sans" pitchFamily="2" charset="0"/>
                          <a:ea typeface="ＭＳ Ｐゴシック" panose="020B0600070205080204" pitchFamily="50" charset="-128"/>
                        </a:rPr>
                        <a:t>Topic item</a:t>
                      </a:r>
                    </a:p>
                  </a:txBody>
                  <a:tcPr marL="2069" marR="2069" marT="2069" marB="0" anchor="ctr">
                    <a:lnL>
                      <a:noFill/>
                    </a:lnL>
                    <a:lnR>
                      <a:noFill/>
                    </a:lnR>
                    <a:lnT>
                      <a:noFill/>
                    </a:lnT>
                    <a:lnB>
                      <a:noFill/>
                    </a:lnB>
                    <a:solidFill>
                      <a:srgbClr val="00B050"/>
                    </a:solidFill>
                  </a:tcPr>
                </a:tc>
                <a:tc>
                  <a:txBody>
                    <a:bodyPr/>
                    <a:lstStyle/>
                    <a:p>
                      <a:pPr algn="ctr" fontAlgn="ctr"/>
                      <a:r>
                        <a:rPr lang="fi-FI" sz="1400" b="1" i="0" u="none" strike="noStrike" dirty="0">
                          <a:solidFill>
                            <a:srgbClr val="FFFFFF"/>
                          </a:solidFill>
                          <a:effectLst/>
                          <a:latin typeface="Work Sans" pitchFamily="2" charset="0"/>
                          <a:ea typeface="ＭＳ Ｐゴシック" panose="020B0600070205080204" pitchFamily="50" charset="-128"/>
                        </a:rPr>
                        <a:t>Deadline</a:t>
                      </a:r>
                    </a:p>
                  </a:txBody>
                  <a:tcPr marL="2069" marR="2069" marT="2069" marB="0" anchor="ctr">
                    <a:lnL>
                      <a:noFill/>
                    </a:lnL>
                    <a:lnR>
                      <a:noFill/>
                    </a:lnR>
                    <a:lnT>
                      <a:noFill/>
                    </a:lnT>
                    <a:lnB>
                      <a:noFill/>
                    </a:lnB>
                    <a:solidFill>
                      <a:srgbClr val="00B050"/>
                    </a:solidFill>
                  </a:tcPr>
                </a:tc>
                <a:tc>
                  <a:txBody>
                    <a:bodyPr/>
                    <a:lstStyle/>
                    <a:p>
                      <a:pPr algn="ctr" fontAlgn="ctr"/>
                      <a:r>
                        <a:rPr lang="fi-FI" sz="1400" b="1" i="0" u="none" strike="noStrike">
                          <a:solidFill>
                            <a:srgbClr val="FFFFFF"/>
                          </a:solidFill>
                          <a:effectLst/>
                          <a:latin typeface="Work Sans" pitchFamily="2" charset="0"/>
                          <a:ea typeface="ＭＳ Ｐゴシック" panose="020B0600070205080204" pitchFamily="50" charset="-128"/>
                        </a:rPr>
                        <a:t>Action items</a:t>
                      </a:r>
                    </a:p>
                  </a:txBody>
                  <a:tcPr marL="2069" marR="2069" marT="2069" marB="0" anchor="ctr">
                    <a:lnL>
                      <a:noFill/>
                    </a:lnL>
                    <a:lnR>
                      <a:noFill/>
                    </a:lnR>
                    <a:lnT>
                      <a:noFill/>
                    </a:lnT>
                    <a:lnB>
                      <a:noFill/>
                    </a:lnB>
                    <a:solidFill>
                      <a:srgbClr val="00B050"/>
                    </a:solidFill>
                  </a:tcPr>
                </a:tc>
                <a:tc>
                  <a:txBody>
                    <a:bodyPr/>
                    <a:lstStyle/>
                    <a:p>
                      <a:pPr algn="ctr" fontAlgn="ctr"/>
                      <a:r>
                        <a:rPr lang="fi-FI" sz="1400" b="1" i="0" u="none" strike="noStrike">
                          <a:solidFill>
                            <a:srgbClr val="FFFFFF"/>
                          </a:solidFill>
                          <a:effectLst/>
                          <a:latin typeface="Work Sans" pitchFamily="2" charset="0"/>
                          <a:ea typeface="ＭＳ Ｐゴシック" panose="020B0600070205080204" pitchFamily="50" charset="-128"/>
                        </a:rPr>
                        <a:t>Notes</a:t>
                      </a:r>
                    </a:p>
                  </a:txBody>
                  <a:tcPr marL="2069" marR="2069" marT="2069" marB="0" anchor="ctr">
                    <a:lnL>
                      <a:noFill/>
                    </a:lnL>
                    <a:lnR>
                      <a:noFill/>
                    </a:lnR>
                    <a:lnT>
                      <a:noFill/>
                    </a:lnT>
                    <a:lnB>
                      <a:noFill/>
                    </a:lnB>
                    <a:solidFill>
                      <a:srgbClr val="00B050"/>
                    </a:solidFill>
                  </a:tcPr>
                </a:tc>
                <a:tc>
                  <a:txBody>
                    <a:bodyPr/>
                    <a:lstStyle/>
                    <a:p>
                      <a:pPr algn="ctr" fontAlgn="ctr"/>
                      <a:r>
                        <a:rPr lang="fi-FI" sz="900" b="1" i="0" u="none" strike="noStrike" dirty="0" err="1">
                          <a:solidFill>
                            <a:srgbClr val="FFFFFF"/>
                          </a:solidFill>
                          <a:effectLst/>
                          <a:latin typeface="Work Sans" pitchFamily="2" charset="0"/>
                          <a:ea typeface="ＭＳ Ｐゴシック" panose="020B0600070205080204" pitchFamily="50" charset="-128"/>
                        </a:rPr>
                        <a:t>Progress</a:t>
                      </a:r>
                      <a:endParaRPr lang="fi-FI" sz="900" b="1" i="0" u="none" strike="noStrike" dirty="0">
                        <a:solidFill>
                          <a:srgbClr val="FFFFFF"/>
                        </a:solidFill>
                        <a:effectLst/>
                        <a:latin typeface="Work Sans" pitchFamily="2" charset="0"/>
                        <a:ea typeface="ＭＳ Ｐゴシック" panose="020B0600070205080204" pitchFamily="50" charset="-128"/>
                      </a:endParaRPr>
                    </a:p>
                  </a:txBody>
                  <a:tcPr marL="2069" marR="2069" marT="2069" marB="0" anchor="ctr">
                    <a:lnL>
                      <a:noFill/>
                    </a:lnL>
                    <a:lnR>
                      <a:noFill/>
                    </a:lnR>
                    <a:lnT>
                      <a:noFill/>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2380186118"/>
                  </a:ext>
                </a:extLst>
              </a:tr>
              <a:tr h="596474">
                <a:tc>
                  <a:txBody>
                    <a:bodyPr/>
                    <a:lstStyle/>
                    <a:p>
                      <a:pPr algn="l" fontAlgn="ctr"/>
                      <a:r>
                        <a:rPr lang="en-US" sz="1200" b="1" i="0" u="none" strike="noStrike" dirty="0">
                          <a:solidFill>
                            <a:srgbClr val="000000"/>
                          </a:solidFill>
                          <a:effectLst/>
                          <a:latin typeface="Times New Roman" panose="02020603050405020304" pitchFamily="18" charset="0"/>
                          <a:ea typeface="ＭＳ Ｐゴシック" panose="020B0600070205080204" pitchFamily="50" charset="-128"/>
                        </a:rPr>
                        <a:t>Std Draft v.1.14 WG pre-ballot recirculation.</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fi-FI" sz="1200" b="1" i="0" u="none" strike="noStrike" dirty="0" err="1">
                          <a:solidFill>
                            <a:srgbClr val="000000"/>
                          </a:solidFill>
                          <a:effectLst/>
                          <a:latin typeface="Times New Roman" panose="02020603050405020304" pitchFamily="18" charset="0"/>
                          <a:ea typeface="ＭＳ Ｐゴシック" panose="020B0600070205080204" pitchFamily="50" charset="-128"/>
                        </a:rPr>
                        <a:t>Mar</a:t>
                      </a:r>
                      <a:r>
                        <a:rPr lang="fi-FI" sz="1200" b="1" i="0" u="none" strike="noStrike" dirty="0">
                          <a:solidFill>
                            <a:srgbClr val="000000"/>
                          </a:solidFill>
                          <a:effectLst/>
                          <a:latin typeface="Times New Roman" panose="02020603050405020304" pitchFamily="18" charset="0"/>
                          <a:ea typeface="ＭＳ Ｐゴシック" panose="020B0600070205080204" pitchFamily="50" charset="-128"/>
                        </a:rPr>
                        <a:t>/2024</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l" fontAlgn="ctr">
                        <a:lnSpc>
                          <a:spcPts val="1000"/>
                        </a:lnSpc>
                      </a:pPr>
                      <a:r>
                        <a:rPr lang="en-US" sz="1200" b="1" i="0" u="none" strike="noStrike" dirty="0">
                          <a:solidFill>
                            <a:srgbClr val="000000"/>
                          </a:solidFill>
                          <a:effectLst/>
                          <a:latin typeface="Times New Roman" panose="02020603050405020304" pitchFamily="18" charset="0"/>
                          <a:ea typeface="ＭＳ Ｐゴシック" panose="020B0600070205080204" pitchFamily="50" charset="-128"/>
                        </a:rPr>
                        <a:t>Disposition of comments.</a:t>
                      </a:r>
                      <a:br>
                        <a:rPr lang="en-US" sz="1200" b="1" i="0" u="none" strike="noStrike" dirty="0">
                          <a:solidFill>
                            <a:srgbClr val="000000"/>
                          </a:solidFill>
                          <a:effectLst/>
                          <a:latin typeface="Times New Roman" panose="02020603050405020304" pitchFamily="18" charset="0"/>
                          <a:ea typeface="ＭＳ Ｐゴシック" panose="020B0600070205080204" pitchFamily="50" charset="-128"/>
                        </a:rPr>
                      </a:br>
                      <a:r>
                        <a:rPr lang="en-US" sz="1200" b="1" i="0" u="none" strike="noStrike" dirty="0">
                          <a:solidFill>
                            <a:srgbClr val="000000"/>
                          </a:solidFill>
                          <a:effectLst/>
                          <a:latin typeface="Times New Roman" panose="02020603050405020304" pitchFamily="18" charset="0"/>
                          <a:ea typeface="ＭＳ Ｐゴシック" panose="020B0600070205080204" pitchFamily="50" charset="-128"/>
                        </a:rPr>
                        <a:t>MAC text based on harmonization.</a:t>
                      </a:r>
                      <a:br>
                        <a:rPr lang="en-US" sz="1200" b="1" i="0" u="none" strike="noStrike" dirty="0">
                          <a:solidFill>
                            <a:srgbClr val="000000"/>
                          </a:solidFill>
                          <a:effectLst/>
                          <a:latin typeface="Times New Roman" panose="02020603050405020304" pitchFamily="18" charset="0"/>
                          <a:ea typeface="ＭＳ Ｐゴシック" panose="020B0600070205080204" pitchFamily="50" charset="-128"/>
                        </a:rPr>
                      </a:br>
                      <a:r>
                        <a:rPr lang="en-US" sz="1200" b="1" i="0" u="none" strike="noStrike" dirty="0">
                          <a:solidFill>
                            <a:srgbClr val="000000"/>
                          </a:solidFill>
                          <a:effectLst/>
                          <a:latin typeface="Times New Roman" panose="02020603050405020304" pitchFamily="18" charset="0"/>
                          <a:ea typeface="ＭＳ Ｐゴシック" panose="020B0600070205080204" pitchFamily="50" charset="-128"/>
                        </a:rPr>
                        <a:t>Updates of simulations for MAC and PHY.</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200" b="1"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noFill/>
                  </a:tcPr>
                </a:tc>
                <a:tc>
                  <a:txBody>
                    <a:bodyPr/>
                    <a:lstStyle/>
                    <a:p>
                      <a:pPr algn="ctr" fontAlgn="ctr"/>
                      <a:r>
                        <a:rPr lang="ja-JP" altLang="en-US" sz="1200" b="1"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2069" marR="2069" marT="2069"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11092912"/>
                  </a:ext>
                </a:extLst>
              </a:tr>
              <a:tr h="606584">
                <a:tc>
                  <a:txBody>
                    <a:bodyPr/>
                    <a:lstStyle/>
                    <a:p>
                      <a:pPr algn="l" fontAlgn="ctr"/>
                      <a:r>
                        <a:rPr lang="en-US" sz="1200" b="1" i="0" u="none" strike="noStrike" dirty="0">
                          <a:solidFill>
                            <a:srgbClr val="000000"/>
                          </a:solidFill>
                          <a:effectLst/>
                          <a:latin typeface="Times New Roman" panose="02020603050405020304" pitchFamily="18" charset="0"/>
                          <a:ea typeface="ＭＳ Ｐゴシック" panose="020B0600070205080204" pitchFamily="50" charset="-128"/>
                        </a:rPr>
                        <a:t>Towards the May 2024 meeting</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699"/>
                    </a:solidFill>
                  </a:tcPr>
                </a:tc>
                <a:tc>
                  <a:txBody>
                    <a:bodyPr/>
                    <a:lstStyle/>
                    <a:p>
                      <a:pPr algn="ctr" fontAlgn="ctr"/>
                      <a:r>
                        <a:rPr lang="fi-FI" sz="1200" b="1" i="0" u="none" strike="noStrike" dirty="0" err="1">
                          <a:solidFill>
                            <a:srgbClr val="000000"/>
                          </a:solidFill>
                          <a:effectLst/>
                          <a:latin typeface="Times New Roman" panose="02020603050405020304" pitchFamily="18" charset="0"/>
                          <a:ea typeface="ＭＳ Ｐゴシック" panose="020B0600070205080204" pitchFamily="50" charset="-128"/>
                        </a:rPr>
                        <a:t>May</a:t>
                      </a:r>
                      <a:r>
                        <a:rPr lang="fi-FI" sz="1200" b="1" i="0" u="none" strike="noStrike" dirty="0">
                          <a:solidFill>
                            <a:srgbClr val="000000"/>
                          </a:solidFill>
                          <a:effectLst/>
                          <a:latin typeface="Times New Roman" panose="02020603050405020304" pitchFamily="18" charset="0"/>
                          <a:ea typeface="ＭＳ Ｐゴシック" panose="020B0600070205080204" pitchFamily="50" charset="-128"/>
                        </a:rPr>
                        <a:t>/2024</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699"/>
                    </a:solidFill>
                  </a:tcPr>
                </a:tc>
                <a:tc>
                  <a:txBody>
                    <a:bodyPr/>
                    <a:lstStyle/>
                    <a:p>
                      <a:pPr algn="l" fontAlgn="ctr">
                        <a:lnSpc>
                          <a:spcPts val="1000"/>
                        </a:lnSpc>
                      </a:pPr>
                      <a:r>
                        <a:rPr lang="en-US" sz="1200" b="1" i="0" u="none" strike="noStrike" dirty="0">
                          <a:solidFill>
                            <a:srgbClr val="000000"/>
                          </a:solidFill>
                          <a:effectLst/>
                          <a:latin typeface="Times New Roman" panose="02020603050405020304" pitchFamily="18" charset="0"/>
                          <a:ea typeface="ＭＳ Ｐゴシック" panose="020B0600070205080204" pitchFamily="50" charset="-128"/>
                        </a:rPr>
                        <a:t>Adding MAC text.</a:t>
                      </a:r>
                      <a:br>
                        <a:rPr lang="en-US" sz="1200" b="1" i="0" u="none" strike="noStrike" dirty="0">
                          <a:solidFill>
                            <a:srgbClr val="000000"/>
                          </a:solidFill>
                          <a:effectLst/>
                          <a:latin typeface="Times New Roman" panose="02020603050405020304" pitchFamily="18" charset="0"/>
                          <a:ea typeface="ＭＳ Ｐゴシック" panose="020B0600070205080204" pitchFamily="50" charset="-128"/>
                        </a:rPr>
                      </a:br>
                      <a:r>
                        <a:rPr lang="en-US" sz="1200" b="1" i="0" u="none" strike="noStrike" dirty="0">
                          <a:solidFill>
                            <a:srgbClr val="000000"/>
                          </a:solidFill>
                          <a:effectLst/>
                          <a:latin typeface="Times New Roman" panose="02020603050405020304" pitchFamily="18" charset="0"/>
                          <a:ea typeface="ＭＳ Ｐゴシック" panose="020B0600070205080204" pitchFamily="50" charset="-128"/>
                        </a:rPr>
                        <a:t>Revise PHY text.</a:t>
                      </a:r>
                      <a:br>
                        <a:rPr lang="en-US" sz="1200" b="1" i="0" u="none" strike="noStrike" dirty="0">
                          <a:solidFill>
                            <a:srgbClr val="000000"/>
                          </a:solidFill>
                          <a:effectLst/>
                          <a:latin typeface="Times New Roman" panose="02020603050405020304" pitchFamily="18" charset="0"/>
                          <a:ea typeface="ＭＳ Ｐゴシック" panose="020B0600070205080204" pitchFamily="50" charset="-128"/>
                        </a:rPr>
                      </a:br>
                      <a:r>
                        <a:rPr lang="en-US" sz="1200" b="1" i="0" u="none" strike="noStrike" dirty="0">
                          <a:solidFill>
                            <a:srgbClr val="000000"/>
                          </a:solidFill>
                          <a:effectLst/>
                          <a:latin typeface="Times New Roman" panose="02020603050405020304" pitchFamily="18" charset="0"/>
                          <a:ea typeface="ＭＳ Ｐゴシック" panose="020B0600070205080204" pitchFamily="50" charset="-128"/>
                        </a:rPr>
                        <a:t>Editorial revisions.</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699"/>
                    </a:solidFill>
                  </a:tcPr>
                </a:tc>
                <a:tc>
                  <a:txBody>
                    <a:bodyPr/>
                    <a:lstStyle/>
                    <a:p>
                      <a:pPr algn="l" fontAlgn="ctr"/>
                      <a:r>
                        <a:rPr lang="ja-JP" altLang="en-US" sz="1200" b="1"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E699"/>
                    </a:solidFill>
                  </a:tcPr>
                </a:tc>
                <a:tc>
                  <a:txBody>
                    <a:bodyPr/>
                    <a:lstStyle/>
                    <a:p>
                      <a:pPr algn="ctr" fontAlgn="ctr"/>
                      <a:r>
                        <a:rPr lang="ja-JP" altLang="en-US" sz="1200" b="1"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2069" marR="2069" marT="2069"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2729396447"/>
                  </a:ext>
                </a:extLst>
              </a:tr>
              <a:tr h="606584">
                <a:tc>
                  <a:txBody>
                    <a:bodyPr/>
                    <a:lstStyle/>
                    <a:p>
                      <a:pPr algn="l" fontAlgn="ctr"/>
                      <a:r>
                        <a:rPr lang="en-US" sz="1200" b="1" i="0" u="none" strike="noStrike" dirty="0">
                          <a:solidFill>
                            <a:srgbClr val="000000"/>
                          </a:solidFill>
                          <a:effectLst/>
                          <a:latin typeface="Times New Roman" panose="02020603050405020304" pitchFamily="18" charset="0"/>
                          <a:ea typeface="ＭＳ Ｐゴシック" panose="020B0600070205080204" pitchFamily="50" charset="-128"/>
                        </a:rPr>
                        <a:t>Target WG letter ballot (LB) submission</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ctr" fontAlgn="ctr"/>
                      <a:r>
                        <a:rPr lang="fi-FI" sz="1200" b="1" i="0" u="none" strike="noStrike" dirty="0" err="1">
                          <a:solidFill>
                            <a:srgbClr val="000000"/>
                          </a:solidFill>
                          <a:effectLst/>
                          <a:latin typeface="Times New Roman" panose="02020603050405020304" pitchFamily="18" charset="0"/>
                          <a:ea typeface="ＭＳ Ｐゴシック" panose="020B0600070205080204" pitchFamily="50" charset="-128"/>
                        </a:rPr>
                        <a:t>May</a:t>
                      </a:r>
                      <a:r>
                        <a:rPr lang="fi-FI" sz="1200" b="1" i="0" u="none" strike="noStrike" dirty="0">
                          <a:solidFill>
                            <a:srgbClr val="000000"/>
                          </a:solidFill>
                          <a:effectLst/>
                          <a:latin typeface="Times New Roman" panose="02020603050405020304" pitchFamily="18" charset="0"/>
                          <a:ea typeface="ＭＳ Ｐゴシック" panose="020B0600070205080204" pitchFamily="50" charset="-128"/>
                        </a:rPr>
                        <a:t>/2024</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l" fontAlgn="b"/>
                      <a:r>
                        <a:rPr lang="ja-JP" altLang="en-US" sz="1400" b="1"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2069" marR="2069" marT="206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E1F2"/>
                    </a:solidFill>
                  </a:tcPr>
                </a:tc>
                <a:tc>
                  <a:txBody>
                    <a:bodyPr/>
                    <a:lstStyle/>
                    <a:p>
                      <a:pPr algn="l" fontAlgn="ctr">
                        <a:lnSpc>
                          <a:spcPts val="1000"/>
                        </a:lnSpc>
                      </a:pPr>
                      <a:r>
                        <a:rPr lang="en-US" sz="1200" b="1" i="0" u="none" strike="noStrike" dirty="0">
                          <a:solidFill>
                            <a:srgbClr val="000000"/>
                          </a:solidFill>
                          <a:effectLst/>
                          <a:latin typeface="Times New Roman" panose="02020603050405020304" pitchFamily="18" charset="0"/>
                          <a:ea typeface="ＭＳ Ｐゴシック" panose="020B0600070205080204" pitchFamily="50" charset="-128"/>
                        </a:rPr>
                        <a:t>1. Based on pre-ballot resolutions, prepare Draft v. 2.0</a:t>
                      </a:r>
                      <a:br>
                        <a:rPr lang="en-US" sz="1200" b="1" i="0" u="none" strike="noStrike" dirty="0">
                          <a:solidFill>
                            <a:srgbClr val="000000"/>
                          </a:solidFill>
                          <a:effectLst/>
                          <a:latin typeface="Times New Roman" panose="02020603050405020304" pitchFamily="18" charset="0"/>
                          <a:ea typeface="ＭＳ Ｐゴシック" panose="020B0600070205080204" pitchFamily="50" charset="-128"/>
                        </a:rPr>
                      </a:br>
                      <a:r>
                        <a:rPr lang="en-US" sz="1200" b="1" i="0" u="none" strike="noStrike" dirty="0">
                          <a:solidFill>
                            <a:srgbClr val="000000"/>
                          </a:solidFill>
                          <a:effectLst/>
                          <a:latin typeface="Times New Roman" panose="02020603050405020304" pitchFamily="18" charset="0"/>
                          <a:ea typeface="ＭＳ Ｐゴシック" panose="020B0600070205080204" pitchFamily="50" charset="-128"/>
                        </a:rPr>
                        <a:t>2. Request LB submission before the January meeting. Consequently, the January meeting is used to resolve comments.</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ja-JP" altLang="en-US" sz="1200" b="1"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2069" marR="2069" marT="2069"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1533485977"/>
                  </a:ext>
                </a:extLst>
              </a:tr>
              <a:tr h="401014">
                <a:tc>
                  <a:txBody>
                    <a:bodyPr/>
                    <a:lstStyle/>
                    <a:p>
                      <a:pPr algn="l" fontAlgn="ctr"/>
                      <a:r>
                        <a:rPr lang="fi-FI" sz="1200" b="1" i="0" u="none" strike="noStrike">
                          <a:solidFill>
                            <a:srgbClr val="000000"/>
                          </a:solidFill>
                          <a:effectLst/>
                          <a:latin typeface="Times New Roman" panose="02020603050405020304" pitchFamily="18" charset="0"/>
                          <a:ea typeface="ＭＳ Ｐゴシック" panose="020B0600070205080204" pitchFamily="50" charset="-128"/>
                        </a:rPr>
                        <a:t>1st LB recirculation</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200" b="1" i="0" u="none" strike="noStrike" dirty="0" err="1">
                          <a:solidFill>
                            <a:srgbClr val="000000"/>
                          </a:solidFill>
                          <a:effectLst/>
                          <a:latin typeface="Times New Roman" panose="02020603050405020304" pitchFamily="18" charset="0"/>
                          <a:ea typeface="ＭＳ Ｐゴシック" panose="020B0600070205080204" pitchFamily="50" charset="-128"/>
                        </a:rPr>
                        <a:t>July</a:t>
                      </a:r>
                      <a:r>
                        <a:rPr lang="fi-FI" sz="1200" b="1" i="0" u="none" strike="noStrike" dirty="0">
                          <a:solidFill>
                            <a:srgbClr val="000000"/>
                          </a:solidFill>
                          <a:effectLst/>
                          <a:latin typeface="Times New Roman" panose="02020603050405020304" pitchFamily="18" charset="0"/>
                          <a:ea typeface="ＭＳ Ｐゴシック" panose="020B0600070205080204" pitchFamily="50" charset="-128"/>
                        </a:rPr>
                        <a:t>/2024</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200" b="1"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200" b="1" i="0" u="none" strike="noStrike">
                          <a:solidFill>
                            <a:srgbClr val="000000"/>
                          </a:solidFill>
                          <a:effectLst/>
                          <a:latin typeface="Times New Roman" panose="02020603050405020304" pitchFamily="18" charset="0"/>
                          <a:ea typeface="ＭＳ Ｐゴシック" panose="020B0600070205080204" pitchFamily="50" charset="-128"/>
                        </a:rPr>
                        <a:t>Comment-resolutions to LB recirculation. </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fontAlgn="ctr"/>
                      <a:r>
                        <a:rPr lang="ja-JP" altLang="en-US" sz="1200" b="1"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2069" marR="2069" marT="2069"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9891876"/>
                  </a:ext>
                </a:extLst>
              </a:tr>
              <a:tr h="215673">
                <a:tc>
                  <a:txBody>
                    <a:bodyPr/>
                    <a:lstStyle/>
                    <a:p>
                      <a:pPr algn="l" fontAlgn="ctr"/>
                      <a:r>
                        <a:rPr lang="fi-FI" sz="1200" b="1" i="0" u="none" strike="noStrike" dirty="0">
                          <a:solidFill>
                            <a:srgbClr val="000000"/>
                          </a:solidFill>
                          <a:effectLst/>
                          <a:latin typeface="Times New Roman" panose="02020603050405020304" pitchFamily="18" charset="0"/>
                          <a:ea typeface="ＭＳ Ｐゴシック" panose="020B0600070205080204" pitchFamily="50" charset="-128"/>
                        </a:rPr>
                        <a:t>2nd LB </a:t>
                      </a:r>
                      <a:r>
                        <a:rPr lang="fi-FI" sz="1200" b="1"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endParaRPr lang="fi-FI" sz="1200" b="1"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200" b="1" i="0" u="none" strike="noStrike" dirty="0" err="1">
                          <a:solidFill>
                            <a:srgbClr val="000000"/>
                          </a:solidFill>
                          <a:effectLst/>
                          <a:latin typeface="Times New Roman" panose="02020603050405020304" pitchFamily="18" charset="0"/>
                          <a:ea typeface="ＭＳ Ｐゴシック" panose="020B0600070205080204" pitchFamily="50" charset="-128"/>
                        </a:rPr>
                        <a:t>Sept</a:t>
                      </a:r>
                      <a:r>
                        <a:rPr lang="fi-FI" sz="1200" b="1" i="0" u="none" strike="noStrike" dirty="0">
                          <a:solidFill>
                            <a:srgbClr val="000000"/>
                          </a:solidFill>
                          <a:effectLst/>
                          <a:latin typeface="Times New Roman" panose="02020603050405020304" pitchFamily="18" charset="0"/>
                          <a:ea typeface="ＭＳ Ｐゴシック" panose="020B0600070205080204" pitchFamily="50" charset="-128"/>
                        </a:rPr>
                        <a:t>/2024</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200" b="1"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200" b="1" i="0" u="none" strike="noStrike">
                          <a:solidFill>
                            <a:srgbClr val="000000"/>
                          </a:solidFill>
                          <a:effectLst/>
                          <a:latin typeface="Times New Roman" panose="02020603050405020304" pitchFamily="18" charset="0"/>
                          <a:ea typeface="ＭＳ Ｐゴシック" panose="020B0600070205080204" pitchFamily="50" charset="-128"/>
                        </a:rPr>
                        <a:t>Comment-resolutions to LB recirculation. </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fontAlgn="ctr"/>
                      <a:r>
                        <a:rPr lang="ja-JP" altLang="en-US" sz="1200" b="1"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2069" marR="2069" marT="2069"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19480218"/>
                  </a:ext>
                </a:extLst>
              </a:tr>
              <a:tr h="215673">
                <a:tc>
                  <a:txBody>
                    <a:bodyPr/>
                    <a:lstStyle/>
                    <a:p>
                      <a:pPr algn="l" fontAlgn="ctr"/>
                      <a:r>
                        <a:rPr lang="en-US" sz="1200" b="1" i="0" u="none" strike="noStrike" dirty="0">
                          <a:solidFill>
                            <a:srgbClr val="000000"/>
                          </a:solidFill>
                          <a:effectLst/>
                          <a:latin typeface="Times New Roman" panose="02020603050405020304" pitchFamily="18" charset="0"/>
                          <a:ea typeface="ＭＳ Ｐゴシック" panose="020B0600070205080204" pitchFamily="50" charset="-128"/>
                        </a:rPr>
                        <a:t>Conditional approval for Sponsor Ballot (SB)</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200" b="1" i="0" u="none" strike="noStrike" dirty="0" err="1">
                          <a:solidFill>
                            <a:srgbClr val="000000"/>
                          </a:solidFill>
                          <a:effectLst/>
                          <a:latin typeface="Times New Roman" panose="02020603050405020304" pitchFamily="18" charset="0"/>
                          <a:ea typeface="ＭＳ Ｐゴシック" panose="020B0600070205080204" pitchFamily="50" charset="-128"/>
                        </a:rPr>
                        <a:t>Sept</a:t>
                      </a:r>
                      <a:r>
                        <a:rPr lang="fi-FI" sz="1200" b="1" i="0" u="none" strike="noStrike" dirty="0">
                          <a:solidFill>
                            <a:srgbClr val="000000"/>
                          </a:solidFill>
                          <a:effectLst/>
                          <a:latin typeface="Times New Roman" panose="02020603050405020304" pitchFamily="18" charset="0"/>
                          <a:ea typeface="ＭＳ Ｐゴシック" panose="020B0600070205080204" pitchFamily="50" charset="-128"/>
                        </a:rPr>
                        <a:t>/2024</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200" b="1"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200" b="1" i="0" u="none" strike="noStrike">
                          <a:solidFill>
                            <a:srgbClr val="000000"/>
                          </a:solidFill>
                          <a:effectLst/>
                          <a:latin typeface="Times New Roman" panose="02020603050405020304" pitchFamily="18" charset="0"/>
                          <a:ea typeface="ＭＳ Ｐゴシック" panose="020B0600070205080204" pitchFamily="50" charset="-128"/>
                        </a:rPr>
                        <a:t>Seek conditional approval for SB by the Executive Committee.</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fontAlgn="ctr"/>
                      <a:r>
                        <a:rPr lang="ja-JP" altLang="en-US" sz="1200" b="1"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2069" marR="2069" marT="2069"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61169200"/>
                  </a:ext>
                </a:extLst>
              </a:tr>
              <a:tr h="215673">
                <a:tc>
                  <a:txBody>
                    <a:bodyPr/>
                    <a:lstStyle/>
                    <a:p>
                      <a:pPr algn="l" fontAlgn="ctr"/>
                      <a:r>
                        <a:rPr lang="fi-FI" sz="1200" b="1" i="0" u="none" strike="noStrike">
                          <a:solidFill>
                            <a:srgbClr val="000000"/>
                          </a:solidFill>
                          <a:effectLst/>
                          <a:latin typeface="Times New Roman" panose="02020603050405020304" pitchFamily="18" charset="0"/>
                          <a:ea typeface="ＭＳ Ｐゴシック" panose="020B0600070205080204" pitchFamily="50" charset="-128"/>
                        </a:rPr>
                        <a:t>Final LB recirculation.</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200" b="1" i="0" u="none" strike="noStrike" dirty="0" err="1">
                          <a:solidFill>
                            <a:srgbClr val="000000"/>
                          </a:solidFill>
                          <a:effectLst/>
                          <a:latin typeface="Times New Roman" panose="02020603050405020304" pitchFamily="18" charset="0"/>
                          <a:ea typeface="ＭＳ Ｐゴシック" panose="020B0600070205080204" pitchFamily="50" charset="-128"/>
                        </a:rPr>
                        <a:t>Nov</a:t>
                      </a:r>
                      <a:r>
                        <a:rPr lang="fi-FI" sz="1200" b="1" i="0" u="none" strike="noStrike" dirty="0">
                          <a:solidFill>
                            <a:srgbClr val="000000"/>
                          </a:solidFill>
                          <a:effectLst/>
                          <a:latin typeface="Times New Roman" panose="02020603050405020304" pitchFamily="18" charset="0"/>
                          <a:ea typeface="ＭＳ Ｐゴシック" panose="020B0600070205080204" pitchFamily="50" charset="-128"/>
                        </a:rPr>
                        <a:t>/2024</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200" b="1"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200" b="1" i="0" u="none" strike="noStrike">
                          <a:solidFill>
                            <a:srgbClr val="000000"/>
                          </a:solidFill>
                          <a:effectLst/>
                          <a:latin typeface="Times New Roman" panose="02020603050405020304" pitchFamily="18" charset="0"/>
                          <a:ea typeface="ＭＳ Ｐゴシック" panose="020B0600070205080204" pitchFamily="50" charset="-128"/>
                        </a:rPr>
                        <a:t>WG approval to request SB submission.</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fontAlgn="ctr"/>
                      <a:r>
                        <a:rPr lang="ja-JP" altLang="en-US" sz="1200" b="1"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2069" marR="2069" marT="2069"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86185519"/>
                  </a:ext>
                </a:extLst>
              </a:tr>
              <a:tr h="215673">
                <a:tc>
                  <a:txBody>
                    <a:bodyPr/>
                    <a:lstStyle/>
                    <a:p>
                      <a:pPr algn="l" fontAlgn="ctr"/>
                      <a:r>
                        <a:rPr lang="en-US" sz="1200" b="1" i="0" u="none" strike="noStrike">
                          <a:solidFill>
                            <a:srgbClr val="000000"/>
                          </a:solidFill>
                          <a:effectLst/>
                          <a:latin typeface="Times New Roman" panose="02020603050405020304" pitchFamily="18" charset="0"/>
                          <a:ea typeface="ＭＳ Ｐゴシック" panose="020B0600070205080204" pitchFamily="50" charset="-128"/>
                        </a:rPr>
                        <a:t>Request EC approval for SB</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200" b="1" i="0" u="none" strike="noStrike" dirty="0" err="1">
                          <a:solidFill>
                            <a:srgbClr val="000000"/>
                          </a:solidFill>
                          <a:effectLst/>
                          <a:latin typeface="Times New Roman" panose="02020603050405020304" pitchFamily="18" charset="0"/>
                          <a:ea typeface="ＭＳ Ｐゴシック" panose="020B0600070205080204" pitchFamily="50" charset="-128"/>
                        </a:rPr>
                        <a:t>Dec</a:t>
                      </a:r>
                      <a:r>
                        <a:rPr lang="fi-FI" sz="1200" b="1" i="0" u="none" strike="noStrike" dirty="0">
                          <a:solidFill>
                            <a:srgbClr val="000000"/>
                          </a:solidFill>
                          <a:effectLst/>
                          <a:latin typeface="Times New Roman" panose="02020603050405020304" pitchFamily="18" charset="0"/>
                          <a:ea typeface="ＭＳ Ｐゴシック" panose="020B0600070205080204" pitchFamily="50" charset="-128"/>
                        </a:rPr>
                        <a:t>/2024</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200" b="1"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200" b="1" i="0" u="none" strike="noStrike">
                          <a:solidFill>
                            <a:srgbClr val="000000"/>
                          </a:solidFill>
                          <a:effectLst/>
                          <a:latin typeface="Times New Roman" panose="02020603050405020304" pitchFamily="18" charset="0"/>
                          <a:ea typeface="ＭＳ Ｐゴシック" panose="020B0600070205080204" pitchFamily="50" charset="-128"/>
                        </a:rPr>
                        <a:t>Request SB approval by the EC (conditional or not)</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fontAlgn="ctr"/>
                      <a:r>
                        <a:rPr lang="ja-JP" altLang="en-US" sz="1200" b="1"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2069" marR="2069" marT="2069"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5506890"/>
                  </a:ext>
                </a:extLst>
              </a:tr>
              <a:tr h="215673">
                <a:tc>
                  <a:txBody>
                    <a:bodyPr/>
                    <a:lstStyle/>
                    <a:p>
                      <a:pPr algn="l" fontAlgn="ctr"/>
                      <a:r>
                        <a:rPr lang="fi-FI" sz="1200" b="1" i="0" u="none" strike="noStrike">
                          <a:solidFill>
                            <a:srgbClr val="000000"/>
                          </a:solidFill>
                          <a:effectLst/>
                          <a:latin typeface="Times New Roman" panose="02020603050405020304" pitchFamily="18" charset="0"/>
                          <a:ea typeface="ＭＳ Ｐゴシック" panose="020B0600070205080204" pitchFamily="50" charset="-128"/>
                        </a:rPr>
                        <a:t>IEEE SA Sponsor Ballot submission</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200" b="1" i="0" u="none" strike="noStrike" dirty="0">
                          <a:solidFill>
                            <a:srgbClr val="000000"/>
                          </a:solidFill>
                          <a:effectLst/>
                          <a:latin typeface="Times New Roman" panose="02020603050405020304" pitchFamily="18" charset="0"/>
                          <a:ea typeface="ＭＳ Ｐゴシック" panose="020B0600070205080204" pitchFamily="50" charset="-128"/>
                        </a:rPr>
                        <a:t>Jan/2025</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200" b="1"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200" b="1" i="0" u="none" strike="noStrike">
                          <a:solidFill>
                            <a:srgbClr val="000000"/>
                          </a:solidFill>
                          <a:effectLst/>
                          <a:latin typeface="Times New Roman" panose="02020603050405020304" pitchFamily="18" charset="0"/>
                          <a:ea typeface="ＭＳ Ｐゴシック" panose="020B0600070205080204" pitchFamily="50" charset="-128"/>
                        </a:rPr>
                        <a:t>One month for IEEE SA editorial review. </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fontAlgn="ctr"/>
                      <a:r>
                        <a:rPr lang="ja-JP" altLang="en-US" sz="1200" b="1"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2069" marR="2069" marT="2069"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8407927"/>
                  </a:ext>
                </a:extLst>
              </a:tr>
              <a:tr h="215673">
                <a:tc>
                  <a:txBody>
                    <a:bodyPr/>
                    <a:lstStyle/>
                    <a:p>
                      <a:pPr algn="l" fontAlgn="ctr"/>
                      <a:r>
                        <a:rPr lang="fi-FI" sz="1200" b="1" i="0" u="none" strike="noStrike">
                          <a:solidFill>
                            <a:srgbClr val="000000"/>
                          </a:solidFill>
                          <a:effectLst/>
                          <a:latin typeface="Times New Roman" panose="02020603050405020304" pitchFamily="18" charset="0"/>
                          <a:ea typeface="ＭＳ Ｐゴシック" panose="020B0600070205080204" pitchFamily="50" charset="-128"/>
                        </a:rPr>
                        <a:t>1st SB recirculation</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200" b="1" i="0" u="none" strike="noStrike" dirty="0" err="1">
                          <a:solidFill>
                            <a:srgbClr val="000000"/>
                          </a:solidFill>
                          <a:effectLst/>
                          <a:latin typeface="Times New Roman" panose="02020603050405020304" pitchFamily="18" charset="0"/>
                          <a:ea typeface="ＭＳ Ｐゴシック" panose="020B0600070205080204" pitchFamily="50" charset="-128"/>
                        </a:rPr>
                        <a:t>Feb</a:t>
                      </a:r>
                      <a:r>
                        <a:rPr lang="fi-FI" sz="1200" b="1"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200" b="1"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200" b="1" i="0" u="none" strike="noStrike">
                          <a:solidFill>
                            <a:srgbClr val="000000"/>
                          </a:solidFill>
                          <a:effectLst/>
                          <a:latin typeface="Times New Roman" panose="02020603050405020304" pitchFamily="18" charset="0"/>
                          <a:ea typeface="ＭＳ Ｐゴシック" panose="020B0600070205080204" pitchFamily="50" charset="-128"/>
                        </a:rPr>
                        <a:t>Comment-resolutions to SB and recirculation. </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fontAlgn="ctr"/>
                      <a:r>
                        <a:rPr lang="ja-JP" altLang="en-US" sz="1200" b="1"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2069" marR="2069" marT="2069"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82326616"/>
                  </a:ext>
                </a:extLst>
              </a:tr>
              <a:tr h="215673">
                <a:tc>
                  <a:txBody>
                    <a:bodyPr/>
                    <a:lstStyle/>
                    <a:p>
                      <a:pPr algn="l" fontAlgn="ctr"/>
                      <a:r>
                        <a:rPr lang="fi-FI" sz="1200" b="1" i="0" u="none" strike="noStrike">
                          <a:solidFill>
                            <a:srgbClr val="000000"/>
                          </a:solidFill>
                          <a:effectLst/>
                          <a:latin typeface="Times New Roman" panose="02020603050405020304" pitchFamily="18" charset="0"/>
                          <a:ea typeface="ＭＳ Ｐゴシック" panose="020B0600070205080204" pitchFamily="50" charset="-128"/>
                        </a:rPr>
                        <a:t>2nd SB recirculation</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200" b="1" i="0" u="none" strike="noStrike" dirty="0" err="1">
                          <a:solidFill>
                            <a:srgbClr val="000000"/>
                          </a:solidFill>
                          <a:effectLst/>
                          <a:latin typeface="Times New Roman" panose="02020603050405020304" pitchFamily="18" charset="0"/>
                          <a:ea typeface="ＭＳ Ｐゴシック" panose="020B0600070205080204" pitchFamily="50" charset="-128"/>
                        </a:rPr>
                        <a:t>Mar</a:t>
                      </a:r>
                      <a:r>
                        <a:rPr lang="fi-FI" sz="1200" b="1"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200" b="1"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200" b="1" i="0" u="none" strike="noStrike">
                          <a:solidFill>
                            <a:srgbClr val="000000"/>
                          </a:solidFill>
                          <a:effectLst/>
                          <a:latin typeface="Times New Roman" panose="02020603050405020304" pitchFamily="18" charset="0"/>
                          <a:ea typeface="ＭＳ Ｐゴシック" panose="020B0600070205080204" pitchFamily="50" charset="-128"/>
                        </a:rPr>
                        <a:t>Comment-resolutions to SB and recirculation. </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fontAlgn="ctr"/>
                      <a:r>
                        <a:rPr lang="ja-JP" altLang="en-US" sz="1200" b="1"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2069" marR="2069" marT="2069"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87750272"/>
                  </a:ext>
                </a:extLst>
              </a:tr>
              <a:tr h="215673">
                <a:tc>
                  <a:txBody>
                    <a:bodyPr/>
                    <a:lstStyle/>
                    <a:p>
                      <a:pPr algn="l" fontAlgn="ctr"/>
                      <a:r>
                        <a:rPr lang="en-US" sz="1200" b="1" i="0" u="none" strike="noStrike">
                          <a:solidFill>
                            <a:srgbClr val="000000"/>
                          </a:solidFill>
                          <a:effectLst/>
                          <a:latin typeface="Times New Roman" panose="02020603050405020304" pitchFamily="18" charset="0"/>
                          <a:ea typeface="ＭＳ Ｐゴシック" panose="020B0600070205080204" pitchFamily="50" charset="-128"/>
                        </a:rPr>
                        <a:t>Request conditional/unconditional approval to RevCom</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200" b="1" i="0" u="none" strike="noStrike" dirty="0" err="1">
                          <a:solidFill>
                            <a:srgbClr val="000000"/>
                          </a:solidFill>
                          <a:effectLst/>
                          <a:latin typeface="Times New Roman" panose="02020603050405020304" pitchFamily="18" charset="0"/>
                          <a:ea typeface="ＭＳ Ｐゴシック" panose="020B0600070205080204" pitchFamily="50" charset="-128"/>
                        </a:rPr>
                        <a:t>May</a:t>
                      </a:r>
                      <a:r>
                        <a:rPr lang="fi-FI" sz="1200" b="1"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200" b="1"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200" b="1" i="0" u="none" strike="noStrike">
                          <a:solidFill>
                            <a:srgbClr val="000000"/>
                          </a:solidFill>
                          <a:effectLst/>
                          <a:latin typeface="Times New Roman" panose="02020603050405020304" pitchFamily="18" charset="0"/>
                          <a:ea typeface="ＭＳ Ｐゴシック" panose="020B0600070205080204" pitchFamily="50" charset="-128"/>
                        </a:rPr>
                        <a:t>Submission to SASB agenda</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fontAlgn="ctr"/>
                      <a:r>
                        <a:rPr lang="ja-JP" altLang="en-US" sz="1200" b="1"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2069" marR="2069" marT="2069"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3534202"/>
                  </a:ext>
                </a:extLst>
              </a:tr>
              <a:tr h="215673">
                <a:tc>
                  <a:txBody>
                    <a:bodyPr/>
                    <a:lstStyle/>
                    <a:p>
                      <a:pPr algn="l" fontAlgn="ctr"/>
                      <a:r>
                        <a:rPr lang="en-US" sz="1200" b="1" i="0" u="none" strike="noStrike">
                          <a:solidFill>
                            <a:srgbClr val="000000"/>
                          </a:solidFill>
                          <a:effectLst/>
                          <a:latin typeface="Times New Roman" panose="02020603050405020304" pitchFamily="18" charset="0"/>
                          <a:ea typeface="ＭＳ Ｐゴシック" panose="020B0600070205080204" pitchFamily="50" charset="-128"/>
                        </a:rPr>
                        <a:t>Final SB recirculation, if required. Submission to RevCom</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200" b="1" i="0" u="none" strike="noStrike" dirty="0" err="1">
                          <a:solidFill>
                            <a:srgbClr val="000000"/>
                          </a:solidFill>
                          <a:effectLst/>
                          <a:latin typeface="Times New Roman" panose="02020603050405020304" pitchFamily="18" charset="0"/>
                          <a:ea typeface="ＭＳ Ｐゴシック" panose="020B0600070205080204" pitchFamily="50" charset="-128"/>
                        </a:rPr>
                        <a:t>Jun</a:t>
                      </a:r>
                      <a:r>
                        <a:rPr lang="fi-FI" sz="1200" b="1"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2069" marR="2069" marT="2069"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200" b="1"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2069" marR="2069" marT="2069"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200" b="1" i="0" u="none" strike="noStrike">
                          <a:solidFill>
                            <a:srgbClr val="000000"/>
                          </a:solidFill>
                          <a:effectLst/>
                          <a:latin typeface="Times New Roman" panose="02020603050405020304" pitchFamily="18" charset="0"/>
                          <a:ea typeface="ＭＳ Ｐゴシック" panose="020B0600070205080204" pitchFamily="50" charset="-128"/>
                        </a:rPr>
                        <a:t>Submission to SASB</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fontAlgn="ctr"/>
                      <a:r>
                        <a:rPr lang="ja-JP" altLang="en-US" sz="1200" b="1"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2069" marR="2069" marT="2069"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43883312"/>
                  </a:ext>
                </a:extLst>
              </a:tr>
              <a:tr h="215673">
                <a:tc>
                  <a:txBody>
                    <a:bodyPr/>
                    <a:lstStyle/>
                    <a:p>
                      <a:pPr algn="l" fontAlgn="ctr"/>
                      <a:r>
                        <a:rPr lang="fi-FI" sz="1200" b="1" i="0" u="none" strike="noStrike">
                          <a:solidFill>
                            <a:srgbClr val="000000"/>
                          </a:solidFill>
                          <a:effectLst/>
                          <a:latin typeface="Times New Roman" panose="02020603050405020304" pitchFamily="18" charset="0"/>
                          <a:ea typeface="ＭＳ Ｐゴシック" panose="020B0600070205080204" pitchFamily="50" charset="-128"/>
                        </a:rPr>
                        <a:t>RevCom submission</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fontAlgn="ctr"/>
                      <a:r>
                        <a:rPr lang="fi-FI" sz="1200" b="1" i="0" u="none" strike="noStrike" dirty="0" err="1">
                          <a:solidFill>
                            <a:srgbClr val="000000"/>
                          </a:solidFill>
                          <a:effectLst/>
                          <a:latin typeface="Times New Roman" panose="02020603050405020304" pitchFamily="18" charset="0"/>
                          <a:ea typeface="ＭＳ Ｐゴシック" panose="020B0600070205080204" pitchFamily="50" charset="-128"/>
                        </a:rPr>
                        <a:t>July</a:t>
                      </a:r>
                      <a:r>
                        <a:rPr lang="fi-FI" sz="1200" b="1"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2069" marR="2069" marT="2069"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200" b="1"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2069" marR="2069" marT="2069"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200" b="1" i="0" u="none" strike="noStrike">
                          <a:solidFill>
                            <a:srgbClr val="000000"/>
                          </a:solidFill>
                          <a:effectLst/>
                          <a:latin typeface="Times New Roman" panose="02020603050405020304" pitchFamily="18" charset="0"/>
                          <a:ea typeface="ＭＳ Ｐゴシック" panose="020B0600070205080204" pitchFamily="50" charset="-128"/>
                        </a:rPr>
                        <a:t>RevCom approval</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fontAlgn="ctr"/>
                      <a:r>
                        <a:rPr lang="ja-JP" altLang="en-US" sz="12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2069" marR="2069" marT="2069"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36531867"/>
                  </a:ext>
                </a:extLst>
              </a:tr>
            </a:tbl>
          </a:graphicData>
        </a:graphic>
      </p:graphicFrame>
    </p:spTree>
    <p:extLst>
      <p:ext uri="{BB962C8B-B14F-4D97-AF65-F5344CB8AC3E}">
        <p14:creationId xmlns:p14="http://schemas.microsoft.com/office/powerpoint/2010/main" val="15756440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186578" y="1052526"/>
            <a:ext cx="8969829" cy="5462774"/>
          </a:xfrm>
        </p:spPr>
        <p:txBody>
          <a:bodyPr/>
          <a:lstStyle/>
          <a:p>
            <a:pPr marL="0" indent="0">
              <a:lnSpc>
                <a:spcPts val="1300"/>
              </a:lnSpc>
              <a:buNone/>
            </a:pPr>
            <a:r>
              <a:rPr lang="ja-JP" altLang="en-US" sz="1400" dirty="0"/>
              <a:t>・</a:t>
            </a:r>
            <a:r>
              <a:rPr lang="is-IS" altLang="ja-JP" sz="1400" dirty="0"/>
              <a:t>TG15.6ma opening report for March 2024 meeting                                                      15-23-0135-01-06ma</a:t>
            </a:r>
          </a:p>
          <a:p>
            <a:pPr marL="0" indent="0">
              <a:lnSpc>
                <a:spcPts val="1300"/>
              </a:lnSpc>
              <a:buNone/>
            </a:pPr>
            <a:r>
              <a:rPr lang="ja-JP" altLang="en-US" sz="1400" dirty="0"/>
              <a:t>・</a:t>
            </a:r>
            <a:r>
              <a:rPr lang="is-IS" altLang="ja-JP" sz="1400" dirty="0"/>
              <a:t>TG15.6ma Agenda of  January Meeting in 2024                                                          15-23-0134-05-06ma</a:t>
            </a:r>
            <a:endParaRPr lang="en-US" altLang="ja-JP" sz="1400" dirty="0">
              <a:solidFill>
                <a:srgbClr val="000000"/>
              </a:solidFill>
              <a:latin typeface="Arial"/>
              <a:cs typeface="Times New Roman" pitchFamily="18" charset="0"/>
            </a:endParaRP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Progress and Action Items for Draft#1                                                                          15-23-0360-04-06ma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Draft pre-ballot comment resolution                                                                              15-23-0476-14-06ma  </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Rescheduling Timeline                                                                                                  15-23-0361-04-06ma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Basic Consensus in MAC and PHY of Revision of IEEE802.15.6-2012                       15-23-0557-01-06ma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MAC </a:t>
            </a:r>
            <a:r>
              <a:rPr lang="en-US" altLang="ja-JP" sz="1400" dirty="0" err="1">
                <a:solidFill>
                  <a:srgbClr val="000000"/>
                </a:solidFill>
                <a:latin typeface="Arial"/>
                <a:cs typeface="Times New Roman" pitchFamily="18" charset="0"/>
              </a:rPr>
              <a:t>superframe</a:t>
            </a:r>
            <a:r>
              <a:rPr lang="en-US" altLang="ja-JP" sz="1400" dirty="0">
                <a:solidFill>
                  <a:srgbClr val="000000"/>
                </a:solidFill>
                <a:latin typeface="Arial"/>
                <a:cs typeface="Times New Roman" pitchFamily="18" charset="0"/>
              </a:rPr>
              <a:t> structure for coexisting multiple dependable BANs                           15-24-0013-01-06ma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MAC frame formats based on harmonization agreements                                            15-24-0034-02-06ma</a:t>
            </a:r>
          </a:p>
          <a:p>
            <a:pPr marL="0" indent="0">
              <a:lnSpc>
                <a:spcPts val="1300"/>
              </a:lnSpc>
              <a:buNone/>
            </a:pPr>
            <a:r>
              <a:rPr lang="ja-JP" altLang="en-US" sz="1400" dirty="0">
                <a:solidFill>
                  <a:srgbClr val="000000"/>
                </a:solidFill>
                <a:latin typeface="Arial"/>
                <a:cs typeface="Times New Roman" pitchFamily="18" charset="0"/>
              </a:rPr>
              <a:t>・</a:t>
            </a:r>
            <a:r>
              <a:rPr lang="fi-FI" altLang="ja-JP" sz="1400" dirty="0">
                <a:solidFill>
                  <a:srgbClr val="000000"/>
                </a:solidFill>
                <a:latin typeface="Arial"/>
                <a:cs typeface="Times New Roman" pitchFamily="18" charset="0"/>
              </a:rPr>
              <a:t>Preliminary Evaluation on </a:t>
            </a:r>
            <a:r>
              <a:rPr lang="fi-FI" altLang="ja-JP" sz="1400" dirty="0" err="1">
                <a:solidFill>
                  <a:srgbClr val="000000"/>
                </a:solidFill>
                <a:latin typeface="Arial"/>
                <a:cs typeface="Times New Roman" pitchFamily="18" charset="0"/>
              </a:rPr>
              <a:t>Ranging</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Accuracy</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with</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Interference</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Cancellation</a:t>
            </a:r>
            <a:r>
              <a:rPr lang="fi-FI" altLang="ja-JP" sz="1400" dirty="0">
                <a:solidFill>
                  <a:srgbClr val="000000"/>
                </a:solidFill>
                <a:latin typeface="Arial"/>
                <a:cs typeface="Times New Roman" pitchFamily="18" charset="0"/>
              </a:rPr>
              <a:t> in </a:t>
            </a:r>
            <a:r>
              <a:rPr lang="fi-FI" altLang="ja-JP" sz="1400" dirty="0" err="1">
                <a:solidFill>
                  <a:srgbClr val="000000"/>
                </a:solidFill>
                <a:latin typeface="Arial"/>
                <a:cs typeface="Times New Roman" pitchFamily="18" charset="0"/>
              </a:rPr>
              <a:t>Coexistence</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Environments</a:t>
            </a:r>
            <a:r>
              <a:rPr lang="fi-FI" altLang="ja-JP" sz="1400" dirty="0">
                <a:solidFill>
                  <a:srgbClr val="000000"/>
                </a:solidFill>
                <a:latin typeface="Arial"/>
                <a:cs typeface="Times New Roman" pitchFamily="18" charset="0"/>
              </a:rPr>
              <a:t>  </a:t>
            </a:r>
          </a:p>
          <a:p>
            <a:pPr marL="0" indent="0">
              <a:lnSpc>
                <a:spcPts val="1300"/>
              </a:lnSpc>
              <a:buNone/>
            </a:pP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15-24-</a:t>
            </a:r>
            <a:r>
              <a:rPr lang="fi-FI" altLang="ja-JP" sz="1400" dirty="0">
                <a:solidFill>
                  <a:srgbClr val="000000"/>
                </a:solidFill>
                <a:latin typeface="Arial"/>
                <a:cs typeface="Times New Roman" pitchFamily="18" charset="0"/>
              </a:rPr>
              <a:t>0057-01-06ma</a:t>
            </a:r>
          </a:p>
          <a:p>
            <a:pPr marL="0" indent="0">
              <a:lnSpc>
                <a:spcPts val="1300"/>
              </a:lnSpc>
              <a:buNone/>
            </a:pPr>
            <a:r>
              <a:rPr lang="ja-JP" altLang="en-US" sz="1400" dirty="0">
                <a:solidFill>
                  <a:srgbClr val="000000"/>
                </a:solidFill>
                <a:latin typeface="Arial"/>
                <a:cs typeface="Times New Roman" pitchFamily="18" charset="0"/>
              </a:rPr>
              <a:t>・</a:t>
            </a:r>
            <a:r>
              <a:rPr lang="fi-FI" altLang="ja-JP" sz="1400" dirty="0">
                <a:solidFill>
                  <a:srgbClr val="000000"/>
                </a:solidFill>
                <a:latin typeface="Arial"/>
                <a:cs typeface="Times New Roman" pitchFamily="18" charset="0"/>
              </a:rPr>
              <a:t>Evaluation of IEEE 802.15.6 Ultra-</a:t>
            </a:r>
            <a:r>
              <a:rPr lang="fi-FI" altLang="ja-JP" sz="1400" dirty="0" err="1">
                <a:solidFill>
                  <a:srgbClr val="000000"/>
                </a:solidFill>
                <a:latin typeface="Arial"/>
                <a:cs typeface="Times New Roman" pitchFamily="18" charset="0"/>
              </a:rPr>
              <a:t>wideband</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Physical</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Layer</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Utilizing</a:t>
            </a:r>
            <a:r>
              <a:rPr lang="fi-FI" altLang="ja-JP" sz="1400" dirty="0">
                <a:solidFill>
                  <a:srgbClr val="000000"/>
                </a:solidFill>
                <a:latin typeface="Arial"/>
                <a:cs typeface="Times New Roman" pitchFamily="18" charset="0"/>
              </a:rPr>
              <a:t> Super </a:t>
            </a:r>
            <a:r>
              <a:rPr lang="fi-FI" altLang="ja-JP" sz="1400" dirty="0" err="1">
                <a:solidFill>
                  <a:srgbClr val="000000"/>
                </a:solidFill>
                <a:latin typeface="Arial"/>
                <a:cs typeface="Times New Roman" pitchFamily="18" charset="0"/>
              </a:rPr>
              <a:t>Orthogonal</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Convolutional</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Code</a:t>
            </a:r>
            <a:endParaRPr lang="fi-FI" altLang="ja-JP" sz="1400" dirty="0">
              <a:solidFill>
                <a:srgbClr val="000000"/>
              </a:solidFill>
              <a:latin typeface="Arial"/>
              <a:cs typeface="Times New Roman" pitchFamily="18" charset="0"/>
            </a:endParaRPr>
          </a:p>
          <a:p>
            <a:pPr marL="0" indent="0">
              <a:lnSpc>
                <a:spcPts val="1300"/>
              </a:lnSpc>
              <a:buNone/>
            </a:pPr>
            <a:r>
              <a:rPr lang="fi-FI" altLang="ja-JP" sz="1400" dirty="0">
                <a:solidFill>
                  <a:srgbClr val="000000"/>
                </a:solidFill>
                <a:latin typeface="Arial"/>
                <a:cs typeface="Times New Roman" pitchFamily="18" charset="0"/>
              </a:rPr>
              <a:t>                                                                                                                                           15-24-0051-00-06ma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Simulation results for Nagoya I. T. and YRP-IAI MAC proposal Based on TG6ma Channel Model23-0252-02</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Hybrid ARQ Scheme for High QoS Packets in High Class of Coexistence of IEEE 802.15.6ma 23-0576-02</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Evaluation of IEEE 802.15.6 Ultra-wideband Physical Layer Utilizing Super Orthogonal Convolutional Code</a:t>
            </a:r>
          </a:p>
          <a:p>
            <a:pPr marL="0" indent="0">
              <a:lnSpc>
                <a:spcPts val="1300"/>
              </a:lnSpc>
              <a:buNone/>
            </a:pPr>
            <a:r>
              <a:rPr lang="en-US" altLang="ja-JP" sz="1400" dirty="0">
                <a:solidFill>
                  <a:srgbClr val="000000"/>
                </a:solidFill>
                <a:latin typeface="Arial"/>
                <a:cs typeface="Times New Roman" pitchFamily="18" charset="0"/>
              </a:rPr>
              <a:t>                                                                                                                                            15-22-0562-08-06ma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Preliminary performance evaluation of ranging in coexistence environment                  15-23-0353-04-06ma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Performance Evaluation of Channel Coding under Various Channel Models in Some Classes of Coexistence in TG6ma</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15-23-0577-00-06ma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TG6ma Channel Model Document for Enhanced Dependability                                    15-22-0519-05-06ma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Draft pre-ballot comment resolution                                                                                15-23-0476-13-06ma </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Interference Mitigation Schemes in Class 3, 5, 6, and 7 of </a:t>
            </a:r>
            <a:r>
              <a:rPr lang="en-US" altLang="ja-JP" sz="1400" dirty="0" err="1">
                <a:solidFill>
                  <a:srgbClr val="000000"/>
                </a:solidFill>
                <a:latin typeface="Arial"/>
                <a:cs typeface="Times New Roman" pitchFamily="18" charset="0"/>
              </a:rPr>
              <a:t>Coexisitence</a:t>
            </a:r>
            <a:r>
              <a:rPr lang="en-US" altLang="ja-JP" sz="1400" dirty="0">
                <a:solidFill>
                  <a:srgbClr val="000000"/>
                </a:solidFill>
                <a:latin typeface="Arial"/>
                <a:cs typeface="Times New Roman" pitchFamily="18" charset="0"/>
              </a:rPr>
              <a:t> in TG6ma</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15-24-0073-00-06ma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Overview and convergence of MAC proposals for 15.6ma                                             15-24-0078-01-06ma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Progress Report of TG6ma                                                                                             15-23-0056-05-06ma</a:t>
            </a:r>
          </a:p>
          <a:p>
            <a:pPr marL="0" indent="0">
              <a:lnSpc>
                <a:spcPts val="1300"/>
              </a:lnSpc>
              <a:buNone/>
            </a:pPr>
            <a:r>
              <a:rPr kumimoji="1" lang="ja-JP" altLang="en-US" sz="1400" b="0" i="0" u="none" strike="noStrike" kern="0" cap="none" spc="0" normalizeH="0" baseline="0" noProof="0" dirty="0">
                <a:ln>
                  <a:noFill/>
                </a:ln>
                <a:solidFill>
                  <a:srgbClr val="000000"/>
                </a:solidFill>
                <a:effectLst/>
                <a:uLnTx/>
                <a:uFillTx/>
                <a:latin typeface="Arial"/>
                <a:ea typeface="+mn-ea"/>
                <a:cs typeface="+mn-cs"/>
              </a:rPr>
              <a:t>・</a:t>
            </a:r>
            <a:r>
              <a:rPr kumimoji="1" lang="is-IS" altLang="ja-JP" sz="1400" b="0" i="0" u="none" strike="noStrike" kern="0" cap="none" spc="0" normalizeH="0" baseline="0" noProof="0" dirty="0">
                <a:ln>
                  <a:noFill/>
                </a:ln>
                <a:solidFill>
                  <a:srgbClr val="000000"/>
                </a:solidFill>
                <a:effectLst/>
                <a:uLnTx/>
                <a:uFillTx/>
                <a:latin typeface="Arial"/>
                <a:ea typeface="+mn-ea"/>
                <a:cs typeface="+mn-cs"/>
              </a:rPr>
              <a:t>TG15.6ma closing report for March 2024 meeting                                                          15-24-0185-00-06ma</a:t>
            </a:r>
          </a:p>
          <a:p>
            <a:pPr marL="0" indent="0">
              <a:lnSpc>
                <a:spcPts val="1300"/>
              </a:lnSpc>
              <a:buNone/>
            </a:pPr>
            <a:r>
              <a:rPr kumimoji="1" lang="ja-JP" altLang="en-US" sz="1400" b="0" i="0" u="none" strike="noStrike" kern="0" cap="none" spc="0" normalizeH="0" baseline="0" noProof="0" dirty="0">
                <a:ln>
                  <a:noFill/>
                </a:ln>
                <a:solidFill>
                  <a:srgbClr val="000000"/>
                </a:solidFill>
                <a:effectLst/>
                <a:uLnTx/>
                <a:uFillTx/>
                <a:latin typeface="Arial"/>
                <a:ea typeface="+mn-ea"/>
                <a:cs typeface="+mn-cs"/>
              </a:rPr>
              <a:t>・</a:t>
            </a:r>
            <a:r>
              <a:rPr kumimoji="1" lang="is-IS" altLang="ja-JP" sz="1400" b="0" i="0" u="none" strike="noStrike" kern="0" cap="none" spc="0" normalizeH="0" baseline="0" noProof="0" dirty="0">
                <a:ln>
                  <a:noFill/>
                </a:ln>
                <a:solidFill>
                  <a:srgbClr val="000000"/>
                </a:solidFill>
                <a:effectLst/>
                <a:uLnTx/>
                <a:uFillTx/>
                <a:latin typeface="Arial"/>
                <a:ea typeface="+mn-ea"/>
                <a:cs typeface="+mn-cs"/>
              </a:rPr>
              <a:t>TG15.6ma March</a:t>
            </a:r>
            <a:r>
              <a:rPr lang="en-US" altLang="ja-JP" sz="1400" dirty="0">
                <a:solidFill>
                  <a:srgbClr val="000000"/>
                </a:solidFill>
                <a:latin typeface="Arial"/>
              </a:rPr>
              <a:t> 2024</a:t>
            </a:r>
            <a:r>
              <a:rPr kumimoji="1" lang="is-IS" altLang="ja-JP" sz="1400" b="0" i="0" u="none" strike="noStrike" kern="0" cap="none" spc="0" normalizeH="0" baseline="0" noProof="0" dirty="0">
                <a:ln>
                  <a:noFill/>
                </a:ln>
                <a:solidFill>
                  <a:srgbClr val="000000"/>
                </a:solidFill>
                <a:effectLst/>
                <a:uLnTx/>
                <a:uFillTx/>
                <a:latin typeface="Arial"/>
                <a:ea typeface="+mn-ea"/>
                <a:cs typeface="+mn-cs"/>
              </a:rPr>
              <a:t> meeting minutes                                                                        15-24-0186-00-06ma</a:t>
            </a:r>
            <a:r>
              <a:rPr lang="fi-FI" altLang="ja-JP" sz="1200" dirty="0"/>
              <a:t>      /</a:t>
            </a:r>
          </a:p>
          <a:p>
            <a:pPr marL="0" indent="0">
              <a:lnSpc>
                <a:spcPts val="1300"/>
              </a:lnSpc>
              <a:buNone/>
            </a:pPr>
            <a:endParaRPr kumimoji="1" lang="ja-JP" altLang="en-US" sz="1200" dirty="0"/>
          </a:p>
        </p:txBody>
      </p:sp>
      <p:sp>
        <p:nvSpPr>
          <p:cNvPr id="3" name="タイトル 2"/>
          <p:cNvSpPr>
            <a:spLocks noGrp="1"/>
          </p:cNvSpPr>
          <p:nvPr>
            <p:ph type="title"/>
          </p:nvPr>
        </p:nvSpPr>
        <p:spPr>
          <a:xfrm>
            <a:off x="611560" y="598188"/>
            <a:ext cx="7727370" cy="436855"/>
          </a:xfrm>
        </p:spPr>
        <p:txBody>
          <a:bodyPr/>
          <a:lstStyle/>
          <a:p>
            <a:r>
              <a:rPr lang="en-US" altLang="ja-JP" b="1" dirty="0">
                <a:latin typeface="+mn-lt"/>
              </a:rPr>
              <a:t>Contributions</a:t>
            </a:r>
            <a:endParaRPr kumimoji="1" lang="ja-JP" altLang="en-US"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14</a:t>
            </a:fld>
            <a:endParaRPr lang="en-US" altLang="ja-JP" dirty="0"/>
          </a:p>
        </p:txBody>
      </p:sp>
      <p:sp>
        <p:nvSpPr>
          <p:cNvPr id="6" name="日付プレースホルダー 1">
            <a:extLst>
              <a:ext uri="{FF2B5EF4-FFF2-40B4-BE49-F238E27FC236}">
                <a16:creationId xmlns:a16="http://schemas.microsoft.com/office/drawing/2014/main" id="{55DB1751-FA70-423D-ABF7-E7F07B5181F0}"/>
              </a:ext>
            </a:extLst>
          </p:cNvPr>
          <p:cNvSpPr>
            <a:spLocks noGrp="1"/>
          </p:cNvSpPr>
          <p:nvPr>
            <p:ph type="dt" sz="half" idx="2"/>
          </p:nvPr>
        </p:nvSpPr>
        <p:spPr>
          <a:xfrm>
            <a:off x="684483" y="394156"/>
            <a:ext cx="1600200" cy="215444"/>
          </a:xfrm>
        </p:spPr>
        <p:txBody>
          <a:bodyPr/>
          <a:lstStyle/>
          <a:p>
            <a:r>
              <a:rPr lang="en-US" altLang="ja-JP"/>
              <a:t>March 2024</a:t>
            </a:r>
            <a:endParaRPr lang="en-US" altLang="ja-JP" dirty="0"/>
          </a:p>
        </p:txBody>
      </p:sp>
    </p:spTree>
    <p:extLst>
      <p:ext uri="{BB962C8B-B14F-4D97-AF65-F5344CB8AC3E}">
        <p14:creationId xmlns:p14="http://schemas.microsoft.com/office/powerpoint/2010/main" val="20542669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71782" y="1326842"/>
            <a:ext cx="8296718" cy="5004852"/>
          </a:xfrm>
        </p:spPr>
        <p:txBody>
          <a:bodyPr/>
          <a:lstStyle/>
          <a:p>
            <a:pPr marL="514350" marR="0" lvl="0" indent="-514350" algn="l" defTabSz="914400" rtl="0" eaLnBrk="1" fontAlgn="base" latinLnBrk="0" hangingPunct="1">
              <a:lnSpc>
                <a:spcPct val="100000"/>
              </a:lnSpc>
              <a:spcBef>
                <a:spcPct val="20000"/>
              </a:spcBef>
              <a:spcAft>
                <a:spcPct val="0"/>
              </a:spcAft>
              <a:buClrTx/>
              <a:buSzTx/>
              <a:buFont typeface="+mj-lt"/>
              <a:buAutoNum type="arabicPeriod"/>
              <a:tabLst/>
              <a:defRPr/>
            </a:pPr>
            <a:r>
              <a:rPr kumimoji="1" lang="en-US" altLang="ja-JP" sz="2000" b="0" i="0" u="none" strike="noStrike" kern="0" cap="none" spc="0" normalizeH="0" baseline="0" noProof="0" dirty="0">
                <a:ln>
                  <a:noFill/>
                </a:ln>
                <a:solidFill>
                  <a:srgbClr val="000000"/>
                </a:solidFill>
                <a:effectLst/>
                <a:uLnTx/>
                <a:uFillTx/>
                <a:latin typeface="Arial"/>
              </a:rPr>
              <a:t>Chair; Ryuji Kohno, YNU/YRP-IAI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 kohno@ynu.ac.jp, kohno@yrp-iai.jp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2"/>
              <a:tabLst/>
              <a:defRPr/>
            </a:pPr>
            <a:r>
              <a:rPr kumimoji="1" lang="en-US" altLang="ja-JP" sz="2000" b="0" i="0" u="none" strike="noStrike" kern="0" cap="none" spc="0" normalizeH="0" baseline="0" noProof="0" dirty="0">
                <a:ln>
                  <a:noFill/>
                </a:ln>
                <a:solidFill>
                  <a:srgbClr val="000000"/>
                </a:solidFill>
                <a:effectLst/>
                <a:uLnTx/>
                <a:uFillTx/>
                <a:latin typeface="Arial"/>
              </a:rPr>
              <a:t>1</a:t>
            </a:r>
            <a:r>
              <a:rPr kumimoji="1" lang="en-US" altLang="ja-JP" sz="2000" b="0" i="0" u="none" strike="noStrike" kern="0" cap="none" spc="0" normalizeH="0" baseline="30000" noProof="0" dirty="0">
                <a:ln>
                  <a:noFill/>
                </a:ln>
                <a:solidFill>
                  <a:srgbClr val="000000"/>
                </a:solidFill>
                <a:effectLst/>
                <a:uLnTx/>
                <a:uFillTx/>
                <a:latin typeface="Arial"/>
              </a:rPr>
              <a:t>st</a:t>
            </a:r>
            <a:r>
              <a:rPr kumimoji="1" lang="en-US" altLang="ja-JP" sz="2000" b="0" i="0" u="none" strike="noStrike" kern="0" cap="none" spc="0" normalizeH="0" baseline="0" noProof="0" dirty="0">
                <a:ln>
                  <a:noFill/>
                </a:ln>
                <a:solidFill>
                  <a:srgbClr val="000000"/>
                </a:solidFill>
                <a:effectLst/>
                <a:uLnTx/>
                <a:uFillTx/>
                <a:latin typeface="Arial"/>
              </a:rPr>
              <a:t> Vice-Chair;   Marco Hernandez, YRP-IAI/CWC</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m</a:t>
            </a:r>
            <a:r>
              <a:rPr lang="en-US" altLang="ja-JP" sz="2000" dirty="0">
                <a:solidFill>
                  <a:srgbClr val="000000"/>
                </a:solidFill>
                <a:latin typeface="Arial"/>
              </a:rPr>
              <a:t>arco.hernandez@ieee.org</a:t>
            </a:r>
            <a:endParaRPr kumimoji="1" lang="en-US" altLang="ja-JP" sz="2000" b="0" i="0" u="none" strike="noStrike" kern="0" cap="none" spc="0" normalizeH="0" baseline="0" noProof="0" dirty="0">
              <a:ln>
                <a:noFill/>
              </a:ln>
              <a:solidFill>
                <a:srgbClr val="000000"/>
              </a:solidFill>
              <a:effectLst/>
              <a:uLnTx/>
              <a:uFillTx/>
              <a:latin typeface="Arial"/>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2</a:t>
            </a:r>
            <a:r>
              <a:rPr lang="en-US" altLang="ja-JP" sz="2000" baseline="30000" dirty="0">
                <a:solidFill>
                  <a:srgbClr val="000000"/>
                </a:solidFill>
                <a:latin typeface="Arial"/>
              </a:rPr>
              <a:t>nd</a:t>
            </a:r>
            <a:r>
              <a:rPr lang="en-US" altLang="ja-JP" sz="2000" dirty="0">
                <a:solidFill>
                  <a:srgbClr val="000000"/>
                </a:solidFill>
                <a:latin typeface="Arial"/>
              </a:rPr>
              <a:t> Vice-Chair; Daisuke Anzai, NIT</a:t>
            </a:r>
            <a:r>
              <a:rPr kumimoji="1" lang="en-US" altLang="ja-JP" sz="2000" b="0" i="0" u="none" strike="noStrike" kern="0" cap="none" spc="0" normalizeH="0" baseline="0" noProof="0" dirty="0">
                <a:ln>
                  <a:noFill/>
                </a:ln>
                <a:solidFill>
                  <a:srgbClr val="000000"/>
                </a:solidFill>
                <a:effectLst/>
                <a:uLnTx/>
                <a:uFillTx/>
                <a:latin typeface="Arial"/>
              </a:rPr>
              <a:t>    </a:t>
            </a: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anzai@nitech.ac.jp</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3.   Secretary;      Takumi Kobayashi, YNU/TCU</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kobayashi-takumi@yrp-iai.jp, kobayashi@nitech.ac.jp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4"/>
              <a:tabLst/>
              <a:defRPr/>
            </a:pPr>
            <a:r>
              <a:rPr kumimoji="1" lang="en-US" altLang="ja-JP" sz="2000" b="0" i="0" u="none" strike="noStrike" kern="0" cap="none" spc="0" normalizeH="0" baseline="0" noProof="0" dirty="0">
                <a:ln>
                  <a:noFill/>
                </a:ln>
                <a:solidFill>
                  <a:srgbClr val="000000"/>
                </a:solidFill>
                <a:effectLst/>
                <a:uLnTx/>
                <a:uFillTx/>
                <a:latin typeface="Arial"/>
              </a:rPr>
              <a:t>Technical Editors;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Minsoo Kim, YRP-IAI   minsoo@minsookim.com</a:t>
            </a:r>
          </a:p>
          <a:p>
            <a:pPr marL="0" marR="0" lvl="0" indent="0" algn="just"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Seong-Soon Joo, KPST     wowbk@kpst.co.kr</a:t>
            </a:r>
          </a:p>
          <a:p>
            <a:pPr marL="0" marR="0" lvl="0" indent="0" algn="just"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Kento </a:t>
            </a:r>
            <a:r>
              <a:rPr kumimoji="1" lang="en-US" altLang="ja-JP" sz="2000" b="0" i="0" u="none" strike="noStrike" kern="0" cap="none" spc="0" normalizeH="0" baseline="0" noProof="0" dirty="0" err="1">
                <a:ln>
                  <a:noFill/>
                </a:ln>
                <a:solidFill>
                  <a:srgbClr val="000000"/>
                </a:solidFill>
                <a:effectLst/>
                <a:uLnTx/>
                <a:uFillTx/>
                <a:latin typeface="Arial"/>
              </a:rPr>
              <a:t>Takabayashi</a:t>
            </a:r>
            <a:r>
              <a:rPr kumimoji="1" lang="en-US" altLang="ja-JP" sz="2000" b="0" i="0" u="none" strike="noStrike" kern="0" cap="none" spc="0" normalizeH="0" baseline="0" noProof="0" dirty="0">
                <a:ln>
                  <a:noFill/>
                </a:ln>
                <a:solidFill>
                  <a:srgbClr val="000000"/>
                </a:solidFill>
                <a:effectLst/>
                <a:uLnTx/>
                <a:uFillTx/>
                <a:latin typeface="Arial"/>
              </a:rPr>
              <a:t>, Toyo U. </a:t>
            </a:r>
            <a:r>
              <a:rPr kumimoji="1" lang="fi-FI" altLang="ja-JP" sz="2000" b="0" i="0" u="none" strike="noStrike" kern="0" cap="none" spc="0" normalizeH="0" baseline="0" noProof="0" dirty="0">
                <a:ln>
                  <a:noFill/>
                </a:ln>
                <a:solidFill>
                  <a:srgbClr val="000000"/>
                </a:solidFill>
                <a:effectLst/>
                <a:uLnTx/>
                <a:uFillTx/>
                <a:latin typeface="Arial"/>
              </a:rPr>
              <a:t>takabayashi.kento.xp@gmail.com</a:t>
            </a:r>
            <a:endParaRPr kumimoji="1" lang="en-US" altLang="ja-JP" sz="2000" b="0" i="0" u="none" strike="noStrike" kern="0" cap="none" spc="0" normalizeH="0" baseline="0" noProof="0" dirty="0">
              <a:ln>
                <a:noFill/>
              </a:ln>
              <a:solidFill>
                <a:srgbClr val="000000"/>
              </a:solidFill>
              <a:effectLst/>
              <a:uLnTx/>
              <a:uFillTx/>
              <a:latin typeface="Arial"/>
            </a:endParaRPr>
          </a:p>
          <a:p>
            <a:pPr marL="0" lvl="0" indent="0">
              <a:buNone/>
              <a:defRPr/>
            </a:pPr>
            <a:r>
              <a:rPr kumimoji="1" lang="en-US" altLang="ja-JP" sz="2000" dirty="0"/>
              <a:t>             Marco Hernandez, YRP-IAI/CWC  </a:t>
            </a:r>
            <a:r>
              <a:rPr kumimoji="1" lang="en-US" altLang="ja-JP" sz="2000" dirty="0" err="1">
                <a:hlinkClick r:id="rId3"/>
              </a:rPr>
              <a:t>marco.hernandez@ie</a:t>
            </a:r>
            <a:r>
              <a:rPr lang="en-US" altLang="ja-JP" sz="2000" dirty="0"/>
              <a:t> </a:t>
            </a:r>
            <a:r>
              <a:rPr kumimoji="1" lang="en-US" altLang="ja-JP" sz="2000" dirty="0">
                <a:hlinkClick r:id="rId3"/>
              </a:rPr>
              <a:t>ee.org</a:t>
            </a:r>
            <a:endParaRPr kumimoji="1" lang="en-US" altLang="ja-JP" sz="2000" dirty="0"/>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t>             Jussi Haapola, CWC   jussi.haapola@oulu.fi</a:t>
            </a:r>
            <a:endParaRPr kumimoji="1" lang="ja-JP" altLang="en-US" sz="2000" dirty="0"/>
          </a:p>
        </p:txBody>
      </p:sp>
      <p:sp>
        <p:nvSpPr>
          <p:cNvPr id="3" name="タイトル 2"/>
          <p:cNvSpPr>
            <a:spLocks noGrp="1"/>
          </p:cNvSpPr>
          <p:nvPr>
            <p:ph type="title"/>
          </p:nvPr>
        </p:nvSpPr>
        <p:spPr>
          <a:xfrm>
            <a:off x="671782" y="618708"/>
            <a:ext cx="7772400" cy="595929"/>
          </a:xfrm>
        </p:spPr>
        <p:txBody>
          <a:bodyPr/>
          <a:lstStyle/>
          <a:p>
            <a:r>
              <a:rPr lang="en-US" altLang="ja-JP" sz="2800" b="1" dirty="0">
                <a:solidFill>
                  <a:schemeClr val="tx1"/>
                </a:solidFill>
                <a:latin typeface="+mn-lt"/>
              </a:rPr>
              <a:t>Contacts and Conference call</a:t>
            </a:r>
            <a:endParaRPr kumimoji="1" lang="ja-JP" altLang="en-US" sz="2800" b="1" dirty="0">
              <a:solidFill>
                <a:schemeClr val="tx1"/>
              </a:solidFill>
              <a:latin typeface="+mn-lt"/>
            </a:endParaRPr>
          </a:p>
        </p:txBody>
      </p:sp>
      <p:sp>
        <p:nvSpPr>
          <p:cNvPr id="5" name="object 7">
            <a:extLst>
              <a:ext uri="{FF2B5EF4-FFF2-40B4-BE49-F238E27FC236}">
                <a16:creationId xmlns:a16="http://schemas.microsoft.com/office/drawing/2014/main" id="{CB567D8C-D167-C57C-E514-6BC30E42E6C8}"/>
              </a:ext>
            </a:extLst>
          </p:cNvPr>
          <p:cNvSpPr txBox="1"/>
          <p:nvPr/>
        </p:nvSpPr>
        <p:spPr>
          <a:xfrm>
            <a:off x="671782" y="403264"/>
            <a:ext cx="1385617" cy="215444"/>
          </a:xfrm>
          <a:prstGeom prst="rect">
            <a:avLst/>
          </a:prstGeom>
        </p:spPr>
        <p:txBody>
          <a:bodyPr vert="horz" wrap="square" lIns="0" tIns="0" rIns="0" bIns="0" rtlCol="0">
            <a:spAutoFit/>
          </a:bodyPr>
          <a:lstStyle/>
          <a:p>
            <a:pPr marL="12700" marR="0" lvl="0" indent="0" algn="l" defTabSz="914400" rtl="0" eaLnBrk="1" fontAlgn="auto" latinLnBrk="0" hangingPunct="1">
              <a:lnSpc>
                <a:spcPct val="100000"/>
              </a:lnSpc>
              <a:spcBef>
                <a:spcPts val="0"/>
              </a:spcBef>
              <a:spcAft>
                <a:spcPts val="0"/>
              </a:spcAft>
              <a:buClrTx/>
              <a:buSzTx/>
              <a:buFontTx/>
              <a:buNone/>
              <a:tabLst/>
              <a:defRPr/>
            </a:pPr>
            <a:r>
              <a:rPr kumimoji="1" lang="en-US" sz="1400" b="1" i="0" u="none" strike="noStrike" kern="1200" cap="none" spc="-5" normalizeH="0" baseline="0" noProof="0" dirty="0">
                <a:ln>
                  <a:noFill/>
                </a:ln>
                <a:solidFill>
                  <a:srgbClr val="000000"/>
                </a:solidFill>
                <a:effectLst/>
                <a:uLnTx/>
                <a:uFillTx/>
                <a:latin typeface="Arial"/>
                <a:ea typeface="+mn-ea"/>
                <a:cs typeface="Arial"/>
              </a:rPr>
              <a:t>January 2024</a:t>
            </a:r>
            <a:endParaRPr kumimoji="1" sz="1400" b="0" i="0" u="none" strike="noStrike" kern="1200" cap="none" spc="0" normalizeH="0" baseline="0" noProof="0" dirty="0">
              <a:ln>
                <a:noFill/>
              </a:ln>
              <a:solidFill>
                <a:srgbClr val="000000"/>
              </a:solidFill>
              <a:effectLst/>
              <a:uLnTx/>
              <a:uFillTx/>
              <a:latin typeface="Arial"/>
              <a:ea typeface="+mn-ea"/>
              <a:cs typeface="Arial"/>
            </a:endParaRPr>
          </a:p>
        </p:txBody>
      </p:sp>
      <p:sp>
        <p:nvSpPr>
          <p:cNvPr id="7" name="スライド番号プレースホルダー 5">
            <a:extLst>
              <a:ext uri="{FF2B5EF4-FFF2-40B4-BE49-F238E27FC236}">
                <a16:creationId xmlns:a16="http://schemas.microsoft.com/office/drawing/2014/main" id="{95F69E21-5412-37B6-7073-C1312266EDD8}"/>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15</a:t>
            </a:fld>
            <a:endParaRPr lang="en-US" altLang="ja-JP" dirty="0"/>
          </a:p>
        </p:txBody>
      </p:sp>
      <p:sp>
        <p:nvSpPr>
          <p:cNvPr id="4" name="日付プレースホルダー 3">
            <a:extLst>
              <a:ext uri="{FF2B5EF4-FFF2-40B4-BE49-F238E27FC236}">
                <a16:creationId xmlns:a16="http://schemas.microsoft.com/office/drawing/2014/main" id="{84E70543-487D-2796-6B08-278444E4164B}"/>
              </a:ext>
            </a:extLst>
          </p:cNvPr>
          <p:cNvSpPr>
            <a:spLocks noGrp="1"/>
          </p:cNvSpPr>
          <p:nvPr>
            <p:ph type="dt" sz="half" idx="2"/>
          </p:nvPr>
        </p:nvSpPr>
        <p:spPr/>
        <p:txBody>
          <a:bodyPr/>
          <a:lstStyle/>
          <a:p>
            <a:r>
              <a:rPr lang="en-US" altLang="ja-JP"/>
              <a:t>March 2024</a:t>
            </a:r>
            <a:endParaRPr lang="en-US" altLang="ja-JP" dirty="0"/>
          </a:p>
        </p:txBody>
      </p:sp>
    </p:spTree>
    <p:extLst>
      <p:ext uri="{BB962C8B-B14F-4D97-AF65-F5344CB8AC3E}">
        <p14:creationId xmlns:p14="http://schemas.microsoft.com/office/powerpoint/2010/main" val="41496701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398956" y="6453336"/>
            <a:ext cx="593111"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400" dirty="0">
                <a:latin typeface="Times New Roman" pitchFamily="18" charset="0"/>
              </a:rPr>
              <a:t>Slide </a:t>
            </a:r>
            <a:fld id="{E38E3EF7-C539-4772-B002-32A88B061C64}" type="slidenum">
              <a:rPr lang="en-US" altLang="ja-JP" sz="1400" smtClean="0">
                <a:latin typeface="Times New Roman" pitchFamily="18" charset="0"/>
              </a:rPr>
              <a:pPr eaLnBrk="1" hangingPunct="1">
                <a:spcBef>
                  <a:spcPct val="0"/>
                </a:spcBef>
              </a:pPr>
              <a:t>16</a:t>
            </a:fld>
            <a:endParaRPr lang="en-US" altLang="ja-JP" sz="1400" dirty="0">
              <a:latin typeface="Times New Roman" pitchFamily="18" charset="0"/>
            </a:endParaRPr>
          </a:p>
        </p:txBody>
      </p:sp>
      <p:sp>
        <p:nvSpPr>
          <p:cNvPr id="5" name="日付プレースホルダー 1">
            <a:extLst>
              <a:ext uri="{FF2B5EF4-FFF2-40B4-BE49-F238E27FC236}">
                <a16:creationId xmlns:a16="http://schemas.microsoft.com/office/drawing/2014/main" id="{6F6D7E6C-7629-457B-9A4C-EB18B7BE596D}"/>
              </a:ext>
            </a:extLst>
          </p:cNvPr>
          <p:cNvSpPr>
            <a:spLocks noGrp="1"/>
          </p:cNvSpPr>
          <p:nvPr>
            <p:ph type="dt" sz="half" idx="2"/>
          </p:nvPr>
        </p:nvSpPr>
        <p:spPr>
          <a:xfrm>
            <a:off x="684483" y="394156"/>
            <a:ext cx="1600200" cy="215444"/>
          </a:xfrm>
        </p:spPr>
        <p:txBody>
          <a:bodyPr/>
          <a:lstStyle/>
          <a:p>
            <a:r>
              <a:rPr lang="en-US" altLang="ja-JP"/>
              <a:t>March 2024</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811221" y="1195610"/>
            <a:ext cx="7593294" cy="5039951"/>
          </a:xfrm>
        </p:spPr>
        <p:txBody>
          <a:bodyPr/>
          <a:lstStyle/>
          <a:p>
            <a:r>
              <a:rPr lang="en-US" altLang="ja-JP" b="1" dirty="0">
                <a:ea typeface="ＭＳ Ｐゴシック" pitchFamily="50" charset="-128"/>
              </a:rPr>
              <a:t>IEEE 802.15 TG6ma </a:t>
            </a:r>
            <a:br>
              <a:rPr lang="en-US" altLang="ja-JP" b="1" dirty="0">
                <a:ea typeface="ＭＳ Ｐゴシック" pitchFamily="50" charset="-128"/>
              </a:rPr>
            </a:br>
            <a:r>
              <a:rPr kumimoji="1" lang="en-US" altLang="ja-JP" sz="3600" b="0" i="0" u="none" strike="noStrike" kern="0" cap="none" spc="0" normalizeH="0" baseline="0" noProof="0" dirty="0">
                <a:ln>
                  <a:noFill/>
                </a:ln>
                <a:solidFill>
                  <a:srgbClr val="000000"/>
                </a:solidFill>
                <a:effectLst/>
                <a:uLnTx/>
                <a:uFillTx/>
                <a:latin typeface="Times New Roman"/>
                <a:ea typeface="ＭＳ Ｐゴシック" charset="-128"/>
                <a:cs typeface="+mj-cs"/>
              </a:rPr>
              <a:t>(Revision of IEEE802.15.6-2012) </a:t>
            </a:r>
            <a:br>
              <a:rPr kumimoji="1" lang="en-US" altLang="ja-JP" sz="3600" b="1" i="0" u="none" strike="noStrike" kern="0" cap="none" spc="0" normalizeH="0" baseline="0" noProof="0" dirty="0">
                <a:ln>
                  <a:noFill/>
                </a:ln>
                <a:solidFill>
                  <a:srgbClr val="000000"/>
                </a:solidFill>
                <a:effectLst/>
                <a:uLnTx/>
                <a:uFillTx/>
                <a:latin typeface="Times New Roman"/>
                <a:ea typeface="ＭＳ Ｐゴシック" pitchFamily="50" charset="-128"/>
                <a:cs typeface="+mj-cs"/>
              </a:rPr>
            </a:br>
            <a:br>
              <a:rPr lang="en-US" altLang="ja-JP" b="1" dirty="0">
                <a:ea typeface="ＭＳ Ｐゴシック" pitchFamily="50" charset="-128"/>
              </a:rPr>
            </a:br>
            <a:r>
              <a:rPr lang="en-US" altLang="ja-JP" sz="4400"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Interim Session</a:t>
            </a:r>
            <a:br>
              <a:rPr lang="en-US" altLang="ja-JP" sz="2800" dirty="0">
                <a:ea typeface="ＭＳ Ｐゴシック" pitchFamily="50" charset="-128"/>
              </a:rPr>
            </a:br>
            <a:r>
              <a:rPr lang="en-US" altLang="ja-JP" sz="2800" dirty="0">
                <a:ea typeface="ＭＳ Ｐゴシック" pitchFamily="50" charset="-128"/>
              </a:rPr>
              <a:t>Denver, Colorado, USA</a:t>
            </a:r>
            <a:br>
              <a:rPr lang="en-US" altLang="ja-JP" sz="2800" dirty="0">
                <a:ea typeface="ＭＳ Ｐゴシック" pitchFamily="50" charset="-128"/>
              </a:rPr>
            </a:br>
            <a:r>
              <a:rPr lang="en-US" altLang="ja-JP" sz="2800" dirty="0">
                <a:ea typeface="ＭＳ Ｐゴシック" pitchFamily="50" charset="-128"/>
              </a:rPr>
              <a:t>March 14</a:t>
            </a:r>
            <a:r>
              <a:rPr lang="en-US" altLang="ja-JP" sz="2800" baseline="30000" dirty="0">
                <a:ea typeface="ＭＳ Ｐゴシック" pitchFamily="50" charset="-128"/>
              </a:rPr>
              <a:t>th</a:t>
            </a:r>
            <a:r>
              <a:rPr lang="en-US" altLang="ja-JP" sz="2800" dirty="0">
                <a:ea typeface="ＭＳ Ｐゴシック" pitchFamily="50" charset="-128"/>
              </a:rPr>
              <a:t>, 2024</a:t>
            </a:r>
            <a:br>
              <a:rPr lang="en-US" altLang="ja-JP" sz="3600" dirty="0">
                <a:ea typeface="ＭＳ Ｐゴシック" pitchFamily="50" charset="-128"/>
              </a:rPr>
            </a:br>
            <a:r>
              <a:rPr lang="en-US" altLang="ja-JP" sz="2800" dirty="0">
                <a:ea typeface="ＭＳ Ｐゴシック" pitchFamily="50" charset="-128"/>
              </a:rPr>
              <a:t>Ryuji Kohno</a:t>
            </a:r>
            <a:br>
              <a:rPr lang="en-US" altLang="ja-JP" sz="2800" dirty="0">
                <a:ea typeface="ＭＳ Ｐゴシック" pitchFamily="50" charset="-128"/>
              </a:rPr>
            </a:br>
            <a:r>
              <a:rPr lang="en-US" altLang="ja-JP" sz="2000" dirty="0">
                <a:ea typeface="ＭＳ Ｐゴシック" pitchFamily="50" charset="-128"/>
              </a:rPr>
              <a:t>Yokohama National University(YNU),</a:t>
            </a:r>
            <a:br>
              <a:rPr lang="en-US" altLang="ja-JP" sz="2000" dirty="0">
                <a:ea typeface="ＭＳ Ｐゴシック" pitchFamily="50" charset="-128"/>
              </a:rPr>
            </a:br>
            <a:r>
              <a:rPr lang="en-US" altLang="ja-JP" sz="2000" dirty="0">
                <a:ea typeface="ＭＳ Ｐゴシック" pitchFamily="50" charset="-128"/>
              </a:rPr>
              <a:t>YRP International Alliance Institute(YRP-IAI)</a:t>
            </a:r>
            <a:br>
              <a:rPr lang="en-US" altLang="ja-JP" sz="2000" dirty="0">
                <a:ea typeface="ＭＳ Ｐゴシック" pitchFamily="50" charset="-128"/>
              </a:rPr>
            </a:br>
            <a:endParaRPr lang="ja-JP" altLang="ja-JP" dirty="0"/>
          </a:p>
        </p:txBody>
      </p:sp>
      <p:sp>
        <p:nvSpPr>
          <p:cNvPr id="5" name="日付プレースホルダー 1">
            <a:extLst>
              <a:ext uri="{FF2B5EF4-FFF2-40B4-BE49-F238E27FC236}">
                <a16:creationId xmlns:a16="http://schemas.microsoft.com/office/drawing/2014/main" id="{23F01D8F-AC3E-4333-AC38-81280346CF47}"/>
              </a:ext>
            </a:extLst>
          </p:cNvPr>
          <p:cNvSpPr>
            <a:spLocks noGrp="1"/>
          </p:cNvSpPr>
          <p:nvPr>
            <p:ph type="dt" sz="half" idx="2"/>
          </p:nvPr>
        </p:nvSpPr>
        <p:spPr>
          <a:xfrm>
            <a:off x="684483" y="394156"/>
            <a:ext cx="1600200" cy="215444"/>
          </a:xfrm>
        </p:spPr>
        <p:txBody>
          <a:bodyPr/>
          <a:lstStyle/>
          <a:p>
            <a:r>
              <a:rPr lang="en-US" altLang="ja-JP"/>
              <a:t>March 2024</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197875" y="1607473"/>
            <a:ext cx="8824450" cy="5206793"/>
          </a:xfrm>
        </p:spPr>
        <p:txBody>
          <a:bodyPr/>
          <a:lstStyle/>
          <a:p>
            <a:pPr marL="0" indent="0">
              <a:lnSpc>
                <a:spcPts val="2100"/>
              </a:lnSpc>
              <a:buNone/>
            </a:pPr>
            <a:r>
              <a:rPr lang="en-US" altLang="ja-JP" sz="1800" b="1" dirty="0"/>
              <a:t>Objective</a:t>
            </a:r>
            <a:r>
              <a:rPr lang="en-US" altLang="ja-JP" sz="1800" dirty="0"/>
              <a:t>: E</a:t>
            </a:r>
            <a:r>
              <a:rPr kumimoji="1" lang="en-US" altLang="ja-JP" sz="1800" dirty="0"/>
              <a:t>nhancements to the BAN Ultra Wideband (UWB) physical layer (PHY) and media access control (MAC) to support enhanced dependability to a human BAN (</a:t>
            </a:r>
            <a:r>
              <a:rPr kumimoji="1" lang="en-US" altLang="ja-JP" sz="1800" dirty="0">
                <a:solidFill>
                  <a:srgbClr val="FF0000"/>
                </a:solidFill>
              </a:rPr>
              <a:t>HBAN</a:t>
            </a:r>
            <a:r>
              <a:rPr kumimoji="1" lang="en-US" altLang="ja-JP" sz="1800" dirty="0"/>
              <a:t>) and adds support for vehicle body area networks (</a:t>
            </a:r>
            <a:r>
              <a:rPr kumimoji="1" lang="en-US" altLang="ja-JP" sz="1800" dirty="0">
                <a:solidFill>
                  <a:srgbClr val="FF0000"/>
                </a:solidFill>
              </a:rPr>
              <a:t>VBAN</a:t>
            </a:r>
            <a:r>
              <a:rPr kumimoji="1" lang="en-US" altLang="ja-JP" sz="1800" dirty="0"/>
              <a:t>), a coordinator in a vehicle with devices around the vehicular cabin.</a:t>
            </a:r>
          </a:p>
          <a:p>
            <a:pPr marL="0" indent="0">
              <a:lnSpc>
                <a:spcPts val="2100"/>
              </a:lnSpc>
              <a:buNone/>
            </a:pPr>
            <a:r>
              <a:rPr lang="en-US" altLang="ja-JP" sz="1800" b="1" dirty="0"/>
              <a:t>Action:  </a:t>
            </a:r>
          </a:p>
          <a:p>
            <a:pPr marL="0" indent="0">
              <a:lnSpc>
                <a:spcPts val="2100"/>
              </a:lnSpc>
              <a:buNone/>
            </a:pPr>
            <a:r>
              <a:rPr lang="en-US" altLang="ja-JP" sz="1800" dirty="0">
                <a:solidFill>
                  <a:srgbClr val="FF0000"/>
                </a:solidFill>
                <a:highlight>
                  <a:srgbClr val="FFFF00"/>
                </a:highlight>
              </a:rPr>
              <a:t>•Update draft#1.14 of  Draft Proposals for Pre-Ballot</a:t>
            </a:r>
          </a:p>
          <a:p>
            <a:pPr marL="0" indent="0">
              <a:lnSpc>
                <a:spcPts val="2100"/>
              </a:lnSpc>
              <a:buNone/>
            </a:pPr>
            <a:r>
              <a:rPr lang="en-US" altLang="ja-JP" sz="1800" dirty="0">
                <a:solidFill>
                  <a:srgbClr val="FF0000"/>
                </a:solidFill>
              </a:rPr>
              <a:t>•Comment resolution for draft#1.14</a:t>
            </a:r>
          </a:p>
          <a:p>
            <a:pPr marL="0" indent="0">
              <a:lnSpc>
                <a:spcPts val="2100"/>
              </a:lnSpc>
              <a:buNone/>
            </a:pPr>
            <a:r>
              <a:rPr lang="en-US" altLang="ja-JP" sz="1800" dirty="0">
                <a:solidFill>
                  <a:srgbClr val="FF0000"/>
                </a:solidFill>
              </a:rPr>
              <a:t>•Performance Evaluation of Technologies in PHY; Channel Coding According to 8 QoS Levels of Packets and  Coexistence Levels, Interference Mitigation, etc.  </a:t>
            </a:r>
          </a:p>
          <a:p>
            <a:pPr marL="0" indent="0">
              <a:lnSpc>
                <a:spcPts val="2100"/>
              </a:lnSpc>
              <a:buNone/>
            </a:pPr>
            <a:r>
              <a:rPr lang="en-US" altLang="ja-JP" sz="1800" dirty="0">
                <a:solidFill>
                  <a:srgbClr val="FF0000"/>
                </a:solidFill>
              </a:rPr>
              <a:t>•Performance Evaluation of Technologies in MAC; Channel Management, CCA, Hybrid Contention Free/Access Protocol According to 8 </a:t>
            </a:r>
            <a:r>
              <a:rPr lang="en-US" altLang="ja-JP" sz="1800" dirty="0" err="1">
                <a:solidFill>
                  <a:srgbClr val="FF0000"/>
                </a:solidFill>
              </a:rPr>
              <a:t>QoSs</a:t>
            </a:r>
            <a:r>
              <a:rPr lang="en-US" altLang="ja-JP" sz="1800" dirty="0">
                <a:solidFill>
                  <a:srgbClr val="FF0000"/>
                </a:solidFill>
              </a:rPr>
              <a:t> and Coexistences.</a:t>
            </a:r>
          </a:p>
          <a:p>
            <a:pPr marL="0" indent="0">
              <a:lnSpc>
                <a:spcPts val="2100"/>
              </a:lnSpc>
              <a:buNone/>
            </a:pPr>
            <a:r>
              <a:rPr lang="en-US" altLang="ja-JP" sz="1800" dirty="0">
                <a:solidFill>
                  <a:srgbClr val="FF0000"/>
                </a:solidFill>
              </a:rPr>
              <a:t>•Harmonization or Commonality with 4ab in Coexistence and Feasible Implementation of 6ma and 4ab</a:t>
            </a:r>
          </a:p>
          <a:p>
            <a:pPr marL="0" indent="0">
              <a:lnSpc>
                <a:spcPts val="2100"/>
              </a:lnSpc>
              <a:buNone/>
            </a:pPr>
            <a:r>
              <a:rPr lang="en-US" altLang="ja-JP" sz="1800" dirty="0">
                <a:solidFill>
                  <a:srgbClr val="FF0000"/>
                </a:solidFill>
              </a:rPr>
              <a:t>•Feasibility of TSN of 802.1 in MAC</a:t>
            </a:r>
          </a:p>
          <a:p>
            <a:pPr marL="0" indent="0">
              <a:lnSpc>
                <a:spcPts val="2100"/>
              </a:lnSpc>
              <a:buNone/>
            </a:pPr>
            <a:r>
              <a:rPr lang="en-US" altLang="ja-JP" sz="1800" b="1" dirty="0"/>
              <a:t>Next Things to Do</a:t>
            </a:r>
            <a:r>
              <a:rPr lang="ja-JP" altLang="en-US" sz="1800" b="1" dirty="0"/>
              <a:t>：</a:t>
            </a:r>
            <a:endParaRPr lang="en-US" altLang="ja-JP" sz="1800" b="1" dirty="0"/>
          </a:p>
          <a:p>
            <a:pPr marL="0" indent="0">
              <a:lnSpc>
                <a:spcPts val="2100"/>
              </a:lnSpc>
              <a:buNone/>
            </a:pPr>
            <a:r>
              <a:rPr lang="en-US" altLang="ja-JP" sz="1800" dirty="0">
                <a:solidFill>
                  <a:srgbClr val="FF0000"/>
                </a:solidFill>
              </a:rPr>
              <a:t>     Finalize draft#1 for Letter Ballot</a:t>
            </a:r>
            <a:endParaRPr lang="en-US" altLang="ja-JP" sz="1800" dirty="0"/>
          </a:p>
          <a:p>
            <a:pPr marL="0" indent="0">
              <a:lnSpc>
                <a:spcPts val="2100"/>
              </a:lnSpc>
              <a:buNone/>
            </a:pPr>
            <a:endParaRPr kumimoji="1" lang="ja-JP" altLang="en-US" sz="18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33452" y="790222"/>
            <a:ext cx="9139413" cy="754576"/>
          </a:xfrm>
        </p:spPr>
        <p:txBody>
          <a:bodyPr/>
          <a:lstStyle/>
          <a:p>
            <a:pPr>
              <a:lnSpc>
                <a:spcPts val="2700"/>
              </a:lnSpc>
            </a:pPr>
            <a:r>
              <a:rPr kumimoji="1" lang="en-US" altLang="ja-JP" sz="3200" b="1" dirty="0"/>
              <a:t>Objectives of TG 6ma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March 2024</a:t>
            </a:r>
            <a:endParaRPr lang="en-US" altLang="ja-JP" dirty="0"/>
          </a:p>
        </p:txBody>
      </p:sp>
    </p:spTree>
    <p:extLst>
      <p:ext uri="{BB962C8B-B14F-4D97-AF65-F5344CB8AC3E}">
        <p14:creationId xmlns:p14="http://schemas.microsoft.com/office/powerpoint/2010/main" val="356175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 name="テキスト ボックス 6">
            <a:extLst>
              <a:ext uri="{FF2B5EF4-FFF2-40B4-BE49-F238E27FC236}">
                <a16:creationId xmlns:a16="http://schemas.microsoft.com/office/drawing/2014/main" id="{B4C6DAAE-52BC-42AD-95F6-1BE672B93C93}"/>
              </a:ext>
            </a:extLst>
          </p:cNvPr>
          <p:cNvSpPr txBox="1"/>
          <p:nvPr/>
        </p:nvSpPr>
        <p:spPr>
          <a:xfrm>
            <a:off x="386132" y="1115532"/>
            <a:ext cx="8757867"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PM1  13:30-15:30 March 11</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Denver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4;3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0 - 2:30 March 12(TUE)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March 12</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Denver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23:00-01:00 March 13(WED) 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9:00-10:00 March 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Denver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00:00-01:00 March 14(THU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dirty="0">
                <a:solidFill>
                  <a:prstClr val="black"/>
                </a:solidFill>
                <a:highlight>
                  <a:srgbClr val="FFFF00"/>
                </a:highlight>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AM1    8:00-10:00 March 14</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Denver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23:00-01:00 March 15(FRI)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318974"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Plenary Session Schedule for 10-15</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March 2024</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March 2024</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4</a:t>
            </a:fld>
            <a:endParaRPr lang="en-US" altLang="ja-JP" dirty="0"/>
          </a:p>
        </p:txBody>
      </p:sp>
      <p:sp>
        <p:nvSpPr>
          <p:cNvPr id="12" name="テキスト ボックス 11">
            <a:extLst>
              <a:ext uri="{FF2B5EF4-FFF2-40B4-BE49-F238E27FC236}">
                <a16:creationId xmlns:a16="http://schemas.microsoft.com/office/drawing/2014/main" id="{6903D195-E913-7E93-7D3A-5013BC2EAE19}"/>
              </a:ext>
            </a:extLst>
          </p:cNvPr>
          <p:cNvSpPr txBox="1"/>
          <p:nvPr/>
        </p:nvSpPr>
        <p:spPr>
          <a:xfrm>
            <a:off x="0" y="2133777"/>
            <a:ext cx="5082139" cy="307777"/>
          </a:xfrm>
          <a:prstGeom prst="rect">
            <a:avLst/>
          </a:prstGeom>
          <a:noFill/>
        </p:spPr>
        <p:txBody>
          <a:bodyPr wrap="square" rtlCol="0">
            <a:spAutoFit/>
          </a:bodyPr>
          <a:lstStyle/>
          <a:p>
            <a:r>
              <a:rPr kumimoji="1" lang="en-US" altLang="ja-JP" sz="1400" b="1" dirty="0">
                <a:solidFill>
                  <a:srgbClr val="FF0000"/>
                </a:solidFill>
                <a:highlight>
                  <a:srgbClr val="FFFF00"/>
                </a:highlight>
              </a:rPr>
              <a:t>March 11</a:t>
            </a:r>
            <a:r>
              <a:rPr kumimoji="1" lang="en-US" altLang="ja-JP" sz="1400" b="1" baseline="30000" dirty="0">
                <a:solidFill>
                  <a:srgbClr val="FF0000"/>
                </a:solidFill>
                <a:highlight>
                  <a:srgbClr val="FFFF00"/>
                </a:highlight>
              </a:rPr>
              <a:t>th</a:t>
            </a:r>
            <a:r>
              <a:rPr kumimoji="1" lang="en-US" altLang="ja-JP" sz="1400" b="1" dirty="0">
                <a:solidFill>
                  <a:srgbClr val="FF0000"/>
                </a:solidFill>
                <a:highlight>
                  <a:srgbClr val="FFFF00"/>
                </a:highlight>
              </a:rPr>
              <a:t> is day light change to summer time.</a:t>
            </a:r>
            <a:endParaRPr kumimoji="1" lang="ja-JP" altLang="en-US" sz="1400" b="1" dirty="0">
              <a:solidFill>
                <a:srgbClr val="FF0000"/>
              </a:solidFill>
              <a:highlight>
                <a:srgbClr val="FFFF00"/>
              </a:highlight>
            </a:endParaRPr>
          </a:p>
        </p:txBody>
      </p:sp>
      <p:pic>
        <p:nvPicPr>
          <p:cNvPr id="16" name="図 15">
            <a:extLst>
              <a:ext uri="{FF2B5EF4-FFF2-40B4-BE49-F238E27FC236}">
                <a16:creationId xmlns:a16="http://schemas.microsoft.com/office/drawing/2014/main" id="{A96868EE-3F30-34C6-D542-EFED465D8CA6}"/>
              </a:ext>
            </a:extLst>
          </p:cNvPr>
          <p:cNvPicPr>
            <a:picLocks noChangeAspect="1"/>
          </p:cNvPicPr>
          <p:nvPr/>
        </p:nvPicPr>
        <p:blipFill>
          <a:blip r:embed="rId3"/>
          <a:stretch>
            <a:fillRect/>
          </a:stretch>
        </p:blipFill>
        <p:spPr>
          <a:xfrm>
            <a:off x="1647883" y="2503109"/>
            <a:ext cx="7458458" cy="3892750"/>
          </a:xfrm>
          <a:prstGeom prst="rect">
            <a:avLst/>
          </a:prstGeom>
        </p:spPr>
      </p:pic>
      <p:pic>
        <p:nvPicPr>
          <p:cNvPr id="20" name="図 19">
            <a:extLst>
              <a:ext uri="{FF2B5EF4-FFF2-40B4-BE49-F238E27FC236}">
                <a16:creationId xmlns:a16="http://schemas.microsoft.com/office/drawing/2014/main" id="{BBBDBAA3-9F09-BDD4-7ACA-94ECFF50956A}"/>
              </a:ext>
            </a:extLst>
          </p:cNvPr>
          <p:cNvPicPr>
            <a:picLocks noChangeAspect="1"/>
          </p:cNvPicPr>
          <p:nvPr/>
        </p:nvPicPr>
        <p:blipFill>
          <a:blip r:embed="rId4"/>
          <a:stretch>
            <a:fillRect/>
          </a:stretch>
        </p:blipFill>
        <p:spPr>
          <a:xfrm>
            <a:off x="81292" y="2503109"/>
            <a:ext cx="1600282" cy="3886400"/>
          </a:xfrm>
          <a:prstGeom prst="rect">
            <a:avLst/>
          </a:prstGeom>
        </p:spPr>
      </p:pic>
    </p:spTree>
    <p:extLst>
      <p:ext uri="{BB962C8B-B14F-4D97-AF65-F5344CB8AC3E}">
        <p14:creationId xmlns:p14="http://schemas.microsoft.com/office/powerpoint/2010/main" val="3216736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155741" y="1089898"/>
            <a:ext cx="9026759" cy="5517434"/>
          </a:xfrm>
          <a:ln/>
        </p:spPr>
        <p:txBody>
          <a:bodyPr>
            <a:noAutofit/>
          </a:bodyPr>
          <a:lstStyle/>
          <a:p>
            <a:pPr>
              <a:lnSpc>
                <a:spcPts val="1400"/>
              </a:lnSpc>
            </a:pPr>
            <a:r>
              <a:rPr lang="en-US" altLang="ja-JP" sz="1200" dirty="0"/>
              <a:t>TG15.6ma meeting call to order</a:t>
            </a:r>
          </a:p>
          <a:p>
            <a:pPr>
              <a:lnSpc>
                <a:spcPts val="1400"/>
              </a:lnSpc>
            </a:pPr>
            <a:r>
              <a:rPr lang="en-US" altLang="ja-JP" sz="1200" dirty="0"/>
              <a:t>Call for essential patents and policies &amp; procedures reminder </a:t>
            </a:r>
          </a:p>
          <a:p>
            <a:pPr>
              <a:lnSpc>
                <a:spcPts val="1400"/>
              </a:lnSpc>
            </a:pPr>
            <a:r>
              <a:rPr lang="en-US" altLang="ja-JP" sz="1200" dirty="0"/>
              <a:t>Approve last meeting minutes: TG 15.6ma Meeting Minutes for January 2024                            doc.#</a:t>
            </a:r>
            <a:r>
              <a:rPr kumimoji="0" lang="en-US" altLang="ja-JP" sz="1200" b="0" i="0" u="none" strike="noStrike" kern="1200" cap="none" spc="0" normalizeH="0" baseline="0" noProof="0" dirty="0">
                <a:ln>
                  <a:noFill/>
                </a:ln>
                <a:solidFill>
                  <a:srgbClr val="000000"/>
                </a:solidFill>
                <a:effectLst/>
                <a:uLnTx/>
                <a:uFillTx/>
                <a:latin typeface="Arial"/>
                <a:ea typeface="+mn-ea"/>
                <a:cs typeface="+mn-cs"/>
              </a:rPr>
              <a:t>15-24-0075-00</a:t>
            </a:r>
            <a:r>
              <a:rPr lang="en-US" altLang="ja-JP" sz="1200" dirty="0"/>
              <a:t>-06ma</a:t>
            </a:r>
          </a:p>
          <a:p>
            <a:pPr>
              <a:lnSpc>
                <a:spcPts val="1400"/>
              </a:lnSpc>
            </a:pPr>
            <a:r>
              <a:rPr lang="en-US" altLang="ja-JP" sz="1200" dirty="0"/>
              <a:t>Agenda of TG15.6ma March Meeting                                                                                           doc.#15-24-0134-01-06ma   </a:t>
            </a:r>
          </a:p>
          <a:p>
            <a:pPr>
              <a:lnSpc>
                <a:spcPts val="1400"/>
              </a:lnSpc>
            </a:pPr>
            <a:r>
              <a:rPr lang="en-US" altLang="ja-JP" sz="1200" dirty="0"/>
              <a:t>Review and Summary</a:t>
            </a:r>
          </a:p>
          <a:p>
            <a:pPr marR="0" lvl="1" indent="-228600" algn="l" defTabSz="914400" rtl="0" eaLnBrk="1" fontAlgn="base" latinLnBrk="0" hangingPunct="1">
              <a:lnSpc>
                <a:spcPts val="1400"/>
              </a:lnSpc>
              <a:spcBef>
                <a:spcPts val="0"/>
              </a:spcBef>
              <a:spcAft>
                <a:spcPts val="0"/>
              </a:spcAft>
              <a:buClrTx/>
              <a:buSzTx/>
              <a:buAutoNum type="arabicPeriod"/>
              <a:tabLst/>
              <a:defRPr/>
            </a:pP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Basic Consensus in MAC and PHY of Revision of IEEE802.15.6-2012(IEEE802.15.6ma)</a:t>
            </a:r>
            <a:r>
              <a:rPr lang="en-US" altLang="ja-JP" sz="1200" dirty="0">
                <a:solidFill>
                  <a:srgbClr val="000000"/>
                </a:solidFill>
                <a:cs typeface="Times New Roman" pitchFamily="18" charset="0"/>
              </a:rPr>
              <a:t> </a:t>
            </a:r>
            <a:r>
              <a:rPr lang="en-US" altLang="ja-JP" sz="1200" dirty="0">
                <a:solidFill>
                  <a:srgbClr val="000000"/>
                </a:solidFill>
                <a:latin typeface="Arial"/>
                <a:cs typeface="Times New Roman" pitchFamily="18" charset="0"/>
              </a:rPr>
              <a:t>doc.#15-23-0557-02-06ma</a:t>
            </a:r>
          </a:p>
          <a:p>
            <a:pPr marL="514350" marR="0" lvl="1" indent="0" algn="l" defTabSz="914400" rtl="0" eaLnBrk="1" fontAlgn="base" latinLnBrk="0" hangingPunct="1">
              <a:lnSpc>
                <a:spcPts val="1400"/>
              </a:lnSpc>
              <a:spcBef>
                <a:spcPts val="0"/>
              </a:spcBef>
              <a:spcAft>
                <a:spcPts val="0"/>
              </a:spcAft>
              <a:buClrTx/>
              <a:buSzTx/>
              <a:buNone/>
              <a:tabLst/>
              <a:defRPr/>
            </a:pPr>
            <a:r>
              <a:rPr lang="en-US" altLang="ja-JP" sz="1200" dirty="0">
                <a:solidFill>
                  <a:srgbClr val="000000"/>
                </a:solidFill>
                <a:latin typeface="Arial"/>
                <a:cs typeface="Times New Roman" pitchFamily="18" charset="0"/>
              </a:rPr>
              <a:t>2.  TG6ma Draft Action Items(Progress and Action Items for Draft#1.14                                  doc.#15-23-0360-04-06ma</a:t>
            </a:r>
          </a:p>
          <a:p>
            <a:pPr marR="0" lvl="1" indent="-228600" algn="l" defTabSz="914400" rtl="0" eaLnBrk="1" fontAlgn="base" latinLnBrk="0" hangingPunct="1">
              <a:lnSpc>
                <a:spcPts val="14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 Draft pre-ballot comment resolution                                                                                    doc.#15-23-0476-14-06ma  </a:t>
            </a:r>
          </a:p>
          <a:p>
            <a:pPr marR="0" lvl="1" indent="-228600" algn="l" defTabSz="914400" rtl="0" eaLnBrk="1" fontAlgn="base" latinLnBrk="0" hangingPunct="1">
              <a:lnSpc>
                <a:spcPts val="14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 Rescheduling Timeline                                                                                                        doc.#15-23-0361-04-06ma</a:t>
            </a:r>
          </a:p>
          <a:p>
            <a:pPr marL="171450" lvl="1" indent="-171450">
              <a:lnSpc>
                <a:spcPts val="14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     Presentation</a:t>
            </a:r>
          </a:p>
          <a:p>
            <a:pPr marL="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            1.   Modified MAC </a:t>
            </a:r>
            <a:r>
              <a:rPr lang="en-US" altLang="ja-JP" sz="1200" dirty="0" err="1">
                <a:solidFill>
                  <a:srgbClr val="000000"/>
                </a:solidFill>
                <a:latin typeface="Arial"/>
                <a:cs typeface="Times New Roman" pitchFamily="18" charset="0"/>
              </a:rPr>
              <a:t>Superframe</a:t>
            </a:r>
            <a:r>
              <a:rPr lang="en-US" altLang="ja-JP" sz="1200" dirty="0">
                <a:solidFill>
                  <a:srgbClr val="000000"/>
                </a:solidFill>
                <a:latin typeface="Arial"/>
                <a:cs typeface="Times New Roman" pitchFamily="18" charset="0"/>
              </a:rPr>
              <a:t> Structure Based on 15.6-2012 for Coexisting Multiple Dependable BANs 24-0122-00-06ma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2.   MAC Frame Formats Based on Harmonization Agreements                                                doc.#15-24-0034-01-06ma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3.   Progress and Action Items for Draft#1 (Draft#1.14)                                                              doc.#15-23-0360-03-06ma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4.  Joint work with 802.1; Draft PAR and CSD 802.1ACea: Amendment to IEEE Standard 802.1AC-2016 15-23-453</a:t>
            </a:r>
            <a:r>
              <a:rPr lang="ja-JP" altLang="en-US" sz="1200" dirty="0">
                <a:solidFill>
                  <a:srgbClr val="000000"/>
                </a:solidFill>
                <a:latin typeface="Arial"/>
                <a:cs typeface="Times New Roman" pitchFamily="18" charset="0"/>
              </a:rPr>
              <a:t>＆</a:t>
            </a:r>
            <a:r>
              <a:rPr lang="en-US" altLang="ja-JP" sz="1200" dirty="0">
                <a:solidFill>
                  <a:srgbClr val="000000"/>
                </a:solidFill>
                <a:latin typeface="Arial"/>
                <a:cs typeface="Times New Roman" pitchFamily="18" charset="0"/>
              </a:rPr>
              <a:t>454</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5.   MAC </a:t>
            </a:r>
            <a:r>
              <a:rPr lang="en-US" altLang="ja-JP" sz="1200" dirty="0" err="1">
                <a:solidFill>
                  <a:srgbClr val="000000"/>
                </a:solidFill>
                <a:latin typeface="Arial"/>
                <a:cs typeface="Times New Roman" pitchFamily="18" charset="0"/>
              </a:rPr>
              <a:t>superframe</a:t>
            </a:r>
            <a:r>
              <a:rPr lang="en-US" altLang="ja-JP" sz="1200" dirty="0">
                <a:solidFill>
                  <a:srgbClr val="000000"/>
                </a:solidFill>
                <a:latin typeface="Arial"/>
                <a:cs typeface="Times New Roman" pitchFamily="18" charset="0"/>
              </a:rPr>
              <a:t> structure for coexisting multiple dependable BANs                                   doc.#15-24-0013-02-06ma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6.   Simulation results for Nagoya I. T. and YRP-IAI MAC proposal   Based on TG6ma Channel Model      -0352-04-06ma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7.  Preliminary Evaluation on Ranging Accuracy with Interference Cancellation in Coexistence Environments  24-0057-01</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8.  Hybrid ARQ Scheme for High QoS Packets in High Class of Coexistence of IEEE 802.15.6ma    #15-23-0576-02-06ma         9.  Evaluation of IEEE 802.15.6 Ultra-wideband Physical Layer Utilizing Super Orthogonal Convolutional 22-0562-08-06ma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10. Performance Evaluation of Channel Coding Based on TG6ma Channel Model for Some Classes of Coexistence 051-01</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11. TG6ma Channel Models, Channel Coding, and Interference </a:t>
            </a:r>
            <a:r>
              <a:rPr lang="en-US" altLang="ja-JP" sz="1200" dirty="0" err="1">
                <a:solidFill>
                  <a:srgbClr val="000000"/>
                </a:solidFill>
                <a:latin typeface="Arial"/>
                <a:cs typeface="Times New Roman" pitchFamily="18" charset="0"/>
              </a:rPr>
              <a:t>Mittigation</a:t>
            </a:r>
            <a:r>
              <a:rPr lang="en-US" altLang="ja-JP" sz="1200" dirty="0">
                <a:solidFill>
                  <a:srgbClr val="000000"/>
                </a:solidFill>
                <a:latin typeface="Arial"/>
                <a:cs typeface="Times New Roman" pitchFamily="18" charset="0"/>
              </a:rPr>
              <a:t>                              doc.#15-22-0519-01-06ma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12. UWB Positioning in 15.6ma for Multiple BAN Adjacent Scenarios                                        doc.#15-23-0560-01-06ma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13. TG6ma Channel Model Document for Enhanced </a:t>
            </a:r>
            <a:r>
              <a:rPr lang="en-US" altLang="ja-JP" sz="1200" dirty="0" err="1">
                <a:solidFill>
                  <a:srgbClr val="000000"/>
                </a:solidFill>
                <a:latin typeface="Arial"/>
                <a:cs typeface="Times New Roman" pitchFamily="18" charset="0"/>
              </a:rPr>
              <a:t>Depemdability</a:t>
            </a:r>
            <a:r>
              <a:rPr lang="en-US" altLang="ja-JP" sz="1200" dirty="0">
                <a:solidFill>
                  <a:srgbClr val="000000"/>
                </a:solidFill>
                <a:latin typeface="Arial"/>
                <a:cs typeface="Times New Roman" pitchFamily="18" charset="0"/>
              </a:rPr>
              <a:t>                                          doc.#15-22-0519-05-06ma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14. Interference Mitigation Schemes in Class 3, 5, 6, and 7 of </a:t>
            </a:r>
            <a:r>
              <a:rPr lang="en-US" altLang="ja-JP" sz="1200" dirty="0" err="1">
                <a:solidFill>
                  <a:srgbClr val="000000"/>
                </a:solidFill>
                <a:latin typeface="Arial"/>
                <a:cs typeface="Times New Roman" pitchFamily="18" charset="0"/>
              </a:rPr>
              <a:t>Coexisitence</a:t>
            </a:r>
            <a:r>
              <a:rPr lang="en-US" altLang="ja-JP" sz="1200" dirty="0">
                <a:solidFill>
                  <a:srgbClr val="000000"/>
                </a:solidFill>
                <a:latin typeface="Arial"/>
                <a:cs typeface="Times New Roman" pitchFamily="18" charset="0"/>
              </a:rPr>
              <a:t> in TG6ma</a:t>
            </a:r>
            <a:r>
              <a:rPr lang="ja-JP" altLang="en-US" sz="1200" dirty="0">
                <a:solidFill>
                  <a:srgbClr val="000000"/>
                </a:solidFill>
                <a:latin typeface="Arial"/>
                <a:cs typeface="Times New Roman" pitchFamily="18" charset="0"/>
              </a:rPr>
              <a:t>　</a:t>
            </a:r>
            <a:r>
              <a:rPr lang="it-IT" altLang="ja-JP"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doc.#15-24-0073-01-06ma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15. Overview and convergence of MAC proposals for 15.6ma                                                   doc.#15-24-0078-01-06ma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16. Progress Report of TG6ma                                                                                                   doc.#15-23-0056-07-06ma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17. Timeline of TG6ma                                                                                                               doc.#15.23-0407-04-06ma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18. TG15.6ma Closing Report for March 2024                                                                           doc.#15-24-185-00-06ma</a:t>
            </a:r>
          </a:p>
          <a:p>
            <a:pPr marL="514350" marR="0" lvl="1" indent="0" algn="l" defTabSz="914400" rtl="0" eaLnBrk="1" fontAlgn="base" latinLnBrk="0" hangingPunct="1">
              <a:lnSpc>
                <a:spcPts val="1400"/>
              </a:lnSpc>
              <a:spcBef>
                <a:spcPts val="0"/>
              </a:spcBef>
              <a:spcAft>
                <a:spcPts val="0"/>
              </a:spcAft>
              <a:buClrTx/>
              <a:buSzTx/>
              <a:buNone/>
              <a:tabLst/>
              <a:defRPr/>
            </a:pPr>
            <a:r>
              <a:rPr lang="en-US" altLang="ja-JP" sz="1200" dirty="0">
                <a:solidFill>
                  <a:srgbClr val="000000"/>
                </a:solidFill>
                <a:latin typeface="Arial"/>
                <a:cs typeface="Times New Roman" pitchFamily="18" charset="0"/>
              </a:rPr>
              <a:t>19. TG15.6ma Meeting Minutes for March 2024                                                                         doc.#15-24-0186-00-06ma</a:t>
            </a:r>
          </a:p>
          <a:p>
            <a:pPr marL="514350" marR="0" lvl="1" indent="0" algn="l" defTabSz="914400" rtl="0" eaLnBrk="1" fontAlgn="base" latinLnBrk="0" hangingPunct="1">
              <a:lnSpc>
                <a:spcPts val="1400"/>
              </a:lnSpc>
              <a:spcBef>
                <a:spcPts val="0"/>
              </a:spcBef>
              <a:spcAft>
                <a:spcPts val="0"/>
              </a:spcAft>
              <a:buClrTx/>
              <a:buSzTx/>
              <a:buNone/>
              <a:tabLst/>
              <a:defRPr/>
            </a:pPr>
            <a:endPar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endParaRPr>
          </a:p>
          <a:p>
            <a:pPr marL="0" indent="0">
              <a:lnSpc>
                <a:spcPts val="1100"/>
              </a:lnSpc>
              <a:buNone/>
            </a:pPr>
            <a:endParaRPr lang="en-US" altLang="ja-JP" sz="1400" dirty="0"/>
          </a:p>
        </p:txBody>
      </p:sp>
      <p:sp>
        <p:nvSpPr>
          <p:cNvPr id="4098" name="Rectangle 2"/>
          <p:cNvSpPr>
            <a:spLocks noGrp="1" noChangeArrowheads="1"/>
          </p:cNvSpPr>
          <p:nvPr>
            <p:ph type="title"/>
          </p:nvPr>
        </p:nvSpPr>
        <p:spPr>
          <a:xfrm>
            <a:off x="684483" y="660243"/>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2024</a:t>
            </a:r>
            <a:endParaRPr lang="en-US" altLang="ja-JP"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CA27B59-ECBD-F48A-BC6E-4290A7E47D3B}"/>
              </a:ext>
            </a:extLst>
          </p:cNvPr>
          <p:cNvSpPr>
            <a:spLocks noGrp="1"/>
          </p:cNvSpPr>
          <p:nvPr>
            <p:ph type="title"/>
          </p:nvPr>
        </p:nvSpPr>
        <p:spPr>
          <a:xfrm>
            <a:off x="685800" y="685800"/>
            <a:ext cx="7772400" cy="792490"/>
          </a:xfrm>
        </p:spPr>
        <p:txBody>
          <a:bodyPr/>
          <a:lstStyle/>
          <a:p>
            <a:r>
              <a:rPr kumimoji="0" lang="en-US" altLang="ja-JP" sz="2400" b="1" i="0" u="none" strike="noStrike" kern="0" cap="none" spc="0" normalizeH="0" baseline="0" noProof="0" dirty="0">
                <a:ln>
                  <a:noFill/>
                </a:ln>
                <a:solidFill>
                  <a:srgbClr val="000000"/>
                </a:solidFill>
                <a:effectLst/>
                <a:uLnTx/>
                <a:uFillTx/>
                <a:latin typeface="+mn-ea"/>
                <a:ea typeface="+mn-ea"/>
                <a:cs typeface="Times New Roman"/>
                <a:sym typeface="Times New Roman"/>
              </a:rPr>
              <a:t> Definition of Coexistence Environment Classes</a:t>
            </a:r>
            <a:endParaRPr kumimoji="1" lang="ja-JP" altLang="en-US" sz="3200" b="1" dirty="0">
              <a:latin typeface="+mn-ea"/>
              <a:ea typeface="+mn-ea"/>
            </a:endParaRPr>
          </a:p>
        </p:txBody>
      </p:sp>
      <p:sp>
        <p:nvSpPr>
          <p:cNvPr id="3" name="日付プレースホルダー 2">
            <a:extLst>
              <a:ext uri="{FF2B5EF4-FFF2-40B4-BE49-F238E27FC236}">
                <a16:creationId xmlns:a16="http://schemas.microsoft.com/office/drawing/2014/main" id="{FDD6005F-B91B-D90C-1D20-07C5CF679ACF}"/>
              </a:ext>
            </a:extLst>
          </p:cNvPr>
          <p:cNvSpPr>
            <a:spLocks noGrp="1"/>
          </p:cNvSpPr>
          <p:nvPr>
            <p:ph type="dt" idx="10"/>
          </p:nvPr>
        </p:nvSpPr>
        <p:spPr/>
        <p:txBody>
          <a:bodyPr/>
          <a:lstStyle/>
          <a:p>
            <a:r>
              <a:rPr lang="en-US" altLang="ja-JP"/>
              <a:t>March 2024</a:t>
            </a:r>
            <a:endParaRPr lang="en-US" dirty="0"/>
          </a:p>
        </p:txBody>
      </p:sp>
      <p:sp>
        <p:nvSpPr>
          <p:cNvPr id="4" name="スライド番号プレースホルダー 3">
            <a:extLst>
              <a:ext uri="{FF2B5EF4-FFF2-40B4-BE49-F238E27FC236}">
                <a16:creationId xmlns:a16="http://schemas.microsoft.com/office/drawing/2014/main" id="{2E170962-E92D-64AF-46BE-20BED70C456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6</a:t>
            </a:fld>
            <a:endParaRPr dirty="0"/>
          </a:p>
        </p:txBody>
      </p:sp>
      <p:graphicFrame>
        <p:nvGraphicFramePr>
          <p:cNvPr id="6" name="Table 8">
            <a:extLst>
              <a:ext uri="{FF2B5EF4-FFF2-40B4-BE49-F238E27FC236}">
                <a16:creationId xmlns:a16="http://schemas.microsoft.com/office/drawing/2014/main" id="{0CB4866A-0052-74F1-70F2-FFE23393AE04}"/>
              </a:ext>
            </a:extLst>
          </p:cNvPr>
          <p:cNvGraphicFramePr>
            <a:graphicFrameLocks noGrp="1"/>
          </p:cNvGraphicFramePr>
          <p:nvPr/>
        </p:nvGraphicFramePr>
        <p:xfrm>
          <a:off x="547086" y="1569128"/>
          <a:ext cx="8049827" cy="4092764"/>
        </p:xfrm>
        <a:graphic>
          <a:graphicData uri="http://schemas.openxmlformats.org/drawingml/2006/table">
            <a:tbl>
              <a:tblPr firstRow="1" bandRow="1">
                <a:tableStyleId>{5940675A-B579-460E-94D1-54222C63F5DA}</a:tableStyleId>
              </a:tblPr>
              <a:tblGrid>
                <a:gridCol w="868120">
                  <a:extLst>
                    <a:ext uri="{9D8B030D-6E8A-4147-A177-3AD203B41FA5}">
                      <a16:colId xmlns:a16="http://schemas.microsoft.com/office/drawing/2014/main" val="683781293"/>
                    </a:ext>
                  </a:extLst>
                </a:gridCol>
                <a:gridCol w="1149073">
                  <a:extLst>
                    <a:ext uri="{9D8B030D-6E8A-4147-A177-3AD203B41FA5}">
                      <a16:colId xmlns:a16="http://schemas.microsoft.com/office/drawing/2014/main" val="1329213928"/>
                    </a:ext>
                  </a:extLst>
                </a:gridCol>
                <a:gridCol w="1186955">
                  <a:extLst>
                    <a:ext uri="{9D8B030D-6E8A-4147-A177-3AD203B41FA5}">
                      <a16:colId xmlns:a16="http://schemas.microsoft.com/office/drawing/2014/main" val="2623798819"/>
                    </a:ext>
                  </a:extLst>
                </a:gridCol>
                <a:gridCol w="1300600">
                  <a:extLst>
                    <a:ext uri="{9D8B030D-6E8A-4147-A177-3AD203B41FA5}">
                      <a16:colId xmlns:a16="http://schemas.microsoft.com/office/drawing/2014/main" val="864124007"/>
                    </a:ext>
                  </a:extLst>
                </a:gridCol>
                <a:gridCol w="1174328">
                  <a:extLst>
                    <a:ext uri="{9D8B030D-6E8A-4147-A177-3AD203B41FA5}">
                      <a16:colId xmlns:a16="http://schemas.microsoft.com/office/drawing/2014/main" val="155283774"/>
                    </a:ext>
                  </a:extLst>
                </a:gridCol>
                <a:gridCol w="1174328">
                  <a:extLst>
                    <a:ext uri="{9D8B030D-6E8A-4147-A177-3AD203B41FA5}">
                      <a16:colId xmlns:a16="http://schemas.microsoft.com/office/drawing/2014/main" val="1578252913"/>
                    </a:ext>
                  </a:extLst>
                </a:gridCol>
                <a:gridCol w="1196423">
                  <a:extLst>
                    <a:ext uri="{9D8B030D-6E8A-4147-A177-3AD203B41FA5}">
                      <a16:colId xmlns:a16="http://schemas.microsoft.com/office/drawing/2014/main" val="3401217700"/>
                    </a:ext>
                  </a:extLst>
                </a:gridCol>
              </a:tblGrid>
              <a:tr h="0">
                <a:tc rowSpan="2">
                  <a:txBody>
                    <a:bodyPr/>
                    <a:lstStyle/>
                    <a:p>
                      <a:pPr algn="ctr"/>
                      <a:r>
                        <a:rPr lang="en-US" sz="1400" b="1" dirty="0"/>
                        <a:t>Coexistence Class</a:t>
                      </a:r>
                    </a:p>
                  </a:txBody>
                  <a:tcPr anchor="ctr">
                    <a:solidFill>
                      <a:schemeClr val="accent2">
                        <a:lumMod val="20000"/>
                        <a:lumOff val="80000"/>
                      </a:schemeClr>
                    </a:solidFill>
                  </a:tcPr>
                </a:tc>
                <a:tc gridSpan="5">
                  <a:txBody>
                    <a:bodyPr/>
                    <a:lstStyle/>
                    <a:p>
                      <a:pPr algn="ctr"/>
                      <a:r>
                        <a:rPr lang="en-US" sz="1600" b="1" dirty="0"/>
                        <a:t>Coexisting system(s)</a:t>
                      </a:r>
                    </a:p>
                  </a:txBody>
                  <a:tcPr anchor="ctr">
                    <a:solidFill>
                      <a:schemeClr val="accent2">
                        <a:lumMod val="20000"/>
                        <a:lumOff val="80000"/>
                      </a:schemeClr>
                    </a:solidFill>
                  </a:tcPr>
                </a:tc>
                <a:tc hMerge="1">
                  <a:txBody>
                    <a:bodyPr/>
                    <a:lstStyle/>
                    <a:p>
                      <a:pPr algn="ctr"/>
                      <a:endParaRPr lang="en-US" dirty="0"/>
                    </a:p>
                  </a:txBody>
                  <a:tcPr anchor="ctr"/>
                </a:tc>
                <a:tc hMerge="1">
                  <a:txBody>
                    <a:bodyPr/>
                    <a:lstStyle/>
                    <a:p>
                      <a:pPr algn="ctr"/>
                      <a:endParaRPr lang="en-US" dirty="0"/>
                    </a:p>
                  </a:txBody>
                  <a:tcPr anchor="ctr"/>
                </a:tc>
                <a:tc hMerge="1">
                  <a:txBody>
                    <a:bodyPr/>
                    <a:lstStyle/>
                    <a:p>
                      <a:pPr algn="ctr"/>
                      <a:endParaRPr lang="en-US" dirty="0"/>
                    </a:p>
                  </a:txBody>
                  <a:tcPr anchor="ctr"/>
                </a:tc>
                <a:tc hMerge="1">
                  <a:txBody>
                    <a:bodyPr/>
                    <a:lstStyle/>
                    <a:p>
                      <a:pPr algn="ctr"/>
                      <a:endParaRPr lang="en-US" dirty="0"/>
                    </a:p>
                  </a:txBody>
                  <a:tcPr anchor="ctr"/>
                </a:tc>
                <a:tc rowSpan="2">
                  <a:txBody>
                    <a:bodyPr/>
                    <a:lstStyle/>
                    <a:p>
                      <a:pPr algn="ctr"/>
                      <a:r>
                        <a:rPr lang="en-US" sz="1400" b="1" dirty="0"/>
                        <a:t>Category</a:t>
                      </a:r>
                      <a:endParaRPr lang="en-US" sz="1400" dirty="0"/>
                    </a:p>
                  </a:txBody>
                  <a:tcPr anchor="ctr">
                    <a:solidFill>
                      <a:schemeClr val="accent2">
                        <a:lumMod val="20000"/>
                        <a:lumOff val="80000"/>
                      </a:schemeClr>
                    </a:solidFill>
                  </a:tcPr>
                </a:tc>
                <a:extLst>
                  <a:ext uri="{0D108BD9-81ED-4DB2-BD59-A6C34878D82A}">
                    <a16:rowId xmlns:a16="http://schemas.microsoft.com/office/drawing/2014/main" val="2741778628"/>
                  </a:ext>
                </a:extLst>
              </a:tr>
              <a:tr h="792501">
                <a:tc vMerge="1">
                  <a:txBody>
                    <a:bodyPr/>
                    <a:lstStyle/>
                    <a:p>
                      <a:pPr algn="ctr"/>
                      <a:r>
                        <a:rPr lang="en-US" dirty="0"/>
                        <a:t>Level</a:t>
                      </a:r>
                    </a:p>
                  </a:txBody>
                  <a:tcPr anchor="ctr"/>
                </a:tc>
                <a:tc>
                  <a:txBody>
                    <a:bodyPr/>
                    <a:lstStyle/>
                    <a:p>
                      <a:pPr algn="ctr"/>
                      <a:r>
                        <a:rPr lang="en-US" sz="1400" b="1" dirty="0"/>
                        <a:t>802.15.6ma</a:t>
                      </a:r>
                    </a:p>
                  </a:txBody>
                  <a:tcPr anchor="ctr">
                    <a:solidFill>
                      <a:schemeClr val="accent1">
                        <a:lumMod val="20000"/>
                        <a:lumOff val="80000"/>
                      </a:schemeClr>
                    </a:solidFill>
                  </a:tcPr>
                </a:tc>
                <a:tc>
                  <a:txBody>
                    <a:bodyPr/>
                    <a:lstStyle/>
                    <a:p>
                      <a:pPr algn="ctr"/>
                      <a:r>
                        <a:rPr lang="en-US" sz="1400" b="1" dirty="0"/>
                        <a:t>802.15.6-2012</a:t>
                      </a:r>
                    </a:p>
                  </a:txBody>
                  <a:tcPr anchor="ctr">
                    <a:solidFill>
                      <a:schemeClr val="accent1">
                        <a:lumMod val="20000"/>
                        <a:lumOff val="80000"/>
                      </a:schemeClr>
                    </a:solidFill>
                  </a:tcPr>
                </a:tc>
                <a:tc>
                  <a:txBody>
                    <a:bodyPr/>
                    <a:lstStyle/>
                    <a:p>
                      <a:pPr algn="ctr"/>
                      <a:r>
                        <a:rPr lang="en-US" sz="1400" b="1" dirty="0"/>
                        <a:t>Non-UWB</a:t>
                      </a:r>
                    </a:p>
                    <a:p>
                      <a:pPr algn="ctr"/>
                      <a:r>
                        <a:rPr lang="en-US" sz="1050" b="0" dirty="0"/>
                        <a:t>(ex. Wi-Fi / Unlicensed / 3GPP)</a:t>
                      </a:r>
                    </a:p>
                  </a:txBody>
                  <a:tcPr anchor="ctr">
                    <a:solidFill>
                      <a:schemeClr val="accent2">
                        <a:lumMod val="20000"/>
                        <a:lumOff val="80000"/>
                      </a:schemeClr>
                    </a:solidFill>
                  </a:tcPr>
                </a:tc>
                <a:tc>
                  <a:txBody>
                    <a:bodyPr/>
                    <a:lstStyle/>
                    <a:p>
                      <a:pPr algn="ctr"/>
                      <a:r>
                        <a:rPr lang="en-US" sz="1400" b="1" dirty="0"/>
                        <a:t>802.15 UWB</a:t>
                      </a:r>
                    </a:p>
                    <a:p>
                      <a:pPr algn="ctr"/>
                      <a:r>
                        <a:rPr lang="en-US" sz="1050" b="0" dirty="0"/>
                        <a:t>(ex. 802.15.4)</a:t>
                      </a:r>
                    </a:p>
                  </a:txBody>
                  <a:tcPr anchor="ctr">
                    <a:solidFill>
                      <a:schemeClr val="accent2">
                        <a:lumMod val="20000"/>
                        <a:lumOff val="80000"/>
                      </a:schemeClr>
                    </a:solidFill>
                  </a:tcPr>
                </a:tc>
                <a:tc>
                  <a:txBody>
                    <a:bodyPr/>
                    <a:lstStyle/>
                    <a:p>
                      <a:pPr algn="ctr"/>
                      <a:r>
                        <a:rPr lang="en-US" sz="1400" b="1" dirty="0"/>
                        <a:t>Non-802.15 UWB</a:t>
                      </a:r>
                    </a:p>
                    <a:p>
                      <a:pPr algn="ctr"/>
                      <a:r>
                        <a:rPr lang="en-US" sz="1050" b="0" dirty="0"/>
                        <a:t>(ex. ETSI </a:t>
                      </a:r>
                      <a:r>
                        <a:rPr lang="en-US" sz="1050" b="0" dirty="0" err="1"/>
                        <a:t>SmartBAN</a:t>
                      </a:r>
                      <a:r>
                        <a:rPr lang="en-US" sz="1050" b="0" dirty="0"/>
                        <a:t>)</a:t>
                      </a:r>
                    </a:p>
                  </a:txBody>
                  <a:tcPr anchor="ctr">
                    <a:solidFill>
                      <a:schemeClr val="accent2">
                        <a:lumMod val="20000"/>
                        <a:lumOff val="80000"/>
                      </a:schemeClr>
                    </a:solidFill>
                  </a:tcPr>
                </a:tc>
                <a:tc vMerge="1">
                  <a:txBody>
                    <a:bodyPr/>
                    <a:lstStyle/>
                    <a:p>
                      <a:pPr algn="ctr"/>
                      <a:r>
                        <a:rPr lang="en-US" dirty="0"/>
                        <a:t>Category</a:t>
                      </a:r>
                    </a:p>
                  </a:txBody>
                  <a:tcPr anchor="ctr">
                    <a:solidFill>
                      <a:schemeClr val="bg1">
                        <a:lumMod val="75000"/>
                      </a:schemeClr>
                    </a:solidFill>
                  </a:tcPr>
                </a:tc>
                <a:extLst>
                  <a:ext uri="{0D108BD9-81ED-4DB2-BD59-A6C34878D82A}">
                    <a16:rowId xmlns:a16="http://schemas.microsoft.com/office/drawing/2014/main" val="2682340300"/>
                  </a:ext>
                </a:extLst>
              </a:tr>
              <a:tr h="329066">
                <a:tc>
                  <a:txBody>
                    <a:bodyPr/>
                    <a:lstStyle/>
                    <a:p>
                      <a:pPr marL="182880" algn="l"/>
                      <a:r>
                        <a:rPr lang="en-US" sz="1600" b="1" dirty="0"/>
                        <a:t>0</a:t>
                      </a:r>
                    </a:p>
                  </a:txBody>
                  <a:tcPr anchor="ctr">
                    <a:solidFill>
                      <a:schemeClr val="bg1">
                        <a:lumMod val="85000"/>
                      </a:schemeClr>
                    </a:solidFill>
                  </a:tcPr>
                </a:tc>
                <a:tc>
                  <a:txBody>
                    <a:bodyPr/>
                    <a:lstStyle/>
                    <a:p>
                      <a:pPr algn="ctr"/>
                      <a:r>
                        <a:rPr lang="en-US" sz="1600" b="1" dirty="0"/>
                        <a:t>-</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b="1" dirty="0"/>
                        <a:t>-</a:t>
                      </a:r>
                      <a:endParaRPr lang="en-US" sz="1600" b="1" dirty="0"/>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b="1" dirty="0"/>
                        <a:t>-</a:t>
                      </a:r>
                      <a:endParaRPr lang="en-US" sz="1600" b="1" dirty="0"/>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b="1" dirty="0"/>
                        <a:t>-</a:t>
                      </a:r>
                      <a:endParaRPr lang="en-US" sz="1600" b="1" dirty="0"/>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b="1" dirty="0"/>
                        <a:t>-</a:t>
                      </a:r>
                      <a:endParaRPr lang="en-US" sz="1600" b="1" dirty="0"/>
                    </a:p>
                  </a:txBody>
                  <a:tcPr anchor="ctr"/>
                </a:tc>
                <a:tc>
                  <a:txBody>
                    <a:bodyPr/>
                    <a:lstStyle/>
                    <a:p>
                      <a:pPr algn="ctr"/>
                      <a:r>
                        <a:rPr lang="en-US" sz="1400" dirty="0"/>
                        <a:t>Single BAN</a:t>
                      </a:r>
                    </a:p>
                  </a:txBody>
                  <a:tcPr anchor="ctr">
                    <a:solidFill>
                      <a:schemeClr val="bg1">
                        <a:lumMod val="85000"/>
                      </a:schemeClr>
                    </a:solidFill>
                  </a:tcPr>
                </a:tc>
                <a:extLst>
                  <a:ext uri="{0D108BD9-81ED-4DB2-BD59-A6C34878D82A}">
                    <a16:rowId xmlns:a16="http://schemas.microsoft.com/office/drawing/2014/main" val="1777342126"/>
                  </a:ext>
                </a:extLst>
              </a:tr>
              <a:tr h="373903">
                <a:tc>
                  <a:txBody>
                    <a:bodyPr/>
                    <a:lstStyle/>
                    <a:p>
                      <a:pPr marL="182880" algn="l"/>
                      <a:r>
                        <a:rPr lang="en-US" sz="1600" b="1" dirty="0"/>
                        <a:t>1  </a:t>
                      </a:r>
                      <a:r>
                        <a:rPr lang="en-US" sz="1100" b="0" dirty="0"/>
                        <a:t>(1a)</a:t>
                      </a:r>
                      <a:endParaRPr lang="en-US" sz="1600" b="0" dirty="0"/>
                    </a:p>
                  </a:txBody>
                  <a:tcPr anchor="ctr">
                    <a:solidFill>
                      <a:srgbClr val="FFFF00"/>
                    </a:solidFill>
                  </a:tcPr>
                </a:tc>
                <a:tc>
                  <a:txBody>
                    <a:bodyPr/>
                    <a:lstStyle/>
                    <a:p>
                      <a:pPr algn="ctr"/>
                      <a:r>
                        <a:rPr lang="ja-JP" altLang="en-US" sz="1600" b="1" dirty="0"/>
                        <a:t>✓</a:t>
                      </a:r>
                      <a:endParaRPr lang="en-US" sz="1600" b="1" dirty="0"/>
                    </a:p>
                  </a:txBody>
                  <a:tcPr anchor="ctr">
                    <a:solidFill>
                      <a:srgbClr val="FFFF00"/>
                    </a:solidFill>
                  </a:tcPr>
                </a:tc>
                <a:tc>
                  <a:txBody>
                    <a:bodyPr/>
                    <a:lstStyle/>
                    <a:p>
                      <a:pPr algn="ctr"/>
                      <a:r>
                        <a:rPr lang="en-US" sz="1600" b="1" dirty="0"/>
                        <a:t>-</a:t>
                      </a:r>
                    </a:p>
                  </a:txBody>
                  <a:tcPr anchor="ctr">
                    <a:solidFill>
                      <a:srgbClr val="FFFF00"/>
                    </a:solidFill>
                  </a:tcPr>
                </a:tc>
                <a:tc>
                  <a:txBody>
                    <a:bodyPr/>
                    <a:lstStyle/>
                    <a:p>
                      <a:pPr algn="ctr"/>
                      <a:r>
                        <a:rPr lang="en-US" sz="1600" b="1" dirty="0"/>
                        <a:t>-</a:t>
                      </a:r>
                    </a:p>
                  </a:txBody>
                  <a:tcPr anchor="ctr">
                    <a:solidFill>
                      <a:srgbClr val="FFFF00"/>
                    </a:solidFill>
                  </a:tcPr>
                </a:tc>
                <a:tc>
                  <a:txBody>
                    <a:bodyPr/>
                    <a:lstStyle/>
                    <a:p>
                      <a:pPr algn="ctr"/>
                      <a:r>
                        <a:rPr lang="en-US" sz="1600" b="1" dirty="0"/>
                        <a:t>-</a:t>
                      </a:r>
                    </a:p>
                  </a:txBody>
                  <a:tcPr anchor="ctr">
                    <a:solidFill>
                      <a:srgbClr val="FFFF00"/>
                    </a:solidFill>
                  </a:tcPr>
                </a:tc>
                <a:tc>
                  <a:txBody>
                    <a:bodyPr/>
                    <a:lstStyle/>
                    <a:p>
                      <a:pPr algn="ctr"/>
                      <a:r>
                        <a:rPr lang="en-US" sz="1600" b="1" dirty="0"/>
                        <a:t>-</a:t>
                      </a:r>
                    </a:p>
                  </a:txBody>
                  <a:tcPr anchor="ctr">
                    <a:solidFill>
                      <a:srgbClr val="FFFF00"/>
                    </a:solidFill>
                  </a:tcPr>
                </a:tc>
                <a:tc rowSpan="2">
                  <a:txBody>
                    <a:bodyPr/>
                    <a:lstStyle/>
                    <a:p>
                      <a:pPr algn="ctr"/>
                      <a:r>
                        <a:rPr lang="en-US" sz="1400" dirty="0"/>
                        <a:t>Multiple 15.6 BANs</a:t>
                      </a:r>
                    </a:p>
                  </a:txBody>
                  <a:tcPr anchor="ctr">
                    <a:solidFill>
                      <a:srgbClr val="FFFF00"/>
                    </a:solidFill>
                  </a:tcPr>
                </a:tc>
                <a:extLst>
                  <a:ext uri="{0D108BD9-81ED-4DB2-BD59-A6C34878D82A}">
                    <a16:rowId xmlns:a16="http://schemas.microsoft.com/office/drawing/2014/main" val="1178227422"/>
                  </a:ext>
                </a:extLst>
              </a:tr>
              <a:tr h="249269">
                <a:tc>
                  <a:txBody>
                    <a:bodyPr/>
                    <a:lstStyle/>
                    <a:p>
                      <a:pPr marL="182880" algn="l"/>
                      <a:r>
                        <a:rPr lang="en-US" sz="1600" b="1" dirty="0"/>
                        <a:t>2</a:t>
                      </a:r>
                      <a:r>
                        <a:rPr lang="en-US" sz="1100" b="1" dirty="0"/>
                        <a:t>   (1</a:t>
                      </a:r>
                      <a:r>
                        <a:rPr lang="en-US" sz="1100" b="0" dirty="0"/>
                        <a:t>b)</a:t>
                      </a:r>
                      <a:endParaRPr lang="en-US" sz="1100" b="1" dirty="0"/>
                    </a:p>
                  </a:txBody>
                  <a:tcPr anchor="ctr">
                    <a:solidFill>
                      <a:srgbClr val="FFFF00"/>
                    </a:solidFill>
                  </a:tcPr>
                </a:tc>
                <a:tc>
                  <a:txBody>
                    <a:bodyPr/>
                    <a:lstStyle/>
                    <a:p>
                      <a:pPr algn="ctr"/>
                      <a:r>
                        <a:rPr lang="ja-JP" altLang="en-US" sz="1600" b="1" dirty="0"/>
                        <a:t>✓</a:t>
                      </a:r>
                      <a:endParaRPr lang="en-US" sz="1600" b="1" dirty="0"/>
                    </a:p>
                  </a:txBody>
                  <a:tcPr anchor="ctr">
                    <a:solidFill>
                      <a:srgbClr val="FFFF00"/>
                    </a:solidFill>
                  </a:tcPr>
                </a:tc>
                <a:tc>
                  <a:txBody>
                    <a:bodyPr/>
                    <a:lstStyle/>
                    <a:p>
                      <a:pPr algn="ctr"/>
                      <a:r>
                        <a:rPr lang="ja-JP" altLang="en-US" sz="1600" b="1" dirty="0"/>
                        <a:t>✓</a:t>
                      </a:r>
                      <a:endParaRPr lang="en-US" sz="1600" b="1" dirty="0"/>
                    </a:p>
                  </a:txBody>
                  <a:tcPr anchor="ctr">
                    <a:solidFill>
                      <a:srgbClr val="FFFF00"/>
                    </a:solidFill>
                  </a:tcPr>
                </a:tc>
                <a:tc>
                  <a:txBody>
                    <a:bodyPr/>
                    <a:lstStyle/>
                    <a:p>
                      <a:pPr algn="ctr"/>
                      <a:r>
                        <a:rPr lang="en-US" sz="1600" b="1" dirty="0"/>
                        <a:t>-</a:t>
                      </a:r>
                    </a:p>
                  </a:txBody>
                  <a:tcPr anchor="ctr">
                    <a:solidFill>
                      <a:srgbClr val="FFFF00"/>
                    </a:solidFill>
                  </a:tcPr>
                </a:tc>
                <a:tc>
                  <a:txBody>
                    <a:bodyPr/>
                    <a:lstStyle/>
                    <a:p>
                      <a:pPr algn="ctr"/>
                      <a:r>
                        <a:rPr lang="en-US" sz="1600" b="1" dirty="0"/>
                        <a:t>-</a:t>
                      </a:r>
                    </a:p>
                  </a:txBody>
                  <a:tcPr anchor="ctr">
                    <a:solidFill>
                      <a:srgbClr val="FFFF00"/>
                    </a:solidFill>
                  </a:tcPr>
                </a:tc>
                <a:tc>
                  <a:txBody>
                    <a:bodyPr/>
                    <a:lstStyle/>
                    <a:p>
                      <a:pPr algn="ctr"/>
                      <a:r>
                        <a:rPr lang="en-US" sz="1600" b="1" dirty="0"/>
                        <a:t>-</a:t>
                      </a:r>
                    </a:p>
                  </a:txBody>
                  <a:tcPr anchor="ctr">
                    <a:solidFill>
                      <a:srgbClr val="FFFF00"/>
                    </a:solidFill>
                  </a:tcPr>
                </a:tc>
                <a:tc vMerge="1">
                  <a:txBody>
                    <a:bodyPr/>
                    <a:lstStyle/>
                    <a:p>
                      <a:pPr algn="ctr"/>
                      <a:endParaRPr lang="en-US" dirty="0"/>
                    </a:p>
                  </a:txBody>
                  <a:tcPr anchor="ctr"/>
                </a:tc>
                <a:extLst>
                  <a:ext uri="{0D108BD9-81ED-4DB2-BD59-A6C34878D82A}">
                    <a16:rowId xmlns:a16="http://schemas.microsoft.com/office/drawing/2014/main" val="1363090439"/>
                  </a:ext>
                </a:extLst>
              </a:tr>
              <a:tr h="355515">
                <a:tc>
                  <a:txBody>
                    <a:bodyPr/>
                    <a:lstStyle/>
                    <a:p>
                      <a:pPr marL="182880" algn="l"/>
                      <a:r>
                        <a:rPr lang="en-US" sz="1600" b="1" dirty="0"/>
                        <a:t>3</a:t>
                      </a:r>
                    </a:p>
                  </a:txBody>
                  <a:tcPr anchor="ctr">
                    <a:solidFill>
                      <a:schemeClr val="bg1">
                        <a:lumMod val="85000"/>
                      </a:schemeClr>
                    </a:solidFill>
                  </a:tcPr>
                </a:tc>
                <a:tc>
                  <a:txBody>
                    <a:bodyPr/>
                    <a:lstStyle/>
                    <a:p>
                      <a:pPr algn="ctr"/>
                      <a:r>
                        <a:rPr lang="ja-JP" altLang="en-US" sz="1600" b="1" dirty="0"/>
                        <a:t>✓</a:t>
                      </a:r>
                      <a:endParaRPr lang="en-US" sz="1600" b="1" dirty="0"/>
                    </a:p>
                  </a:txBody>
                  <a:tcPr anchor="ctr">
                    <a:solidFill>
                      <a:schemeClr val="accent1">
                        <a:lumMod val="20000"/>
                        <a:lumOff val="80000"/>
                      </a:schemeClr>
                    </a:solidFill>
                  </a:tcPr>
                </a:tc>
                <a:tc>
                  <a:txBody>
                    <a:bodyPr/>
                    <a:lstStyle/>
                    <a:p>
                      <a:pPr algn="ctr"/>
                      <a:r>
                        <a:rPr lang="en-US" sz="1600" b="1" dirty="0"/>
                        <a:t>-</a:t>
                      </a:r>
                    </a:p>
                  </a:txBody>
                  <a:tcPr anchor="ctr">
                    <a:solidFill>
                      <a:schemeClr val="accent1">
                        <a:lumMod val="20000"/>
                        <a:lumOff val="80000"/>
                      </a:schemeClr>
                    </a:solidFill>
                  </a:tcPr>
                </a:tc>
                <a:tc>
                  <a:txBody>
                    <a:bodyPr/>
                    <a:lstStyle/>
                    <a:p>
                      <a:pPr algn="ctr"/>
                      <a:r>
                        <a:rPr lang="ja-JP" altLang="en-US" sz="1600" b="1" dirty="0"/>
                        <a:t>✓</a:t>
                      </a:r>
                      <a:endParaRPr lang="en-US" sz="1600" b="1" dirty="0"/>
                    </a:p>
                  </a:txBody>
                  <a:tcPr anchor="ctr"/>
                </a:tc>
                <a:tc>
                  <a:txBody>
                    <a:bodyPr/>
                    <a:lstStyle/>
                    <a:p>
                      <a:pPr algn="ctr"/>
                      <a:r>
                        <a:rPr lang="en-US" sz="1600" b="1" dirty="0"/>
                        <a:t>-</a:t>
                      </a:r>
                    </a:p>
                  </a:txBody>
                  <a:tcPr anchor="ctr"/>
                </a:tc>
                <a:tc>
                  <a:txBody>
                    <a:bodyPr/>
                    <a:lstStyle/>
                    <a:p>
                      <a:pPr algn="ctr"/>
                      <a:r>
                        <a:rPr lang="en-US" sz="1600" b="1" dirty="0"/>
                        <a:t>-</a:t>
                      </a:r>
                    </a:p>
                  </a:txBody>
                  <a:tcPr anchor="ctr"/>
                </a:tc>
                <a:tc>
                  <a:txBody>
                    <a:bodyPr/>
                    <a:lstStyle/>
                    <a:p>
                      <a:pPr algn="ctr"/>
                      <a:r>
                        <a:rPr lang="en-US" sz="1400" dirty="0"/>
                        <a:t>Non-UWB</a:t>
                      </a:r>
                    </a:p>
                  </a:txBody>
                  <a:tcPr anchor="ctr">
                    <a:solidFill>
                      <a:schemeClr val="bg1">
                        <a:lumMod val="85000"/>
                      </a:schemeClr>
                    </a:solidFill>
                  </a:tcPr>
                </a:tc>
                <a:extLst>
                  <a:ext uri="{0D108BD9-81ED-4DB2-BD59-A6C34878D82A}">
                    <a16:rowId xmlns:a16="http://schemas.microsoft.com/office/drawing/2014/main" val="3891933049"/>
                  </a:ext>
                </a:extLst>
              </a:tr>
              <a:tr h="373903">
                <a:tc>
                  <a:txBody>
                    <a:bodyPr/>
                    <a:lstStyle/>
                    <a:p>
                      <a:pPr marL="182880" algn="l"/>
                      <a:r>
                        <a:rPr lang="en-US" sz="1600" b="1" dirty="0"/>
                        <a:t>4  </a:t>
                      </a:r>
                      <a:r>
                        <a:rPr kumimoji="0" lang="en-US" sz="1100" b="0" i="0" u="none" strike="noStrike" kern="0" cap="none" spc="0" normalizeH="0" baseline="0" noProof="0" dirty="0">
                          <a:ln>
                            <a:noFill/>
                          </a:ln>
                          <a:solidFill>
                            <a:srgbClr val="000000"/>
                          </a:solidFill>
                          <a:effectLst/>
                          <a:uLnTx/>
                          <a:uFillTx/>
                          <a:latin typeface="+mn-lt"/>
                          <a:ea typeface="+mn-ea"/>
                          <a:cs typeface="+mn-cs"/>
                          <a:sym typeface="Arial"/>
                        </a:rPr>
                        <a:t>(2a)</a:t>
                      </a:r>
                      <a:endParaRPr lang="en-US" sz="1600" b="1" dirty="0"/>
                    </a:p>
                  </a:txBody>
                  <a:tcPr anchor="ctr">
                    <a:solidFill>
                      <a:srgbClr val="FFC000"/>
                    </a:solidFill>
                  </a:tcPr>
                </a:tc>
                <a:tc>
                  <a:txBody>
                    <a:bodyPr/>
                    <a:lstStyle/>
                    <a:p>
                      <a:pPr algn="ctr"/>
                      <a:r>
                        <a:rPr lang="ja-JP" altLang="en-US" sz="1600" b="1" dirty="0"/>
                        <a:t>✓</a:t>
                      </a:r>
                      <a:endParaRPr lang="en-US" sz="1600" b="1" dirty="0"/>
                    </a:p>
                  </a:txBody>
                  <a:tcPr anchor="ctr">
                    <a:solidFill>
                      <a:srgbClr val="FFC000"/>
                    </a:solidFill>
                  </a:tcPr>
                </a:tc>
                <a:tc>
                  <a:txBody>
                    <a:bodyPr/>
                    <a:lstStyle/>
                    <a:p>
                      <a:pPr algn="ctr"/>
                      <a:r>
                        <a:rPr lang="en-US" sz="1600" b="1" dirty="0"/>
                        <a:t>-</a:t>
                      </a:r>
                    </a:p>
                  </a:txBody>
                  <a:tcPr anchor="ctr">
                    <a:solidFill>
                      <a:srgbClr val="FFC000"/>
                    </a:solidFill>
                  </a:tcPr>
                </a:tc>
                <a:tc>
                  <a:txBody>
                    <a:bodyPr/>
                    <a:lstStyle/>
                    <a:p>
                      <a:pPr algn="ctr"/>
                      <a:r>
                        <a:rPr lang="en-US" sz="1600" b="1" dirty="0"/>
                        <a:t>-</a:t>
                      </a:r>
                    </a:p>
                  </a:txBody>
                  <a:tcPr anchor="ctr">
                    <a:solidFill>
                      <a:srgbClr val="FFC000"/>
                    </a:solidFill>
                  </a:tcPr>
                </a:tc>
                <a:tc>
                  <a:txBody>
                    <a:bodyPr/>
                    <a:lstStyle/>
                    <a:p>
                      <a:pPr algn="ctr"/>
                      <a:r>
                        <a:rPr lang="ja-JP" altLang="en-US" sz="1600" b="1" dirty="0"/>
                        <a:t>✓</a:t>
                      </a:r>
                      <a:endParaRPr lang="en-US" sz="1600" b="1" dirty="0"/>
                    </a:p>
                  </a:txBody>
                  <a:tcPr anchor="ctr">
                    <a:solidFill>
                      <a:srgbClr val="FFC000"/>
                    </a:solidFill>
                  </a:tcPr>
                </a:tc>
                <a:tc>
                  <a:txBody>
                    <a:bodyPr/>
                    <a:lstStyle/>
                    <a:p>
                      <a:pPr algn="ctr"/>
                      <a:r>
                        <a:rPr lang="en-US" sz="1600" b="1" dirty="0"/>
                        <a:t>-</a:t>
                      </a:r>
                    </a:p>
                  </a:txBody>
                  <a:tcPr anchor="ctr">
                    <a:solidFill>
                      <a:srgbClr val="FFC000"/>
                    </a:solidFill>
                  </a:tcPr>
                </a:tc>
                <a:tc rowSpan="3">
                  <a:txBody>
                    <a:bodyPr/>
                    <a:lstStyle/>
                    <a:p>
                      <a:pPr algn="ctr"/>
                      <a:r>
                        <a:rPr lang="en-US" sz="1400" dirty="0"/>
                        <a:t>Multiple UWB systems</a:t>
                      </a:r>
                    </a:p>
                  </a:txBody>
                  <a:tcPr anchor="ctr">
                    <a:solidFill>
                      <a:srgbClr val="FFC000"/>
                    </a:solidFill>
                  </a:tcPr>
                </a:tc>
                <a:extLst>
                  <a:ext uri="{0D108BD9-81ED-4DB2-BD59-A6C34878D82A}">
                    <a16:rowId xmlns:a16="http://schemas.microsoft.com/office/drawing/2014/main" val="741710164"/>
                  </a:ext>
                </a:extLst>
              </a:tr>
              <a:tr h="373903">
                <a:tc>
                  <a:txBody>
                    <a:bodyPr/>
                    <a:lstStyle/>
                    <a:p>
                      <a:pPr marL="182880" algn="l"/>
                      <a:r>
                        <a:rPr lang="en-US" sz="1600" b="1" dirty="0"/>
                        <a:t>5  </a:t>
                      </a:r>
                      <a:r>
                        <a:rPr kumimoji="0" lang="en-US" sz="1100" b="0" i="0" u="none" strike="noStrike" kern="0" cap="none" spc="0" normalizeH="0" baseline="0" noProof="0" dirty="0">
                          <a:ln>
                            <a:noFill/>
                          </a:ln>
                          <a:solidFill>
                            <a:srgbClr val="000000"/>
                          </a:solidFill>
                          <a:effectLst/>
                          <a:uLnTx/>
                          <a:uFillTx/>
                          <a:latin typeface="+mn-lt"/>
                          <a:ea typeface="+mn-ea"/>
                          <a:cs typeface="+mn-cs"/>
                          <a:sym typeface="Arial"/>
                        </a:rPr>
                        <a:t>(2b)</a:t>
                      </a:r>
                      <a:endParaRPr lang="en-US" sz="1600" b="1" dirty="0"/>
                    </a:p>
                  </a:txBody>
                  <a:tcPr anchor="ctr">
                    <a:solidFill>
                      <a:srgbClr val="FFC000"/>
                    </a:solidFill>
                  </a:tcPr>
                </a:tc>
                <a:tc>
                  <a:txBody>
                    <a:bodyPr/>
                    <a:lstStyle/>
                    <a:p>
                      <a:pPr algn="ctr"/>
                      <a:r>
                        <a:rPr lang="ja-JP" altLang="en-US" sz="1600" b="1" dirty="0"/>
                        <a:t>✓</a:t>
                      </a:r>
                      <a:endParaRPr lang="en-US" sz="1600" b="1" dirty="0"/>
                    </a:p>
                  </a:txBody>
                  <a:tcPr anchor="ctr">
                    <a:solidFill>
                      <a:srgbClr val="FFC000"/>
                    </a:solidFill>
                  </a:tcPr>
                </a:tc>
                <a:tc>
                  <a:txBody>
                    <a:bodyPr/>
                    <a:lstStyle/>
                    <a:p>
                      <a:pPr algn="ctr"/>
                      <a:r>
                        <a:rPr lang="en-US" sz="1600" b="1" dirty="0"/>
                        <a:t>-</a:t>
                      </a:r>
                    </a:p>
                  </a:txBody>
                  <a:tcPr anchor="ctr">
                    <a:solidFill>
                      <a:srgbClr val="FFC000"/>
                    </a:solidFill>
                  </a:tcPr>
                </a:tc>
                <a:tc>
                  <a:txBody>
                    <a:bodyPr/>
                    <a:lstStyle/>
                    <a:p>
                      <a:pPr algn="ctr"/>
                      <a:r>
                        <a:rPr lang="en-US" sz="1600" b="1" dirty="0"/>
                        <a:t>-</a:t>
                      </a:r>
                    </a:p>
                  </a:txBody>
                  <a:tcPr anchor="ctr">
                    <a:solidFill>
                      <a:srgbClr val="FFC000"/>
                    </a:solidFill>
                  </a:tcPr>
                </a:tc>
                <a:tc>
                  <a:txBody>
                    <a:bodyPr/>
                    <a:lstStyle/>
                    <a:p>
                      <a:pPr algn="ctr"/>
                      <a:r>
                        <a:rPr lang="en-US" sz="1600" b="1" dirty="0"/>
                        <a:t>-</a:t>
                      </a:r>
                    </a:p>
                  </a:txBody>
                  <a:tcPr anchor="ctr">
                    <a:solidFill>
                      <a:srgbClr val="FFC000"/>
                    </a:solidFill>
                  </a:tcPr>
                </a:tc>
                <a:tc>
                  <a:txBody>
                    <a:bodyPr/>
                    <a:lstStyle/>
                    <a:p>
                      <a:pPr algn="ctr"/>
                      <a:r>
                        <a:rPr lang="ja-JP" altLang="en-US" sz="1600" b="1" dirty="0"/>
                        <a:t>✓</a:t>
                      </a:r>
                      <a:endParaRPr lang="en-US" sz="1600" b="1" dirty="0"/>
                    </a:p>
                  </a:txBody>
                  <a:tcPr anchor="ctr">
                    <a:solidFill>
                      <a:srgbClr val="FFC000"/>
                    </a:solidFill>
                  </a:tcPr>
                </a:tc>
                <a:tc vMerge="1">
                  <a:txBody>
                    <a:bodyPr/>
                    <a:lstStyle/>
                    <a:p>
                      <a:pPr algn="ctr"/>
                      <a:endParaRPr lang="en-US" dirty="0"/>
                    </a:p>
                  </a:txBody>
                  <a:tcPr anchor="ctr"/>
                </a:tc>
                <a:extLst>
                  <a:ext uri="{0D108BD9-81ED-4DB2-BD59-A6C34878D82A}">
                    <a16:rowId xmlns:a16="http://schemas.microsoft.com/office/drawing/2014/main" val="820748002"/>
                  </a:ext>
                </a:extLst>
              </a:tr>
              <a:tr h="308637">
                <a:tc>
                  <a:txBody>
                    <a:bodyPr/>
                    <a:lstStyle/>
                    <a:p>
                      <a:pPr marL="182880" algn="l"/>
                      <a:r>
                        <a:rPr lang="en-US" sz="1600" b="1" dirty="0"/>
                        <a:t>6  </a:t>
                      </a:r>
                      <a:r>
                        <a:rPr kumimoji="0" lang="en-US" sz="1100" b="0" i="0" u="none" strike="noStrike" kern="0" cap="none" spc="0" normalizeH="0" baseline="0" noProof="0" dirty="0">
                          <a:ln>
                            <a:noFill/>
                          </a:ln>
                          <a:solidFill>
                            <a:srgbClr val="000000"/>
                          </a:solidFill>
                          <a:effectLst/>
                          <a:uLnTx/>
                          <a:uFillTx/>
                          <a:latin typeface="+mn-lt"/>
                          <a:ea typeface="+mn-ea"/>
                          <a:cs typeface="+mn-cs"/>
                          <a:sym typeface="Arial"/>
                        </a:rPr>
                        <a:t>(2c)</a:t>
                      </a:r>
                      <a:endParaRPr lang="en-US" sz="1600" b="1" dirty="0"/>
                    </a:p>
                  </a:txBody>
                  <a:tcPr anchor="ctr">
                    <a:solidFill>
                      <a:srgbClr val="FFC000"/>
                    </a:solidFill>
                  </a:tcPr>
                </a:tc>
                <a:tc>
                  <a:txBody>
                    <a:bodyPr/>
                    <a:lstStyle/>
                    <a:p>
                      <a:pPr algn="ctr"/>
                      <a:r>
                        <a:rPr lang="ja-JP" altLang="en-US" sz="1600" b="1" dirty="0"/>
                        <a:t>✓</a:t>
                      </a:r>
                      <a:endParaRPr lang="en-US" sz="1600" b="1" dirty="0"/>
                    </a:p>
                  </a:txBody>
                  <a:tcPr anchor="ctr">
                    <a:solidFill>
                      <a:srgbClr val="FFC000"/>
                    </a:solidFill>
                  </a:tcPr>
                </a:tc>
                <a:tc>
                  <a:txBody>
                    <a:bodyPr/>
                    <a:lstStyle/>
                    <a:p>
                      <a:pPr algn="ctr"/>
                      <a:r>
                        <a:rPr lang="en-US" sz="1600" b="1" dirty="0"/>
                        <a:t>-</a:t>
                      </a:r>
                    </a:p>
                  </a:txBody>
                  <a:tcPr anchor="ctr">
                    <a:solidFill>
                      <a:srgbClr val="FFC000"/>
                    </a:solidFill>
                  </a:tcPr>
                </a:tc>
                <a:tc>
                  <a:txBody>
                    <a:bodyPr/>
                    <a:lstStyle/>
                    <a:p>
                      <a:pPr algn="ctr"/>
                      <a:r>
                        <a:rPr lang="en-US" sz="1600" b="1" dirty="0"/>
                        <a:t>-</a:t>
                      </a:r>
                    </a:p>
                  </a:txBody>
                  <a:tcPr anchor="ctr">
                    <a:solidFill>
                      <a:srgbClr val="FFC000"/>
                    </a:solidFill>
                  </a:tcPr>
                </a:tc>
                <a:tc>
                  <a:txBody>
                    <a:bodyPr/>
                    <a:lstStyle/>
                    <a:p>
                      <a:pPr algn="ctr"/>
                      <a:r>
                        <a:rPr lang="ja-JP" altLang="en-US" sz="1600" b="1" dirty="0"/>
                        <a:t>✓</a:t>
                      </a:r>
                      <a:endParaRPr lang="en-US" sz="1600" b="1" dirty="0"/>
                    </a:p>
                  </a:txBody>
                  <a:tcPr anchor="ctr">
                    <a:solidFill>
                      <a:srgbClr val="FFC000"/>
                    </a:solidFill>
                  </a:tcPr>
                </a:tc>
                <a:tc>
                  <a:txBody>
                    <a:bodyPr/>
                    <a:lstStyle/>
                    <a:p>
                      <a:pPr algn="ctr"/>
                      <a:r>
                        <a:rPr lang="ja-JP" altLang="en-US" sz="1600" b="1" dirty="0"/>
                        <a:t>✓</a:t>
                      </a:r>
                      <a:endParaRPr lang="en-US" sz="1600" b="1" dirty="0"/>
                    </a:p>
                  </a:txBody>
                  <a:tcPr anchor="ctr">
                    <a:solidFill>
                      <a:srgbClr val="FFC000"/>
                    </a:solidFill>
                  </a:tcPr>
                </a:tc>
                <a:tc vMerge="1">
                  <a:txBody>
                    <a:bodyPr/>
                    <a:lstStyle/>
                    <a:p>
                      <a:pPr algn="ctr"/>
                      <a:endParaRPr lang="en-US" dirty="0"/>
                    </a:p>
                  </a:txBody>
                  <a:tcPr anchor="ctr"/>
                </a:tc>
                <a:extLst>
                  <a:ext uri="{0D108BD9-81ED-4DB2-BD59-A6C34878D82A}">
                    <a16:rowId xmlns:a16="http://schemas.microsoft.com/office/drawing/2014/main" val="2726074835"/>
                  </a:ext>
                </a:extLst>
              </a:tr>
              <a:tr h="436220">
                <a:tc>
                  <a:txBody>
                    <a:bodyPr/>
                    <a:lstStyle/>
                    <a:p>
                      <a:pPr marL="182880" algn="l"/>
                      <a:r>
                        <a:rPr lang="en-US" sz="1600" b="1" dirty="0"/>
                        <a:t>7</a:t>
                      </a:r>
                    </a:p>
                  </a:txBody>
                  <a:tcPr anchor="ctr">
                    <a:solidFill>
                      <a:schemeClr val="bg1">
                        <a:lumMod val="85000"/>
                      </a:schemeClr>
                    </a:solidFill>
                  </a:tcPr>
                </a:tc>
                <a:tc>
                  <a:txBody>
                    <a:bodyPr/>
                    <a:lstStyle/>
                    <a:p>
                      <a:pPr algn="ctr"/>
                      <a:r>
                        <a:rPr lang="ja-JP" altLang="en-US" sz="1600" b="1" dirty="0"/>
                        <a:t>✓</a:t>
                      </a:r>
                      <a:endParaRPr lang="en-US" sz="1600" b="1" dirty="0"/>
                    </a:p>
                  </a:txBody>
                  <a:tcPr anchor="ctr">
                    <a:solidFill>
                      <a:schemeClr val="accent1">
                        <a:lumMod val="20000"/>
                        <a:lumOff val="80000"/>
                      </a:schemeClr>
                    </a:solidFill>
                  </a:tcPr>
                </a:tc>
                <a:tc>
                  <a:txBody>
                    <a:bodyPr/>
                    <a:lstStyle/>
                    <a:p>
                      <a:pPr algn="ctr"/>
                      <a:r>
                        <a:rPr lang="ja-JP" altLang="en-US" sz="1600" b="1" dirty="0"/>
                        <a:t>✓</a:t>
                      </a:r>
                      <a:endParaRPr lang="en-US" sz="1600" b="1" dirty="0"/>
                    </a:p>
                  </a:txBody>
                  <a:tcPr anchor="ctr">
                    <a:solidFill>
                      <a:schemeClr val="accent1">
                        <a:lumMod val="20000"/>
                        <a:lumOff val="80000"/>
                      </a:schemeClr>
                    </a:solidFill>
                  </a:tcPr>
                </a:tc>
                <a:tc>
                  <a:txBody>
                    <a:bodyPr/>
                    <a:lstStyle/>
                    <a:p>
                      <a:pPr algn="ctr"/>
                      <a:r>
                        <a:rPr lang="ja-JP" altLang="en-US" sz="1600" b="1" dirty="0"/>
                        <a:t>✓</a:t>
                      </a:r>
                      <a:endParaRPr lang="en-US" sz="1600" b="1" dirty="0"/>
                    </a:p>
                  </a:txBody>
                  <a:tcPr anchor="ctr"/>
                </a:tc>
                <a:tc>
                  <a:txBody>
                    <a:bodyPr/>
                    <a:lstStyle/>
                    <a:p>
                      <a:pPr algn="ctr"/>
                      <a:r>
                        <a:rPr lang="ja-JP" altLang="en-US" sz="1600" b="1" dirty="0"/>
                        <a:t>✓</a:t>
                      </a:r>
                      <a:endParaRPr lang="en-US" sz="1600" b="1" dirty="0"/>
                    </a:p>
                  </a:txBody>
                  <a:tcPr anchor="ctr"/>
                </a:tc>
                <a:tc>
                  <a:txBody>
                    <a:bodyPr/>
                    <a:lstStyle/>
                    <a:p>
                      <a:pPr algn="ctr"/>
                      <a:r>
                        <a:rPr lang="ja-JP" altLang="en-US" sz="1600" b="1" dirty="0"/>
                        <a:t>✓</a:t>
                      </a:r>
                      <a:endParaRPr lang="en-US" sz="1600" b="1" dirty="0"/>
                    </a:p>
                  </a:txBody>
                  <a:tcPr anchor="ctr"/>
                </a:tc>
                <a:tc>
                  <a:txBody>
                    <a:bodyPr/>
                    <a:lstStyle/>
                    <a:p>
                      <a:pPr algn="ctr"/>
                      <a:r>
                        <a:rPr lang="en-US" sz="1400" dirty="0"/>
                        <a:t>Final Boss</a:t>
                      </a:r>
                    </a:p>
                  </a:txBody>
                  <a:tcPr anchor="ctr">
                    <a:solidFill>
                      <a:schemeClr val="bg1">
                        <a:lumMod val="85000"/>
                      </a:schemeClr>
                    </a:solidFill>
                  </a:tcPr>
                </a:tc>
                <a:extLst>
                  <a:ext uri="{0D108BD9-81ED-4DB2-BD59-A6C34878D82A}">
                    <a16:rowId xmlns:a16="http://schemas.microsoft.com/office/drawing/2014/main" val="1641180655"/>
                  </a:ext>
                </a:extLst>
              </a:tr>
            </a:tbl>
          </a:graphicData>
        </a:graphic>
      </p:graphicFrame>
      <p:sp>
        <p:nvSpPr>
          <p:cNvPr id="7" name="Content Placeholder 2">
            <a:extLst>
              <a:ext uri="{FF2B5EF4-FFF2-40B4-BE49-F238E27FC236}">
                <a16:creationId xmlns:a16="http://schemas.microsoft.com/office/drawing/2014/main" id="{0600EB28-75D8-9334-A3E6-24030A8099C7}"/>
              </a:ext>
            </a:extLst>
          </p:cNvPr>
          <p:cNvSpPr>
            <a:spLocks noGrp="1"/>
          </p:cNvSpPr>
          <p:nvPr>
            <p:ph type="body" sz="quarter" idx="13"/>
          </p:nvPr>
        </p:nvSpPr>
        <p:spPr>
          <a:xfrm>
            <a:off x="685800" y="5752730"/>
            <a:ext cx="7772400" cy="722682"/>
          </a:xfrm>
          <a:prstGeom prst="rect">
            <a:avLst/>
          </a:prstGeom>
        </p:spPr>
        <p:txBody>
          <a:bodyPr/>
          <a:lstStyle/>
          <a:p>
            <a:pPr marL="182880" indent="-182880"/>
            <a:r>
              <a:rPr kumimoji="1" lang="en-US" altLang="ja-JP" sz="1800" dirty="0"/>
              <a:t>The coexistence </a:t>
            </a:r>
            <a:r>
              <a:rPr lang="en-US" altLang="ja-JP" sz="1800" dirty="0"/>
              <a:t>class</a:t>
            </a:r>
            <a:r>
              <a:rPr kumimoji="1" lang="en-US" altLang="ja-JP" sz="1800" dirty="0"/>
              <a:t> has been redefied to 8 levels, which </a:t>
            </a:r>
            <a:r>
              <a:rPr kumimoji="1" lang="en-US" sz="1800" dirty="0"/>
              <a:t>can be represented by 3 bits and would be suitable to include in PHY or MAC headers.</a:t>
            </a:r>
            <a:endParaRPr lang="en-US" sz="1800" dirty="0"/>
          </a:p>
        </p:txBody>
      </p:sp>
    </p:spTree>
    <p:extLst>
      <p:ext uri="{BB962C8B-B14F-4D97-AF65-F5344CB8AC3E}">
        <p14:creationId xmlns:p14="http://schemas.microsoft.com/office/powerpoint/2010/main" val="14454000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0FB3FFC6-0286-5B5F-E9E0-F2A48D9E1C49}"/>
              </a:ext>
            </a:extLst>
          </p:cNvPr>
          <p:cNvSpPr>
            <a:spLocks noGrp="1"/>
          </p:cNvSpPr>
          <p:nvPr>
            <p:ph type="dt" idx="10"/>
          </p:nvPr>
        </p:nvSpPr>
        <p:spPr>
          <a:xfrm>
            <a:off x="691376" y="467036"/>
            <a:ext cx="1600200" cy="215900"/>
          </a:xfrm>
        </p:spPr>
        <p:txBody>
          <a:bodyPr/>
          <a:lstStyle/>
          <a:p>
            <a:r>
              <a:rPr lang="en-US" altLang="ja-JP" sz="1600"/>
              <a:t>March 2024</a:t>
            </a:r>
            <a:endParaRPr lang="en-US" altLang="ja-JP" sz="1600" dirty="0"/>
          </a:p>
        </p:txBody>
      </p:sp>
      <p:sp>
        <p:nvSpPr>
          <p:cNvPr id="4" name="スライド番号プレースホルダー 3">
            <a:extLst>
              <a:ext uri="{FF2B5EF4-FFF2-40B4-BE49-F238E27FC236}">
                <a16:creationId xmlns:a16="http://schemas.microsoft.com/office/drawing/2014/main" id="{CBD88030-BF88-4D80-3AC0-D0C393425E53}"/>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7</a:t>
            </a:fld>
            <a:endParaRPr dirty="0"/>
          </a:p>
        </p:txBody>
      </p:sp>
      <p:pic>
        <p:nvPicPr>
          <p:cNvPr id="5" name="Picture 1">
            <a:extLst>
              <a:ext uri="{FF2B5EF4-FFF2-40B4-BE49-F238E27FC236}">
                <a16:creationId xmlns:a16="http://schemas.microsoft.com/office/drawing/2014/main" id="{D138F0DC-F5F4-E0E4-A1F7-FDB444F99C4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45319" y="2719126"/>
            <a:ext cx="6032811" cy="3423762"/>
          </a:xfrm>
          <a:prstGeom prst="rect">
            <a:avLst/>
          </a:prstGeom>
          <a:noFill/>
          <a:ln>
            <a:noFill/>
          </a:ln>
        </p:spPr>
      </p:pic>
      <p:sp>
        <p:nvSpPr>
          <p:cNvPr id="9" name="テキスト ボックス 8">
            <a:extLst>
              <a:ext uri="{FF2B5EF4-FFF2-40B4-BE49-F238E27FC236}">
                <a16:creationId xmlns:a16="http://schemas.microsoft.com/office/drawing/2014/main" id="{5E37245F-EEE5-9A0E-ABA3-E6599A0CCC78}"/>
              </a:ext>
            </a:extLst>
          </p:cNvPr>
          <p:cNvSpPr txBox="1"/>
          <p:nvPr/>
        </p:nvSpPr>
        <p:spPr>
          <a:xfrm>
            <a:off x="407022" y="5984694"/>
            <a:ext cx="8294372" cy="369332"/>
          </a:xfrm>
          <a:prstGeom prst="rect">
            <a:avLst/>
          </a:prstGeom>
          <a:noFill/>
        </p:spPr>
        <p:txBody>
          <a:bodyPr wrap="square">
            <a:spAutoFit/>
          </a:bodyPr>
          <a:lstStyle/>
          <a:p>
            <a:pPr lvl="0" algn="ctr" fontAlgn="base">
              <a:spcBef>
                <a:spcPts val="600"/>
              </a:spcBef>
              <a:spcAft>
                <a:spcPts val="600"/>
              </a:spcAft>
              <a:buClr>
                <a:srgbClr val="000000"/>
              </a:buClr>
              <a:buSzPts val="1000"/>
              <a:tabLst>
                <a:tab pos="255905" algn="l"/>
                <a:tab pos="301625" algn="l"/>
                <a:tab pos="347345" algn="l"/>
              </a:tabLst>
            </a:pPr>
            <a:r>
              <a:rPr lang="en-US" altLang="ja-JP" b="1" dirty="0">
                <a:effectLst>
                  <a:outerShdw sx="0" sy="0">
                    <a:srgbClr val="000000"/>
                  </a:outerShdw>
                </a:effectLst>
                <a:latin typeface="Arial" panose="020B0604020202020204" pitchFamily="34" charset="0"/>
                <a:ea typeface="游明朝" panose="02020400000000000000" pitchFamily="18" charset="-128"/>
                <a:cs typeface="Times New Roman" panose="02020603050405020304" pitchFamily="18" charset="0"/>
              </a:rPr>
              <a:t>Figure 6  </a:t>
            </a:r>
            <a:r>
              <a:rPr lang="en-US" altLang="ja-JP" sz="1800" b="1" u="none" strike="noStrike" dirty="0">
                <a:ln>
                  <a:noFill/>
                </a:ln>
                <a:effectLst>
                  <a:outerShdw sx="0" sy="0">
                    <a:srgbClr val="000000"/>
                  </a:outerShdw>
                </a:effectLst>
                <a:latin typeface="Arial" panose="020B0604020202020204" pitchFamily="34" charset="0"/>
                <a:ea typeface="游明朝" panose="02020400000000000000" pitchFamily="18" charset="-128"/>
                <a:cs typeface="Times New Roman" panose="02020603050405020304" pitchFamily="18" charset="0"/>
              </a:rPr>
              <a:t>Diagram of state transitions for coexistence class environments.</a:t>
            </a:r>
            <a:endParaRPr lang="ja-JP" altLang="ja-JP" sz="1800" b="1" u="none" strike="noStrike" dirty="0">
              <a:ln>
                <a:noFill/>
              </a:ln>
              <a:effectLst>
                <a:outerShdw sx="0" sy="0">
                  <a:srgbClr val="000000"/>
                </a:outerShdw>
              </a:effectLst>
              <a:latin typeface="Arial" panose="020B0604020202020204" pitchFamily="34" charset="0"/>
              <a:ea typeface="游明朝" panose="02020400000000000000" pitchFamily="18" charset="-128"/>
              <a:cs typeface="Times New Roman" panose="02020603050405020304" pitchFamily="18" charset="0"/>
            </a:endParaRPr>
          </a:p>
        </p:txBody>
      </p:sp>
      <p:sp>
        <p:nvSpPr>
          <p:cNvPr id="8" name="テキスト ボックス 7">
            <a:extLst>
              <a:ext uri="{FF2B5EF4-FFF2-40B4-BE49-F238E27FC236}">
                <a16:creationId xmlns:a16="http://schemas.microsoft.com/office/drawing/2014/main" id="{388B15D0-4169-D06A-389A-EEB15C29DBE1}"/>
              </a:ext>
            </a:extLst>
          </p:cNvPr>
          <p:cNvSpPr txBox="1"/>
          <p:nvPr/>
        </p:nvSpPr>
        <p:spPr>
          <a:xfrm>
            <a:off x="66906" y="715112"/>
            <a:ext cx="8870585" cy="2292935"/>
          </a:xfrm>
          <a:prstGeom prst="rect">
            <a:avLst/>
          </a:prstGeom>
          <a:noFill/>
        </p:spPr>
        <p:txBody>
          <a:bodyPr wrap="square">
            <a:spAutoFit/>
          </a:bodyPr>
          <a:lstStyle/>
          <a:p>
            <a:pPr lvl="2" fontAlgn="base">
              <a:spcBef>
                <a:spcPts val="1200"/>
              </a:spcBef>
              <a:spcAft>
                <a:spcPts val="1200"/>
              </a:spcAft>
              <a:buClr>
                <a:srgbClr val="000000"/>
              </a:buClr>
              <a:buSzPts val="1000"/>
            </a:pPr>
            <a:r>
              <a:rPr lang="en-US" altLang="ja-JP" sz="2800" b="1" u="none" strike="noStrike" dirty="0">
                <a:ln>
                  <a:noFill/>
                </a:ln>
                <a:effectLst>
                  <a:outerShdw sx="0" sy="0">
                    <a:srgbClr val="000000"/>
                  </a:outerShdw>
                </a:effectLst>
                <a:latin typeface="Arial" panose="020B0604020202020204" pitchFamily="34" charset="0"/>
                <a:ea typeface="游明朝" panose="02020400000000000000" pitchFamily="18" charset="-128"/>
                <a:cs typeface="Times New Roman" panose="02020603050405020304" pitchFamily="18" charset="0"/>
              </a:rPr>
              <a:t> Coexistence Class States Transition(1/2)</a:t>
            </a:r>
            <a:endParaRPr lang="ja-JP" altLang="ja-JP" sz="2800" b="1" u="none" strike="noStrike" dirty="0">
              <a:ln>
                <a:noFill/>
              </a:ln>
              <a:effectLst>
                <a:outerShdw sx="0" sy="0">
                  <a:srgbClr val="000000"/>
                </a:outerShdw>
              </a:effectLst>
              <a:latin typeface="Arial" panose="020B0604020202020204" pitchFamily="34" charset="0"/>
              <a:ea typeface="游明朝" panose="02020400000000000000" pitchFamily="18" charset="-128"/>
              <a:cs typeface="Times New Roman" panose="02020603050405020304" pitchFamily="18" charset="0"/>
            </a:endParaRPr>
          </a:p>
          <a:p>
            <a:pPr marL="342900" indent="-342900" algn="just">
              <a:spcBef>
                <a:spcPts val="600"/>
              </a:spcBef>
              <a:spcAft>
                <a:spcPts val="1200"/>
              </a:spcAft>
              <a:buFont typeface="Arial" panose="020B0604020202020204" pitchFamily="34" charset="0"/>
              <a:buChar char="•"/>
            </a:pPr>
            <a:r>
              <a:rPr lang="en-US" altLang="ja-JP" sz="2000" dirty="0">
                <a:effectLst/>
                <a:latin typeface="Times New Roman" panose="02020603050405020304" pitchFamily="18" charset="0"/>
                <a:ea typeface="游明朝" panose="02020400000000000000" pitchFamily="18" charset="-128"/>
              </a:rPr>
              <a:t>The standard's revision supports BANs operating with high reliability (coexistence class 0) and coexisting in dense environments with intra-interference and inter-interference (coexistence class 1 to 7). Figure 6 shows the state transition between several classes of coexistence environments defined in above </a:t>
            </a:r>
            <a:r>
              <a:rPr lang="en-US" altLang="ja-JP" sz="2000" dirty="0">
                <a:latin typeface="Times New Roman" panose="02020603050405020304" pitchFamily="18" charset="0"/>
                <a:ea typeface="游明朝" panose="02020400000000000000" pitchFamily="18" charset="-128"/>
              </a:rPr>
              <a:t>–mentioned t</a:t>
            </a:r>
            <a:r>
              <a:rPr lang="en-US" altLang="ja-JP" sz="2000" dirty="0">
                <a:effectLst/>
                <a:latin typeface="Times New Roman" panose="02020603050405020304" pitchFamily="18" charset="0"/>
                <a:ea typeface="游明朝" panose="02020400000000000000" pitchFamily="18" charset="-128"/>
              </a:rPr>
              <a:t>able.</a:t>
            </a:r>
          </a:p>
        </p:txBody>
      </p:sp>
      <p:sp>
        <p:nvSpPr>
          <p:cNvPr id="6" name="テキスト ボックス 5">
            <a:extLst>
              <a:ext uri="{FF2B5EF4-FFF2-40B4-BE49-F238E27FC236}">
                <a16:creationId xmlns:a16="http://schemas.microsoft.com/office/drawing/2014/main" id="{FC239C97-4930-74EA-A835-9BD6CC858503}"/>
              </a:ext>
            </a:extLst>
          </p:cNvPr>
          <p:cNvSpPr txBox="1"/>
          <p:nvPr/>
        </p:nvSpPr>
        <p:spPr>
          <a:xfrm>
            <a:off x="6295792" y="3272020"/>
            <a:ext cx="2792451" cy="2492990"/>
          </a:xfrm>
          <a:prstGeom prst="rect">
            <a:avLst/>
          </a:prstGeom>
          <a:noFill/>
          <a:ln>
            <a:solidFill>
              <a:schemeClr val="tx1"/>
            </a:solidFill>
          </a:ln>
        </p:spPr>
        <p:txBody>
          <a:bodyPr wrap="square" rtlCol="0">
            <a:spAutoFit/>
          </a:bodyPr>
          <a:lstStyle/>
          <a:p>
            <a:r>
              <a:rPr kumimoji="1" lang="en-US" altLang="ja-JP" sz="1200" b="1" dirty="0"/>
              <a:t>Class 0: 6ma BAN alone</a:t>
            </a:r>
          </a:p>
          <a:p>
            <a:r>
              <a:rPr lang="en-US" altLang="ja-JP" sz="1200" b="1" dirty="0"/>
              <a:t>Class 1: Multiple 6ms BANs                  </a:t>
            </a:r>
          </a:p>
          <a:p>
            <a:r>
              <a:rPr lang="en-US" altLang="ja-JP" sz="1200" b="1" dirty="0"/>
              <a:t>Class 2: 6ma BAN with old 6 BAN</a:t>
            </a:r>
          </a:p>
          <a:p>
            <a:r>
              <a:rPr lang="en-US" altLang="ja-JP" sz="1200" b="1" dirty="0"/>
              <a:t>Class 4: 6ma BAN with other </a:t>
            </a:r>
          </a:p>
          <a:p>
            <a:r>
              <a:rPr lang="en-US" altLang="ja-JP" sz="1200" b="1" dirty="0"/>
              <a:t> </a:t>
            </a:r>
            <a:r>
              <a:rPr lang="pl-PL" altLang="ja-JP" sz="1200" b="1" dirty="0"/>
              <a:t> 802.15 UWB WSNs e.x. 4z, 4ab </a:t>
            </a:r>
            <a:endParaRPr lang="en-US" altLang="ja-JP" sz="1200" b="1" dirty="0"/>
          </a:p>
          <a:p>
            <a:r>
              <a:rPr lang="en-US" altLang="ja-JP" sz="1200" b="1" dirty="0"/>
              <a:t> </a:t>
            </a:r>
          </a:p>
          <a:p>
            <a:r>
              <a:rPr kumimoji="1" lang="en-US" altLang="ja-JP" sz="1200" b="1" dirty="0"/>
              <a:t>Class 3: 6ma BAN with other</a:t>
            </a:r>
            <a:endParaRPr lang="en-US" altLang="ja-JP" sz="1200" b="1" dirty="0"/>
          </a:p>
          <a:p>
            <a:r>
              <a:rPr lang="en-US" altLang="ja-JP" sz="1200" b="1" dirty="0"/>
              <a:t>      narrowband Nets WSNs </a:t>
            </a:r>
          </a:p>
          <a:p>
            <a:r>
              <a:rPr lang="en-US" altLang="ja-JP" sz="1200" b="1" dirty="0"/>
              <a:t>Class 5: 6ma BAN with other</a:t>
            </a:r>
          </a:p>
          <a:p>
            <a:r>
              <a:rPr lang="en-US" altLang="ja-JP" sz="1200" b="1" dirty="0"/>
              <a:t>      UWB Nets </a:t>
            </a:r>
            <a:r>
              <a:rPr lang="en-US" altLang="ja-JP" sz="1200" b="1" dirty="0" err="1"/>
              <a:t>e.x</a:t>
            </a:r>
            <a:r>
              <a:rPr lang="en-US" altLang="ja-JP" sz="1200" b="1" dirty="0"/>
              <a:t>. ESTI </a:t>
            </a:r>
            <a:r>
              <a:rPr lang="en-US" altLang="ja-JP" sz="1200" b="1" dirty="0" err="1"/>
              <a:t>SmartBAN</a:t>
            </a:r>
            <a:endParaRPr lang="en-US" altLang="ja-JP" sz="1200" b="1" dirty="0"/>
          </a:p>
          <a:p>
            <a:r>
              <a:rPr lang="en-US" altLang="ja-JP" sz="1200" b="1" dirty="0"/>
              <a:t>Class 6: 6ma with 802.15 other WSN</a:t>
            </a:r>
          </a:p>
          <a:p>
            <a:r>
              <a:rPr lang="en-US" altLang="ja-JP" sz="1200" b="1" dirty="0"/>
              <a:t>Class 7: 6ma with any frequency</a:t>
            </a:r>
          </a:p>
          <a:p>
            <a:r>
              <a:rPr lang="en-US" altLang="ja-JP" sz="1200" b="1" dirty="0"/>
              <a:t>              shared networks</a:t>
            </a:r>
          </a:p>
        </p:txBody>
      </p:sp>
    </p:spTree>
    <p:extLst>
      <p:ext uri="{BB962C8B-B14F-4D97-AF65-F5344CB8AC3E}">
        <p14:creationId xmlns:p14="http://schemas.microsoft.com/office/powerpoint/2010/main" val="3025616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7E604938-EC2F-B8D1-F412-03B695E0F6C9}"/>
              </a:ext>
            </a:extLst>
          </p:cNvPr>
          <p:cNvSpPr>
            <a:spLocks noGrp="1"/>
          </p:cNvSpPr>
          <p:nvPr>
            <p:ph type="dt" idx="10"/>
          </p:nvPr>
        </p:nvSpPr>
        <p:spPr>
          <a:xfrm>
            <a:off x="685800" y="482955"/>
            <a:ext cx="1600200" cy="215900"/>
          </a:xfrm>
        </p:spPr>
        <p:txBody>
          <a:bodyPr/>
          <a:lstStyle/>
          <a:p>
            <a:r>
              <a:rPr lang="en-US" altLang="ja-JP" sz="1600"/>
              <a:t>March 2024</a:t>
            </a:r>
            <a:endParaRPr lang="en-US" altLang="ja-JP" sz="1600" dirty="0"/>
          </a:p>
        </p:txBody>
      </p:sp>
      <p:sp>
        <p:nvSpPr>
          <p:cNvPr id="4" name="スライド番号プレースホルダー 3">
            <a:extLst>
              <a:ext uri="{FF2B5EF4-FFF2-40B4-BE49-F238E27FC236}">
                <a16:creationId xmlns:a16="http://schemas.microsoft.com/office/drawing/2014/main" id="{5CA79486-0FAA-87A2-A044-596555183007}"/>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8</a:t>
            </a:fld>
            <a:endParaRPr dirty="0"/>
          </a:p>
        </p:txBody>
      </p:sp>
      <p:sp>
        <p:nvSpPr>
          <p:cNvPr id="6" name="テキスト ボックス 5">
            <a:extLst>
              <a:ext uri="{FF2B5EF4-FFF2-40B4-BE49-F238E27FC236}">
                <a16:creationId xmlns:a16="http://schemas.microsoft.com/office/drawing/2014/main" id="{D9D5EF39-0DA2-1EC3-8E6A-827317AAC208}"/>
              </a:ext>
            </a:extLst>
          </p:cNvPr>
          <p:cNvSpPr txBox="1"/>
          <p:nvPr/>
        </p:nvSpPr>
        <p:spPr>
          <a:xfrm>
            <a:off x="286216" y="529842"/>
            <a:ext cx="8658922" cy="6063198"/>
          </a:xfrm>
          <a:prstGeom prst="rect">
            <a:avLst/>
          </a:prstGeom>
          <a:noFill/>
        </p:spPr>
        <p:txBody>
          <a:bodyPr wrap="square">
            <a:spAutoFit/>
          </a:bodyPr>
          <a:lstStyle/>
          <a:p>
            <a:pPr lvl="2" fontAlgn="base">
              <a:spcBef>
                <a:spcPts val="1200"/>
              </a:spcBef>
              <a:spcAft>
                <a:spcPts val="1200"/>
              </a:spcAft>
              <a:buClr>
                <a:srgbClr val="000000"/>
              </a:buClr>
              <a:buSzPts val="1000"/>
            </a:pPr>
            <a:r>
              <a:rPr lang="en-US" altLang="ja-JP" sz="2800" b="1" u="none" strike="noStrike" dirty="0">
                <a:ln>
                  <a:noFill/>
                </a:ln>
                <a:effectLst>
                  <a:outerShdw sx="0" sy="0">
                    <a:srgbClr val="000000"/>
                  </a:outerShdw>
                </a:effectLst>
                <a:latin typeface="Arial" panose="020B0604020202020204" pitchFamily="34" charset="0"/>
                <a:ea typeface="游明朝" panose="02020400000000000000" pitchFamily="18" charset="-128"/>
                <a:cs typeface="Times New Roman" panose="02020603050405020304" pitchFamily="18" charset="0"/>
              </a:rPr>
              <a:t> Coexistence Class States Transition(2/2)</a:t>
            </a:r>
            <a:endParaRPr lang="ja-JP" altLang="ja-JP" sz="2800" b="1" u="none" strike="noStrike" dirty="0">
              <a:ln>
                <a:noFill/>
              </a:ln>
              <a:effectLst>
                <a:outerShdw sx="0" sy="0">
                  <a:srgbClr val="000000"/>
                </a:outerShdw>
              </a:effectLst>
              <a:latin typeface="Arial" panose="020B0604020202020204" pitchFamily="34" charset="0"/>
              <a:ea typeface="游明朝" panose="02020400000000000000" pitchFamily="18" charset="-128"/>
              <a:cs typeface="Times New Roman" panose="02020603050405020304" pitchFamily="18" charset="0"/>
            </a:endParaRPr>
          </a:p>
          <a:p>
            <a:pPr marL="342900" lvl="0" indent="-342900" algn="just">
              <a:lnSpc>
                <a:spcPts val="1700"/>
              </a:lnSpc>
              <a:spcBef>
                <a:spcPts val="600"/>
              </a:spcBef>
              <a:spcAft>
                <a:spcPts val="1200"/>
              </a:spcAft>
              <a:buFont typeface="Wingdings" panose="05000000000000000000" pitchFamily="2" charset="2"/>
              <a:buChar char="l"/>
            </a:pPr>
            <a:r>
              <a:rPr lang="en-US" altLang="ja-JP" sz="1800" dirty="0">
                <a:effectLst/>
                <a:latin typeface="Times New Roman" panose="02020603050405020304" pitchFamily="18" charset="0"/>
                <a:ea typeface="游明朝" panose="02020400000000000000" pitchFamily="18" charset="-128"/>
              </a:rPr>
              <a:t>The standard's revision focuses on the dependability mechanisms for a single HBAN or VBAN (Class 0) and the scenario with multiple HBANs or VBANS (Class 1).</a:t>
            </a:r>
            <a:endParaRPr lang="ja-JP" altLang="ja-JP" sz="1800" dirty="0">
              <a:effectLst/>
              <a:latin typeface="Times New Roman" panose="02020603050405020304" pitchFamily="18" charset="0"/>
              <a:ea typeface="游明朝" panose="02020400000000000000" pitchFamily="18" charset="-128"/>
            </a:endParaRPr>
          </a:p>
          <a:p>
            <a:pPr marL="342900" lvl="0" indent="-342900" algn="just">
              <a:lnSpc>
                <a:spcPts val="1700"/>
              </a:lnSpc>
              <a:spcBef>
                <a:spcPts val="600"/>
              </a:spcBef>
              <a:spcAft>
                <a:spcPts val="1200"/>
              </a:spcAft>
              <a:buFont typeface="Wingdings" panose="05000000000000000000" pitchFamily="2" charset="2"/>
              <a:buChar char="l"/>
            </a:pPr>
            <a:r>
              <a:rPr lang="en-US" altLang="ja-JP" sz="1800" dirty="0">
                <a:effectLst/>
                <a:latin typeface="Times New Roman" panose="02020603050405020304" pitchFamily="18" charset="0"/>
                <a:ea typeface="游明朝" panose="02020400000000000000" pitchFamily="18" charset="-128"/>
              </a:rPr>
              <a:t>Class 2 supports compatibility with legacy BANs (IEEE 802.15.6-2012 Std).</a:t>
            </a:r>
            <a:endParaRPr lang="ja-JP" altLang="ja-JP" sz="1800" dirty="0">
              <a:effectLst/>
              <a:latin typeface="Times New Roman" panose="02020603050405020304" pitchFamily="18" charset="0"/>
              <a:ea typeface="游明朝" panose="02020400000000000000" pitchFamily="18" charset="-128"/>
            </a:endParaRPr>
          </a:p>
          <a:p>
            <a:pPr marL="342900" lvl="0" indent="-342900" algn="just">
              <a:lnSpc>
                <a:spcPts val="1700"/>
              </a:lnSpc>
              <a:spcBef>
                <a:spcPts val="600"/>
              </a:spcBef>
              <a:spcAft>
                <a:spcPts val="1200"/>
              </a:spcAft>
              <a:buFont typeface="Wingdings" panose="05000000000000000000" pitchFamily="2" charset="2"/>
              <a:buChar char="l"/>
            </a:pPr>
            <a:r>
              <a:rPr lang="en-US" altLang="ja-JP" sz="1800" dirty="0">
                <a:effectLst/>
                <a:latin typeface="Times New Roman" panose="02020603050405020304" pitchFamily="18" charset="0"/>
                <a:ea typeface="游明朝" panose="02020400000000000000" pitchFamily="18" charset="-128"/>
              </a:rPr>
              <a:t>Class 4 supports coexistence with other IEEE 802.15 UWB </a:t>
            </a:r>
            <a:r>
              <a:rPr lang="en-US" altLang="ja-JP" sz="1800" dirty="0" err="1">
                <a:effectLst/>
                <a:latin typeface="Times New Roman" panose="02020603050405020304" pitchFamily="18" charset="0"/>
                <a:ea typeface="游明朝" panose="02020400000000000000" pitchFamily="18" charset="-128"/>
              </a:rPr>
              <a:t>Stds</a:t>
            </a:r>
            <a:r>
              <a:rPr lang="en-US" altLang="ja-JP" sz="1800" dirty="0">
                <a:effectLst/>
                <a:latin typeface="Times New Roman" panose="02020603050405020304" pitchFamily="18" charset="0"/>
                <a:ea typeface="游明朝" panose="02020400000000000000" pitchFamily="18" charset="-128"/>
              </a:rPr>
              <a:t>, and amendments such as 15.4, 15.8, 15.4z, and 4ab, via the PHY and MAC specification.</a:t>
            </a:r>
            <a:endParaRPr lang="ja-JP" altLang="ja-JP" sz="1800" dirty="0">
              <a:effectLst/>
              <a:latin typeface="Times New Roman" panose="02020603050405020304" pitchFamily="18" charset="0"/>
              <a:ea typeface="游明朝" panose="02020400000000000000" pitchFamily="18" charset="-128"/>
            </a:endParaRPr>
          </a:p>
          <a:p>
            <a:pPr marL="342900" lvl="0" indent="-342900" algn="just">
              <a:lnSpc>
                <a:spcPts val="1700"/>
              </a:lnSpc>
              <a:spcBef>
                <a:spcPts val="600"/>
              </a:spcBef>
              <a:spcAft>
                <a:spcPts val="1200"/>
              </a:spcAft>
              <a:buFont typeface="Wingdings" panose="05000000000000000000" pitchFamily="2" charset="2"/>
              <a:buChar char="l"/>
            </a:pPr>
            <a:r>
              <a:rPr lang="en-US" altLang="ja-JP" sz="1800" dirty="0">
                <a:solidFill>
                  <a:srgbClr val="FF0000"/>
                </a:solidFill>
                <a:effectLst/>
                <a:latin typeface="Times New Roman" panose="02020603050405020304" pitchFamily="18" charset="0"/>
                <a:ea typeface="游明朝" panose="02020400000000000000" pitchFamily="18" charset="-128"/>
              </a:rPr>
              <a:t>Classes 3, 5, 6, and 7 support coexistence with other wireless systems can result </a:t>
            </a:r>
            <a:r>
              <a:rPr lang="en-US" altLang="ja-JP" dirty="0">
                <a:solidFill>
                  <a:srgbClr val="FF0000"/>
                </a:solidFill>
                <a:latin typeface="Times New Roman" panose="02020603050405020304" pitchFamily="18" charset="0"/>
                <a:ea typeface="游明朝" panose="02020400000000000000" pitchFamily="18" charset="-128"/>
              </a:rPr>
              <a:t>in Class 0, 1, and 2 by </a:t>
            </a:r>
            <a:r>
              <a:rPr lang="en-US" altLang="ja-JP" sz="1800" dirty="0">
                <a:solidFill>
                  <a:srgbClr val="FF0000"/>
                </a:solidFill>
                <a:effectLst/>
                <a:latin typeface="Times New Roman" panose="02020603050405020304" pitchFamily="18" charset="0"/>
                <a:ea typeface="游明朝" panose="02020400000000000000" pitchFamily="18" charset="-128"/>
              </a:rPr>
              <a:t>mitigation technology to cancel interference from other radios except </a:t>
            </a:r>
            <a:r>
              <a:rPr lang="en-US" altLang="ja-JP" sz="1800" dirty="0" err="1">
                <a:solidFill>
                  <a:srgbClr val="FF0000"/>
                </a:solidFill>
                <a:effectLst/>
                <a:latin typeface="Times New Roman" panose="02020603050405020304" pitchFamily="18" charset="0"/>
                <a:ea typeface="游明朝" panose="02020400000000000000" pitchFamily="18" charset="-128"/>
              </a:rPr>
              <a:t>regacy</a:t>
            </a:r>
            <a:r>
              <a:rPr lang="en-US" altLang="ja-JP" sz="1800" dirty="0">
                <a:solidFill>
                  <a:srgbClr val="FF0000"/>
                </a:solidFill>
                <a:effectLst/>
                <a:latin typeface="Times New Roman" panose="02020603050405020304" pitchFamily="18" charset="0"/>
                <a:ea typeface="游明朝" panose="02020400000000000000" pitchFamily="18" charset="-128"/>
              </a:rPr>
              <a:t> 15.6 at the receiver side (see clause 4.7.2 of draft#1.11.</a:t>
            </a:r>
          </a:p>
          <a:p>
            <a:pPr marL="285750" indent="-285750" algn="just">
              <a:lnSpc>
                <a:spcPts val="1700"/>
              </a:lnSpc>
              <a:spcBef>
                <a:spcPts val="600"/>
              </a:spcBef>
              <a:spcAft>
                <a:spcPts val="1200"/>
              </a:spcAft>
              <a:buFont typeface="Wingdings" panose="05000000000000000000" pitchFamily="2" charset="2"/>
              <a:buChar char="l"/>
            </a:pPr>
            <a:r>
              <a:rPr lang="en-US" altLang="ja-JP" sz="1800" dirty="0">
                <a:effectLst/>
                <a:latin typeface="Times New Roman" panose="02020603050405020304" pitchFamily="18" charset="0"/>
                <a:ea typeface="游明朝" panose="02020400000000000000" pitchFamily="18" charset="-128"/>
              </a:rPr>
              <a:t>During CCA, a BAN coordinator may analyze the type of synchronization preamble detected from a 15.6ma, 15.6, or 15.4 system.  </a:t>
            </a:r>
            <a:endParaRPr lang="ja-JP" altLang="ja-JP" sz="1800" dirty="0">
              <a:effectLst/>
              <a:latin typeface="Times New Roman" panose="02020603050405020304" pitchFamily="18" charset="0"/>
              <a:ea typeface="游明朝" panose="02020400000000000000" pitchFamily="18" charset="-128"/>
            </a:endParaRPr>
          </a:p>
          <a:p>
            <a:pPr marL="285750" indent="-285750" algn="just">
              <a:lnSpc>
                <a:spcPts val="1700"/>
              </a:lnSpc>
              <a:spcBef>
                <a:spcPts val="600"/>
              </a:spcBef>
              <a:spcAft>
                <a:spcPts val="1200"/>
              </a:spcAft>
              <a:buFont typeface="Wingdings" panose="05000000000000000000" pitchFamily="2" charset="2"/>
              <a:buChar char="l"/>
            </a:pPr>
            <a:r>
              <a:rPr lang="en-US" altLang="ja-JP" sz="1800" dirty="0">
                <a:effectLst/>
                <a:latin typeface="Times New Roman" panose="02020603050405020304" pitchFamily="18" charset="0"/>
                <a:ea typeface="游明朝" panose="02020400000000000000" pitchFamily="18" charset="-128"/>
              </a:rPr>
              <a:t>In Figure 6, the state transition probabilities are approximated in consecutive </a:t>
            </a:r>
            <a:r>
              <a:rPr lang="en-US" altLang="ja-JP" sz="1800" dirty="0" err="1">
                <a:effectLst/>
                <a:latin typeface="Times New Roman" panose="02020603050405020304" pitchFamily="18" charset="0"/>
                <a:ea typeface="游明朝" panose="02020400000000000000" pitchFamily="18" charset="-128"/>
              </a:rPr>
              <a:t>superframes</a:t>
            </a:r>
            <a:r>
              <a:rPr lang="en-US" altLang="ja-JP" sz="1800" dirty="0">
                <a:effectLst/>
                <a:latin typeface="Times New Roman" panose="02020603050405020304" pitchFamily="18" charset="0"/>
                <a:ea typeface="游明朝" panose="02020400000000000000" pitchFamily="18" charset="-128"/>
              </a:rPr>
              <a:t>. Furthermore, the duration of the CAP and CFP are determined by statistics of various QoS level of packets in previous consecutive </a:t>
            </a:r>
            <a:r>
              <a:rPr lang="en-US" altLang="ja-JP" sz="1800" dirty="0" err="1">
                <a:effectLst/>
                <a:latin typeface="Times New Roman" panose="02020603050405020304" pitchFamily="18" charset="0"/>
                <a:ea typeface="游明朝" panose="02020400000000000000" pitchFamily="18" charset="-128"/>
              </a:rPr>
              <a:t>superframes</a:t>
            </a:r>
            <a:r>
              <a:rPr lang="en-US" altLang="ja-JP" sz="1800" dirty="0">
                <a:effectLst/>
                <a:latin typeface="Times New Roman" panose="02020603050405020304" pitchFamily="18" charset="0"/>
                <a:ea typeface="游明朝" panose="02020400000000000000" pitchFamily="18" charset="-128"/>
              </a:rPr>
              <a:t> for  every coming  </a:t>
            </a:r>
            <a:r>
              <a:rPr lang="en-US" altLang="ja-JP" sz="1800" dirty="0" err="1">
                <a:effectLst/>
                <a:latin typeface="Times New Roman" panose="02020603050405020304" pitchFamily="18" charset="0"/>
                <a:ea typeface="游明朝" panose="02020400000000000000" pitchFamily="18" charset="-128"/>
              </a:rPr>
              <a:t>superframe</a:t>
            </a:r>
            <a:r>
              <a:rPr lang="en-US" altLang="ja-JP" sz="1800" dirty="0">
                <a:effectLst/>
                <a:latin typeface="Times New Roman" panose="02020603050405020304" pitchFamily="18" charset="0"/>
                <a:ea typeface="游明朝" panose="02020400000000000000" pitchFamily="18" charset="-128"/>
              </a:rPr>
              <a:t>.  </a:t>
            </a:r>
            <a:endParaRPr lang="ja-JP" altLang="ja-JP" sz="1800" dirty="0">
              <a:effectLst/>
              <a:latin typeface="Times New Roman" panose="02020603050405020304" pitchFamily="18" charset="0"/>
              <a:ea typeface="游明朝" panose="02020400000000000000" pitchFamily="18" charset="-128"/>
            </a:endParaRPr>
          </a:p>
          <a:p>
            <a:pPr marL="285750" indent="-285750" algn="just">
              <a:lnSpc>
                <a:spcPts val="1700"/>
              </a:lnSpc>
              <a:spcBef>
                <a:spcPts val="600"/>
              </a:spcBef>
              <a:spcAft>
                <a:spcPts val="1200"/>
              </a:spcAft>
              <a:buFont typeface="Wingdings" panose="05000000000000000000" pitchFamily="2" charset="2"/>
              <a:buChar char="l"/>
            </a:pPr>
            <a:r>
              <a:rPr lang="en-US" altLang="ja-JP" sz="1800" dirty="0">
                <a:effectLst/>
                <a:latin typeface="Times New Roman" panose="02020603050405020304" pitchFamily="18" charset="0"/>
                <a:ea typeface="游明朝" panose="02020400000000000000" pitchFamily="18" charset="-128"/>
              </a:rPr>
              <a:t>The draft revision #1.11 supports BANs operating with high reliability in dense environments coexisting with intra-interference and inter-interference due to other wireless systems in the same frequency band. Figure 6 shows state transition among several classes of coexistence environment defined in Table 1.</a:t>
            </a:r>
            <a:endParaRPr lang="ja-JP" altLang="ja-JP" sz="2400" dirty="0">
              <a:effectLst/>
              <a:latin typeface="Times New Roman" panose="02020603050405020304" pitchFamily="18" charset="0"/>
              <a:ea typeface="游明朝" panose="02020400000000000000" pitchFamily="18" charset="-128"/>
            </a:endParaRPr>
          </a:p>
        </p:txBody>
      </p:sp>
    </p:spTree>
    <p:extLst>
      <p:ext uri="{BB962C8B-B14F-4D97-AF65-F5344CB8AC3E}">
        <p14:creationId xmlns:p14="http://schemas.microsoft.com/office/powerpoint/2010/main" val="7395556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29ACBFE7-6C58-4D25-BE43-CE0AA6E91DAB}"/>
              </a:ext>
            </a:extLst>
          </p:cNvPr>
          <p:cNvSpPr>
            <a:spLocks noGrp="1"/>
          </p:cNvSpPr>
          <p:nvPr>
            <p:ph type="sldNum" sz="quarter" idx="12"/>
          </p:nvPr>
        </p:nvSpPr>
        <p:spPr>
          <a:xfrm>
            <a:off x="4358429" y="6475413"/>
            <a:ext cx="503343" cy="215444"/>
          </a:xfrm>
        </p:spPr>
        <p:txBody>
          <a:bodyPr/>
          <a:lstStyle/>
          <a:p>
            <a:pPr>
              <a:defRPr/>
            </a:pPr>
            <a:r>
              <a:rPr lang="en-US" sz="1400">
                <a:solidFill>
                  <a:srgbClr val="000000"/>
                </a:solidFill>
              </a:rPr>
              <a:t>Slide </a:t>
            </a:r>
            <a:fld id="{C65D8D74-25E4-4A14-9B13-1C1CBE0663D9}" type="slidenum">
              <a:rPr lang="en-US" sz="1400" smtClean="0">
                <a:solidFill>
                  <a:srgbClr val="000000"/>
                </a:solidFill>
              </a:rPr>
              <a:pPr>
                <a:defRPr/>
              </a:pPr>
              <a:t>9</a:t>
            </a:fld>
            <a:endParaRPr lang="en-US" sz="1400" dirty="0">
              <a:solidFill>
                <a:srgbClr val="000000"/>
              </a:solidFill>
            </a:endParaRPr>
          </a:p>
        </p:txBody>
      </p:sp>
      <p:sp>
        <p:nvSpPr>
          <p:cNvPr id="3" name="タイトル 2">
            <a:extLst>
              <a:ext uri="{FF2B5EF4-FFF2-40B4-BE49-F238E27FC236}">
                <a16:creationId xmlns:a16="http://schemas.microsoft.com/office/drawing/2014/main" id="{34BA9B69-F060-4D53-8AE0-1A1D925D0BFD}"/>
              </a:ext>
            </a:extLst>
          </p:cNvPr>
          <p:cNvSpPr>
            <a:spLocks noGrp="1"/>
          </p:cNvSpPr>
          <p:nvPr>
            <p:ph type="title"/>
          </p:nvPr>
        </p:nvSpPr>
        <p:spPr/>
        <p:txBody>
          <a:bodyPr/>
          <a:lstStyle/>
          <a:p>
            <a:r>
              <a:rPr kumimoji="1" lang="en-US" altLang="ja-JP" sz="2800" b="1" dirty="0">
                <a:latin typeface="+mn-lt"/>
              </a:rPr>
              <a:t>QoS Levels of Packets </a:t>
            </a:r>
            <a:br>
              <a:rPr kumimoji="1" lang="en-US" altLang="ja-JP" sz="2800" b="1" dirty="0">
                <a:latin typeface="+mn-lt"/>
              </a:rPr>
            </a:br>
            <a:r>
              <a:rPr kumimoji="1" lang="en-US" altLang="ja-JP" sz="2800" b="1" dirty="0">
                <a:latin typeface="+mn-lt"/>
              </a:rPr>
              <a:t>corresponding to User Priority </a:t>
            </a:r>
            <a:endParaRPr kumimoji="1" lang="ja-JP" altLang="en-US" sz="2800" b="1" dirty="0">
              <a:latin typeface="+mn-lt"/>
            </a:endParaRPr>
          </a:p>
        </p:txBody>
      </p:sp>
      <p:sp>
        <p:nvSpPr>
          <p:cNvPr id="4" name="日付プレースホルダー 3">
            <a:extLst>
              <a:ext uri="{FF2B5EF4-FFF2-40B4-BE49-F238E27FC236}">
                <a16:creationId xmlns:a16="http://schemas.microsoft.com/office/drawing/2014/main" id="{CA855833-4C4E-45DB-AD0E-3A564438881F}"/>
              </a:ext>
            </a:extLst>
          </p:cNvPr>
          <p:cNvSpPr>
            <a:spLocks noGrp="1"/>
          </p:cNvSpPr>
          <p:nvPr>
            <p:ph type="dt" sz="half" idx="2"/>
          </p:nvPr>
        </p:nvSpPr>
        <p:spPr>
          <a:xfrm>
            <a:off x="762000" y="350566"/>
            <a:ext cx="1600200" cy="246221"/>
          </a:xfrm>
        </p:spPr>
        <p:txBody>
          <a:bodyPr/>
          <a:lstStyle/>
          <a:p>
            <a:pPr fontAlgn="base">
              <a:spcBef>
                <a:spcPct val="0"/>
              </a:spcBef>
              <a:spcAft>
                <a:spcPct val="0"/>
              </a:spcAft>
            </a:pPr>
            <a:r>
              <a:rPr kumimoji="0" lang="en-US" altLang="ja-JP" sz="1600">
                <a:solidFill>
                  <a:srgbClr val="000000"/>
                </a:solidFill>
                <a:latin typeface="Times New Roman" pitchFamily="18" charset="0"/>
              </a:rPr>
              <a:t>March 2024</a:t>
            </a:r>
            <a:endParaRPr kumimoji="0" lang="en-US" altLang="ja-JP" sz="1600" dirty="0">
              <a:solidFill>
                <a:srgbClr val="000000"/>
              </a:solidFill>
              <a:latin typeface="Times New Roman" pitchFamily="18" charset="0"/>
            </a:endParaRPr>
          </a:p>
        </p:txBody>
      </p:sp>
      <p:graphicFrame>
        <p:nvGraphicFramePr>
          <p:cNvPr id="6" name="表 6">
            <a:extLst>
              <a:ext uri="{FF2B5EF4-FFF2-40B4-BE49-F238E27FC236}">
                <a16:creationId xmlns:a16="http://schemas.microsoft.com/office/drawing/2014/main" id="{307FA5D1-7B0E-48D4-BD0C-956959DB4CF8}"/>
              </a:ext>
            </a:extLst>
          </p:cNvPr>
          <p:cNvGraphicFramePr>
            <a:graphicFrameLocks noGrp="1"/>
          </p:cNvGraphicFramePr>
          <p:nvPr>
            <p:extLst>
              <p:ext uri="{D42A27DB-BD31-4B8C-83A1-F6EECF244321}">
                <p14:modId xmlns:p14="http://schemas.microsoft.com/office/powerpoint/2010/main" val="3325923872"/>
              </p:ext>
            </p:extLst>
          </p:nvPr>
        </p:nvGraphicFramePr>
        <p:xfrm>
          <a:off x="4877802" y="2009283"/>
          <a:ext cx="4116482" cy="4209982"/>
        </p:xfrm>
        <a:graphic>
          <a:graphicData uri="http://schemas.openxmlformats.org/drawingml/2006/table">
            <a:tbl>
              <a:tblPr firstRow="1" bandRow="1">
                <a:tableStyleId>{5940675A-B579-460E-94D1-54222C63F5DA}</a:tableStyleId>
              </a:tblPr>
              <a:tblGrid>
                <a:gridCol w="982499">
                  <a:extLst>
                    <a:ext uri="{9D8B030D-6E8A-4147-A177-3AD203B41FA5}">
                      <a16:colId xmlns:a16="http://schemas.microsoft.com/office/drawing/2014/main" val="4281885170"/>
                    </a:ext>
                  </a:extLst>
                </a:gridCol>
                <a:gridCol w="1543929">
                  <a:extLst>
                    <a:ext uri="{9D8B030D-6E8A-4147-A177-3AD203B41FA5}">
                      <a16:colId xmlns:a16="http://schemas.microsoft.com/office/drawing/2014/main" val="514745024"/>
                    </a:ext>
                  </a:extLst>
                </a:gridCol>
                <a:gridCol w="1590054">
                  <a:extLst>
                    <a:ext uri="{9D8B030D-6E8A-4147-A177-3AD203B41FA5}">
                      <a16:colId xmlns:a16="http://schemas.microsoft.com/office/drawing/2014/main" val="1314698544"/>
                    </a:ext>
                  </a:extLst>
                </a:gridCol>
              </a:tblGrid>
              <a:tr h="495547">
                <a:tc>
                  <a:txBody>
                    <a:bodyPr/>
                    <a:lstStyle/>
                    <a:p>
                      <a:pPr algn="ctr"/>
                      <a:r>
                        <a:rPr kumimoji="1" lang="en-US" altLang="ja-JP" sz="1400" b="1" dirty="0">
                          <a:latin typeface="+mn-lt"/>
                        </a:rPr>
                        <a:t>User priority</a:t>
                      </a:r>
                      <a:endParaRPr kumimoji="1" lang="ja-JP" altLang="en-US" sz="1400" b="1" dirty="0">
                        <a:latin typeface="+mn-lt"/>
                      </a:endParaRPr>
                    </a:p>
                  </a:txBody>
                  <a:tcPr>
                    <a:solidFill>
                      <a:schemeClr val="accent2">
                        <a:lumMod val="20000"/>
                        <a:lumOff val="80000"/>
                      </a:schemeClr>
                    </a:solidFill>
                  </a:tcPr>
                </a:tc>
                <a:tc>
                  <a:txBody>
                    <a:bodyPr/>
                    <a:lstStyle/>
                    <a:p>
                      <a:pPr algn="ctr"/>
                      <a:r>
                        <a:rPr kumimoji="1" lang="en-US" altLang="ja-JP" sz="1200" b="1" dirty="0">
                          <a:latin typeface="+mn-lt"/>
                        </a:rPr>
                        <a:t>Traffic designation</a:t>
                      </a:r>
                      <a:endParaRPr kumimoji="1" lang="ja-JP" altLang="en-US" sz="1200" b="1" dirty="0">
                        <a:latin typeface="+mn-lt"/>
                      </a:endParaRPr>
                    </a:p>
                  </a:txBody>
                  <a:tcPr>
                    <a:solidFill>
                      <a:schemeClr val="accent2">
                        <a:lumMod val="20000"/>
                        <a:lumOff val="80000"/>
                      </a:schemeClr>
                    </a:solidFill>
                  </a:tcPr>
                </a:tc>
                <a:tc>
                  <a:txBody>
                    <a:bodyPr/>
                    <a:lstStyle/>
                    <a:p>
                      <a:pPr algn="ctr"/>
                      <a:r>
                        <a:rPr kumimoji="1" lang="en-US" altLang="ja-JP" sz="1200" b="1" dirty="0">
                          <a:latin typeface="+mn-lt"/>
                        </a:rPr>
                        <a:t>Frame type</a:t>
                      </a:r>
                      <a:endParaRPr kumimoji="1" lang="ja-JP" altLang="en-US" sz="1200" b="1" dirty="0">
                        <a:latin typeface="+mn-lt"/>
                      </a:endParaRPr>
                    </a:p>
                  </a:txBody>
                  <a:tcPr>
                    <a:solidFill>
                      <a:schemeClr val="accent2">
                        <a:lumMod val="20000"/>
                        <a:lumOff val="80000"/>
                      </a:schemeClr>
                    </a:solidFill>
                  </a:tcPr>
                </a:tc>
                <a:extLst>
                  <a:ext uri="{0D108BD9-81ED-4DB2-BD59-A6C34878D82A}">
                    <a16:rowId xmlns:a16="http://schemas.microsoft.com/office/drawing/2014/main" val="4251253394"/>
                  </a:ext>
                </a:extLst>
              </a:tr>
              <a:tr h="317289">
                <a:tc>
                  <a:txBody>
                    <a:bodyPr/>
                    <a:lstStyle/>
                    <a:p>
                      <a:pPr algn="ctr"/>
                      <a:r>
                        <a:rPr kumimoji="1" lang="en-US" altLang="ja-JP" sz="1400" b="1" dirty="0">
                          <a:latin typeface="+mn-ea"/>
                          <a:ea typeface="+mn-ea"/>
                        </a:rPr>
                        <a:t>0</a:t>
                      </a:r>
                      <a:endParaRPr kumimoji="1" lang="ja-JP" altLang="en-US" sz="1400" b="1" dirty="0">
                        <a:latin typeface="+mn-ea"/>
                        <a:ea typeface="+mn-ea"/>
                      </a:endParaRPr>
                    </a:p>
                  </a:txBody>
                  <a:tcPr>
                    <a:solidFill>
                      <a:srgbClr val="FFFF00"/>
                    </a:solidFill>
                  </a:tcPr>
                </a:tc>
                <a:tc>
                  <a:txBody>
                    <a:bodyPr/>
                    <a:lstStyle/>
                    <a:p>
                      <a:pPr algn="ctr"/>
                      <a:r>
                        <a:rPr kumimoji="1" lang="en-US" altLang="ja-JP" sz="1200" b="1" dirty="0">
                          <a:latin typeface="+mj-lt"/>
                        </a:rPr>
                        <a:t>Background (BK)</a:t>
                      </a:r>
                      <a:endParaRPr kumimoji="1" lang="ja-JP" altLang="en-US" sz="1200" b="1" dirty="0">
                        <a:latin typeface="+mj-lt"/>
                      </a:endParaRPr>
                    </a:p>
                  </a:txBody>
                  <a:tcPr/>
                </a:tc>
                <a:tc>
                  <a:txBody>
                    <a:bodyPr/>
                    <a:lstStyle/>
                    <a:p>
                      <a:pPr algn="ctr"/>
                      <a:r>
                        <a:rPr kumimoji="1" lang="en-US" altLang="ja-JP" sz="1200" b="1" dirty="0">
                          <a:latin typeface="+mj-lt"/>
                        </a:rPr>
                        <a:t>Data</a:t>
                      </a:r>
                      <a:endParaRPr kumimoji="1" lang="ja-JP" altLang="en-US" sz="1200" b="1" dirty="0">
                        <a:latin typeface="+mj-lt"/>
                      </a:endParaRPr>
                    </a:p>
                  </a:txBody>
                  <a:tcPr/>
                </a:tc>
                <a:extLst>
                  <a:ext uri="{0D108BD9-81ED-4DB2-BD59-A6C34878D82A}">
                    <a16:rowId xmlns:a16="http://schemas.microsoft.com/office/drawing/2014/main" val="2512474474"/>
                  </a:ext>
                </a:extLst>
              </a:tr>
              <a:tr h="317289">
                <a:tc>
                  <a:txBody>
                    <a:bodyPr/>
                    <a:lstStyle/>
                    <a:p>
                      <a:pPr algn="ctr"/>
                      <a:r>
                        <a:rPr kumimoji="1" lang="en-US" altLang="ja-JP" sz="1400" b="1" dirty="0">
                          <a:latin typeface="+mn-ea"/>
                          <a:ea typeface="+mn-ea"/>
                        </a:rPr>
                        <a:t>1</a:t>
                      </a:r>
                      <a:endParaRPr kumimoji="1" lang="ja-JP" altLang="en-US" sz="1400" b="1" dirty="0">
                        <a:latin typeface="+mn-ea"/>
                        <a:ea typeface="+mn-ea"/>
                      </a:endParaRPr>
                    </a:p>
                  </a:txBody>
                  <a:tcPr>
                    <a:solidFill>
                      <a:srgbClr val="FFFF00"/>
                    </a:solidFill>
                  </a:tcPr>
                </a:tc>
                <a:tc>
                  <a:txBody>
                    <a:bodyPr/>
                    <a:lstStyle/>
                    <a:p>
                      <a:pPr algn="ctr"/>
                      <a:r>
                        <a:rPr kumimoji="1" lang="en-US" altLang="ja-JP" sz="1200" b="1" dirty="0">
                          <a:latin typeface="+mj-lt"/>
                        </a:rPr>
                        <a:t>Best effort (BE)</a:t>
                      </a:r>
                      <a:endParaRPr kumimoji="1" lang="ja-JP" altLang="en-US" sz="1200" b="1"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latin typeface="+mj-lt"/>
                        </a:rPr>
                        <a:t>Data</a:t>
                      </a:r>
                      <a:endParaRPr kumimoji="1" lang="ja-JP" altLang="en-US" sz="1200" b="1" dirty="0">
                        <a:latin typeface="+mj-lt"/>
                      </a:endParaRPr>
                    </a:p>
                  </a:txBody>
                  <a:tcPr/>
                </a:tc>
                <a:extLst>
                  <a:ext uri="{0D108BD9-81ED-4DB2-BD59-A6C34878D82A}">
                    <a16:rowId xmlns:a16="http://schemas.microsoft.com/office/drawing/2014/main" val="3326327884"/>
                  </a:ext>
                </a:extLst>
              </a:tr>
              <a:tr h="495547">
                <a:tc>
                  <a:txBody>
                    <a:bodyPr/>
                    <a:lstStyle/>
                    <a:p>
                      <a:pPr algn="ctr"/>
                      <a:r>
                        <a:rPr kumimoji="1" lang="en-US" altLang="ja-JP" sz="1400" b="1" dirty="0">
                          <a:latin typeface="+mn-ea"/>
                          <a:ea typeface="+mn-ea"/>
                        </a:rPr>
                        <a:t>2</a:t>
                      </a:r>
                      <a:endParaRPr kumimoji="1" lang="ja-JP" altLang="en-US" sz="1400" b="1" dirty="0">
                        <a:latin typeface="+mn-ea"/>
                        <a:ea typeface="+mn-ea"/>
                      </a:endParaRPr>
                    </a:p>
                  </a:txBody>
                  <a:tcPr>
                    <a:solidFill>
                      <a:srgbClr val="FFFF00"/>
                    </a:solidFill>
                  </a:tcPr>
                </a:tc>
                <a:tc>
                  <a:txBody>
                    <a:bodyPr/>
                    <a:lstStyle/>
                    <a:p>
                      <a:pPr algn="ctr"/>
                      <a:r>
                        <a:rPr kumimoji="1" lang="en-US" altLang="ja-JP" sz="1200" b="1" dirty="0">
                          <a:latin typeface="+mj-lt"/>
                        </a:rPr>
                        <a:t>Excellent effort (EE)</a:t>
                      </a:r>
                      <a:endParaRPr kumimoji="1" lang="ja-JP" altLang="en-US" sz="1200" b="1"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latin typeface="+mj-lt"/>
                        </a:rPr>
                        <a:t>Data</a:t>
                      </a:r>
                      <a:endParaRPr kumimoji="1" lang="ja-JP" altLang="en-US" sz="1200" b="1" dirty="0">
                        <a:latin typeface="+mj-lt"/>
                      </a:endParaRPr>
                    </a:p>
                  </a:txBody>
                  <a:tcPr/>
                </a:tc>
                <a:extLst>
                  <a:ext uri="{0D108BD9-81ED-4DB2-BD59-A6C34878D82A}">
                    <a16:rowId xmlns:a16="http://schemas.microsoft.com/office/drawing/2014/main" val="968388818"/>
                  </a:ext>
                </a:extLst>
              </a:tr>
              <a:tr h="317289">
                <a:tc>
                  <a:txBody>
                    <a:bodyPr/>
                    <a:lstStyle/>
                    <a:p>
                      <a:pPr algn="ctr"/>
                      <a:r>
                        <a:rPr kumimoji="1" lang="en-US" altLang="ja-JP" sz="1400" b="1" dirty="0">
                          <a:latin typeface="+mn-ea"/>
                          <a:ea typeface="+mn-ea"/>
                        </a:rPr>
                        <a:t>3</a:t>
                      </a:r>
                      <a:endParaRPr kumimoji="1" lang="ja-JP" altLang="en-US" sz="1400" b="1" dirty="0">
                        <a:latin typeface="+mn-ea"/>
                        <a:ea typeface="+mn-ea"/>
                      </a:endParaRPr>
                    </a:p>
                  </a:txBody>
                  <a:tcPr>
                    <a:solidFill>
                      <a:srgbClr val="FFFF00"/>
                    </a:solidFill>
                  </a:tcPr>
                </a:tc>
                <a:tc>
                  <a:txBody>
                    <a:bodyPr/>
                    <a:lstStyle/>
                    <a:p>
                      <a:pPr algn="ctr"/>
                      <a:r>
                        <a:rPr kumimoji="1" lang="en-US" altLang="ja-JP" sz="1200" b="1" dirty="0">
                          <a:latin typeface="+mj-lt"/>
                        </a:rPr>
                        <a:t>Video (VI)</a:t>
                      </a:r>
                      <a:endParaRPr kumimoji="1" lang="ja-JP" altLang="en-US" sz="1200" b="1"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latin typeface="+mj-lt"/>
                        </a:rPr>
                        <a:t>Data</a:t>
                      </a:r>
                      <a:endParaRPr kumimoji="1" lang="ja-JP" altLang="en-US" sz="1200" b="1" dirty="0">
                        <a:latin typeface="+mj-lt"/>
                      </a:endParaRPr>
                    </a:p>
                  </a:txBody>
                  <a:tcPr/>
                </a:tc>
                <a:extLst>
                  <a:ext uri="{0D108BD9-81ED-4DB2-BD59-A6C34878D82A}">
                    <a16:rowId xmlns:a16="http://schemas.microsoft.com/office/drawing/2014/main" val="2422592770"/>
                  </a:ext>
                </a:extLst>
              </a:tr>
              <a:tr h="317289">
                <a:tc>
                  <a:txBody>
                    <a:bodyPr/>
                    <a:lstStyle/>
                    <a:p>
                      <a:pPr algn="ctr"/>
                      <a:r>
                        <a:rPr kumimoji="1" lang="en-US" altLang="ja-JP" sz="1400" b="1" dirty="0">
                          <a:latin typeface="+mn-ea"/>
                          <a:ea typeface="+mn-ea"/>
                        </a:rPr>
                        <a:t>4</a:t>
                      </a:r>
                      <a:endParaRPr kumimoji="1" lang="ja-JP" altLang="en-US" sz="1400" b="1" dirty="0">
                        <a:latin typeface="+mn-ea"/>
                        <a:ea typeface="+mn-ea"/>
                      </a:endParaRPr>
                    </a:p>
                  </a:txBody>
                  <a:tcPr>
                    <a:solidFill>
                      <a:srgbClr val="FFFF00"/>
                    </a:solidFill>
                  </a:tcPr>
                </a:tc>
                <a:tc>
                  <a:txBody>
                    <a:bodyPr/>
                    <a:lstStyle/>
                    <a:p>
                      <a:pPr algn="ctr"/>
                      <a:r>
                        <a:rPr kumimoji="1" lang="en-US" altLang="ja-JP" sz="1200" b="1" dirty="0">
                          <a:latin typeface="+mj-lt"/>
                        </a:rPr>
                        <a:t>Voice (VO)</a:t>
                      </a:r>
                      <a:endParaRPr kumimoji="1" lang="ja-JP" altLang="en-US" sz="1200" b="1"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latin typeface="+mj-lt"/>
                        </a:rPr>
                        <a:t>Data</a:t>
                      </a:r>
                      <a:endParaRPr kumimoji="1" lang="ja-JP" altLang="en-US" sz="1200" b="1" dirty="0">
                        <a:latin typeface="+mj-lt"/>
                      </a:endParaRPr>
                    </a:p>
                  </a:txBody>
                  <a:tcPr/>
                </a:tc>
                <a:extLst>
                  <a:ext uri="{0D108BD9-81ED-4DB2-BD59-A6C34878D82A}">
                    <a16:rowId xmlns:a16="http://schemas.microsoft.com/office/drawing/2014/main" val="2817812179"/>
                  </a:ext>
                </a:extLst>
              </a:tr>
              <a:tr h="539587">
                <a:tc>
                  <a:txBody>
                    <a:bodyPr/>
                    <a:lstStyle/>
                    <a:p>
                      <a:pPr algn="ctr"/>
                      <a:r>
                        <a:rPr kumimoji="1" lang="en-US" altLang="ja-JP" sz="1400" b="1" dirty="0">
                          <a:latin typeface="+mn-ea"/>
                          <a:ea typeface="+mn-ea"/>
                        </a:rPr>
                        <a:t>5</a:t>
                      </a:r>
                      <a:endParaRPr kumimoji="1" lang="ja-JP" altLang="en-US" sz="1400" b="1" dirty="0">
                        <a:latin typeface="+mn-ea"/>
                        <a:ea typeface="+mn-ea"/>
                      </a:endParaRPr>
                    </a:p>
                  </a:txBody>
                  <a:tcPr>
                    <a:solidFill>
                      <a:srgbClr val="FFFF00"/>
                    </a:solidFill>
                  </a:tcPr>
                </a:tc>
                <a:tc>
                  <a:txBody>
                    <a:bodyPr/>
                    <a:lstStyle/>
                    <a:p>
                      <a:pPr algn="ctr"/>
                      <a:r>
                        <a:rPr kumimoji="1" lang="en-US" altLang="ja-JP" sz="1200" b="1" dirty="0">
                          <a:latin typeface="+mj-lt"/>
                        </a:rPr>
                        <a:t>Medical data or network control</a:t>
                      </a:r>
                      <a:endParaRPr kumimoji="1" lang="ja-JP" altLang="en-US" sz="1200" b="1"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latin typeface="+mj-lt"/>
                        </a:rPr>
                        <a:t>Data or management</a:t>
                      </a:r>
                      <a:endParaRPr kumimoji="1" lang="ja-JP" altLang="en-US" sz="1200" b="1" dirty="0">
                        <a:latin typeface="+mj-lt"/>
                      </a:endParaRPr>
                    </a:p>
                  </a:txBody>
                  <a:tcPr/>
                </a:tc>
                <a:extLst>
                  <a:ext uri="{0D108BD9-81ED-4DB2-BD59-A6C34878D82A}">
                    <a16:rowId xmlns:a16="http://schemas.microsoft.com/office/drawing/2014/main" val="3909945391"/>
                  </a:ext>
                </a:extLst>
              </a:tr>
              <a:tr h="693766">
                <a:tc>
                  <a:txBody>
                    <a:bodyPr/>
                    <a:lstStyle/>
                    <a:p>
                      <a:pPr algn="ctr"/>
                      <a:r>
                        <a:rPr kumimoji="1" lang="en-US" altLang="ja-JP" sz="1400" b="1" dirty="0">
                          <a:latin typeface="+mn-ea"/>
                          <a:ea typeface="+mn-ea"/>
                        </a:rPr>
                        <a:t>6</a:t>
                      </a:r>
                      <a:endParaRPr kumimoji="1" lang="ja-JP" altLang="en-US" sz="1400" b="1" dirty="0">
                        <a:latin typeface="+mn-ea"/>
                        <a:ea typeface="+mn-ea"/>
                      </a:endParaRPr>
                    </a:p>
                  </a:txBody>
                  <a:tcPr>
                    <a:solidFill>
                      <a:srgbClr val="FFFF00"/>
                    </a:solidFill>
                  </a:tcPr>
                </a:tc>
                <a:tc>
                  <a:txBody>
                    <a:bodyPr/>
                    <a:lstStyle/>
                    <a:p>
                      <a:pPr algn="ctr"/>
                      <a:r>
                        <a:rPr kumimoji="1" lang="en-US" altLang="ja-JP" sz="1200" b="1" dirty="0">
                          <a:latin typeface="+mj-lt"/>
                        </a:rPr>
                        <a:t>High-priority medical data or network control</a:t>
                      </a:r>
                      <a:endParaRPr kumimoji="1" lang="ja-JP" altLang="en-US" sz="1200" b="1"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latin typeface="+mj-lt"/>
                        </a:rPr>
                        <a:t>Data or management</a:t>
                      </a:r>
                      <a:endParaRPr kumimoji="1" lang="ja-JP" altLang="en-US" sz="1200" b="1" dirty="0">
                        <a:latin typeface="+mj-lt"/>
                      </a:endParaRPr>
                    </a:p>
                  </a:txBody>
                  <a:tcPr/>
                </a:tc>
                <a:extLst>
                  <a:ext uri="{0D108BD9-81ED-4DB2-BD59-A6C34878D82A}">
                    <a16:rowId xmlns:a16="http://schemas.microsoft.com/office/drawing/2014/main" val="1135171504"/>
                  </a:ext>
                </a:extLst>
              </a:tr>
              <a:tr h="693766">
                <a:tc>
                  <a:txBody>
                    <a:bodyPr/>
                    <a:lstStyle/>
                    <a:p>
                      <a:pPr algn="ctr"/>
                      <a:r>
                        <a:rPr kumimoji="1" lang="en-US" altLang="ja-JP" sz="1400" b="1" dirty="0">
                          <a:latin typeface="+mn-ea"/>
                          <a:ea typeface="+mn-ea"/>
                        </a:rPr>
                        <a:t>7</a:t>
                      </a:r>
                      <a:endParaRPr kumimoji="1" lang="ja-JP" altLang="en-US" sz="1400" b="1" dirty="0">
                        <a:latin typeface="+mn-ea"/>
                        <a:ea typeface="+mn-ea"/>
                      </a:endParaRPr>
                    </a:p>
                  </a:txBody>
                  <a:tcPr>
                    <a:solidFill>
                      <a:srgbClr val="FFFF00"/>
                    </a:solidFill>
                  </a:tcPr>
                </a:tc>
                <a:tc>
                  <a:txBody>
                    <a:bodyPr/>
                    <a:lstStyle/>
                    <a:p>
                      <a:pPr algn="ctr"/>
                      <a:r>
                        <a:rPr kumimoji="1" lang="en-US" altLang="ja-JP" sz="1200" b="1" dirty="0">
                          <a:latin typeface="+mj-lt"/>
                        </a:rPr>
                        <a:t>Emergency or medical implant event report</a:t>
                      </a:r>
                      <a:endParaRPr kumimoji="1" lang="ja-JP" altLang="en-US" sz="1200" b="1"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latin typeface="+mj-lt"/>
                        </a:rPr>
                        <a:t>Data</a:t>
                      </a:r>
                      <a:endParaRPr kumimoji="1" lang="ja-JP" altLang="en-US" sz="1200" b="1" dirty="0">
                        <a:latin typeface="+mj-lt"/>
                      </a:endParaRPr>
                    </a:p>
                  </a:txBody>
                  <a:tcPr/>
                </a:tc>
                <a:extLst>
                  <a:ext uri="{0D108BD9-81ED-4DB2-BD59-A6C34878D82A}">
                    <a16:rowId xmlns:a16="http://schemas.microsoft.com/office/drawing/2014/main" val="4025078811"/>
                  </a:ext>
                </a:extLst>
              </a:tr>
            </a:tbl>
          </a:graphicData>
        </a:graphic>
      </p:graphicFrame>
      <p:sp>
        <p:nvSpPr>
          <p:cNvPr id="7" name="テキスト ボックス 6">
            <a:extLst>
              <a:ext uri="{FF2B5EF4-FFF2-40B4-BE49-F238E27FC236}">
                <a16:creationId xmlns:a16="http://schemas.microsoft.com/office/drawing/2014/main" id="{BF72E107-77AA-4128-9974-6BEAA69B83DD}"/>
              </a:ext>
            </a:extLst>
          </p:cNvPr>
          <p:cNvSpPr txBox="1"/>
          <p:nvPr/>
        </p:nvSpPr>
        <p:spPr>
          <a:xfrm>
            <a:off x="234051" y="1949335"/>
            <a:ext cx="4468578" cy="4524315"/>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dirty="0">
                <a:latin typeface="+mj-lt"/>
              </a:rPr>
              <a:t>In Std.15.6 WBAN systems, a various data such as vital signs, skin temperature,  blood pressure, ECG, EEG, </a:t>
            </a:r>
            <a:r>
              <a:rPr kumimoji="1" lang="en-US" altLang="ja-JP" dirty="0" err="1">
                <a:latin typeface="+mj-lt"/>
              </a:rPr>
              <a:t>ECoG</a:t>
            </a:r>
            <a:r>
              <a:rPr kumimoji="1" lang="en-US" altLang="ja-JP" dirty="0">
                <a:latin typeface="+mj-lt"/>
              </a:rPr>
              <a:t>, and vehicle controlling commons have different QoS levels corresponding to user priority.</a:t>
            </a:r>
            <a:endParaRPr kumimoji="1" lang="en-US" altLang="ja-JP" b="1" u="sng" dirty="0">
              <a:latin typeface="+mj-lt"/>
            </a:endParaRPr>
          </a:p>
          <a:p>
            <a:pPr marL="285750" indent="-285750">
              <a:buFont typeface="Arial" panose="020B0604020202020204" pitchFamily="34" charset="0"/>
              <a:buChar char="•"/>
            </a:pPr>
            <a:endParaRPr lang="en-US" altLang="ja-JP" dirty="0">
              <a:latin typeface="+mj-lt"/>
            </a:endParaRPr>
          </a:p>
          <a:p>
            <a:pPr marL="285750" indent="-285750">
              <a:buFont typeface="Arial" panose="020B0604020202020204" pitchFamily="34" charset="0"/>
              <a:buChar char="•"/>
            </a:pPr>
            <a:r>
              <a:rPr lang="en-US" altLang="ja-JP" sz="1800" dirty="0">
                <a:latin typeface="+mj-lt"/>
              </a:rPr>
              <a:t>In </a:t>
            </a:r>
            <a:r>
              <a:rPr lang="en-US" altLang="ja-JP" dirty="0">
                <a:latin typeface="+mj-lt"/>
              </a:rPr>
              <a:t>15.6ma for dependable WBAN for human and vehicles, data packet transmission should be dependable according to QoS levels even in various classes of coexistence environment.</a:t>
            </a:r>
          </a:p>
          <a:p>
            <a:pPr marL="285750" indent="-285750">
              <a:buFont typeface="Arial" panose="020B0604020202020204" pitchFamily="34" charset="0"/>
              <a:buChar char="•"/>
            </a:pPr>
            <a:endParaRPr kumimoji="1" lang="en-US" altLang="ja-JP" dirty="0">
              <a:latin typeface="+mj-lt"/>
            </a:endParaRPr>
          </a:p>
          <a:p>
            <a:pPr marL="285750" indent="-285750">
              <a:buFont typeface="Arial" panose="020B0604020202020204" pitchFamily="34" charset="0"/>
              <a:buChar char="•"/>
            </a:pPr>
            <a:r>
              <a:rPr kumimoji="1" lang="en-US" altLang="ja-JP" dirty="0">
                <a:latin typeface="+mj-lt"/>
              </a:rPr>
              <a:t>Therefore, </a:t>
            </a:r>
            <a:r>
              <a:rPr kumimoji="1" lang="en-US" altLang="ja-JP" b="1" u="sng" dirty="0">
                <a:latin typeface="+mj-lt"/>
              </a:rPr>
              <a:t>appropriate sets of error controlling scheme with FEC and hybrid ARQ </a:t>
            </a:r>
            <a:r>
              <a:rPr kumimoji="1" lang="en-US" altLang="ja-JP" dirty="0">
                <a:latin typeface="+mj-lt"/>
              </a:rPr>
              <a:t>corresponding to QoS levels have been standardized in 15.6ma,</a:t>
            </a:r>
          </a:p>
        </p:txBody>
      </p:sp>
    </p:spTree>
    <p:extLst>
      <p:ext uri="{BB962C8B-B14F-4D97-AF65-F5344CB8AC3E}">
        <p14:creationId xmlns:p14="http://schemas.microsoft.com/office/powerpoint/2010/main" val="3084269603"/>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29758</TotalTime>
  <Words>2937</Words>
  <Application>Microsoft Office PowerPoint</Application>
  <PresentationFormat>画面に合わせる (4:3)</PresentationFormat>
  <Paragraphs>429</Paragraphs>
  <Slides>16</Slides>
  <Notes>8</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16</vt:i4>
      </vt:variant>
    </vt:vector>
  </HeadingPairs>
  <TitlesOfParts>
    <vt:vector size="27" baseType="lpstr">
      <vt:lpstr>Arial Unicode MS</vt:lpstr>
      <vt:lpstr>굴림</vt:lpstr>
      <vt:lpstr>ＭＳ Ｐゴシック</vt:lpstr>
      <vt:lpstr>游ゴシック</vt:lpstr>
      <vt:lpstr>ADLaM Display</vt:lpstr>
      <vt:lpstr>Arial</vt:lpstr>
      <vt:lpstr>Calibri</vt:lpstr>
      <vt:lpstr>Times New Roman</vt:lpstr>
      <vt:lpstr>Wingdings</vt:lpstr>
      <vt:lpstr>Work Sans</vt:lpstr>
      <vt:lpstr>IEEE-P802_15</vt:lpstr>
      <vt:lpstr>PowerPoint プレゼンテーション</vt:lpstr>
      <vt:lpstr>IEEE 802.15 TG6ma  (Revision of IEEE802.15.6-2012)   Closing Report  In Personal and Virtual Hybrid Interim Session Denver, Colorado, USA March 14th, 2024 Ryuji Kohno Yokohama National University(YNU), YRP International Alliance Institute(YRP-IAI) </vt:lpstr>
      <vt:lpstr>Objectives of TG 6ma – Enhanced Dependability Body Area Network (ED-BAN)</vt:lpstr>
      <vt:lpstr>TG15.6ma Plenary Session Schedule for 10-15th, March 2024</vt:lpstr>
      <vt:lpstr>Agenda items for the week</vt:lpstr>
      <vt:lpstr> Definition of Coexistence Environment Classes</vt:lpstr>
      <vt:lpstr>PowerPoint プレゼンテーション</vt:lpstr>
      <vt:lpstr>PowerPoint プレゼンテーション</vt:lpstr>
      <vt:lpstr>QoS Levels of Packets  corresponding to User Priority </vt:lpstr>
      <vt:lpstr>FEC/HARQ for 64 Combinations of 8 Coexistence Classes  × 8 QoS Packet Levels</vt:lpstr>
      <vt:lpstr>FEC in TG6ma </vt:lpstr>
      <vt:lpstr>PowerPoint プレゼンテーション</vt:lpstr>
      <vt:lpstr>PowerPoint プレゼンテーション</vt:lpstr>
      <vt:lpstr>Contributions</vt:lpstr>
      <vt:lpstr>Contacts and Conference call</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kohno@ynu.ac.jp</cp:lastModifiedBy>
  <cp:revision>251</cp:revision>
  <dcterms:created xsi:type="dcterms:W3CDTF">2018-03-06T17:15:04Z</dcterms:created>
  <dcterms:modified xsi:type="dcterms:W3CDTF">2024-03-14T18:29:09Z</dcterms:modified>
</cp:coreProperties>
</file>