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1"/>
  </p:notesMasterIdLst>
  <p:handoutMasterIdLst>
    <p:handoutMasterId r:id="rId12"/>
  </p:handoutMasterIdLst>
  <p:sldIdLst>
    <p:sldId id="408" r:id="rId2"/>
    <p:sldId id="436" r:id="rId3"/>
    <p:sldId id="437" r:id="rId4"/>
    <p:sldId id="445" r:id="rId5"/>
    <p:sldId id="438" r:id="rId6"/>
    <p:sldId id="442" r:id="rId7"/>
    <p:sldId id="441" r:id="rId8"/>
    <p:sldId id="424" r:id="rId9"/>
    <p:sldId id="416"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0" name="Author" initials="A" lastIdx="0" clrIdx="9"/>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B14F"/>
    <a:srgbClr val="26D5BC"/>
    <a:srgbClr val="BED8EF"/>
    <a:srgbClr val="6F2AA1"/>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182" autoAdjust="0"/>
    <p:restoredTop sz="96684" autoAdjust="0"/>
  </p:normalViewPr>
  <p:slideViewPr>
    <p:cSldViewPr>
      <p:cViewPr varScale="1">
        <p:scale>
          <a:sx n="81" d="100"/>
          <a:sy n="81" d="100"/>
        </p:scale>
        <p:origin x="1171" y="6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87" d="100"/>
          <a:sy n="87" d="100"/>
        </p:scale>
        <p:origin x="3822" y="96"/>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&lt;November 2021&gt;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t>
            </a:r>
            <a:r>
              <a:rPr lang="en-US" altLang="en-US" dirty="0" err="1"/>
              <a:t>Xiaohui</a:t>
            </a:r>
            <a:r>
              <a:rPr lang="en-US" altLang="en-US" dirty="0"/>
              <a:t> Peng&gt;, &lt;Huawei&gt;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22638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SG" dirty="0"/>
          </a:p>
        </p:txBody>
      </p:sp>
      <p:sp>
        <p:nvSpPr>
          <p:cNvPr id="4" name="Date Placeholder 3"/>
          <p:cNvSpPr>
            <a:spLocks noGrp="1"/>
          </p:cNvSpPr>
          <p:nvPr>
            <p:ph type="dt" idx="1"/>
          </p:nvPr>
        </p:nvSpPr>
        <p:spPr/>
        <p:txBody>
          <a:bodyPr/>
          <a:lstStyle/>
          <a:p>
            <a:r>
              <a:rPr lang="en-US" altLang="en-US"/>
              <a:t>&lt;month year&gt;</a:t>
            </a:r>
            <a:endParaRPr lang="en-US" altLang="en-US" dirty="0"/>
          </a:p>
        </p:txBody>
      </p:sp>
      <p:sp>
        <p:nvSpPr>
          <p:cNvPr id="5" name="Footer Placeholder 4"/>
          <p:cNvSpPr>
            <a:spLocks noGrp="1"/>
          </p:cNvSpPr>
          <p:nvPr>
            <p:ph type="ftr" sz="quarter" idx="4"/>
          </p:nvPr>
        </p:nvSpPr>
        <p:spPr/>
        <p:txBody>
          <a:bodyPr/>
          <a:lstStyle/>
          <a:p>
            <a:pPr lvl="4"/>
            <a:r>
              <a:rPr lang="en-US" altLang="en-US"/>
              <a:t>&lt;author&gt;, &lt;company&gt;</a:t>
            </a:r>
            <a:endParaRPr lang="en-US" altLang="en-US" dirty="0"/>
          </a:p>
        </p:txBody>
      </p:sp>
      <p:sp>
        <p:nvSpPr>
          <p:cNvPr id="6" name="Slide Number Placeholder 5"/>
          <p:cNvSpPr>
            <a:spLocks noGrp="1"/>
          </p:cNvSpPr>
          <p:nvPr>
            <p:ph type="sldNum" sz="quarter" idx="5"/>
          </p:nvPr>
        </p:nvSpPr>
        <p:spPr/>
        <p:txBody>
          <a:bodyPr/>
          <a:lstStyle/>
          <a:p>
            <a:r>
              <a:rPr lang="en-US" altLang="en-US"/>
              <a:t>Page </a:t>
            </a:r>
            <a:fld id="{954B88C7-B19C-4B0E-BE72-ED637AA66BF1}" type="slidenum">
              <a:rPr lang="en-US" altLang="en-US" smtClean="0"/>
              <a:pPr/>
              <a:t>3</a:t>
            </a:fld>
            <a:endParaRPr lang="en-US" altLang="en-US"/>
          </a:p>
        </p:txBody>
      </p:sp>
    </p:spTree>
    <p:extLst>
      <p:ext uri="{BB962C8B-B14F-4D97-AF65-F5344CB8AC3E}">
        <p14:creationId xmlns:p14="http://schemas.microsoft.com/office/powerpoint/2010/main" val="15585988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zh-CN" altLang="en-US" dirty="0"/>
              <a:t>保留现有</a:t>
            </a:r>
            <a:r>
              <a:rPr lang="en-US" altLang="zh-CN" dirty="0"/>
              <a:t>number</a:t>
            </a:r>
            <a:r>
              <a:rPr lang="zh-CN" altLang="en-US" dirty="0"/>
              <a:t>不变，新增的从</a:t>
            </a:r>
            <a:r>
              <a:rPr lang="en-SG" altLang="zh-CN" dirty="0"/>
              <a:t>16</a:t>
            </a:r>
            <a:r>
              <a:rPr lang="zh-CN" altLang="en-US" dirty="0"/>
              <a:t>开始编</a:t>
            </a:r>
            <a:endParaRPr lang="en-SG" dirty="0"/>
          </a:p>
        </p:txBody>
      </p:sp>
      <p:sp>
        <p:nvSpPr>
          <p:cNvPr id="4" name="Date Placeholder 3"/>
          <p:cNvSpPr>
            <a:spLocks noGrp="1"/>
          </p:cNvSpPr>
          <p:nvPr>
            <p:ph type="dt" idx="1"/>
          </p:nvPr>
        </p:nvSpPr>
        <p:spPr/>
        <p:txBody>
          <a:bodyPr/>
          <a:lstStyle/>
          <a:p>
            <a:r>
              <a:rPr lang="en-US" altLang="en-US"/>
              <a:t>&lt;month year&gt;</a:t>
            </a:r>
            <a:endParaRPr lang="en-US" altLang="en-US" dirty="0"/>
          </a:p>
        </p:txBody>
      </p:sp>
      <p:sp>
        <p:nvSpPr>
          <p:cNvPr id="5" name="Footer Placeholder 4"/>
          <p:cNvSpPr>
            <a:spLocks noGrp="1"/>
          </p:cNvSpPr>
          <p:nvPr>
            <p:ph type="ftr" sz="quarter" idx="4"/>
          </p:nvPr>
        </p:nvSpPr>
        <p:spPr/>
        <p:txBody>
          <a:bodyPr/>
          <a:lstStyle/>
          <a:p>
            <a:pPr lvl="4"/>
            <a:r>
              <a:rPr lang="en-US" altLang="en-US"/>
              <a:t>&lt;author&gt;, &lt;company&gt;</a:t>
            </a:r>
            <a:endParaRPr lang="en-US" altLang="en-US" dirty="0"/>
          </a:p>
        </p:txBody>
      </p:sp>
      <p:sp>
        <p:nvSpPr>
          <p:cNvPr id="6" name="Slide Number Placeholder 5"/>
          <p:cNvSpPr>
            <a:spLocks noGrp="1"/>
          </p:cNvSpPr>
          <p:nvPr>
            <p:ph type="sldNum" sz="quarter" idx="5"/>
          </p:nvPr>
        </p:nvSpPr>
        <p:spPr/>
        <p:txBody>
          <a:bodyPr/>
          <a:lstStyle/>
          <a:p>
            <a:r>
              <a:rPr lang="en-US" altLang="en-US"/>
              <a:t>Page </a:t>
            </a:r>
            <a:fld id="{954B88C7-B19C-4B0E-BE72-ED637AA66BF1}" type="slidenum">
              <a:rPr lang="en-US" altLang="en-US" smtClean="0"/>
              <a:pPr/>
              <a:t>6</a:t>
            </a:fld>
            <a:endParaRPr lang="en-US" altLang="en-US"/>
          </a:p>
        </p:txBody>
      </p:sp>
    </p:spTree>
    <p:extLst>
      <p:ext uri="{BB962C8B-B14F-4D97-AF65-F5344CB8AC3E}">
        <p14:creationId xmlns:p14="http://schemas.microsoft.com/office/powerpoint/2010/main" val="3289935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zh-CN" altLang="en-US" dirty="0"/>
              <a:t>保留现有编号，新增的从</a:t>
            </a:r>
            <a:r>
              <a:rPr lang="en-SG" altLang="zh-CN" dirty="0"/>
              <a:t>16</a:t>
            </a:r>
            <a:r>
              <a:rPr lang="zh-CN" altLang="en-US" dirty="0"/>
              <a:t>开始编，遇到现有信道跳</a:t>
            </a:r>
            <a:r>
              <a:rPr lang="en-SG" altLang="zh-CN" dirty="0"/>
              <a:t>1</a:t>
            </a:r>
            <a:r>
              <a:rPr lang="zh-CN" altLang="en-US" dirty="0"/>
              <a:t>个</a:t>
            </a:r>
            <a:r>
              <a:rPr lang="en-US" altLang="zh-CN" dirty="0"/>
              <a:t>number</a:t>
            </a:r>
            <a:endParaRPr lang="en-SG" dirty="0"/>
          </a:p>
        </p:txBody>
      </p:sp>
      <p:sp>
        <p:nvSpPr>
          <p:cNvPr id="4" name="Date Placeholder 3"/>
          <p:cNvSpPr>
            <a:spLocks noGrp="1"/>
          </p:cNvSpPr>
          <p:nvPr>
            <p:ph type="dt" idx="1"/>
          </p:nvPr>
        </p:nvSpPr>
        <p:spPr/>
        <p:txBody>
          <a:bodyPr/>
          <a:lstStyle/>
          <a:p>
            <a:r>
              <a:rPr lang="en-US" altLang="en-US"/>
              <a:t>&lt;month year&gt;</a:t>
            </a:r>
            <a:endParaRPr lang="en-US" altLang="en-US" dirty="0"/>
          </a:p>
        </p:txBody>
      </p:sp>
      <p:sp>
        <p:nvSpPr>
          <p:cNvPr id="5" name="Footer Placeholder 4"/>
          <p:cNvSpPr>
            <a:spLocks noGrp="1"/>
          </p:cNvSpPr>
          <p:nvPr>
            <p:ph type="ftr" sz="quarter" idx="4"/>
          </p:nvPr>
        </p:nvSpPr>
        <p:spPr/>
        <p:txBody>
          <a:bodyPr/>
          <a:lstStyle/>
          <a:p>
            <a:pPr lvl="4"/>
            <a:r>
              <a:rPr lang="en-US" altLang="en-US"/>
              <a:t>&lt;author&gt;, &lt;company&gt;</a:t>
            </a:r>
            <a:endParaRPr lang="en-US" altLang="en-US" dirty="0"/>
          </a:p>
        </p:txBody>
      </p:sp>
      <p:sp>
        <p:nvSpPr>
          <p:cNvPr id="6" name="Slide Number Placeholder 5"/>
          <p:cNvSpPr>
            <a:spLocks noGrp="1"/>
          </p:cNvSpPr>
          <p:nvPr>
            <p:ph type="sldNum" sz="quarter" idx="5"/>
          </p:nvPr>
        </p:nvSpPr>
        <p:spPr/>
        <p:txBody>
          <a:bodyPr/>
          <a:lstStyle/>
          <a:p>
            <a:r>
              <a:rPr lang="en-US" altLang="en-US"/>
              <a:t>Page </a:t>
            </a:r>
            <a:fld id="{954B88C7-B19C-4B0E-BE72-ED637AA66BF1}" type="slidenum">
              <a:rPr lang="en-US" altLang="en-US" smtClean="0"/>
              <a:pPr/>
              <a:t>7</a:t>
            </a:fld>
            <a:endParaRPr lang="en-US" altLang="en-US"/>
          </a:p>
        </p:txBody>
      </p:sp>
    </p:spTree>
    <p:extLst>
      <p:ext uri="{BB962C8B-B14F-4D97-AF65-F5344CB8AC3E}">
        <p14:creationId xmlns:p14="http://schemas.microsoft.com/office/powerpoint/2010/main" val="3642561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a:t>Apr. 2024</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Panpan Li,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a:t>Apr. 2024</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Panpan Li,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a:t>Apr. 2024</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Panpan Li,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a:t>Apr. 2024</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Panpan</a:t>
            </a:r>
            <a:r>
              <a:rPr lang="en-US" altLang="en-US" dirty="0"/>
              <a:t> Li, Huawei</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a:t>Apr. 2024</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Panpan</a:t>
            </a:r>
            <a:r>
              <a:rPr lang="en-US" altLang="en-US" dirty="0"/>
              <a:t> Li,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a:t>Apr. 2024</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dirty="0" err="1"/>
              <a:t>Panpan</a:t>
            </a:r>
            <a:r>
              <a:rPr lang="en-US" altLang="en-US" dirty="0"/>
              <a:t> Li,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a:t>Apr. 2024</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a:t>Panpan Li, Huawei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a:t>Apr. 2024</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dirty="0" err="1"/>
              <a:t>Panpan</a:t>
            </a:r>
            <a:r>
              <a:rPr lang="en-US" altLang="en-US" dirty="0"/>
              <a:t> Li, Huawei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a:t>Apr. 2024</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err="1"/>
              <a:t>Panpan</a:t>
            </a:r>
            <a:r>
              <a:rPr lang="en-US" altLang="en-US" dirty="0"/>
              <a:t> Li, Huawei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a:t>Apr. 2024</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dirty="0" err="1"/>
              <a:t>Panpan</a:t>
            </a:r>
            <a:r>
              <a:rPr lang="en-US" altLang="en-US" dirty="0"/>
              <a:t> Li,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a:t>Apr. 2024</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dirty="0" err="1"/>
              <a:t>Panpan</a:t>
            </a:r>
            <a:r>
              <a:rPr lang="en-US" altLang="en-US" dirty="0"/>
              <a:t> Li,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a:t>Apr. 2024</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Panpan Li, Huawei</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a:t>
            </a:r>
            <a:r>
              <a:rPr lang="en-US" altLang="en-US" sz="1400" b="1" baseline="0" dirty="0"/>
              <a:t> </a:t>
            </a:r>
            <a:r>
              <a:rPr lang="en-US" altLang="en-US" sz="1400" b="1" baseline="0"/>
              <a:t>IEEE 15-24-0203-02-04ab</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11B74706-8CE8-446F-ADD5-944A55CFBC25}"/>
              </a:ext>
            </a:extLst>
          </p:cNvPr>
          <p:cNvSpPr>
            <a:spLocks noChangeArrowheads="1"/>
          </p:cNvSpPr>
          <p:nvPr/>
        </p:nvSpPr>
        <p:spPr bwMode="auto">
          <a:xfrm>
            <a:off x="395536" y="908720"/>
            <a:ext cx="8424936"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just" eaLnBrk="1" hangingPunct="1">
              <a:spcBef>
                <a:spcPct val="0"/>
              </a:spcBef>
              <a:buClrTx/>
              <a:buFontTx/>
              <a:buNone/>
              <a:defRPr/>
            </a:pPr>
            <a:r>
              <a:rPr lang="en-US" altLang="en-US" sz="1800" b="1" u="sng" dirty="0">
                <a:effectLst>
                  <a:outerShdw blurRad="38100" dist="38100" dir="2700000" algn="tl">
                    <a:srgbClr val="C0C0C0"/>
                  </a:outerShdw>
                </a:effectLst>
                <a:latin typeface="+mj-lt"/>
              </a:rPr>
              <a:t>Project: IEEE P802.15 Working Group for Wireless Specialty Networks (WSN)</a:t>
            </a:r>
          </a:p>
          <a:p>
            <a:pPr algn="just" eaLnBrk="1" hangingPunct="1">
              <a:spcBef>
                <a:spcPct val="0"/>
              </a:spcBef>
              <a:buClrTx/>
              <a:buFontTx/>
              <a:buNone/>
              <a:defRPr/>
            </a:pPr>
            <a:endParaRPr lang="en-US" altLang="en-US" sz="2000" dirty="0">
              <a:latin typeface="+mj-lt"/>
            </a:endParaRPr>
          </a:p>
          <a:p>
            <a:pPr algn="just" eaLnBrk="1" hangingPunct="1">
              <a:spcBef>
                <a:spcPct val="0"/>
              </a:spcBef>
              <a:buClrTx/>
              <a:buFontTx/>
              <a:buNone/>
              <a:defRPr/>
            </a:pPr>
            <a:r>
              <a:rPr lang="en-US" altLang="en-US" sz="1600" b="1" dirty="0">
                <a:latin typeface="+mj-lt"/>
              </a:rPr>
              <a:t>Submission Title: UWB channel numbering</a:t>
            </a:r>
          </a:p>
          <a:p>
            <a:pPr algn="just" eaLnBrk="1" hangingPunct="1">
              <a:spcBef>
                <a:spcPct val="0"/>
              </a:spcBef>
              <a:buClrTx/>
              <a:buFontTx/>
              <a:buNone/>
              <a:defRPr/>
            </a:pPr>
            <a:r>
              <a:rPr lang="en-US" altLang="en-US" sz="1600" b="1" dirty="0">
                <a:latin typeface="+mj-lt"/>
              </a:rPr>
              <a:t>Source:</a:t>
            </a:r>
            <a:r>
              <a:rPr lang="en-US" altLang="en-US" sz="1600" dirty="0">
                <a:latin typeface="+mj-lt"/>
              </a:rPr>
              <a:t> 	</a:t>
            </a:r>
            <a:r>
              <a:rPr lang="en-US" altLang="en-US" sz="1600" dirty="0" err="1">
                <a:latin typeface="+mj-lt"/>
              </a:rPr>
              <a:t>Panpan</a:t>
            </a:r>
            <a:r>
              <a:rPr lang="en-US" altLang="en-US" sz="1600" dirty="0">
                <a:latin typeface="+mj-lt"/>
              </a:rPr>
              <a:t> Li, Lei Huang</a:t>
            </a:r>
            <a:r>
              <a:rPr lang="en-US" altLang="zh-CN" sz="1600" dirty="0">
                <a:latin typeface="+mj-lt"/>
              </a:rPr>
              <a:t>, </a:t>
            </a:r>
            <a:r>
              <a:rPr lang="en-US" altLang="en-US" sz="1600" dirty="0">
                <a:latin typeface="+mj-lt"/>
              </a:rPr>
              <a:t>Bin Qian,</a:t>
            </a:r>
            <a:r>
              <a:rPr lang="en-US" altLang="zh-CN" sz="1600" dirty="0">
                <a:latin typeface="+mj-lt"/>
              </a:rPr>
              <a:t> Rojan Chitrakar</a:t>
            </a:r>
            <a:r>
              <a:rPr lang="en-SG" altLang="zh-CN" sz="1600" dirty="0">
                <a:latin typeface="+mj-lt"/>
              </a:rPr>
              <a:t>,</a:t>
            </a:r>
            <a:r>
              <a:rPr lang="zh-CN" altLang="en-US" sz="1600" dirty="0">
                <a:latin typeface="+mj-lt"/>
              </a:rPr>
              <a:t> </a:t>
            </a:r>
            <a:r>
              <a:rPr lang="en-SG" altLang="zh-CN" sz="1600" dirty="0">
                <a:latin typeface="+mj-lt"/>
              </a:rPr>
              <a:t>David</a:t>
            </a:r>
            <a:r>
              <a:rPr lang="zh-CN" altLang="en-US" sz="1600" dirty="0">
                <a:latin typeface="+mj-lt"/>
              </a:rPr>
              <a:t> </a:t>
            </a:r>
            <a:r>
              <a:rPr lang="en-SG" altLang="zh-CN" sz="1600" dirty="0" err="1">
                <a:latin typeface="+mj-lt"/>
              </a:rPr>
              <a:t>Xun</a:t>
            </a:r>
            <a:r>
              <a:rPr lang="zh-CN" altLang="en-US" sz="1600" dirty="0">
                <a:latin typeface="+mj-lt"/>
              </a:rPr>
              <a:t> </a:t>
            </a:r>
            <a:r>
              <a:rPr lang="en-SG" altLang="zh-CN" sz="1600" dirty="0">
                <a:latin typeface="+mj-lt"/>
              </a:rPr>
              <a:t>Yang</a:t>
            </a:r>
            <a:r>
              <a:rPr lang="en-US" altLang="en-US" sz="1600" dirty="0">
                <a:latin typeface="+mj-lt"/>
              </a:rPr>
              <a:t> (Huawei Technologies)</a:t>
            </a:r>
          </a:p>
          <a:p>
            <a:pPr algn="just" eaLnBrk="1" hangingPunct="1">
              <a:spcBef>
                <a:spcPct val="0"/>
              </a:spcBef>
              <a:buClrTx/>
              <a:buFontTx/>
              <a:buNone/>
              <a:defRPr/>
            </a:pPr>
            <a:r>
              <a:rPr lang="en-US" altLang="en-US" sz="1600" b="1" dirty="0">
                <a:latin typeface="+mj-lt"/>
              </a:rPr>
              <a:t>Address : </a:t>
            </a:r>
            <a:r>
              <a:rPr lang="en-US" altLang="en-US" sz="1600" dirty="0">
                <a:latin typeface="+mj-lt"/>
                <a:cs typeface="Times New Roman" panose="02020603050405020304" pitchFamily="18" charset="0"/>
              </a:rPr>
              <a:t>[</a:t>
            </a:r>
            <a:r>
              <a:rPr lang="en-US" altLang="en-US" sz="1600" dirty="0">
                <a:solidFill>
                  <a:schemeClr val="tx1"/>
                </a:solidFill>
                <a:latin typeface="+mj-lt"/>
                <a:cs typeface="Times New Roman" panose="02020603050405020304" pitchFamily="18" charset="0"/>
              </a:rPr>
              <a:t>Huawei Bantian Base, </a:t>
            </a:r>
            <a:r>
              <a:rPr lang="en-US" altLang="en-US" sz="1600" dirty="0" err="1">
                <a:solidFill>
                  <a:schemeClr val="tx1"/>
                </a:solidFill>
                <a:latin typeface="+mj-lt"/>
                <a:cs typeface="Times New Roman" panose="02020603050405020304" pitchFamily="18" charset="0"/>
              </a:rPr>
              <a:t>Longgang</a:t>
            </a:r>
            <a:r>
              <a:rPr lang="en-US" altLang="en-US" sz="1600" dirty="0">
                <a:solidFill>
                  <a:schemeClr val="tx1"/>
                </a:solidFill>
                <a:latin typeface="+mj-lt"/>
                <a:cs typeface="Times New Roman" panose="02020603050405020304" pitchFamily="18" charset="0"/>
              </a:rPr>
              <a:t> District, Shenzhen, 518129 China]</a:t>
            </a:r>
          </a:p>
          <a:p>
            <a:pPr algn="just" eaLnBrk="1" hangingPunct="1">
              <a:spcBef>
                <a:spcPct val="0"/>
              </a:spcBef>
              <a:buClrTx/>
              <a:buFontTx/>
              <a:buNone/>
              <a:defRPr/>
            </a:pPr>
            <a:r>
              <a:rPr lang="en-US" altLang="en-US" sz="1600" b="1" dirty="0">
                <a:latin typeface="+mj-lt"/>
              </a:rPr>
              <a:t>E-Mail</a:t>
            </a:r>
            <a:r>
              <a:rPr lang="en-US" altLang="en-US" sz="1600" dirty="0">
                <a:latin typeface="+mj-lt"/>
              </a:rPr>
              <a:t>:    [lipanpan25@huawei.com]	</a:t>
            </a:r>
          </a:p>
          <a:p>
            <a:pPr algn="just" eaLnBrk="1" hangingPunct="1">
              <a:spcBef>
                <a:spcPct val="0"/>
              </a:spcBef>
              <a:buClrTx/>
              <a:buFontTx/>
              <a:buNone/>
              <a:defRPr/>
            </a:pPr>
            <a:r>
              <a:rPr lang="en-US" altLang="en-US" sz="1600" b="1" dirty="0">
                <a:latin typeface="+mj-lt"/>
              </a:rPr>
              <a:t>Re:</a:t>
            </a:r>
            <a:r>
              <a:rPr lang="en-US" altLang="en-US" sz="1600" dirty="0">
                <a:latin typeface="+mj-lt"/>
              </a:rPr>
              <a:t> 	</a:t>
            </a:r>
            <a:r>
              <a:rPr lang="en-US" altLang="en-US" sz="1600" b="1" dirty="0">
                <a:solidFill>
                  <a:srgbClr val="FF0000"/>
                </a:solidFill>
                <a:latin typeface="+mj-lt"/>
              </a:rPr>
              <a:t>Task Group 4ab: UWB Next Generation for 802.15.4</a:t>
            </a:r>
          </a:p>
          <a:p>
            <a:pPr algn="just" eaLnBrk="1" hangingPunct="1">
              <a:spcBef>
                <a:spcPct val="0"/>
              </a:spcBef>
              <a:buClrTx/>
              <a:defRPr/>
            </a:pPr>
            <a:r>
              <a:rPr lang="en-US" altLang="en-US" sz="1600" b="1" dirty="0">
                <a:latin typeface="+mj-lt"/>
              </a:rPr>
              <a:t>Abstract: </a:t>
            </a:r>
            <a:r>
              <a:rPr lang="en-US" altLang="en-US" sz="1600" dirty="0">
                <a:solidFill>
                  <a:srgbClr val="FF0000"/>
                </a:solidFill>
                <a:latin typeface="+mj-lt"/>
              </a:rPr>
              <a:t> </a:t>
            </a:r>
            <a:r>
              <a:rPr lang="en-US" altLang="en-US" sz="1600" dirty="0">
                <a:solidFill>
                  <a:schemeClr val="tx1"/>
                </a:solidFill>
                <a:latin typeface="+mj-lt"/>
                <a:cs typeface="Times New Roman" panose="02020603050405020304" pitchFamily="18" charset="0"/>
              </a:rPr>
              <a:t>[UWB, channel numbering</a:t>
            </a:r>
            <a:r>
              <a:rPr lang="en-US" altLang="en-US" sz="1600" dirty="0">
                <a:solidFill>
                  <a:schemeClr val="tx2"/>
                </a:solidFill>
                <a:latin typeface="+mj-lt"/>
                <a:cs typeface="Times New Roman" panose="02020603050405020304" pitchFamily="18" charset="0"/>
              </a:rPr>
              <a:t>]</a:t>
            </a:r>
          </a:p>
          <a:p>
            <a:pPr algn="just" eaLnBrk="1" hangingPunct="1">
              <a:spcBef>
                <a:spcPct val="0"/>
              </a:spcBef>
              <a:buClrTx/>
              <a:buFontTx/>
              <a:buNone/>
              <a:defRPr/>
            </a:pPr>
            <a:r>
              <a:rPr lang="en-US" altLang="en-US" sz="1600" b="1" dirty="0">
                <a:latin typeface="+mj-lt"/>
              </a:rPr>
              <a:t>Purpose: </a:t>
            </a:r>
            <a:r>
              <a:rPr lang="en-US" altLang="en-US" sz="1600" dirty="0">
                <a:latin typeface="+mj-lt"/>
              </a:rPr>
              <a:t> </a:t>
            </a:r>
          </a:p>
          <a:p>
            <a:pPr algn="just" eaLnBrk="1" hangingPunct="1">
              <a:spcBef>
                <a:spcPct val="0"/>
              </a:spcBef>
              <a:buClrTx/>
              <a:buFontTx/>
              <a:buNone/>
              <a:defRPr/>
            </a:pPr>
            <a:r>
              <a:rPr lang="en-US" altLang="en-US" sz="1600" b="1" dirty="0">
                <a:latin typeface="+mj-lt"/>
              </a:rPr>
              <a:t>Notice:</a:t>
            </a:r>
            <a:r>
              <a:rPr lang="en-US" altLang="en-US" sz="1600" dirty="0">
                <a:latin typeface="+mj-lt"/>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1" hangingPunct="1">
              <a:spcBef>
                <a:spcPct val="0"/>
              </a:spcBef>
              <a:buClrTx/>
              <a:buFontTx/>
              <a:buNone/>
              <a:defRPr/>
            </a:pPr>
            <a:r>
              <a:rPr lang="en-US" altLang="en-US" sz="1600" b="1" dirty="0">
                <a:latin typeface="+mj-lt"/>
              </a:rPr>
              <a:t>Release:</a:t>
            </a:r>
            <a:r>
              <a:rPr lang="en-US" altLang="en-US" sz="1600" dirty="0">
                <a:latin typeface="+mj-lt"/>
              </a:rPr>
              <a:t>	The contributor acknowledges and accepts that this contribution becomes the property of IEEE and may be made publicly available by P802.15.	</a:t>
            </a:r>
          </a:p>
        </p:txBody>
      </p:sp>
      <p:sp>
        <p:nvSpPr>
          <p:cNvPr id="2" name="Date Placeholder 1">
            <a:extLst>
              <a:ext uri="{FF2B5EF4-FFF2-40B4-BE49-F238E27FC236}">
                <a16:creationId xmlns:a16="http://schemas.microsoft.com/office/drawing/2014/main" id="{3769358E-E047-474B-A6D7-EF0CC63E0DA7}"/>
              </a:ext>
            </a:extLst>
          </p:cNvPr>
          <p:cNvSpPr>
            <a:spLocks noGrp="1"/>
          </p:cNvSpPr>
          <p:nvPr>
            <p:ph type="dt" sz="half" idx="10"/>
          </p:nvPr>
        </p:nvSpPr>
        <p:spPr/>
        <p:txBody>
          <a:bodyPr/>
          <a:lstStyle/>
          <a:p>
            <a:r>
              <a:rPr lang="en-US" altLang="zh-CN"/>
              <a:t>Apr. 2024</a:t>
            </a:r>
            <a:endParaRPr lang="en-US" altLang="en-US" dirty="0"/>
          </a:p>
        </p:txBody>
      </p:sp>
      <p:sp>
        <p:nvSpPr>
          <p:cNvPr id="4" name="Footer Placeholder 3">
            <a:extLst>
              <a:ext uri="{FF2B5EF4-FFF2-40B4-BE49-F238E27FC236}">
                <a16:creationId xmlns:a16="http://schemas.microsoft.com/office/drawing/2014/main" id="{4F2B7AFE-C715-4C36-86B3-584F25DA4A4C}"/>
              </a:ext>
            </a:extLst>
          </p:cNvPr>
          <p:cNvSpPr>
            <a:spLocks noGrp="1"/>
          </p:cNvSpPr>
          <p:nvPr>
            <p:ph type="ftr" sz="quarter" idx="11"/>
          </p:nvPr>
        </p:nvSpPr>
        <p:spPr/>
        <p:txBody>
          <a:bodyPr/>
          <a:lstStyle/>
          <a:p>
            <a:r>
              <a:rPr lang="en-US" altLang="en-US"/>
              <a:t>Panpan Li, Huawei</a:t>
            </a:r>
            <a:endParaRPr lang="en-US" altLang="en-US" dirty="0"/>
          </a:p>
        </p:txBody>
      </p:sp>
      <p:sp>
        <p:nvSpPr>
          <p:cNvPr id="5" name="Slide Number Placeholder 4">
            <a:extLst>
              <a:ext uri="{FF2B5EF4-FFF2-40B4-BE49-F238E27FC236}">
                <a16:creationId xmlns:a16="http://schemas.microsoft.com/office/drawing/2014/main" id="{BA7AF6BB-7705-4C14-8076-9656ED2BB945}"/>
              </a:ext>
            </a:extLst>
          </p:cNvPr>
          <p:cNvSpPr>
            <a:spLocks noGrp="1"/>
          </p:cNvSpPr>
          <p:nvPr>
            <p:ph type="sldNum" sz="quarter" idx="12"/>
          </p:nvPr>
        </p:nvSpPr>
        <p:spPr/>
        <p:txBody>
          <a:bodyPr/>
          <a:lstStyle/>
          <a:p>
            <a:r>
              <a:rPr lang="en-US" altLang="en-US"/>
              <a:t>Slide </a:t>
            </a:r>
            <a:fld id="{77849D27-6DDF-4CEA-A842-3715DABEA1B1}" type="slidenum">
              <a:rPr lang="en-US" altLang="en-US" smtClean="0"/>
              <a:pPr/>
              <a:t>1</a:t>
            </a:fld>
            <a:endParaRPr lang="en-US" altLang="en-US"/>
          </a:p>
        </p:txBody>
      </p:sp>
    </p:spTree>
    <p:extLst>
      <p:ext uri="{BB962C8B-B14F-4D97-AF65-F5344CB8AC3E}">
        <p14:creationId xmlns:p14="http://schemas.microsoft.com/office/powerpoint/2010/main" val="324761331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Apr. 2024</a:t>
            </a:r>
            <a:endParaRPr lang="en-US" altLang="en-US" dirty="0"/>
          </a:p>
        </p:txBody>
      </p:sp>
      <p:sp>
        <p:nvSpPr>
          <p:cNvPr id="5" name="页脚占位符 4"/>
          <p:cNvSpPr>
            <a:spLocks noGrp="1"/>
          </p:cNvSpPr>
          <p:nvPr>
            <p:ph type="ftr" sz="quarter" idx="11"/>
          </p:nvPr>
        </p:nvSpPr>
        <p:spPr/>
        <p:txBody>
          <a:bodyPr/>
          <a:lstStyle/>
          <a:p>
            <a:r>
              <a:rPr lang="en-US" altLang="en-US" dirty="0" err="1"/>
              <a:t>Panpan</a:t>
            </a:r>
            <a:r>
              <a:rPr lang="en-US" altLang="en-US" dirty="0"/>
              <a:t> Li,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2</a:t>
            </a:fld>
            <a:endParaRPr lang="en-US" altLang="en-US" dirty="0"/>
          </a:p>
        </p:txBody>
      </p:sp>
      <p:sp>
        <p:nvSpPr>
          <p:cNvPr id="7" name="标题 1"/>
          <p:cNvSpPr>
            <a:spLocks noGrp="1"/>
          </p:cNvSpPr>
          <p:nvPr>
            <p:ph type="title"/>
          </p:nvPr>
        </p:nvSpPr>
        <p:spPr>
          <a:xfrm>
            <a:off x="685800" y="628702"/>
            <a:ext cx="7772400" cy="640080"/>
          </a:xfrm>
        </p:spPr>
        <p:txBody>
          <a:bodyPr/>
          <a:lstStyle/>
          <a:p>
            <a:r>
              <a:rPr lang="en-US" altLang="zh-CN" sz="2600" dirty="0"/>
              <a:t>CIDs</a:t>
            </a:r>
            <a:endParaRPr lang="zh-CN" altLang="en-US" sz="2600" dirty="0"/>
          </a:p>
        </p:txBody>
      </p:sp>
      <p:sp>
        <p:nvSpPr>
          <p:cNvPr id="8" name="内容占位符 2"/>
          <p:cNvSpPr>
            <a:spLocks noGrp="1"/>
          </p:cNvSpPr>
          <p:nvPr>
            <p:ph idx="1"/>
          </p:nvPr>
        </p:nvSpPr>
        <p:spPr>
          <a:xfrm>
            <a:off x="719336" y="1557207"/>
            <a:ext cx="7772400" cy="4752113"/>
          </a:xfrm>
        </p:spPr>
        <p:txBody>
          <a:bodyPr/>
          <a:lstStyle/>
          <a:p>
            <a:pPr algn="just">
              <a:lnSpc>
                <a:spcPct val="160000"/>
              </a:lnSpc>
              <a:buFont typeface="Wingdings" panose="05000000000000000000" pitchFamily="2" charset="2"/>
              <a:buChar char="n"/>
            </a:pPr>
            <a:endParaRPr lang="en-US" altLang="zh-CN" sz="1800" dirty="0">
              <a:latin typeface="+mj-lt"/>
            </a:endParaRPr>
          </a:p>
          <a:p>
            <a:pPr>
              <a:lnSpc>
                <a:spcPct val="140000"/>
              </a:lnSpc>
              <a:buFont typeface="Wingdings" panose="05000000000000000000" pitchFamily="2" charset="2"/>
              <a:buChar char="n"/>
            </a:pPr>
            <a:endParaRPr lang="en-US" altLang="zh-CN" sz="1800" dirty="0">
              <a:latin typeface="+mj-lt"/>
            </a:endParaRPr>
          </a:p>
          <a:p>
            <a:pPr>
              <a:lnSpc>
                <a:spcPct val="140000"/>
              </a:lnSpc>
              <a:buFont typeface="Wingdings" panose="05000000000000000000" pitchFamily="2" charset="2"/>
              <a:buChar char="n"/>
            </a:pPr>
            <a:endParaRPr lang="en-US" altLang="zh-CN" sz="1800" dirty="0">
              <a:latin typeface="+mj-lt"/>
            </a:endParaRPr>
          </a:p>
        </p:txBody>
      </p:sp>
      <p:graphicFrame>
        <p:nvGraphicFramePr>
          <p:cNvPr id="3" name="Table 2">
            <a:extLst>
              <a:ext uri="{FF2B5EF4-FFF2-40B4-BE49-F238E27FC236}">
                <a16:creationId xmlns:a16="http://schemas.microsoft.com/office/drawing/2014/main" id="{C70E9CE8-87FB-4A55-ABC4-E4D1B453AEA9}"/>
              </a:ext>
            </a:extLst>
          </p:cNvPr>
          <p:cNvGraphicFramePr>
            <a:graphicFrameLocks noGrp="1"/>
          </p:cNvGraphicFramePr>
          <p:nvPr>
            <p:extLst>
              <p:ext uri="{D42A27DB-BD31-4B8C-83A1-F6EECF244321}">
                <p14:modId xmlns:p14="http://schemas.microsoft.com/office/powerpoint/2010/main" val="971564993"/>
              </p:ext>
            </p:extLst>
          </p:nvPr>
        </p:nvGraphicFramePr>
        <p:xfrm>
          <a:off x="461999" y="1180287"/>
          <a:ext cx="8287073" cy="5212080"/>
        </p:xfrm>
        <a:graphic>
          <a:graphicData uri="http://schemas.openxmlformats.org/drawingml/2006/table">
            <a:tbl>
              <a:tblPr>
                <a:tableStyleId>{F5AB1C69-6EDB-4FF4-983F-18BD219EF322}</a:tableStyleId>
              </a:tblPr>
              <a:tblGrid>
                <a:gridCol w="683099">
                  <a:extLst>
                    <a:ext uri="{9D8B030D-6E8A-4147-A177-3AD203B41FA5}">
                      <a16:colId xmlns:a16="http://schemas.microsoft.com/office/drawing/2014/main" val="4226477503"/>
                    </a:ext>
                  </a:extLst>
                </a:gridCol>
                <a:gridCol w="473748">
                  <a:extLst>
                    <a:ext uri="{9D8B030D-6E8A-4147-A177-3AD203B41FA5}">
                      <a16:colId xmlns:a16="http://schemas.microsoft.com/office/drawing/2014/main" val="4050446522"/>
                    </a:ext>
                  </a:extLst>
                </a:gridCol>
                <a:gridCol w="462739">
                  <a:extLst>
                    <a:ext uri="{9D8B030D-6E8A-4147-A177-3AD203B41FA5}">
                      <a16:colId xmlns:a16="http://schemas.microsoft.com/office/drawing/2014/main" val="2631611186"/>
                    </a:ext>
                  </a:extLst>
                </a:gridCol>
                <a:gridCol w="385615">
                  <a:extLst>
                    <a:ext uri="{9D8B030D-6E8A-4147-A177-3AD203B41FA5}">
                      <a16:colId xmlns:a16="http://schemas.microsoft.com/office/drawing/2014/main" val="3007580481"/>
                    </a:ext>
                  </a:extLst>
                </a:gridCol>
                <a:gridCol w="3393416">
                  <a:extLst>
                    <a:ext uri="{9D8B030D-6E8A-4147-A177-3AD203B41FA5}">
                      <a16:colId xmlns:a16="http://schemas.microsoft.com/office/drawing/2014/main" val="2134766921"/>
                    </a:ext>
                  </a:extLst>
                </a:gridCol>
                <a:gridCol w="2888456">
                  <a:extLst>
                    <a:ext uri="{9D8B030D-6E8A-4147-A177-3AD203B41FA5}">
                      <a16:colId xmlns:a16="http://schemas.microsoft.com/office/drawing/2014/main" val="892057816"/>
                    </a:ext>
                  </a:extLst>
                </a:gridCol>
              </a:tblGrid>
              <a:tr h="223580">
                <a:tc>
                  <a:txBody>
                    <a:bodyPr/>
                    <a:lstStyle/>
                    <a:p>
                      <a:pPr marL="0" marR="0">
                        <a:spcBef>
                          <a:spcPts val="0"/>
                        </a:spcBef>
                        <a:spcAft>
                          <a:spcPts val="0"/>
                        </a:spcAft>
                      </a:pPr>
                      <a:r>
                        <a:rPr lang="en-US" sz="1400" dirty="0">
                          <a:solidFill>
                            <a:schemeClr val="tx1"/>
                          </a:solidFill>
                          <a:latin typeface="+mj-lt"/>
                          <a:ea typeface="+mn-ea"/>
                          <a:cs typeface="+mn-cs"/>
                        </a:rPr>
                        <a:t>Name</a:t>
                      </a:r>
                      <a:endParaRPr lang="en-SG" sz="1400" dirty="0">
                        <a:solidFill>
                          <a:schemeClr val="tx1"/>
                        </a:solidFill>
                        <a:latin typeface="+mj-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a:solidFill>
                            <a:schemeClr val="tx1"/>
                          </a:solidFill>
                          <a:latin typeface="+mj-lt"/>
                          <a:ea typeface="+mn-ea"/>
                          <a:cs typeface="+mn-cs"/>
                        </a:rPr>
                        <a:t>Idx</a:t>
                      </a:r>
                      <a:endParaRPr lang="en-SG" sz="1400">
                        <a:solidFill>
                          <a:schemeClr val="tx1"/>
                        </a:solidFill>
                        <a:latin typeface="+mj-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a:solidFill>
                            <a:schemeClr val="tx1"/>
                          </a:solidFill>
                          <a:latin typeface="+mj-lt"/>
                          <a:ea typeface="+mn-ea"/>
                          <a:cs typeface="+mn-cs"/>
                        </a:rPr>
                        <a:t>Pg</a:t>
                      </a:r>
                      <a:endParaRPr lang="en-SG" sz="1400">
                        <a:solidFill>
                          <a:schemeClr val="tx1"/>
                        </a:solidFill>
                        <a:latin typeface="+mj-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a:solidFill>
                            <a:schemeClr val="tx1"/>
                          </a:solidFill>
                          <a:latin typeface="+mj-lt"/>
                          <a:ea typeface="+mn-ea"/>
                          <a:cs typeface="+mn-cs"/>
                        </a:rPr>
                        <a:t>L.</a:t>
                      </a:r>
                      <a:endParaRPr lang="en-SG" sz="1400">
                        <a:solidFill>
                          <a:schemeClr val="tx1"/>
                        </a:solidFill>
                        <a:latin typeface="+mj-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a:solidFill>
                            <a:schemeClr val="tx1"/>
                          </a:solidFill>
                          <a:latin typeface="+mj-lt"/>
                          <a:ea typeface="+mn-ea"/>
                          <a:cs typeface="+mn-cs"/>
                        </a:rPr>
                        <a:t>Comment</a:t>
                      </a:r>
                      <a:endParaRPr lang="en-SG" sz="1400">
                        <a:solidFill>
                          <a:schemeClr val="tx1"/>
                        </a:solidFill>
                        <a:latin typeface="+mj-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a:solidFill>
                            <a:schemeClr val="tx1"/>
                          </a:solidFill>
                          <a:latin typeface="+mj-lt"/>
                          <a:ea typeface="+mn-ea"/>
                          <a:cs typeface="+mn-cs"/>
                        </a:rPr>
                        <a:t>Proposed Change</a:t>
                      </a:r>
                      <a:endParaRPr lang="en-SG" sz="1400">
                        <a:solidFill>
                          <a:schemeClr val="tx1"/>
                        </a:solidFill>
                        <a:latin typeface="+mj-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9457167"/>
                  </a:ext>
                </a:extLst>
              </a:tr>
              <a:tr h="2286396">
                <a:tc>
                  <a:txBody>
                    <a:bodyPr/>
                    <a:lstStyle/>
                    <a:p>
                      <a:pPr marL="0" marR="0">
                        <a:spcBef>
                          <a:spcPts val="0"/>
                        </a:spcBef>
                        <a:spcAft>
                          <a:spcPts val="0"/>
                        </a:spcAft>
                      </a:pPr>
                      <a:r>
                        <a:rPr lang="en-US" sz="1400" dirty="0">
                          <a:solidFill>
                            <a:schemeClr val="tx1"/>
                          </a:solidFill>
                          <a:latin typeface="+mj-lt"/>
                          <a:ea typeface="+mn-ea"/>
                          <a:cs typeface="+mn-cs"/>
                        </a:rPr>
                        <a:t>Billy Verso</a:t>
                      </a:r>
                      <a:endParaRPr lang="en-SG" sz="1400" dirty="0">
                        <a:solidFill>
                          <a:schemeClr val="tx1"/>
                        </a:solidFill>
                        <a:latin typeface="+mj-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a:solidFill>
                            <a:schemeClr val="tx1"/>
                          </a:solidFill>
                          <a:latin typeface="+mj-lt"/>
                          <a:ea typeface="+mn-ea"/>
                          <a:cs typeface="+mn-cs"/>
                        </a:rPr>
                        <a:t>222</a:t>
                      </a:r>
                      <a:endParaRPr lang="en-SG" sz="1400" dirty="0">
                        <a:solidFill>
                          <a:schemeClr val="tx1"/>
                        </a:solidFill>
                        <a:latin typeface="+mj-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a:solidFill>
                            <a:schemeClr val="tx1"/>
                          </a:solidFill>
                          <a:latin typeface="+mj-lt"/>
                          <a:ea typeface="+mn-ea"/>
                          <a:cs typeface="+mn-cs"/>
                        </a:rPr>
                        <a:t>116</a:t>
                      </a:r>
                      <a:endParaRPr lang="en-SG" sz="1400" dirty="0">
                        <a:solidFill>
                          <a:schemeClr val="tx1"/>
                        </a:solidFill>
                        <a:latin typeface="+mj-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a:solidFill>
                            <a:schemeClr val="tx1"/>
                          </a:solidFill>
                          <a:latin typeface="+mj-lt"/>
                          <a:ea typeface="+mn-ea"/>
                          <a:cs typeface="+mn-cs"/>
                        </a:rPr>
                        <a:t>7</a:t>
                      </a:r>
                      <a:endParaRPr lang="en-SG" sz="1400">
                        <a:solidFill>
                          <a:schemeClr val="tx1"/>
                        </a:solidFill>
                        <a:latin typeface="+mj-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a:solidFill>
                            <a:schemeClr val="tx1"/>
                          </a:solidFill>
                          <a:latin typeface="+mj-lt"/>
                          <a:ea typeface="+mn-ea"/>
                          <a:cs typeface="+mn-cs"/>
                        </a:rPr>
                        <a:t>To allow more flexibility in choosing UWB channel, suggest to combine define the reserved field following this to make extended channel number, (optional support for this only).</a:t>
                      </a:r>
                      <a:endParaRPr lang="en-SG" sz="1400" dirty="0">
                        <a:solidFill>
                          <a:schemeClr val="tx1"/>
                        </a:solidFill>
                        <a:latin typeface="+mj-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a:solidFill>
                            <a:schemeClr val="tx1"/>
                          </a:solidFill>
                          <a:latin typeface="+mj-lt"/>
                          <a:ea typeface="+mn-ea"/>
                          <a:cs typeface="+mn-cs"/>
                        </a:rPr>
                        <a:t>In figure 132 take change reserved bits into UWB Channel Extension, and change text here to say that if the UWB Channel Extension field is non-zero it is taken as high order bits and combined with the UWB Channel field value to make an extended UWB channel number as per 16.4.1.2.</a:t>
                      </a:r>
                      <a:endParaRPr lang="en-SG" sz="1400" dirty="0">
                        <a:solidFill>
                          <a:schemeClr val="tx1"/>
                        </a:solidFill>
                        <a:latin typeface="+mj-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33686502"/>
                  </a:ext>
                </a:extLst>
              </a:tr>
              <a:tr h="27021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tx1"/>
                          </a:solidFill>
                          <a:latin typeface="+mj-lt"/>
                          <a:ea typeface="+mn-ea"/>
                          <a:cs typeface="+mn-cs"/>
                        </a:rPr>
                        <a:t>Billy Verso</a:t>
                      </a:r>
                      <a:endParaRPr lang="en-SG" sz="1400" kern="1200" dirty="0">
                        <a:solidFill>
                          <a:schemeClr val="tx1"/>
                        </a:solidFill>
                        <a:latin typeface="+mj-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SG" sz="1400" dirty="0">
                          <a:solidFill>
                            <a:schemeClr val="tx1"/>
                          </a:solidFill>
                          <a:latin typeface="+mj-lt"/>
                          <a:ea typeface="+mn-ea"/>
                          <a:cs typeface="+mn-cs"/>
                        </a:rPr>
                        <a:t>237</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SG" sz="1400" dirty="0">
                          <a:solidFill>
                            <a:schemeClr val="tx1"/>
                          </a:solidFill>
                          <a:latin typeface="+mj-lt"/>
                          <a:ea typeface="+mn-ea"/>
                          <a:cs typeface="+mn-cs"/>
                        </a:rPr>
                        <a:t>147</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SG" sz="1400" dirty="0">
                          <a:solidFill>
                            <a:schemeClr val="tx1"/>
                          </a:solidFill>
                          <a:latin typeface="+mj-lt"/>
                          <a:ea typeface="+mn-ea"/>
                          <a:cs typeface="+mn-cs"/>
                        </a:rPr>
                        <a:t>6</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a:solidFill>
                            <a:schemeClr val="tx1"/>
                          </a:solidFill>
                          <a:latin typeface="+mj-lt"/>
                          <a:ea typeface="+mn-ea"/>
                          <a:cs typeface="+mn-cs"/>
                        </a:rPr>
                        <a:t>The channel assignment clause for the HRP UWB PHY, was not updated however we have an new definition in 16.4.1.2 covering an (optional) extended set of channels. Being able to select these individually is needed for instance to do frequency stitched sensing with individual frame TX on the different frequencies, (as an alternative to the automatic stepped case). Would also allow for future regulatory changes without further UWB text update.</a:t>
                      </a:r>
                      <a:endParaRPr lang="en-SG" sz="1400" dirty="0">
                        <a:solidFill>
                          <a:schemeClr val="tx1"/>
                        </a:solidFill>
                        <a:latin typeface="+mj-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dirty="0">
                          <a:solidFill>
                            <a:schemeClr val="tx1"/>
                          </a:solidFill>
                          <a:latin typeface="+mj-lt"/>
                          <a:ea typeface="+mn-ea"/>
                          <a:cs typeface="+mn-cs"/>
                        </a:rPr>
                        <a:t>Add in coverage for extended range. And, revisit all places UWB channel number is signaled, especially in new 4ab messages. To ensure the UWB channel number field size is sufficient to signal the extern range.</a:t>
                      </a:r>
                      <a:endParaRPr lang="en-SG" sz="1400" dirty="0">
                        <a:solidFill>
                          <a:schemeClr val="tx1"/>
                        </a:solidFill>
                        <a:latin typeface="+mj-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86744428"/>
                  </a:ext>
                </a:extLst>
              </a:tr>
            </a:tbl>
          </a:graphicData>
        </a:graphic>
      </p:graphicFrame>
    </p:spTree>
    <p:extLst>
      <p:ext uri="{BB962C8B-B14F-4D97-AF65-F5344CB8AC3E}">
        <p14:creationId xmlns:p14="http://schemas.microsoft.com/office/powerpoint/2010/main" val="694772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a:t>Apr. 2024</a:t>
            </a:r>
            <a:endParaRPr lang="en-US" altLang="en-US" dirty="0"/>
          </a:p>
        </p:txBody>
      </p:sp>
      <p:sp>
        <p:nvSpPr>
          <p:cNvPr id="5" name="页脚占位符 4"/>
          <p:cNvSpPr>
            <a:spLocks noGrp="1"/>
          </p:cNvSpPr>
          <p:nvPr>
            <p:ph type="ftr" sz="quarter" idx="11"/>
          </p:nvPr>
        </p:nvSpPr>
        <p:spPr/>
        <p:txBody>
          <a:bodyPr/>
          <a:lstStyle/>
          <a:p>
            <a:r>
              <a:rPr lang="en-US" altLang="en-US" dirty="0" err="1"/>
              <a:t>Panpan</a:t>
            </a:r>
            <a:r>
              <a:rPr lang="en-US" altLang="en-US" dirty="0"/>
              <a:t> Li,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3</a:t>
            </a:fld>
            <a:endParaRPr lang="en-US" altLang="en-US" dirty="0"/>
          </a:p>
        </p:txBody>
      </p:sp>
      <p:sp>
        <p:nvSpPr>
          <p:cNvPr id="7" name="标题 1"/>
          <p:cNvSpPr>
            <a:spLocks noGrp="1"/>
          </p:cNvSpPr>
          <p:nvPr>
            <p:ph type="title"/>
          </p:nvPr>
        </p:nvSpPr>
        <p:spPr>
          <a:xfrm>
            <a:off x="685800" y="628700"/>
            <a:ext cx="7772400" cy="914400"/>
          </a:xfrm>
        </p:spPr>
        <p:txBody>
          <a:bodyPr/>
          <a:lstStyle/>
          <a:p>
            <a:r>
              <a:rPr lang="en-US" altLang="zh-CN" sz="2600" dirty="0"/>
              <a:t>Background</a:t>
            </a:r>
            <a:endParaRPr lang="zh-CN" altLang="en-US" sz="2600" dirty="0"/>
          </a:p>
        </p:txBody>
      </p:sp>
      <p:pic>
        <p:nvPicPr>
          <p:cNvPr id="12" name="Picture 11">
            <a:extLst>
              <a:ext uri="{FF2B5EF4-FFF2-40B4-BE49-F238E27FC236}">
                <a16:creationId xmlns:a16="http://schemas.microsoft.com/office/drawing/2014/main" id="{4DE1A65E-47CC-435D-8FA1-E17E97D2B0E9}"/>
              </a:ext>
            </a:extLst>
          </p:cNvPr>
          <p:cNvPicPr>
            <a:picLocks noChangeAspect="1"/>
          </p:cNvPicPr>
          <p:nvPr/>
        </p:nvPicPr>
        <p:blipFill>
          <a:blip r:embed="rId3"/>
          <a:stretch>
            <a:fillRect/>
          </a:stretch>
        </p:blipFill>
        <p:spPr>
          <a:xfrm>
            <a:off x="14944" y="1529232"/>
            <a:ext cx="1752504" cy="2868944"/>
          </a:xfrm>
          <a:prstGeom prst="rect">
            <a:avLst/>
          </a:prstGeom>
        </p:spPr>
      </p:pic>
      <p:pic>
        <p:nvPicPr>
          <p:cNvPr id="13" name="Picture 12">
            <a:extLst>
              <a:ext uri="{FF2B5EF4-FFF2-40B4-BE49-F238E27FC236}">
                <a16:creationId xmlns:a16="http://schemas.microsoft.com/office/drawing/2014/main" id="{5FF17827-687D-44E8-BF9C-839BF1AD5BD6}"/>
              </a:ext>
            </a:extLst>
          </p:cNvPr>
          <p:cNvPicPr>
            <a:picLocks noChangeAspect="1"/>
          </p:cNvPicPr>
          <p:nvPr/>
        </p:nvPicPr>
        <p:blipFill>
          <a:blip r:embed="rId4"/>
          <a:stretch>
            <a:fillRect/>
          </a:stretch>
        </p:blipFill>
        <p:spPr>
          <a:xfrm>
            <a:off x="3203849" y="1525607"/>
            <a:ext cx="5925208" cy="4274236"/>
          </a:xfrm>
          <a:prstGeom prst="rect">
            <a:avLst/>
          </a:prstGeom>
        </p:spPr>
      </p:pic>
      <p:sp>
        <p:nvSpPr>
          <p:cNvPr id="15" name="TextBox 14">
            <a:extLst>
              <a:ext uri="{FF2B5EF4-FFF2-40B4-BE49-F238E27FC236}">
                <a16:creationId xmlns:a16="http://schemas.microsoft.com/office/drawing/2014/main" id="{4A1D58D5-8B3E-4FEB-8AE7-6E2C9E7958FA}"/>
              </a:ext>
            </a:extLst>
          </p:cNvPr>
          <p:cNvSpPr txBox="1"/>
          <p:nvPr/>
        </p:nvSpPr>
        <p:spPr>
          <a:xfrm>
            <a:off x="1907704" y="2293229"/>
            <a:ext cx="1224136" cy="307777"/>
          </a:xfrm>
          <a:prstGeom prst="rect">
            <a:avLst/>
          </a:prstGeom>
          <a:noFill/>
        </p:spPr>
        <p:txBody>
          <a:bodyPr wrap="square" rtlCol="0">
            <a:spAutoFit/>
          </a:bodyPr>
          <a:lstStyle/>
          <a:p>
            <a:r>
              <a:rPr lang="en-SG" sz="1400" b="1" dirty="0">
                <a:solidFill>
                  <a:srgbClr val="FF3300"/>
                </a:solidFill>
              </a:rPr>
              <a:t>contradiction</a:t>
            </a:r>
            <a:endParaRPr lang="en-SG" b="1" dirty="0">
              <a:solidFill>
                <a:srgbClr val="FF3300"/>
              </a:solidFill>
            </a:endParaRPr>
          </a:p>
        </p:txBody>
      </p:sp>
      <p:sp>
        <p:nvSpPr>
          <p:cNvPr id="16" name="Arrow: Left-Right 15">
            <a:extLst>
              <a:ext uri="{FF2B5EF4-FFF2-40B4-BE49-F238E27FC236}">
                <a16:creationId xmlns:a16="http://schemas.microsoft.com/office/drawing/2014/main" id="{EB787CE7-C83E-49C9-809E-F03D9FDF6A41}"/>
              </a:ext>
            </a:extLst>
          </p:cNvPr>
          <p:cNvSpPr/>
          <p:nvPr/>
        </p:nvSpPr>
        <p:spPr>
          <a:xfrm>
            <a:off x="1833962" y="2540002"/>
            <a:ext cx="1297878" cy="216024"/>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7" name="TextBox 16">
            <a:extLst>
              <a:ext uri="{FF2B5EF4-FFF2-40B4-BE49-F238E27FC236}">
                <a16:creationId xmlns:a16="http://schemas.microsoft.com/office/drawing/2014/main" id="{D9EB492B-1B67-42EF-8945-90BF58964FD0}"/>
              </a:ext>
            </a:extLst>
          </p:cNvPr>
          <p:cNvSpPr txBox="1"/>
          <p:nvPr/>
        </p:nvSpPr>
        <p:spPr>
          <a:xfrm>
            <a:off x="-10457" y="4285506"/>
            <a:ext cx="2206193" cy="584775"/>
          </a:xfrm>
          <a:prstGeom prst="rect">
            <a:avLst/>
          </a:prstGeom>
          <a:noFill/>
        </p:spPr>
        <p:txBody>
          <a:bodyPr wrap="square" rtlCol="0">
            <a:spAutoFit/>
          </a:bodyPr>
          <a:lstStyle/>
          <a:p>
            <a:r>
              <a:rPr lang="en-SG" altLang="zh-CN" sz="1600" b="1" dirty="0"/>
              <a:t>HRP UWB PHY bands in 802.15.4-2020</a:t>
            </a:r>
            <a:endParaRPr lang="en-SG" sz="1600" b="1" dirty="0"/>
          </a:p>
        </p:txBody>
      </p:sp>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3BF4A5AE-860C-4C3B-B0D6-BC43AFEEEE51}"/>
                  </a:ext>
                </a:extLst>
              </p:cNvPr>
              <p:cNvSpPr txBox="1"/>
              <p:nvPr/>
            </p:nvSpPr>
            <p:spPr>
              <a:xfrm>
                <a:off x="3824209" y="5724545"/>
                <a:ext cx="4684488" cy="584775"/>
              </a:xfrm>
              <a:prstGeom prst="rect">
                <a:avLst/>
              </a:prstGeom>
              <a:noFill/>
            </p:spPr>
            <p:txBody>
              <a:bodyPr wrap="none" rtlCol="0">
                <a:spAutoFit/>
              </a:bodyPr>
              <a:lstStyle/>
              <a:p>
                <a:pPr algn="ctr"/>
                <a:r>
                  <a:rPr lang="en-SG" altLang="zh-CN" sz="1600" b="1" dirty="0"/>
                  <a:t>4ab extended channel</a:t>
                </a:r>
              </a:p>
              <a:p>
                <a:pPr algn="ctr"/>
                <a14:m>
                  <m:oMathPara xmlns:m="http://schemas.openxmlformats.org/officeDocument/2006/math">
                    <m:oMathParaPr>
                      <m:jc m:val="centerGroup"/>
                    </m:oMathParaPr>
                    <m:oMath xmlns:m="http://schemas.openxmlformats.org/officeDocument/2006/math">
                      <m:sSub>
                        <m:sSubPr>
                          <m:ctrlPr>
                            <a:rPr kumimoji="0" lang="en-SG" sz="1600" b="1" i="1" u="none" strike="noStrike" kern="0" cap="none" spc="0" normalizeH="0" baseline="0" noProof="0" smtClean="0">
                              <a:ln>
                                <a:noFill/>
                              </a:ln>
                              <a:solidFill>
                                <a:srgbClr val="000000"/>
                              </a:solidFill>
                              <a:effectLst/>
                              <a:uLnTx/>
                              <a:uFillTx/>
                              <a:latin typeface="Cambria Math" panose="02040503050406030204" pitchFamily="18" charset="0"/>
                              <a:cs typeface="+mn-cs"/>
                            </a:rPr>
                          </m:ctrlPr>
                        </m:sSubPr>
                        <m:e>
                          <m:r>
                            <a:rPr kumimoji="0" lang="en-US" sz="1600" b="1" i="1" u="none" strike="noStrike" kern="0" cap="none" spc="0" normalizeH="0" baseline="0" noProof="0">
                              <a:ln>
                                <a:noFill/>
                              </a:ln>
                              <a:solidFill>
                                <a:srgbClr val="000000"/>
                              </a:solidFill>
                              <a:effectLst/>
                              <a:uLnTx/>
                              <a:uFillTx/>
                              <a:latin typeface="Cambria Math" panose="02040503050406030204" pitchFamily="18" charset="0"/>
                              <a:cs typeface="+mn-cs"/>
                            </a:rPr>
                            <m:t>𝑓</m:t>
                          </m:r>
                        </m:e>
                        <m:sub>
                          <m:r>
                            <a:rPr kumimoji="0" lang="en-US" sz="1600" b="1" i="1" u="none" strike="noStrike" kern="0" cap="none" spc="0" normalizeH="0" baseline="0" noProof="0">
                              <a:ln>
                                <a:noFill/>
                              </a:ln>
                              <a:solidFill>
                                <a:srgbClr val="000000"/>
                              </a:solidFill>
                              <a:effectLst/>
                              <a:uLnTx/>
                              <a:uFillTx/>
                              <a:latin typeface="Cambria Math" panose="02040503050406030204" pitchFamily="18" charset="0"/>
                              <a:cs typeface="+mn-cs"/>
                            </a:rPr>
                            <m:t>𝑐</m:t>
                          </m:r>
                        </m:sub>
                      </m:sSub>
                      <m:r>
                        <a:rPr kumimoji="0" lang="en-US" sz="1600" b="1" i="1" u="none" strike="noStrike" kern="0" cap="none" spc="0" normalizeH="0" baseline="0" noProof="0">
                          <a:ln>
                            <a:noFill/>
                          </a:ln>
                          <a:solidFill>
                            <a:srgbClr val="000000"/>
                          </a:solidFill>
                          <a:effectLst/>
                          <a:uLnTx/>
                          <a:uFillTx/>
                          <a:latin typeface="Cambria Math" panose="02040503050406030204" pitchFamily="18" charset="0"/>
                          <a:cs typeface="+mn-cs"/>
                        </a:rPr>
                        <m:t>=499.2</m:t>
                      </m:r>
                      <m:r>
                        <a:rPr kumimoji="0" lang="en-US" sz="1600" b="1" i="1" u="none" strike="noStrike" kern="0" cap="none" spc="0" normalizeH="0" baseline="0" noProof="0">
                          <a:ln>
                            <a:noFill/>
                          </a:ln>
                          <a:solidFill>
                            <a:srgbClr val="000000"/>
                          </a:solidFill>
                          <a:effectLst/>
                          <a:uLnTx/>
                          <a:uFillTx/>
                          <a:latin typeface="Cambria Math" panose="02040503050406030204" pitchFamily="18" charset="0"/>
                          <a:cs typeface="+mn-cs"/>
                        </a:rPr>
                        <m:t>𝑀𝐻𝑧</m:t>
                      </m:r>
                      <m:r>
                        <a:rPr kumimoji="0" lang="en-US" sz="1600" b="1" i="1" u="none" strike="noStrike" kern="0" cap="none" spc="0" normalizeH="0" baseline="0" noProof="0">
                          <a:ln>
                            <a:noFill/>
                          </a:ln>
                          <a:solidFill>
                            <a:srgbClr val="000000"/>
                          </a:solidFill>
                          <a:effectLst/>
                          <a:uLnTx/>
                          <a:uFillTx/>
                          <a:latin typeface="Cambria Math" panose="02040503050406030204" pitchFamily="18" charset="0"/>
                          <a:cs typeface="+mn-cs"/>
                        </a:rPr>
                        <m:t>+</m:t>
                      </m:r>
                      <m:r>
                        <a:rPr kumimoji="0" lang="en-US" sz="1600" b="1" i="1" u="none" strike="noStrike" kern="0" cap="none" spc="0" normalizeH="0" baseline="0" noProof="0">
                          <a:ln>
                            <a:noFill/>
                          </a:ln>
                          <a:solidFill>
                            <a:srgbClr val="000000"/>
                          </a:solidFill>
                          <a:effectLst/>
                          <a:uLnTx/>
                          <a:uFillTx/>
                          <a:latin typeface="Cambria Math" panose="02040503050406030204" pitchFamily="18" charset="0"/>
                          <a:cs typeface="+mn-cs"/>
                        </a:rPr>
                        <m:t>𝑁𝑐</m:t>
                      </m:r>
                      <m:r>
                        <a:rPr kumimoji="0" lang="en-US" sz="1600" b="1" i="1" u="none" strike="noStrike" kern="0" cap="none" spc="0" normalizeH="0" baseline="0" noProof="0">
                          <a:ln>
                            <a:noFill/>
                          </a:ln>
                          <a:solidFill>
                            <a:srgbClr val="000000"/>
                          </a:solidFill>
                          <a:effectLst/>
                          <a:uLnTx/>
                          <a:uFillTx/>
                          <a:latin typeface="Cambria Math" panose="02040503050406030204" pitchFamily="18" charset="0"/>
                          <a:ea typeface="Cambria Math" panose="02040503050406030204" pitchFamily="18" charset="0"/>
                          <a:cs typeface="+mn-cs"/>
                        </a:rPr>
                        <m:t>×124.8</m:t>
                      </m:r>
                      <m:r>
                        <a:rPr kumimoji="0" lang="en-US" sz="1600" b="0" i="1" u="none" strike="noStrike" kern="0" cap="none" spc="0" normalizeH="0" baseline="0" noProof="0">
                          <a:ln>
                            <a:noFill/>
                          </a:ln>
                          <a:solidFill>
                            <a:srgbClr val="000000"/>
                          </a:solidFill>
                          <a:effectLst/>
                          <a:uLnTx/>
                          <a:uFillTx/>
                          <a:latin typeface="Cambria Math" panose="02040503050406030204" pitchFamily="18" charset="0"/>
                          <a:ea typeface="Cambria Math" panose="02040503050406030204" pitchFamily="18" charset="0"/>
                          <a:cs typeface="+mn-cs"/>
                        </a:rPr>
                        <m:t>𝑀𝐻𝑧</m:t>
                      </m:r>
                      <m:r>
                        <a:rPr kumimoji="0" lang="en-SG" sz="1600" b="0" i="1" u="none" strike="noStrike" kern="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t>, </m:t>
                      </m:r>
                      <m:r>
                        <a:rPr kumimoji="0" lang="en-SG" sz="1600" b="0" i="1" u="none" strike="noStrike" kern="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t>𝑁𝑐</m:t>
                      </m:r>
                      <m:r>
                        <a:rPr kumimoji="0" lang="en-SG" sz="1600" b="0" i="1" u="none" strike="noStrike" kern="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t>=0,1,…,97</m:t>
                      </m:r>
                    </m:oMath>
                  </m:oMathPara>
                </a14:m>
                <a:endParaRPr kumimoji="0" lang="en-SG" sz="1600" b="0" i="0" u="none" strike="noStrike" kern="0" cap="none" spc="0" normalizeH="0" baseline="0" noProof="0" dirty="0">
                  <a:ln>
                    <a:noFill/>
                  </a:ln>
                  <a:solidFill>
                    <a:srgbClr val="000000"/>
                  </a:solidFill>
                  <a:effectLst/>
                  <a:uLnTx/>
                  <a:uFillTx/>
                  <a:latin typeface="Arial"/>
                  <a:ea typeface="宋体"/>
                  <a:cs typeface="+mn-cs"/>
                </a:endParaRPr>
              </a:p>
            </p:txBody>
          </p:sp>
        </mc:Choice>
        <mc:Fallback xmlns="">
          <p:sp>
            <p:nvSpPr>
              <p:cNvPr id="18" name="TextBox 17">
                <a:extLst>
                  <a:ext uri="{FF2B5EF4-FFF2-40B4-BE49-F238E27FC236}">
                    <a16:creationId xmlns:a16="http://schemas.microsoft.com/office/drawing/2014/main" id="{3BF4A5AE-860C-4C3B-B0D6-BC43AFEEEE51}"/>
                  </a:ext>
                </a:extLst>
              </p:cNvPr>
              <p:cNvSpPr txBox="1">
                <a:spLocks noRot="1" noChangeAspect="1" noMove="1" noResize="1" noEditPoints="1" noAdjustHandles="1" noChangeArrowheads="1" noChangeShapeType="1" noTextEdit="1"/>
              </p:cNvSpPr>
              <p:nvPr/>
            </p:nvSpPr>
            <p:spPr>
              <a:xfrm>
                <a:off x="3824209" y="5724545"/>
                <a:ext cx="4684488" cy="584775"/>
              </a:xfrm>
              <a:prstGeom prst="rect">
                <a:avLst/>
              </a:prstGeom>
              <a:blipFill>
                <a:blip r:embed="rId5"/>
                <a:stretch>
                  <a:fillRect t="-3125" b="-6250"/>
                </a:stretch>
              </a:blipFill>
            </p:spPr>
            <p:txBody>
              <a:bodyPr/>
              <a:lstStyle/>
              <a:p>
                <a:r>
                  <a:rPr lang="en-SG">
                    <a:noFill/>
                  </a:rPr>
                  <a:t> </a:t>
                </a:r>
              </a:p>
            </p:txBody>
          </p:sp>
        </mc:Fallback>
      </mc:AlternateContent>
      <p:sp>
        <p:nvSpPr>
          <p:cNvPr id="20" name="TextBox 19">
            <a:extLst>
              <a:ext uri="{FF2B5EF4-FFF2-40B4-BE49-F238E27FC236}">
                <a16:creationId xmlns:a16="http://schemas.microsoft.com/office/drawing/2014/main" id="{043993E3-1462-4BD0-A33B-BB2CCF59BC3B}"/>
              </a:ext>
            </a:extLst>
          </p:cNvPr>
          <p:cNvSpPr txBox="1"/>
          <p:nvPr/>
        </p:nvSpPr>
        <p:spPr>
          <a:xfrm>
            <a:off x="1818904" y="2780724"/>
            <a:ext cx="1484795" cy="1077218"/>
          </a:xfrm>
          <a:prstGeom prst="rect">
            <a:avLst/>
          </a:prstGeom>
          <a:noFill/>
          <a:ln>
            <a:noFill/>
          </a:ln>
        </p:spPr>
        <p:txBody>
          <a:bodyPr wrap="square" rtlCol="0">
            <a:spAutoFit/>
          </a:bodyPr>
          <a:lstStyle/>
          <a:p>
            <a:pPr eaLnBrk="1" hangingPunct="1">
              <a:spcBef>
                <a:spcPct val="20000"/>
              </a:spcBef>
            </a:pPr>
            <a:r>
              <a:rPr lang="en-US" altLang="zh-CN" sz="1600" dirty="0">
                <a:solidFill>
                  <a:srgbClr val="FF0000"/>
                </a:solidFill>
                <a:latin typeface="+mj-lt"/>
              </a:rPr>
              <a:t>Same center frequencies have different numbers!</a:t>
            </a:r>
            <a:endParaRPr lang="en-SG" sz="1600" dirty="0">
              <a:solidFill>
                <a:srgbClr val="FF0000"/>
              </a:solidFill>
              <a:latin typeface="+mj-lt"/>
            </a:endParaRPr>
          </a:p>
        </p:txBody>
      </p:sp>
    </p:spTree>
    <p:extLst>
      <p:ext uri="{BB962C8B-B14F-4D97-AF65-F5344CB8AC3E}">
        <p14:creationId xmlns:p14="http://schemas.microsoft.com/office/powerpoint/2010/main" val="2508088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a:t>Apr. 2024</a:t>
            </a:r>
            <a:endParaRPr lang="en-US" altLang="en-US" dirty="0"/>
          </a:p>
        </p:txBody>
      </p:sp>
      <p:sp>
        <p:nvSpPr>
          <p:cNvPr id="5" name="页脚占位符 4"/>
          <p:cNvSpPr>
            <a:spLocks noGrp="1"/>
          </p:cNvSpPr>
          <p:nvPr>
            <p:ph type="ftr" sz="quarter" idx="11"/>
          </p:nvPr>
        </p:nvSpPr>
        <p:spPr/>
        <p:txBody>
          <a:bodyPr/>
          <a:lstStyle/>
          <a:p>
            <a:r>
              <a:rPr lang="en-US" altLang="en-US" dirty="0" err="1"/>
              <a:t>Panpan</a:t>
            </a:r>
            <a:r>
              <a:rPr lang="en-US" altLang="en-US" dirty="0"/>
              <a:t> Li,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4</a:t>
            </a:fld>
            <a:endParaRPr lang="en-US" altLang="en-US" dirty="0"/>
          </a:p>
        </p:txBody>
      </p:sp>
      <p:sp>
        <p:nvSpPr>
          <p:cNvPr id="7" name="标题 1"/>
          <p:cNvSpPr>
            <a:spLocks noGrp="1"/>
          </p:cNvSpPr>
          <p:nvPr>
            <p:ph type="title"/>
          </p:nvPr>
        </p:nvSpPr>
        <p:spPr>
          <a:xfrm>
            <a:off x="685800" y="628700"/>
            <a:ext cx="7772400" cy="914400"/>
          </a:xfrm>
        </p:spPr>
        <p:txBody>
          <a:bodyPr/>
          <a:lstStyle/>
          <a:p>
            <a:r>
              <a:rPr lang="en-US" altLang="zh-CN" sz="2600" dirty="0"/>
              <a:t>Background</a:t>
            </a:r>
            <a:endParaRPr lang="zh-CN" altLang="en-US" sz="2600" dirty="0"/>
          </a:p>
        </p:txBody>
      </p:sp>
      <p:graphicFrame>
        <p:nvGraphicFramePr>
          <p:cNvPr id="21" name="Content Placeholder 4">
            <a:extLst>
              <a:ext uri="{FF2B5EF4-FFF2-40B4-BE49-F238E27FC236}">
                <a16:creationId xmlns:a16="http://schemas.microsoft.com/office/drawing/2014/main" id="{6B609CB5-CC04-49CF-A846-99E8CD6C9862}"/>
              </a:ext>
            </a:extLst>
          </p:cNvPr>
          <p:cNvGraphicFramePr>
            <a:graphicFrameLocks/>
          </p:cNvGraphicFramePr>
          <p:nvPr>
            <p:extLst>
              <p:ext uri="{D42A27DB-BD31-4B8C-83A1-F6EECF244321}">
                <p14:modId xmlns:p14="http://schemas.microsoft.com/office/powerpoint/2010/main" val="3090097577"/>
              </p:ext>
            </p:extLst>
          </p:nvPr>
        </p:nvGraphicFramePr>
        <p:xfrm>
          <a:off x="4090664" y="1916832"/>
          <a:ext cx="5029200" cy="4163142"/>
        </p:xfrm>
        <a:graphic>
          <a:graphicData uri="http://schemas.openxmlformats.org/drawingml/2006/table">
            <a:tbl>
              <a:tblPr/>
              <a:tblGrid>
                <a:gridCol w="628650">
                  <a:extLst>
                    <a:ext uri="{9D8B030D-6E8A-4147-A177-3AD203B41FA5}">
                      <a16:colId xmlns:a16="http://schemas.microsoft.com/office/drawing/2014/main" val="2117087581"/>
                    </a:ext>
                  </a:extLst>
                </a:gridCol>
                <a:gridCol w="628650">
                  <a:extLst>
                    <a:ext uri="{9D8B030D-6E8A-4147-A177-3AD203B41FA5}">
                      <a16:colId xmlns:a16="http://schemas.microsoft.com/office/drawing/2014/main" val="3205851504"/>
                    </a:ext>
                  </a:extLst>
                </a:gridCol>
                <a:gridCol w="628650">
                  <a:extLst>
                    <a:ext uri="{9D8B030D-6E8A-4147-A177-3AD203B41FA5}">
                      <a16:colId xmlns:a16="http://schemas.microsoft.com/office/drawing/2014/main" val="4292968999"/>
                    </a:ext>
                  </a:extLst>
                </a:gridCol>
                <a:gridCol w="628650">
                  <a:extLst>
                    <a:ext uri="{9D8B030D-6E8A-4147-A177-3AD203B41FA5}">
                      <a16:colId xmlns:a16="http://schemas.microsoft.com/office/drawing/2014/main" val="1686618232"/>
                    </a:ext>
                  </a:extLst>
                </a:gridCol>
                <a:gridCol w="628650">
                  <a:extLst>
                    <a:ext uri="{9D8B030D-6E8A-4147-A177-3AD203B41FA5}">
                      <a16:colId xmlns:a16="http://schemas.microsoft.com/office/drawing/2014/main" val="2365666693"/>
                    </a:ext>
                  </a:extLst>
                </a:gridCol>
                <a:gridCol w="628650">
                  <a:extLst>
                    <a:ext uri="{9D8B030D-6E8A-4147-A177-3AD203B41FA5}">
                      <a16:colId xmlns:a16="http://schemas.microsoft.com/office/drawing/2014/main" val="4110842854"/>
                    </a:ext>
                  </a:extLst>
                </a:gridCol>
                <a:gridCol w="628650">
                  <a:extLst>
                    <a:ext uri="{9D8B030D-6E8A-4147-A177-3AD203B41FA5}">
                      <a16:colId xmlns:a16="http://schemas.microsoft.com/office/drawing/2014/main" val="3061134946"/>
                    </a:ext>
                  </a:extLst>
                </a:gridCol>
                <a:gridCol w="628650">
                  <a:extLst>
                    <a:ext uri="{9D8B030D-6E8A-4147-A177-3AD203B41FA5}">
                      <a16:colId xmlns:a16="http://schemas.microsoft.com/office/drawing/2014/main" val="2667635215"/>
                    </a:ext>
                  </a:extLst>
                </a:gridCol>
              </a:tblGrid>
              <a:tr h="162642">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u="none" strike="noStrike" dirty="0">
                          <a:effectLst/>
                        </a:rPr>
                        <a:t>Nc</a:t>
                      </a:r>
                      <a:endParaRPr lang="en-SG" sz="10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u="none" strike="noStrike" dirty="0">
                          <a:effectLst/>
                        </a:rPr>
                        <a:t>fc</a:t>
                      </a:r>
                      <a:endParaRPr lang="en-SG" sz="1000" b="0" i="0" u="none" strike="noStrike" dirty="0">
                        <a:effectLst/>
                        <a:latin typeface="Arial" panose="020B0604020202020204" pitchFamily="34" charset="0"/>
                      </a:endParaRPr>
                    </a:p>
                  </a:txBody>
                  <a:tcPr marL="7620" marR="7620" marT="7620" marB="0" anchor="ctr">
                    <a:lnL w="12700" cmpd="sng">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u="none" strike="noStrike" dirty="0">
                          <a:effectLst/>
                        </a:rPr>
                        <a:t>Nc</a:t>
                      </a:r>
                      <a:endParaRPr lang="en-SG" sz="10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u="none" strike="noStrike" dirty="0">
                          <a:effectLst/>
                        </a:rPr>
                        <a:t>fc</a:t>
                      </a:r>
                      <a:endParaRPr lang="en-SG" sz="1000" b="0" i="0" u="none" strike="noStrike" dirty="0">
                        <a:effectLst/>
                        <a:latin typeface="Arial" panose="020B0604020202020204" pitchFamily="34" charset="0"/>
                      </a:endParaRPr>
                    </a:p>
                  </a:txBody>
                  <a:tcPr marL="7620" marR="7620" marT="7620" marB="0" anchor="ctr">
                    <a:lnL w="12700" cmpd="sng">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u="none" strike="noStrike" dirty="0">
                          <a:effectLst/>
                        </a:rPr>
                        <a:t>Nc</a:t>
                      </a:r>
                      <a:endParaRPr lang="en-SG" sz="10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u="none" strike="noStrike" dirty="0">
                          <a:effectLst/>
                        </a:rPr>
                        <a:t>fc</a:t>
                      </a:r>
                      <a:endParaRPr lang="en-SG" sz="1000" b="0" i="0" u="none" strike="noStrike" dirty="0">
                        <a:effectLst/>
                        <a:latin typeface="Arial" panose="020B0604020202020204" pitchFamily="34" charset="0"/>
                      </a:endParaRPr>
                    </a:p>
                  </a:txBody>
                  <a:tcPr marL="7620" marR="7620" marT="7620" marB="0" anchor="ctr">
                    <a:lnL w="12700" cmpd="sng">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u="none" strike="noStrike" dirty="0">
                          <a:effectLst/>
                        </a:rPr>
                        <a:t>Nc</a:t>
                      </a:r>
                      <a:endParaRPr lang="en-SG" sz="10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u="none" strike="noStrike" dirty="0">
                          <a:effectLst/>
                        </a:rPr>
                        <a:t>fc</a:t>
                      </a:r>
                      <a:endParaRPr lang="en-SG" sz="1000" b="0" i="0" u="none" strike="noStrike" dirty="0">
                        <a:effectLst/>
                        <a:latin typeface="Arial" panose="020B0604020202020204" pitchFamily="34" charset="0"/>
                      </a:endParaRPr>
                    </a:p>
                  </a:txBody>
                  <a:tcPr marL="7620" marR="7620" marT="7620" marB="0" anchor="ctr">
                    <a:lnL w="12700" cmpd="sng">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2527369436"/>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3300"/>
                          </a:solidFill>
                          <a:effectLst/>
                          <a:latin typeface="Arial" panose="020B0604020202020204" pitchFamily="34" charset="0"/>
                        </a:rPr>
                        <a:t>0/ 16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3300"/>
                          </a:solidFill>
                          <a:effectLst/>
                          <a:latin typeface="Arial" panose="020B0604020202020204" pitchFamily="34" charset="0"/>
                        </a:rPr>
                        <a:t>499.2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41</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3619.2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66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6739.2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91</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9859.2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067925653"/>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17</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624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42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3744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67</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6864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3300"/>
                          </a:solidFill>
                          <a:effectLst/>
                          <a:latin typeface="Arial" panose="020B0604020202020204" pitchFamily="34" charset="0"/>
                        </a:rPr>
                        <a:t>14/ 92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3300"/>
                          </a:solidFill>
                          <a:effectLst/>
                          <a:latin typeface="Arial" panose="020B0604020202020204" pitchFamily="34" charset="0"/>
                        </a:rPr>
                        <a:t>9984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46333164"/>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748.8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43</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3868.8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0000"/>
                          </a:solidFill>
                          <a:effectLst/>
                          <a:latin typeface="Arial" panose="020B0604020202020204" pitchFamily="34" charset="0"/>
                        </a:rPr>
                        <a:t>6/ 68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3300"/>
                          </a:solidFill>
                          <a:effectLst/>
                          <a:latin typeface="Arial" panose="020B0604020202020204" pitchFamily="34" charset="0"/>
                        </a:rPr>
                        <a:t>6988.8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93</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10108.8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4227973690"/>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19</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873.6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0000"/>
                          </a:solidFill>
                          <a:effectLst/>
                          <a:latin typeface="Arial" panose="020B0604020202020204" pitchFamily="34" charset="0"/>
                        </a:rPr>
                        <a:t>2/ 44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3300"/>
                          </a:solidFill>
                          <a:effectLst/>
                          <a:latin typeface="Arial" panose="020B0604020202020204" pitchFamily="34" charset="0"/>
                        </a:rPr>
                        <a:t>3993.6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chemeClr val="tx1"/>
                          </a:solidFill>
                          <a:effectLst/>
                          <a:latin typeface="Arial" panose="020B0604020202020204" pitchFamily="34" charset="0"/>
                        </a:rPr>
                        <a:t>69</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7113.6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94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10233.6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2310165398"/>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998.4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45</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4118.4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chemeClr val="tx1"/>
                          </a:solidFill>
                          <a:effectLst/>
                          <a:latin typeface="Arial" panose="020B0604020202020204" pitchFamily="34" charset="0"/>
                        </a:rPr>
                        <a:t>70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7238.4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95</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10358.4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952478957"/>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21</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1123.2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46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4243.2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chemeClr val="tx1"/>
                          </a:solidFill>
                          <a:effectLst/>
                          <a:latin typeface="Arial" panose="020B0604020202020204" pitchFamily="34" charset="0"/>
                        </a:rPr>
                        <a:t>71</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7363.2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96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10483.2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143293836"/>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1248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47</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4368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0000"/>
                          </a:solidFill>
                          <a:effectLst/>
                          <a:latin typeface="Arial" panose="020B0604020202020204" pitchFamily="34" charset="0"/>
                        </a:rPr>
                        <a:t>8/ 72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3300"/>
                          </a:solidFill>
                          <a:effectLst/>
                          <a:latin typeface="Arial" panose="020B0604020202020204" pitchFamily="34" charset="0"/>
                        </a:rPr>
                        <a:t>7488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97</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10608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233300971"/>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23</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1372.8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0000"/>
                          </a:solidFill>
                          <a:effectLst/>
                          <a:latin typeface="Arial" panose="020B0604020202020204" pitchFamily="34" charset="0"/>
                        </a:rPr>
                        <a:t>3/ 48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3300"/>
                          </a:solidFill>
                          <a:effectLst/>
                          <a:latin typeface="Arial" panose="020B0604020202020204" pitchFamily="34" charset="0"/>
                        </a:rPr>
                        <a:t>4492.8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chemeClr val="tx1"/>
                          </a:solidFill>
                          <a:effectLst/>
                          <a:latin typeface="Arial" panose="020B0604020202020204" pitchFamily="34" charset="0"/>
                        </a:rPr>
                        <a:t>73</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7612.8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98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10732.8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666491165"/>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1497.6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49</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4617.6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chemeClr val="tx1"/>
                          </a:solidFill>
                          <a:effectLst/>
                          <a:latin typeface="Arial" panose="020B0604020202020204" pitchFamily="34" charset="0"/>
                        </a:rPr>
                        <a:t>74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7737.6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99</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10857.6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978554727"/>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25</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1622.4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50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4742.4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chemeClr val="tx1"/>
                          </a:solidFill>
                          <a:effectLst/>
                          <a:latin typeface="Arial" panose="020B0604020202020204" pitchFamily="34" charset="0"/>
                        </a:rPr>
                        <a:t>75</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7862.4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100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10982.4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649709761"/>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1747.2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51</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4867.2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0000"/>
                          </a:solidFill>
                          <a:effectLst/>
                          <a:latin typeface="Arial" panose="020B0604020202020204" pitchFamily="34" charset="0"/>
                        </a:rPr>
                        <a:t>9/ 76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3300"/>
                          </a:solidFill>
                          <a:effectLst/>
                          <a:latin typeface="Arial" panose="020B0604020202020204" pitchFamily="34" charset="0"/>
                        </a:rPr>
                        <a:t>7987.2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101</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11107.2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983784579"/>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27</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1872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chemeClr val="tx1"/>
                          </a:solidFill>
                          <a:effectLst/>
                          <a:latin typeface="Arial" panose="020B0604020202020204" pitchFamily="34" charset="0"/>
                        </a:rPr>
                        <a:t>52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4992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chemeClr val="tx1"/>
                          </a:solidFill>
                          <a:effectLst/>
                          <a:latin typeface="Arial" panose="020B0604020202020204" pitchFamily="34" charset="0"/>
                        </a:rPr>
                        <a:t>77</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8112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102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11232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129790523"/>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1996.8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chemeClr val="tx1"/>
                          </a:solidFill>
                          <a:effectLst/>
                          <a:latin typeface="Arial" panose="020B0604020202020204" pitchFamily="34" charset="0"/>
                        </a:rPr>
                        <a:t>53</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5116.8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chemeClr val="tx1"/>
                          </a:solidFill>
                          <a:effectLst/>
                          <a:latin typeface="Arial" panose="020B0604020202020204" pitchFamily="34" charset="0"/>
                        </a:rPr>
                        <a:t>78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8236.8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103</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11356.8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839510857"/>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29</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2121.6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chemeClr val="tx1"/>
                          </a:solidFill>
                          <a:effectLst/>
                          <a:latin typeface="Arial" panose="020B0604020202020204" pitchFamily="34" charset="0"/>
                        </a:rPr>
                        <a:t>54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5241.6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79</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8361.6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104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11481.6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869974961"/>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30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2246.4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chemeClr val="tx1"/>
                          </a:solidFill>
                          <a:effectLst/>
                          <a:latin typeface="Arial" panose="020B0604020202020204" pitchFamily="34" charset="0"/>
                        </a:rPr>
                        <a:t>55</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5366.4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0000"/>
                          </a:solidFill>
                          <a:effectLst/>
                          <a:latin typeface="Arial" panose="020B0604020202020204" pitchFamily="34" charset="0"/>
                        </a:rPr>
                        <a:t>10/ 80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3300"/>
                          </a:solidFill>
                          <a:effectLst/>
                          <a:latin typeface="Arial" panose="020B0604020202020204" pitchFamily="34" charset="0"/>
                        </a:rPr>
                        <a:t>8486.4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105</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11606.4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102883835"/>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31</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2371.2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chemeClr val="tx1"/>
                          </a:solidFill>
                          <a:effectLst/>
                          <a:latin typeface="Arial" panose="020B0604020202020204" pitchFamily="34" charset="0"/>
                        </a:rPr>
                        <a:t>56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5491.2</a:t>
                      </a:r>
                      <a:endParaRPr lang="en-SG" sz="1000" b="0" i="0" u="none" strike="noStrike" dirty="0">
                        <a:solidFill>
                          <a:srgbClr val="000000"/>
                        </a:solidFill>
                        <a:effectLst/>
                        <a:latin typeface="Arial" panose="020B0604020202020204" pitchFamily="34" charset="0"/>
                      </a:endParaRP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81</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8611.2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106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11731.2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4114044641"/>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32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2496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chemeClr val="tx1"/>
                          </a:solidFill>
                          <a:effectLst/>
                          <a:latin typeface="Arial" panose="020B0604020202020204" pitchFamily="34" charset="0"/>
                        </a:rPr>
                        <a:t>57</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5616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82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8736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107</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11856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4075447195"/>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33</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2620.8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chemeClr val="tx1"/>
                          </a:solidFill>
                          <a:effectLst/>
                          <a:latin typeface="Arial" panose="020B0604020202020204" pitchFamily="34" charset="0"/>
                        </a:rPr>
                        <a:t>58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5740.8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83</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8860.8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108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a:solidFill>
                            <a:srgbClr val="000000"/>
                          </a:solidFill>
                          <a:effectLst/>
                          <a:latin typeface="Arial" panose="020B0604020202020204" pitchFamily="34" charset="0"/>
                        </a:rPr>
                        <a:t>11980.8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2200642748"/>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34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2745.6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chemeClr val="tx1"/>
                          </a:solidFill>
                          <a:effectLst/>
                          <a:latin typeface="Arial" panose="020B0604020202020204" pitchFamily="34" charset="0"/>
                        </a:rPr>
                        <a:t>59</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5865.6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0000"/>
                          </a:solidFill>
                          <a:effectLst/>
                          <a:latin typeface="Arial" panose="020B0604020202020204" pitchFamily="34" charset="0"/>
                        </a:rPr>
                        <a:t>12/ 84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3300"/>
                          </a:solidFill>
                          <a:effectLst/>
                          <a:latin typeface="Arial" panose="020B0604020202020204" pitchFamily="34" charset="0"/>
                        </a:rPr>
                        <a:t>8985.6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109</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12105.6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106769125"/>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35</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2870.4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chemeClr val="tx1"/>
                          </a:solidFill>
                          <a:effectLst/>
                          <a:latin typeface="Arial" panose="020B0604020202020204" pitchFamily="34" charset="0"/>
                        </a:rPr>
                        <a:t>60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5990.4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85</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9110.4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110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12230.4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576060268"/>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36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2995.2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61</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6115.2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86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9235.2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111</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12355.2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2434062582"/>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37</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3120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62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6240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87</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9360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112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12480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2013647148"/>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38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3244.8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63</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6364.8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0000"/>
                          </a:solidFill>
                          <a:effectLst/>
                          <a:latin typeface="Arial" panose="020B0604020202020204" pitchFamily="34" charset="0"/>
                        </a:rPr>
                        <a:t>13/ 88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3300"/>
                          </a:solidFill>
                          <a:effectLst/>
                          <a:latin typeface="Arial" panose="020B0604020202020204" pitchFamily="34" charset="0"/>
                        </a:rPr>
                        <a:t>9484.8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113</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12604.8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934342279"/>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39</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3369.6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0000"/>
                          </a:solidFill>
                          <a:effectLst/>
                          <a:latin typeface="Arial" panose="020B0604020202020204" pitchFamily="34" charset="0"/>
                        </a:rPr>
                        <a:t>5/ 64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0000"/>
                          </a:solidFill>
                          <a:effectLst/>
                          <a:latin typeface="Arial" panose="020B0604020202020204" pitchFamily="34" charset="0"/>
                        </a:rPr>
                        <a:t>6489.6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89</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9609.6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endParaRPr lang="en-SG" sz="10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endParaRPr lang="en-SG" sz="1000" b="0" i="0" u="none" strike="noStrike" dirty="0">
                        <a:solidFill>
                          <a:srgbClr val="000000"/>
                        </a:solidFill>
                        <a:effectLst/>
                        <a:latin typeface="Arial" panose="020B0604020202020204" pitchFamily="34" charset="0"/>
                      </a:endParaRP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761792772"/>
                  </a:ext>
                </a:extLst>
              </a:tr>
              <a:tr h="158086">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3300"/>
                          </a:solidFill>
                          <a:effectLst/>
                          <a:latin typeface="Arial" panose="020B0604020202020204" pitchFamily="34" charset="0"/>
                        </a:rPr>
                        <a:t>1/ 40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FF0000"/>
                          </a:solidFill>
                          <a:effectLst/>
                          <a:latin typeface="Arial" panose="020B0604020202020204" pitchFamily="34" charset="0"/>
                        </a:rPr>
                        <a:t>3494.4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65</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effectLst/>
                          <a:latin typeface="Arial" panose="020B0604020202020204" pitchFamily="34" charset="0"/>
                        </a:rPr>
                        <a:t>6614.4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90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000" b="0" i="0" u="none" strike="noStrike" dirty="0">
                          <a:solidFill>
                            <a:srgbClr val="000000"/>
                          </a:solidFill>
                          <a:effectLst/>
                          <a:latin typeface="Arial" panose="020B0604020202020204" pitchFamily="34" charset="0"/>
                        </a:rPr>
                        <a:t>9734.4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endParaRPr lang="en-SG" sz="10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endParaRPr lang="en-SG" sz="1000" b="0" i="0" u="none" strike="noStrike" dirty="0">
                        <a:solidFill>
                          <a:srgbClr val="000000"/>
                        </a:solidFill>
                        <a:effectLst/>
                        <a:latin typeface="Arial" panose="020B0604020202020204" pitchFamily="34" charset="0"/>
                      </a:endParaRP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482502757"/>
                  </a:ext>
                </a:extLst>
              </a:tr>
            </a:tbl>
          </a:graphicData>
        </a:graphic>
      </p:graphicFrame>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2B1E5EB7-43AD-43E6-A320-85799BD3351E}"/>
                  </a:ext>
                </a:extLst>
              </p:cNvPr>
              <p:cNvSpPr txBox="1"/>
              <p:nvPr/>
            </p:nvSpPr>
            <p:spPr>
              <a:xfrm>
                <a:off x="35496" y="2765230"/>
                <a:ext cx="3971800" cy="2215991"/>
              </a:xfrm>
              <a:prstGeom prst="rect">
                <a:avLst/>
              </a:prstGeom>
              <a:noFill/>
              <a:ln>
                <a:solidFill>
                  <a:schemeClr val="tx1"/>
                </a:solidFill>
              </a:ln>
            </p:spPr>
            <p:txBody>
              <a:bodyPr wrap="square" rtlCol="0">
                <a:spAutoFit/>
              </a:bodyPr>
              <a:lstStyle/>
              <a:p>
                <a:r>
                  <a:rPr lang="en-SG" altLang="zh-CN" sz="1800" b="1" dirty="0"/>
                  <a:t>Resolution of CID 237 (DCN-198r0):</a:t>
                </a:r>
              </a:p>
              <a:p>
                <a:pPr/>
                <a14:m>
                  <m:oMathPara xmlns:m="http://schemas.openxmlformats.org/officeDocument/2006/math">
                    <m:oMathParaPr>
                      <m:jc m:val="centerGroup"/>
                    </m:oMathParaPr>
                    <m:oMath xmlns:m="http://schemas.openxmlformats.org/officeDocument/2006/math">
                      <m:sSub>
                        <m:sSubPr>
                          <m:ctrlPr>
                            <a:rPr kumimoji="0" lang="en-SG" sz="1600" b="1" i="1" u="none" strike="noStrike" kern="0" cap="none" spc="0" normalizeH="0" baseline="0" noProof="0" smtClean="0">
                              <a:ln>
                                <a:noFill/>
                              </a:ln>
                              <a:solidFill>
                                <a:srgbClr val="000000"/>
                              </a:solidFill>
                              <a:effectLst/>
                              <a:uLnTx/>
                              <a:uFillTx/>
                              <a:latin typeface="Cambria Math" panose="02040503050406030204" pitchFamily="18" charset="0"/>
                              <a:cs typeface="+mn-cs"/>
                            </a:rPr>
                          </m:ctrlPr>
                        </m:sSubPr>
                        <m:e>
                          <m:r>
                            <a:rPr kumimoji="0" lang="en-US" sz="1600" b="1" i="1" u="none" strike="noStrike" kern="0" cap="none" spc="0" normalizeH="0" baseline="0" noProof="0">
                              <a:ln>
                                <a:noFill/>
                              </a:ln>
                              <a:solidFill>
                                <a:srgbClr val="000000"/>
                              </a:solidFill>
                              <a:effectLst/>
                              <a:uLnTx/>
                              <a:uFillTx/>
                              <a:latin typeface="Cambria Math" panose="02040503050406030204" pitchFamily="18" charset="0"/>
                              <a:cs typeface="+mn-cs"/>
                            </a:rPr>
                            <m:t>𝑓</m:t>
                          </m:r>
                        </m:e>
                        <m:sub>
                          <m:r>
                            <a:rPr kumimoji="0" lang="en-US" sz="1600" b="1" i="1" u="none" strike="noStrike" kern="0" cap="none" spc="0" normalizeH="0" baseline="0" noProof="0">
                              <a:ln>
                                <a:noFill/>
                              </a:ln>
                              <a:solidFill>
                                <a:srgbClr val="000000"/>
                              </a:solidFill>
                              <a:effectLst/>
                              <a:uLnTx/>
                              <a:uFillTx/>
                              <a:latin typeface="Cambria Math" panose="02040503050406030204" pitchFamily="18" charset="0"/>
                              <a:cs typeface="+mn-cs"/>
                            </a:rPr>
                            <m:t>𝑐</m:t>
                          </m:r>
                        </m:sub>
                      </m:sSub>
                      <m:r>
                        <a:rPr kumimoji="0" lang="en-US" sz="1600" b="1" i="1" u="none" strike="noStrike" kern="0" cap="none" spc="0" normalizeH="0" baseline="0" noProof="0">
                          <a:ln>
                            <a:noFill/>
                          </a:ln>
                          <a:solidFill>
                            <a:srgbClr val="000000"/>
                          </a:solidFill>
                          <a:effectLst/>
                          <a:uLnTx/>
                          <a:uFillTx/>
                          <a:latin typeface="Cambria Math" panose="02040503050406030204" pitchFamily="18" charset="0"/>
                          <a:cs typeface="+mn-cs"/>
                        </a:rPr>
                        <m:t>=499.2</m:t>
                      </m:r>
                      <m:r>
                        <a:rPr kumimoji="0" lang="en-US" sz="1600" b="1" i="1" u="none" strike="noStrike" kern="0" cap="none" spc="0" normalizeH="0" baseline="0" noProof="0">
                          <a:ln>
                            <a:noFill/>
                          </a:ln>
                          <a:solidFill>
                            <a:srgbClr val="000000"/>
                          </a:solidFill>
                          <a:effectLst/>
                          <a:uLnTx/>
                          <a:uFillTx/>
                          <a:latin typeface="Cambria Math" panose="02040503050406030204" pitchFamily="18" charset="0"/>
                          <a:cs typeface="+mn-cs"/>
                        </a:rPr>
                        <m:t>𝑀𝐻𝑧</m:t>
                      </m:r>
                      <m:r>
                        <a:rPr kumimoji="0" lang="en-US" sz="1600" b="1" i="1" u="none" strike="noStrike" kern="0" cap="none" spc="0" normalizeH="0" baseline="0" noProof="0">
                          <a:ln>
                            <a:noFill/>
                          </a:ln>
                          <a:solidFill>
                            <a:srgbClr val="000000"/>
                          </a:solidFill>
                          <a:effectLst/>
                          <a:uLnTx/>
                          <a:uFillTx/>
                          <a:latin typeface="Cambria Math" panose="02040503050406030204" pitchFamily="18" charset="0"/>
                          <a:cs typeface="+mn-cs"/>
                        </a:rPr>
                        <m:t>+(</m:t>
                      </m:r>
                      <m:r>
                        <a:rPr kumimoji="0" lang="en-US" sz="1600" b="1" i="1" u="none" strike="noStrike" kern="0" cap="none" spc="0" normalizeH="0" baseline="0" noProof="0">
                          <a:ln>
                            <a:noFill/>
                          </a:ln>
                          <a:solidFill>
                            <a:srgbClr val="000000"/>
                          </a:solidFill>
                          <a:effectLst/>
                          <a:uLnTx/>
                          <a:uFillTx/>
                          <a:latin typeface="Cambria Math" panose="02040503050406030204" pitchFamily="18" charset="0"/>
                          <a:cs typeface="+mn-cs"/>
                        </a:rPr>
                        <m:t>𝑁𝑐</m:t>
                      </m:r>
                      <m:r>
                        <a:rPr kumimoji="0" lang="en-SG" sz="1600" b="1" i="1" u="none" strike="noStrike" kern="0" cap="none" spc="0" normalizeH="0" baseline="0" noProof="0" smtClean="0">
                          <a:ln>
                            <a:noFill/>
                          </a:ln>
                          <a:solidFill>
                            <a:srgbClr val="000000"/>
                          </a:solidFill>
                          <a:effectLst/>
                          <a:uLnTx/>
                          <a:uFillTx/>
                          <a:latin typeface="Cambria Math" panose="02040503050406030204" pitchFamily="18" charset="0"/>
                          <a:cs typeface="+mn-cs"/>
                        </a:rPr>
                        <m:t>−</m:t>
                      </m:r>
                      <m:r>
                        <a:rPr kumimoji="0" lang="en-SG" sz="1600" b="0" i="0" u="none" strike="noStrike" kern="0" cap="none" spc="0" normalizeH="0" baseline="0" noProof="0" smtClean="0">
                          <a:ln>
                            <a:noFill/>
                          </a:ln>
                          <a:solidFill>
                            <a:srgbClr val="000000"/>
                          </a:solidFill>
                          <a:effectLst/>
                          <a:uLnTx/>
                          <a:uFillTx/>
                          <a:latin typeface="Cambria Math" panose="02040503050406030204" pitchFamily="18" charset="0"/>
                          <a:cs typeface="+mn-cs"/>
                        </a:rPr>
                        <m:t>16)</m:t>
                      </m:r>
                      <m:r>
                        <a:rPr kumimoji="0" lang="en-US" sz="1600" b="1" i="1" u="none" strike="noStrike" kern="0" cap="none" spc="0" normalizeH="0" baseline="0" noProof="0">
                          <a:ln>
                            <a:noFill/>
                          </a:ln>
                          <a:solidFill>
                            <a:srgbClr val="000000"/>
                          </a:solidFill>
                          <a:effectLst/>
                          <a:uLnTx/>
                          <a:uFillTx/>
                          <a:latin typeface="Cambria Math" panose="02040503050406030204" pitchFamily="18" charset="0"/>
                          <a:ea typeface="Cambria Math" panose="02040503050406030204" pitchFamily="18" charset="0"/>
                          <a:cs typeface="+mn-cs"/>
                        </a:rPr>
                        <m:t>×124.8</m:t>
                      </m:r>
                      <m:r>
                        <a:rPr kumimoji="0" lang="en-US" sz="1600" b="0" i="1" u="none" strike="noStrike" kern="0" cap="none" spc="0" normalizeH="0" baseline="0" noProof="0">
                          <a:ln>
                            <a:noFill/>
                          </a:ln>
                          <a:solidFill>
                            <a:srgbClr val="000000"/>
                          </a:solidFill>
                          <a:effectLst/>
                          <a:uLnTx/>
                          <a:uFillTx/>
                          <a:latin typeface="Cambria Math" panose="02040503050406030204" pitchFamily="18" charset="0"/>
                          <a:ea typeface="Cambria Math" panose="02040503050406030204" pitchFamily="18" charset="0"/>
                          <a:cs typeface="+mn-cs"/>
                        </a:rPr>
                        <m:t>𝑀𝐻𝑧</m:t>
                      </m:r>
                      <m:r>
                        <a:rPr kumimoji="0" lang="en-SG" sz="1600" b="0" i="1" u="none" strike="noStrike" kern="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t>, </m:t>
                      </m:r>
                    </m:oMath>
                  </m:oMathPara>
                </a14:m>
                <a:endParaRPr kumimoji="0" lang="en-SG" sz="1600" b="0" i="1" u="none" strike="noStrike" kern="0" cap="none" spc="0" normalizeH="0" baseline="0" noProof="0" dirty="0">
                  <a:ln>
                    <a:noFill/>
                  </a:ln>
                  <a:solidFill>
                    <a:srgbClr val="000000"/>
                  </a:solidFill>
                  <a:effectLst/>
                  <a:uLnTx/>
                  <a:uFillTx/>
                  <a:latin typeface="Cambria Math" panose="02040503050406030204" pitchFamily="18" charset="0"/>
                  <a:ea typeface="Cambria Math" panose="02040503050406030204" pitchFamily="18" charset="0"/>
                  <a:cs typeface="+mn-cs"/>
                </a:endParaRPr>
              </a:p>
              <a:p>
                <a:pPr/>
                <a14:m>
                  <m:oMathPara xmlns:m="http://schemas.openxmlformats.org/officeDocument/2006/math">
                    <m:oMathParaPr>
                      <m:jc m:val="centerGroup"/>
                    </m:oMathParaPr>
                    <m:oMath xmlns:m="http://schemas.openxmlformats.org/officeDocument/2006/math">
                      <m:r>
                        <a:rPr kumimoji="0" lang="en-SG" sz="1600" b="0" i="1" u="none" strike="noStrike" kern="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t>𝑁𝑐</m:t>
                      </m:r>
                      <m:r>
                        <a:rPr kumimoji="0" lang="en-SG" sz="1600" b="0" i="1" u="none" strike="noStrike" kern="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t>=16,…,113</m:t>
                      </m:r>
                    </m:oMath>
                  </m:oMathPara>
                </a14:m>
                <a:endParaRPr kumimoji="0" lang="en-SG" sz="1600" b="0" i="0" u="none" strike="noStrike" kern="0" cap="none" spc="0" normalizeH="0" baseline="0" noProof="0" dirty="0">
                  <a:ln>
                    <a:noFill/>
                  </a:ln>
                  <a:solidFill>
                    <a:srgbClr val="000000"/>
                  </a:solidFill>
                  <a:effectLst/>
                  <a:uLnTx/>
                  <a:uFillTx/>
                  <a:latin typeface="Arial"/>
                  <a:ea typeface="宋体"/>
                  <a:cs typeface="+mn-cs"/>
                </a:endParaRPr>
              </a:p>
              <a:p>
                <a:endParaRPr kumimoji="0" lang="en-SG" sz="1800" b="0" i="0" u="none" strike="noStrike" kern="0" cap="none" spc="0" normalizeH="0" baseline="0" noProof="0" dirty="0">
                  <a:ln>
                    <a:noFill/>
                  </a:ln>
                  <a:solidFill>
                    <a:srgbClr val="000000"/>
                  </a:solidFill>
                  <a:effectLst/>
                  <a:uLnTx/>
                  <a:uFillTx/>
                  <a:latin typeface="Arial"/>
                  <a:ea typeface="宋体"/>
                  <a:cs typeface="+mn-cs"/>
                </a:endParaRPr>
              </a:p>
              <a:p>
                <a:r>
                  <a:rPr lang="en-US" altLang="zh-CN" sz="1800" b="1" dirty="0">
                    <a:latin typeface="+mj-lt"/>
                  </a:rPr>
                  <a:t>Concern:</a:t>
                </a:r>
              </a:p>
              <a:p>
                <a:r>
                  <a:rPr lang="en-US" altLang="zh-CN" sz="1800" dirty="0">
                    <a:latin typeface="+mj-lt"/>
                  </a:rPr>
                  <a:t>Existing channels with 499.2 MHz bandwidth all have duplicated numbers.</a:t>
                </a:r>
                <a:endParaRPr lang="en-SG" sz="1800" dirty="0">
                  <a:latin typeface="+mj-lt"/>
                </a:endParaRPr>
              </a:p>
              <a:p>
                <a:endParaRPr kumimoji="0" lang="en-SG" sz="1600" b="0" i="0" u="none" strike="noStrike" kern="0" cap="none" spc="0" normalizeH="0" baseline="0" noProof="0" dirty="0">
                  <a:ln>
                    <a:noFill/>
                  </a:ln>
                  <a:solidFill>
                    <a:srgbClr val="000000"/>
                  </a:solidFill>
                  <a:effectLst/>
                  <a:uLnTx/>
                  <a:uFillTx/>
                  <a:latin typeface="Arial"/>
                  <a:ea typeface="宋体"/>
                  <a:cs typeface="+mn-cs"/>
                </a:endParaRPr>
              </a:p>
            </p:txBody>
          </p:sp>
        </mc:Choice>
        <mc:Fallback xmlns="">
          <p:sp>
            <p:nvSpPr>
              <p:cNvPr id="9" name="TextBox 8">
                <a:extLst>
                  <a:ext uri="{FF2B5EF4-FFF2-40B4-BE49-F238E27FC236}">
                    <a16:creationId xmlns:a16="http://schemas.microsoft.com/office/drawing/2014/main" id="{2B1E5EB7-43AD-43E6-A320-85799BD3351E}"/>
                  </a:ext>
                </a:extLst>
              </p:cNvPr>
              <p:cNvSpPr txBox="1">
                <a:spLocks noRot="1" noChangeAspect="1" noMove="1" noResize="1" noEditPoints="1" noAdjustHandles="1" noChangeArrowheads="1" noChangeShapeType="1" noTextEdit="1"/>
              </p:cNvSpPr>
              <p:nvPr/>
            </p:nvSpPr>
            <p:spPr>
              <a:xfrm>
                <a:off x="35496" y="2765230"/>
                <a:ext cx="3971800" cy="2215991"/>
              </a:xfrm>
              <a:prstGeom prst="rect">
                <a:avLst/>
              </a:prstGeom>
              <a:blipFill>
                <a:blip r:embed="rId2"/>
                <a:stretch>
                  <a:fillRect l="-1225" t="-1370"/>
                </a:stretch>
              </a:blipFill>
              <a:ln>
                <a:solidFill>
                  <a:schemeClr val="tx1"/>
                </a:solidFill>
              </a:ln>
            </p:spPr>
            <p:txBody>
              <a:bodyPr/>
              <a:lstStyle/>
              <a:p>
                <a:r>
                  <a:rPr lang="en-SG">
                    <a:noFill/>
                  </a:rPr>
                  <a:t> </a:t>
                </a:r>
              </a:p>
            </p:txBody>
          </p:sp>
        </mc:Fallback>
      </mc:AlternateContent>
    </p:spTree>
    <p:extLst>
      <p:ext uri="{BB962C8B-B14F-4D97-AF65-F5344CB8AC3E}">
        <p14:creationId xmlns:p14="http://schemas.microsoft.com/office/powerpoint/2010/main" val="3157683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a:t>Apr. 2024</a:t>
            </a:r>
            <a:endParaRPr lang="en-US" altLang="en-US" dirty="0"/>
          </a:p>
        </p:txBody>
      </p:sp>
      <p:sp>
        <p:nvSpPr>
          <p:cNvPr id="5" name="页脚占位符 4"/>
          <p:cNvSpPr>
            <a:spLocks noGrp="1"/>
          </p:cNvSpPr>
          <p:nvPr>
            <p:ph type="ftr" sz="quarter" idx="11"/>
          </p:nvPr>
        </p:nvSpPr>
        <p:spPr/>
        <p:txBody>
          <a:bodyPr/>
          <a:lstStyle/>
          <a:p>
            <a:r>
              <a:rPr lang="en-US" altLang="en-US" dirty="0" err="1"/>
              <a:t>Panpan</a:t>
            </a:r>
            <a:r>
              <a:rPr lang="en-US" altLang="en-US" dirty="0"/>
              <a:t> Li,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5</a:t>
            </a:fld>
            <a:endParaRPr lang="en-US" altLang="en-US" dirty="0"/>
          </a:p>
        </p:txBody>
      </p:sp>
      <p:sp>
        <p:nvSpPr>
          <p:cNvPr id="7" name="标题 1"/>
          <p:cNvSpPr>
            <a:spLocks noGrp="1"/>
          </p:cNvSpPr>
          <p:nvPr>
            <p:ph type="title"/>
          </p:nvPr>
        </p:nvSpPr>
        <p:spPr>
          <a:xfrm>
            <a:off x="685800" y="628701"/>
            <a:ext cx="7772400" cy="914400"/>
          </a:xfrm>
        </p:spPr>
        <p:txBody>
          <a:bodyPr/>
          <a:lstStyle/>
          <a:p>
            <a:r>
              <a:rPr lang="en-US" altLang="zh-CN" sz="2800" dirty="0">
                <a:solidFill>
                  <a:schemeClr val="tx1"/>
                </a:solidFill>
              </a:rPr>
              <a:t>Why One-to-one Channel Numbering is Preferable?</a:t>
            </a:r>
            <a:endParaRPr lang="zh-CN" altLang="en-US" sz="2800" dirty="0">
              <a:solidFill>
                <a:schemeClr val="tx1"/>
              </a:solidFill>
            </a:endParaRPr>
          </a:p>
        </p:txBody>
      </p:sp>
      <p:sp>
        <p:nvSpPr>
          <p:cNvPr id="8" name="内容占位符 2"/>
          <p:cNvSpPr>
            <a:spLocks noGrp="1"/>
          </p:cNvSpPr>
          <p:nvPr>
            <p:ph idx="1"/>
          </p:nvPr>
        </p:nvSpPr>
        <p:spPr>
          <a:xfrm>
            <a:off x="723900" y="1700808"/>
            <a:ext cx="7772400" cy="4104456"/>
          </a:xfrm>
        </p:spPr>
        <p:txBody>
          <a:bodyPr/>
          <a:lstStyle/>
          <a:p>
            <a:pPr algn="just">
              <a:lnSpc>
                <a:spcPct val="160000"/>
              </a:lnSpc>
              <a:buFont typeface="Wingdings" panose="05000000000000000000" pitchFamily="2" charset="2"/>
              <a:buChar char="§"/>
            </a:pPr>
            <a:r>
              <a:rPr lang="en-US" altLang="zh-CN" sz="2000" dirty="0">
                <a:latin typeface="+mj-lt"/>
              </a:rPr>
              <a:t>To our best knowledge, there is no non-one-to-one channel numbering in any IEEE 802 standards. </a:t>
            </a:r>
          </a:p>
          <a:p>
            <a:pPr algn="just">
              <a:lnSpc>
                <a:spcPct val="160000"/>
              </a:lnSpc>
              <a:buFont typeface="Wingdings" panose="05000000000000000000" pitchFamily="2" charset="2"/>
              <a:buChar char="§"/>
            </a:pPr>
            <a:endParaRPr lang="en-US" altLang="zh-CN" sz="2400" dirty="0">
              <a:latin typeface="+mj-lt"/>
            </a:endParaRPr>
          </a:p>
        </p:txBody>
      </p:sp>
    </p:spTree>
    <p:extLst>
      <p:ext uri="{BB962C8B-B14F-4D97-AF65-F5344CB8AC3E}">
        <p14:creationId xmlns:p14="http://schemas.microsoft.com/office/powerpoint/2010/main" val="2787839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a:t>Apr. 2024</a:t>
            </a:r>
            <a:endParaRPr lang="en-US" altLang="en-US" dirty="0"/>
          </a:p>
        </p:txBody>
      </p:sp>
      <p:sp>
        <p:nvSpPr>
          <p:cNvPr id="5" name="页脚占位符 4"/>
          <p:cNvSpPr>
            <a:spLocks noGrp="1"/>
          </p:cNvSpPr>
          <p:nvPr>
            <p:ph type="ftr" sz="quarter" idx="11"/>
          </p:nvPr>
        </p:nvSpPr>
        <p:spPr/>
        <p:txBody>
          <a:bodyPr/>
          <a:lstStyle/>
          <a:p>
            <a:r>
              <a:rPr lang="en-US" altLang="en-US" dirty="0" err="1"/>
              <a:t>Panpan</a:t>
            </a:r>
            <a:r>
              <a:rPr lang="en-US" altLang="en-US" dirty="0"/>
              <a:t> Li,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6</a:t>
            </a:fld>
            <a:endParaRPr lang="en-US" altLang="en-US" dirty="0"/>
          </a:p>
        </p:txBody>
      </p:sp>
      <p:sp>
        <p:nvSpPr>
          <p:cNvPr id="7" name="标题 1"/>
          <p:cNvSpPr>
            <a:spLocks noGrp="1"/>
          </p:cNvSpPr>
          <p:nvPr>
            <p:ph type="title"/>
          </p:nvPr>
        </p:nvSpPr>
        <p:spPr>
          <a:xfrm>
            <a:off x="685800" y="628701"/>
            <a:ext cx="7772400" cy="640080"/>
          </a:xfrm>
        </p:spPr>
        <p:txBody>
          <a:bodyPr/>
          <a:lstStyle/>
          <a:p>
            <a:r>
              <a:rPr lang="en-US" altLang="zh-CN" sz="2600" dirty="0"/>
              <a:t>Option 1</a:t>
            </a:r>
            <a:endParaRPr lang="zh-CN" altLang="en-US" sz="2600" dirty="0"/>
          </a:p>
        </p:txBody>
      </p:sp>
      <p:graphicFrame>
        <p:nvGraphicFramePr>
          <p:cNvPr id="11" name="Content Placeholder 4">
            <a:extLst>
              <a:ext uri="{FF2B5EF4-FFF2-40B4-BE49-F238E27FC236}">
                <a16:creationId xmlns:a16="http://schemas.microsoft.com/office/drawing/2014/main" id="{A4EDC84B-5B89-4457-8468-FAA54324C397}"/>
              </a:ext>
            </a:extLst>
          </p:cNvPr>
          <p:cNvGraphicFramePr>
            <a:graphicFrameLocks/>
          </p:cNvGraphicFramePr>
          <p:nvPr>
            <p:extLst>
              <p:ext uri="{D42A27DB-BD31-4B8C-83A1-F6EECF244321}">
                <p14:modId xmlns:p14="http://schemas.microsoft.com/office/powerpoint/2010/main" val="718946585"/>
              </p:ext>
            </p:extLst>
          </p:nvPr>
        </p:nvGraphicFramePr>
        <p:xfrm>
          <a:off x="4536504" y="1446215"/>
          <a:ext cx="4572000" cy="5029198"/>
        </p:xfrm>
        <a:graphic>
          <a:graphicData uri="http://schemas.openxmlformats.org/drawingml/2006/table">
            <a:tbl>
              <a:tblPr/>
              <a:tblGrid>
                <a:gridCol w="571500">
                  <a:extLst>
                    <a:ext uri="{9D8B030D-6E8A-4147-A177-3AD203B41FA5}">
                      <a16:colId xmlns:a16="http://schemas.microsoft.com/office/drawing/2014/main" val="3205851504"/>
                    </a:ext>
                  </a:extLst>
                </a:gridCol>
                <a:gridCol w="571500">
                  <a:extLst>
                    <a:ext uri="{9D8B030D-6E8A-4147-A177-3AD203B41FA5}">
                      <a16:colId xmlns:a16="http://schemas.microsoft.com/office/drawing/2014/main" val="521586277"/>
                    </a:ext>
                  </a:extLst>
                </a:gridCol>
                <a:gridCol w="571500">
                  <a:extLst>
                    <a:ext uri="{9D8B030D-6E8A-4147-A177-3AD203B41FA5}">
                      <a16:colId xmlns:a16="http://schemas.microsoft.com/office/drawing/2014/main" val="1686618232"/>
                    </a:ext>
                  </a:extLst>
                </a:gridCol>
                <a:gridCol w="571500">
                  <a:extLst>
                    <a:ext uri="{9D8B030D-6E8A-4147-A177-3AD203B41FA5}">
                      <a16:colId xmlns:a16="http://schemas.microsoft.com/office/drawing/2014/main" val="2921026478"/>
                    </a:ext>
                  </a:extLst>
                </a:gridCol>
                <a:gridCol w="571500">
                  <a:extLst>
                    <a:ext uri="{9D8B030D-6E8A-4147-A177-3AD203B41FA5}">
                      <a16:colId xmlns:a16="http://schemas.microsoft.com/office/drawing/2014/main" val="4110842854"/>
                    </a:ext>
                  </a:extLst>
                </a:gridCol>
                <a:gridCol w="571500">
                  <a:extLst>
                    <a:ext uri="{9D8B030D-6E8A-4147-A177-3AD203B41FA5}">
                      <a16:colId xmlns:a16="http://schemas.microsoft.com/office/drawing/2014/main" val="2822447765"/>
                    </a:ext>
                  </a:extLst>
                </a:gridCol>
                <a:gridCol w="571500">
                  <a:extLst>
                    <a:ext uri="{9D8B030D-6E8A-4147-A177-3AD203B41FA5}">
                      <a16:colId xmlns:a16="http://schemas.microsoft.com/office/drawing/2014/main" val="2667635215"/>
                    </a:ext>
                  </a:extLst>
                </a:gridCol>
                <a:gridCol w="571500">
                  <a:extLst>
                    <a:ext uri="{9D8B030D-6E8A-4147-A177-3AD203B41FA5}">
                      <a16:colId xmlns:a16="http://schemas.microsoft.com/office/drawing/2014/main" val="770592545"/>
                    </a:ext>
                  </a:extLst>
                </a:gridCol>
              </a:tblGrid>
              <a:tr h="237473">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u="none" strike="noStrike" dirty="0">
                          <a:effectLst/>
                        </a:rPr>
                        <a:t>fc</a:t>
                      </a:r>
                      <a:endParaRPr lang="en-SG" sz="1400" b="0" i="0" u="none" strike="noStrike" dirty="0">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b="0" i="0" u="none" strike="noStrike" dirty="0">
                          <a:effectLst/>
                          <a:latin typeface="Arial" panose="020B0604020202020204" pitchFamily="34" charset="0"/>
                        </a:rPr>
                        <a:t>Nc</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u="none" strike="noStrike" dirty="0">
                          <a:effectLst/>
                        </a:rPr>
                        <a:t>fc</a:t>
                      </a:r>
                      <a:endParaRPr lang="en-SG" sz="1400" b="0" i="0" u="none" strike="noStrike" dirty="0">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b="0" i="0" u="none" strike="noStrike" dirty="0">
                          <a:effectLst/>
                          <a:latin typeface="Arial" panose="020B0604020202020204" pitchFamily="34" charset="0"/>
                        </a:rPr>
                        <a:t>Nc</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u="none" strike="noStrike" dirty="0">
                          <a:effectLst/>
                        </a:rPr>
                        <a:t>fc</a:t>
                      </a:r>
                      <a:endParaRPr lang="en-SG" sz="1400" b="0" i="0" u="none" strike="noStrike" dirty="0">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b="0" i="0" u="none" strike="noStrike" dirty="0">
                          <a:effectLst/>
                          <a:latin typeface="Arial" panose="020B0604020202020204" pitchFamily="34" charset="0"/>
                        </a:rPr>
                        <a:t>Nc</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u="none" strike="noStrike" dirty="0">
                          <a:effectLst/>
                        </a:rPr>
                        <a:t>fc</a:t>
                      </a:r>
                      <a:endParaRPr lang="en-SG" sz="1400" b="0" i="0" u="none" strike="noStrike" dirty="0">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b="0" i="0" u="none" strike="noStrike" dirty="0">
                          <a:effectLst/>
                          <a:latin typeface="Arial" panose="020B0604020202020204" pitchFamily="34" charset="0"/>
                        </a:rPr>
                        <a:t>Nc</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2527369436"/>
                  </a:ext>
                </a:extLst>
              </a:tr>
              <a:tr h="18833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499.2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3619.2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39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6739.2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9859.2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80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067925653"/>
                  </a:ext>
                </a:extLst>
              </a:tr>
              <a:tr h="18833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624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3744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40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6864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62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9984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14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46333164"/>
                  </a:ext>
                </a:extLst>
              </a:tr>
              <a:tr h="18833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748.8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3868.8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41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6988.8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10108.8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81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4227973690"/>
                  </a:ext>
                </a:extLst>
              </a:tr>
              <a:tr h="18833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873.6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3993.6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7113.6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63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10233.6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82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2310165398"/>
                  </a:ext>
                </a:extLst>
              </a:tr>
              <a:tr h="18833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998.4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4118.4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42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7238.4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64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10358.4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83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952478957"/>
                  </a:ext>
                </a:extLst>
              </a:tr>
              <a:tr h="18833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1123.2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4243.2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43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7363.2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10483.2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84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143293836"/>
                  </a:ext>
                </a:extLst>
              </a:tr>
              <a:tr h="18833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1248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4368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44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7488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FF0000"/>
                          </a:solidFill>
                          <a:effectLst/>
                          <a:latin typeface="Arial" panose="020B0604020202020204" pitchFamily="34" charset="0"/>
                        </a:rPr>
                        <a:t>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10608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85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233300971"/>
                  </a:ext>
                </a:extLst>
              </a:tr>
              <a:tr h="18833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1372.8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4492.8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7612.8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10732.8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86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666491165"/>
                  </a:ext>
                </a:extLst>
              </a:tr>
              <a:tr h="18833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1497.6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4617.6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45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7737.6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67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10857.6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87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978554727"/>
                  </a:ext>
                </a:extLst>
              </a:tr>
              <a:tr h="22143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1622.4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4742.4</a:t>
                      </a:r>
                      <a:endParaRPr lang="en-SG" sz="11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46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7862.4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10982.4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88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649709761"/>
                  </a:ext>
                </a:extLst>
              </a:tr>
              <a:tr h="18833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1747.2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4867.2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47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7987.2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11107.2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89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983784579"/>
                  </a:ext>
                </a:extLst>
              </a:tr>
              <a:tr h="18833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1872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4992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48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8112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11232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90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129790523"/>
                  </a:ext>
                </a:extLst>
              </a:tr>
              <a:tr h="18833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1996.8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27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5116.8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49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8236.8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70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11356.8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91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839510857"/>
                  </a:ext>
                </a:extLst>
              </a:tr>
              <a:tr h="18833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2121.6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5241.6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8361.6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71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11481.6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92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869974961"/>
                  </a:ext>
                </a:extLst>
              </a:tr>
              <a:tr h="18833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2246.4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5366.4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8486.4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10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11606.4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93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102883835"/>
                  </a:ext>
                </a:extLst>
              </a:tr>
              <a:tr h="193354">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2371.2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30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5491.2</a:t>
                      </a:r>
                      <a:endParaRPr lang="en-SG" sz="11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8611.2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72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11731.2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94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4114044641"/>
                  </a:ext>
                </a:extLst>
              </a:tr>
              <a:tr h="193354">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2496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5616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8736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73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11856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95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4075447195"/>
                  </a:ext>
                </a:extLst>
              </a:tr>
              <a:tr h="193354">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2620.8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5740.8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8860.8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74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11980.8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96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2200642748"/>
                  </a:ext>
                </a:extLst>
              </a:tr>
              <a:tr h="193354">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2745.6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5865.6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8985.6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12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12105.6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97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106769125"/>
                  </a:ext>
                </a:extLst>
              </a:tr>
              <a:tr h="193354">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2870.4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5990.4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9110.4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75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12230.4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98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576060268"/>
                  </a:ext>
                </a:extLst>
              </a:tr>
              <a:tr h="193354">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2995.2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6115.2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9235.2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76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12355.2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99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2434062582"/>
                  </a:ext>
                </a:extLst>
              </a:tr>
              <a:tr h="193354">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3120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36</a:t>
                      </a:r>
                      <a:endParaRPr lang="en-SG" sz="1100" b="0" i="0" u="none" strike="noStrike" dirty="0">
                        <a:solidFill>
                          <a:srgbClr val="000000"/>
                        </a:solidFill>
                        <a:effectLst/>
                        <a:latin typeface="Arial" panose="020B0604020202020204" pitchFamily="34" charset="0"/>
                      </a:endParaRP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6240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9360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77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12480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100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2013647148"/>
                  </a:ext>
                </a:extLst>
              </a:tr>
              <a:tr h="193354">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3244.8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37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6364.8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9484.8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13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12604.8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101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934342279"/>
                  </a:ext>
                </a:extLst>
              </a:tr>
              <a:tr h="193354">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3369.6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FF0000"/>
                          </a:solidFill>
                          <a:effectLst/>
                          <a:latin typeface="Arial" panose="020B0604020202020204" pitchFamily="34" charset="0"/>
                        </a:rPr>
                        <a:t>6489.6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9609.6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78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endParaRPr lang="en-SG" sz="11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endParaRPr lang="en-SG" sz="1100" b="0" i="0" u="none" strike="noStrike" dirty="0">
                        <a:solidFill>
                          <a:srgbClr val="000000"/>
                        </a:solidFill>
                        <a:effectLst/>
                        <a:latin typeface="Arial" panose="020B0604020202020204" pitchFamily="34" charset="0"/>
                      </a:endParaRP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761792772"/>
                  </a:ext>
                </a:extLst>
              </a:tr>
              <a:tr h="193354">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3494.4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6614.4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9734.4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79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endParaRPr lang="en-SG" sz="11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endParaRPr lang="en-SG" sz="1100" b="0" i="0" u="none" strike="noStrike" dirty="0">
                        <a:solidFill>
                          <a:srgbClr val="000000"/>
                        </a:solidFill>
                        <a:effectLst/>
                        <a:latin typeface="Arial" panose="020B0604020202020204" pitchFamily="34" charset="0"/>
                      </a:endParaRP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482502757"/>
                  </a:ext>
                </a:extLst>
              </a:tr>
            </a:tbl>
          </a:graphicData>
        </a:graphic>
      </p:graphicFrame>
      <p:sp>
        <p:nvSpPr>
          <p:cNvPr id="12" name="Oval 11">
            <a:extLst>
              <a:ext uri="{FF2B5EF4-FFF2-40B4-BE49-F238E27FC236}">
                <a16:creationId xmlns:a16="http://schemas.microsoft.com/office/drawing/2014/main" id="{3AD3C890-B048-417C-BF9E-09A8BCA4F601}"/>
              </a:ext>
            </a:extLst>
          </p:cNvPr>
          <p:cNvSpPr/>
          <p:nvPr/>
        </p:nvSpPr>
        <p:spPr>
          <a:xfrm>
            <a:off x="6339708" y="2075649"/>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13" name="Oval 12">
            <a:extLst>
              <a:ext uri="{FF2B5EF4-FFF2-40B4-BE49-F238E27FC236}">
                <a16:creationId xmlns:a16="http://schemas.microsoft.com/office/drawing/2014/main" id="{D5C26263-9F7C-4E97-835E-4E1090461191}"/>
              </a:ext>
            </a:extLst>
          </p:cNvPr>
          <p:cNvSpPr/>
          <p:nvPr/>
        </p:nvSpPr>
        <p:spPr>
          <a:xfrm>
            <a:off x="6323610" y="2853984"/>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14" name="Oval 13">
            <a:extLst>
              <a:ext uri="{FF2B5EF4-FFF2-40B4-BE49-F238E27FC236}">
                <a16:creationId xmlns:a16="http://schemas.microsoft.com/office/drawing/2014/main" id="{A105DCB1-341E-4B3E-918E-C46F0EEAE00A}"/>
              </a:ext>
            </a:extLst>
          </p:cNvPr>
          <p:cNvSpPr/>
          <p:nvPr/>
        </p:nvSpPr>
        <p:spPr>
          <a:xfrm>
            <a:off x="6323610" y="5907672"/>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15" name="Oval 14">
            <a:extLst>
              <a:ext uri="{FF2B5EF4-FFF2-40B4-BE49-F238E27FC236}">
                <a16:creationId xmlns:a16="http://schemas.microsoft.com/office/drawing/2014/main" id="{A3706DD2-9284-46DE-BA64-01F4B5A1A91C}"/>
              </a:ext>
            </a:extLst>
          </p:cNvPr>
          <p:cNvSpPr/>
          <p:nvPr/>
        </p:nvSpPr>
        <p:spPr>
          <a:xfrm>
            <a:off x="7452320" y="1869956"/>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16" name="Oval 15">
            <a:extLst>
              <a:ext uri="{FF2B5EF4-FFF2-40B4-BE49-F238E27FC236}">
                <a16:creationId xmlns:a16="http://schemas.microsoft.com/office/drawing/2014/main" id="{E71EC2CE-EDDA-4762-BB5D-E3342979ACE5}"/>
              </a:ext>
            </a:extLst>
          </p:cNvPr>
          <p:cNvSpPr/>
          <p:nvPr/>
        </p:nvSpPr>
        <p:spPr>
          <a:xfrm>
            <a:off x="7452320" y="2624289"/>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17" name="Oval 16">
            <a:extLst>
              <a:ext uri="{FF2B5EF4-FFF2-40B4-BE49-F238E27FC236}">
                <a16:creationId xmlns:a16="http://schemas.microsoft.com/office/drawing/2014/main" id="{BD881A93-A261-42FB-BF44-073FF74AC74D}"/>
              </a:ext>
            </a:extLst>
          </p:cNvPr>
          <p:cNvSpPr/>
          <p:nvPr/>
        </p:nvSpPr>
        <p:spPr>
          <a:xfrm>
            <a:off x="7452320" y="3389592"/>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18" name="Oval 17">
            <a:extLst>
              <a:ext uri="{FF2B5EF4-FFF2-40B4-BE49-F238E27FC236}">
                <a16:creationId xmlns:a16="http://schemas.microsoft.com/office/drawing/2014/main" id="{4EBB0117-7D64-4D93-90A4-6E649ED8C69E}"/>
              </a:ext>
            </a:extLst>
          </p:cNvPr>
          <p:cNvSpPr/>
          <p:nvPr/>
        </p:nvSpPr>
        <p:spPr>
          <a:xfrm>
            <a:off x="7452320" y="4184346"/>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19" name="Oval 18">
            <a:extLst>
              <a:ext uri="{FF2B5EF4-FFF2-40B4-BE49-F238E27FC236}">
                <a16:creationId xmlns:a16="http://schemas.microsoft.com/office/drawing/2014/main" id="{D0B7E978-33AD-4703-8C88-0F204D723FB3}"/>
              </a:ext>
            </a:extLst>
          </p:cNvPr>
          <p:cNvSpPr/>
          <p:nvPr/>
        </p:nvSpPr>
        <p:spPr>
          <a:xfrm>
            <a:off x="7452320" y="4938848"/>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20" name="Oval 19">
            <a:extLst>
              <a:ext uri="{FF2B5EF4-FFF2-40B4-BE49-F238E27FC236}">
                <a16:creationId xmlns:a16="http://schemas.microsoft.com/office/drawing/2014/main" id="{D80B1125-12EA-4EBB-91AE-5CE19442C537}"/>
              </a:ext>
            </a:extLst>
          </p:cNvPr>
          <p:cNvSpPr/>
          <p:nvPr/>
        </p:nvSpPr>
        <p:spPr>
          <a:xfrm>
            <a:off x="7452320" y="5707130"/>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21" name="Oval 20">
            <a:extLst>
              <a:ext uri="{FF2B5EF4-FFF2-40B4-BE49-F238E27FC236}">
                <a16:creationId xmlns:a16="http://schemas.microsoft.com/office/drawing/2014/main" id="{1F802750-566E-4320-9A6E-70442A7D1DF7}"/>
              </a:ext>
            </a:extLst>
          </p:cNvPr>
          <p:cNvSpPr/>
          <p:nvPr/>
        </p:nvSpPr>
        <p:spPr>
          <a:xfrm>
            <a:off x="8600112" y="1692428"/>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mc:AlternateContent xmlns:mc="http://schemas.openxmlformats.org/markup-compatibility/2006" xmlns:a14="http://schemas.microsoft.com/office/drawing/2010/main">
        <mc:Choice Requires="a14">
          <p:sp>
            <p:nvSpPr>
              <p:cNvPr id="23" name="内容占位符 2">
                <a:extLst>
                  <a:ext uri="{FF2B5EF4-FFF2-40B4-BE49-F238E27FC236}">
                    <a16:creationId xmlns:a16="http://schemas.microsoft.com/office/drawing/2014/main" id="{FD47B4F9-81D1-4F93-A47D-76E64CC88DF2}"/>
                  </a:ext>
                </a:extLst>
              </p:cNvPr>
              <p:cNvSpPr>
                <a:spLocks noGrp="1"/>
              </p:cNvSpPr>
              <p:nvPr>
                <p:ph idx="1"/>
              </p:nvPr>
            </p:nvSpPr>
            <p:spPr>
              <a:xfrm>
                <a:off x="26071" y="1450883"/>
                <a:ext cx="4473922" cy="4731109"/>
              </a:xfrm>
              <a:ln>
                <a:solidFill>
                  <a:srgbClr val="002060"/>
                </a:solidFill>
              </a:ln>
            </p:spPr>
            <p:txBody>
              <a:bodyPr/>
              <a:lstStyle/>
              <a:p>
                <a:pPr marL="285750" indent="-285750">
                  <a:buFont typeface="Arial" panose="020B0604020202020204" pitchFamily="34" charset="0"/>
                  <a:buChar char="•"/>
                </a:pPr>
                <a:r>
                  <a:rPr lang="en-US" altLang="zh-CN" sz="1600" dirty="0">
                    <a:latin typeface="+mj-lt"/>
                    <a:ea typeface="+mj-ea"/>
                  </a:rPr>
                  <a:t>Keep current numberings</a:t>
                </a:r>
              </a:p>
              <a:p>
                <a:pPr marL="285750" indent="-285750">
                  <a:buFont typeface="Arial" panose="020B0604020202020204" pitchFamily="34" charset="0"/>
                  <a:buChar char="•"/>
                </a:pPr>
                <a:r>
                  <a:rPr lang="en-US" altLang="zh-CN" sz="1600" dirty="0">
                    <a:latin typeface="+mj-lt"/>
                    <a:ea typeface="+mj-ea"/>
                  </a:rPr>
                  <a:t>Number the remaining extended channels from 16 </a:t>
                </a:r>
                <a:r>
                  <a:rPr lang="en-US" altLang="zh-CN" sz="1600" b="1" dirty="0">
                    <a:solidFill>
                      <a:srgbClr val="FF0000"/>
                    </a:solidFill>
                    <a:latin typeface="+mj-lt"/>
                    <a:ea typeface="+mj-ea"/>
                  </a:rPr>
                  <a:t>continuously</a:t>
                </a:r>
              </a:p>
              <a:p>
                <a:pPr marL="336550" marR="0" lvl="1" indent="0" algn="l" defTabSz="671513" rtl="0" eaLnBrk="0" fontAlgn="base" latinLnBrk="0" hangingPunct="0">
                  <a:lnSpc>
                    <a:spcPct val="100000"/>
                  </a:lnSpc>
                  <a:spcBef>
                    <a:spcPct val="0"/>
                  </a:spcBef>
                  <a:spcAft>
                    <a:spcPct val="0"/>
                  </a:spcAft>
                  <a:buClrTx/>
                  <a:buSzTx/>
                  <a:buFontTx/>
                  <a:buNone/>
                  <a:tabLst/>
                  <a:defRPr/>
                </a:pPr>
                <a:endParaRPr lang="en-SG" sz="1600" i="1" kern="1200" dirty="0">
                  <a:solidFill>
                    <a:srgbClr val="000000"/>
                  </a:solidFill>
                  <a:latin typeface="Cambria Math" panose="02040503050406030204" pitchFamily="18" charset="0"/>
                  <a:ea typeface="宋体" panose="02010600030101010101" pitchFamily="2" charset="-122"/>
                </a:endParaRPr>
              </a:p>
              <a:p>
                <a:pPr marL="0" marR="0" lvl="1" indent="0" algn="l" defTabSz="671513" rtl="0" eaLnBrk="0" fontAlgn="base" latinLnBrk="0" hangingPunct="0">
                  <a:lnSpc>
                    <a:spcPct val="100000"/>
                  </a:lnSpc>
                  <a:spcBef>
                    <a:spcPct val="0"/>
                  </a:spcBef>
                  <a:spcAft>
                    <a:spcPct val="0"/>
                  </a:spcAft>
                  <a:buClrTx/>
                  <a:buSzTx/>
                  <a:buFontTx/>
                  <a:buNone/>
                  <a:tabLst/>
                  <a:defRPr/>
                </a:pPr>
                <a14:m>
                  <m:oMathPara xmlns:m="http://schemas.openxmlformats.org/officeDocument/2006/math">
                    <m:oMathParaPr>
                      <m:jc m:val="left"/>
                    </m:oMathParaPr>
                    <m:oMath xmlns:m="http://schemas.openxmlformats.org/officeDocument/2006/math">
                      <m:sSub>
                        <m:sSubPr>
                          <m:ctrlP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rPr>
                          </m:ctrlPr>
                        </m:sSubPr>
                        <m:e>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rPr>
                            <m:t>𝑓</m:t>
                          </m:r>
                        </m:e>
                        <m:sub>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rPr>
                            <m:t>𝑐</m:t>
                          </m:r>
                        </m:sub>
                      </m:sSub>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rPr>
                        <m:t>=499.2</m:t>
                      </m:r>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rPr>
                        <m:t>𝑀𝐻𝑧</m:t>
                      </m:r>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rPr>
                        <m:t>+</m:t>
                      </m:r>
                      <m:d>
                        <m:dPr>
                          <m:ctrlPr>
                            <a:rPr kumimoji="0" lang="en-US" sz="1400" b="0" i="1" u="none" strike="noStrike" kern="1200" cap="none" spc="0" normalizeH="0" baseline="0" noProof="0">
                              <a:ln>
                                <a:noFill/>
                              </a:ln>
                              <a:solidFill>
                                <a:srgbClr val="FF3300"/>
                              </a:solidFill>
                              <a:effectLst/>
                              <a:uLnTx/>
                              <a:uFillTx/>
                              <a:latin typeface="Cambria Math" panose="02040503050406030204" pitchFamily="18" charset="0"/>
                              <a:ea typeface="宋体" panose="02010600030101010101" pitchFamily="2" charset="-122"/>
                            </a:rPr>
                          </m:ctrlPr>
                        </m:dPr>
                        <m:e>
                          <m:r>
                            <a:rPr kumimoji="0" lang="en-SG" sz="1400" b="0" i="1" u="none" strike="noStrike" kern="1200" cap="none" spc="0" normalizeH="0" baseline="0" noProof="0">
                              <a:ln>
                                <a:noFill/>
                              </a:ln>
                              <a:solidFill>
                                <a:srgbClr val="FF3300"/>
                              </a:solidFill>
                              <a:effectLst/>
                              <a:uLnTx/>
                              <a:uFillTx/>
                              <a:latin typeface="Cambria Math" panose="02040503050406030204" pitchFamily="18" charset="0"/>
                              <a:ea typeface="宋体" panose="02010600030101010101" pitchFamily="2" charset="-122"/>
                            </a:rPr>
                            <m:t>𝑁𝑐</m:t>
                          </m:r>
                          <m:r>
                            <a:rPr kumimoji="0" lang="en-SG" sz="1400" b="0" i="1" u="none" strike="noStrike" kern="1200" cap="none" spc="0" normalizeH="0" baseline="0" noProof="0">
                              <a:ln>
                                <a:noFill/>
                              </a:ln>
                              <a:solidFill>
                                <a:srgbClr val="FF3300"/>
                              </a:solidFill>
                              <a:effectLst/>
                              <a:uLnTx/>
                              <a:uFillTx/>
                              <a:latin typeface="Cambria Math" panose="02040503050406030204" pitchFamily="18" charset="0"/>
                              <a:ea typeface="宋体" panose="02010600030101010101" pitchFamily="2" charset="-122"/>
                            </a:rPr>
                            <m:t>−</m:t>
                          </m:r>
                          <m:r>
                            <a:rPr kumimoji="0" lang="en-SG" sz="1400" b="0" i="1" u="none" strike="noStrike" kern="1200" cap="none" spc="0" normalizeH="0" baseline="0" noProof="0" smtClean="0">
                              <a:ln>
                                <a:noFill/>
                              </a:ln>
                              <a:solidFill>
                                <a:srgbClr val="FF3300"/>
                              </a:solidFill>
                              <a:effectLst/>
                              <a:uLnTx/>
                              <a:uFillTx/>
                              <a:latin typeface="Cambria Math" panose="02040503050406030204" pitchFamily="18" charset="0"/>
                              <a:ea typeface="宋体" panose="02010600030101010101" pitchFamily="2" charset="-122"/>
                            </a:rPr>
                            <m:t>𝑎</m:t>
                          </m:r>
                          <m:r>
                            <a:rPr kumimoji="0" lang="en-SG" sz="1400" b="0" i="1" u="none" strike="noStrike" kern="1200" cap="none" spc="0" normalizeH="0" baseline="0" noProof="0">
                              <a:ln>
                                <a:noFill/>
                              </a:ln>
                              <a:solidFill>
                                <a:srgbClr val="FF3300"/>
                              </a:solidFill>
                              <a:effectLst/>
                              <a:uLnTx/>
                              <a:uFillTx/>
                              <a:latin typeface="Cambria Math" panose="02040503050406030204" pitchFamily="18" charset="0"/>
                              <a:ea typeface="宋体" panose="02010600030101010101" pitchFamily="2" charset="-122"/>
                            </a:rPr>
                            <m:t>+</m:t>
                          </m:r>
                          <m:r>
                            <a:rPr kumimoji="0" lang="en-SG" sz="1400" b="0" i="1" u="none" strike="noStrike" kern="1200" cap="none" spc="0" normalizeH="0" baseline="0" noProof="0" smtClean="0">
                              <a:ln>
                                <a:noFill/>
                              </a:ln>
                              <a:solidFill>
                                <a:srgbClr val="FF3300"/>
                              </a:solidFill>
                              <a:effectLst/>
                              <a:uLnTx/>
                              <a:uFillTx/>
                              <a:latin typeface="Cambria Math" panose="02040503050406030204" pitchFamily="18" charset="0"/>
                              <a:ea typeface="宋体" panose="02010600030101010101" pitchFamily="2" charset="-122"/>
                            </a:rPr>
                            <m:t>𝑏</m:t>
                          </m:r>
                          <m:r>
                            <a:rPr kumimoji="0" lang="en-SG" sz="1400" b="0" i="1" u="none" strike="noStrike" kern="1200" cap="none" spc="0" normalizeH="0" baseline="0" noProof="0" smtClean="0">
                              <a:ln>
                                <a:noFill/>
                              </a:ln>
                              <a:solidFill>
                                <a:srgbClr val="FF3300"/>
                              </a:solidFill>
                              <a:effectLst/>
                              <a:uLnTx/>
                              <a:uFillTx/>
                              <a:latin typeface="Cambria Math" panose="02040503050406030204" pitchFamily="18" charset="0"/>
                              <a:ea typeface="Cambria Math" panose="02040503050406030204" pitchFamily="18" charset="0"/>
                            </a:rPr>
                            <m:t>×</m:t>
                          </m:r>
                          <m:r>
                            <a:rPr kumimoji="0" lang="en-SG" sz="1400" b="0" i="1" u="none" strike="noStrike" kern="1200" cap="none" spc="0" normalizeH="0" baseline="0" noProof="0">
                              <a:ln>
                                <a:noFill/>
                              </a:ln>
                              <a:solidFill>
                                <a:srgbClr val="FF3300"/>
                              </a:solidFill>
                              <a:effectLst/>
                              <a:uLnTx/>
                              <a:uFillTx/>
                              <a:latin typeface="Cambria Math" panose="02040503050406030204" pitchFamily="18" charset="0"/>
                              <a:ea typeface="宋体" panose="02010600030101010101" pitchFamily="2" charset="-122"/>
                            </a:rPr>
                            <m:t>⌊</m:t>
                          </m:r>
                          <m:f>
                            <m:fPr>
                              <m:ctrlPr>
                                <a:rPr kumimoji="0" lang="en-US" altLang="zh-CN" sz="1400" b="0" i="1" u="none" strike="noStrike" kern="1200" cap="none" spc="0" normalizeH="0" baseline="0" noProof="0">
                                  <a:ln>
                                    <a:noFill/>
                                  </a:ln>
                                  <a:solidFill>
                                    <a:srgbClr val="FF3300"/>
                                  </a:solidFill>
                                  <a:effectLst/>
                                  <a:uLnTx/>
                                  <a:uFillTx/>
                                  <a:latin typeface="Cambria Math" panose="02040503050406030204" pitchFamily="18" charset="0"/>
                                  <a:ea typeface="宋体" panose="02010600030101010101" pitchFamily="2" charset="-122"/>
                                </a:rPr>
                              </m:ctrlPr>
                            </m:fPr>
                            <m:num>
                              <m:r>
                                <a:rPr kumimoji="0" lang="en-SG" altLang="zh-CN" sz="1400" b="0" i="1" u="none" strike="noStrike" kern="1200" cap="none" spc="0" normalizeH="0" baseline="0" noProof="0">
                                  <a:ln>
                                    <a:noFill/>
                                  </a:ln>
                                  <a:solidFill>
                                    <a:srgbClr val="FF3300"/>
                                  </a:solidFill>
                                  <a:effectLst/>
                                  <a:uLnTx/>
                                  <a:uFillTx/>
                                  <a:latin typeface="Cambria Math" panose="02040503050406030204" pitchFamily="18" charset="0"/>
                                  <a:ea typeface="宋体" panose="02010600030101010101" pitchFamily="2" charset="-122"/>
                                </a:rPr>
                                <m:t>𝑁</m:t>
                              </m:r>
                              <m:r>
                                <a:rPr kumimoji="0" lang="en-SG" sz="1400" b="0" i="1" u="none" strike="noStrike" kern="1200" cap="none" spc="0" normalizeH="0" baseline="0" noProof="0">
                                  <a:ln>
                                    <a:noFill/>
                                  </a:ln>
                                  <a:solidFill>
                                    <a:srgbClr val="FF3300"/>
                                  </a:solidFill>
                                  <a:effectLst/>
                                  <a:uLnTx/>
                                  <a:uFillTx/>
                                  <a:latin typeface="Cambria Math" panose="02040503050406030204" pitchFamily="18" charset="0"/>
                                  <a:ea typeface="宋体" panose="02010600030101010101" pitchFamily="2" charset="-122"/>
                                </a:rPr>
                                <m:t>𝑐</m:t>
                              </m:r>
                              <m:r>
                                <a:rPr kumimoji="0" lang="en-SG" sz="1400" b="0" i="1" u="none" strike="noStrike" kern="1200" cap="none" spc="0" normalizeH="0" baseline="0" noProof="0">
                                  <a:ln>
                                    <a:noFill/>
                                  </a:ln>
                                  <a:solidFill>
                                    <a:srgbClr val="FF3300"/>
                                  </a:solidFill>
                                  <a:effectLst/>
                                  <a:uLnTx/>
                                  <a:uFillTx/>
                                  <a:latin typeface="Cambria Math" panose="02040503050406030204" pitchFamily="18" charset="0"/>
                                  <a:ea typeface="宋体" panose="02010600030101010101" pitchFamily="2" charset="-122"/>
                                </a:rPr>
                                <m:t>−</m:t>
                              </m:r>
                              <m:r>
                                <a:rPr kumimoji="0" lang="en-SG" sz="1400" b="0" i="1" u="none" strike="noStrike" kern="1200" cap="none" spc="0" normalizeH="0" baseline="0" noProof="0" smtClean="0">
                                  <a:ln>
                                    <a:noFill/>
                                  </a:ln>
                                  <a:solidFill>
                                    <a:srgbClr val="FF3300"/>
                                  </a:solidFill>
                                  <a:effectLst/>
                                  <a:uLnTx/>
                                  <a:uFillTx/>
                                  <a:latin typeface="Cambria Math" panose="02040503050406030204" pitchFamily="18" charset="0"/>
                                  <a:ea typeface="宋体" panose="02010600030101010101" pitchFamily="2" charset="-122"/>
                                </a:rPr>
                                <m:t>𝑐</m:t>
                              </m:r>
                            </m:num>
                            <m:den>
                              <m:r>
                                <a:rPr kumimoji="0" lang="en-SG" sz="1400" b="0" i="1" u="none" strike="noStrike" kern="1200" cap="none" spc="0" normalizeH="0" baseline="0" noProof="0" smtClean="0">
                                  <a:ln>
                                    <a:noFill/>
                                  </a:ln>
                                  <a:solidFill>
                                    <a:srgbClr val="FF3300"/>
                                  </a:solidFill>
                                  <a:effectLst/>
                                  <a:uLnTx/>
                                  <a:uFillTx/>
                                  <a:latin typeface="Cambria Math" panose="02040503050406030204" pitchFamily="18" charset="0"/>
                                  <a:ea typeface="宋体" panose="02010600030101010101" pitchFamily="2" charset="-122"/>
                                </a:rPr>
                                <m:t>3</m:t>
                              </m:r>
                            </m:den>
                          </m:f>
                          <m:r>
                            <a:rPr kumimoji="0" lang="en-SG" sz="1400" b="0" i="1" u="none" strike="noStrike" kern="1200" cap="none" spc="0" normalizeH="0" baseline="0" noProof="0">
                              <a:ln>
                                <a:noFill/>
                              </a:ln>
                              <a:solidFill>
                                <a:srgbClr val="FF3300"/>
                              </a:solidFill>
                              <a:effectLst/>
                              <a:uLnTx/>
                              <a:uFillTx/>
                              <a:latin typeface="Cambria Math" panose="02040503050406030204" pitchFamily="18" charset="0"/>
                              <a:ea typeface="宋体" panose="02010600030101010101" pitchFamily="2" charset="-122"/>
                            </a:rPr>
                            <m:t>⌋</m:t>
                          </m:r>
                        </m:e>
                      </m:d>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rPr>
                        <m:t>×124.8</m:t>
                      </m:r>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rPr>
                        <m:t>𝑀𝐻𝑧</m:t>
                      </m:r>
                    </m:oMath>
                  </m:oMathPara>
                </a14:m>
                <a:endParaRPr kumimoji="0" lang="en-SG" sz="1400" b="0" i="1" u="none" strike="noStrike" kern="1200" cap="none" spc="0" normalizeH="0" baseline="0" noProof="0" dirty="0">
                  <a:ln>
                    <a:noFill/>
                  </a:ln>
                  <a:solidFill>
                    <a:srgbClr val="000000"/>
                  </a:solidFill>
                  <a:effectLst/>
                  <a:uLnTx/>
                  <a:uFillTx/>
                  <a:latin typeface="Cambria Math" panose="02040503050406030204" pitchFamily="18" charset="0"/>
                  <a:ea typeface="宋体" panose="02010600030101010101" pitchFamily="2" charset="-122"/>
                </a:endParaRPr>
              </a:p>
              <a:p>
                <a:pPr marL="336550" marR="0" lvl="1" indent="0" algn="ctr" defTabSz="671513" rtl="0" eaLnBrk="0" fontAlgn="base" latinLnBrk="0" hangingPunct="0">
                  <a:lnSpc>
                    <a:spcPct val="140000"/>
                  </a:lnSpc>
                  <a:spcBef>
                    <a:spcPct val="0"/>
                  </a:spcBef>
                  <a:spcAft>
                    <a:spcPct val="0"/>
                  </a:spcAft>
                  <a:buClrTx/>
                  <a:buSzTx/>
                  <a:buNone/>
                  <a:tabLst/>
                  <a:defRPr/>
                </a:pPr>
                <a:endParaRPr kumimoji="0" lang="en-SG" sz="1400" b="0" i="1" u="none" strike="noStrike" kern="1200" cap="none" spc="0" normalizeH="0" baseline="0" noProof="0" dirty="0">
                  <a:ln>
                    <a:noFill/>
                  </a:ln>
                  <a:solidFill>
                    <a:srgbClr val="000000"/>
                  </a:solidFill>
                  <a:effectLst/>
                  <a:uLnTx/>
                  <a:uFillTx/>
                  <a:latin typeface="Cambria Math" panose="02040503050406030204" pitchFamily="18" charset="0"/>
                  <a:ea typeface="宋体" panose="02010600030101010101" pitchFamily="2" charset="-122"/>
                  <a:cs typeface="+mn-cs"/>
                </a:endParaRPr>
              </a:p>
              <a:p>
                <a:pPr marL="336550" marR="0" lvl="1" indent="0" algn="ctr" defTabSz="671513" rtl="0" eaLnBrk="0" fontAlgn="base" latinLnBrk="0" hangingPunct="0">
                  <a:lnSpc>
                    <a:spcPct val="140000"/>
                  </a:lnSpc>
                  <a:spcBef>
                    <a:spcPct val="0"/>
                  </a:spcBef>
                  <a:spcAft>
                    <a:spcPct val="0"/>
                  </a:spcAft>
                  <a:buClrTx/>
                  <a:buSzTx/>
                  <a:buNone/>
                  <a:tabLst/>
                  <a:defRPr/>
                </a:pPr>
                <a14:m>
                  <m:oMathPara xmlns:m="http://schemas.openxmlformats.org/officeDocument/2006/math">
                    <m:oMathParaPr>
                      <m:jc m:val="centerGroup"/>
                    </m:oMathParaPr>
                    <m:oMath xmlns:m="http://schemas.openxmlformats.org/officeDocument/2006/math">
                      <m:r>
                        <a:rPr kumimoji="0" lang="en-SG" sz="1400" b="0" i="1" u="none" strike="noStrike" kern="1200" cap="none" spc="0" normalizeH="0" baseline="0" noProof="0" smtClean="0">
                          <a:ln>
                            <a:noFill/>
                          </a:ln>
                          <a:solidFill>
                            <a:srgbClr val="000000"/>
                          </a:solidFill>
                          <a:effectLst/>
                          <a:uLnTx/>
                          <a:uFillTx/>
                          <a:latin typeface="Cambria Math" panose="02040503050406030204" pitchFamily="18" charset="0"/>
                          <a:ea typeface="宋体" panose="02010600030101010101" pitchFamily="2" charset="-122"/>
                          <a:cs typeface="+mn-cs"/>
                        </a:rPr>
                        <m:t>𝑁</m:t>
                      </m:r>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𝑐</m:t>
                      </m:r>
                      <m:r>
                        <a:rPr kumimoji="0" lang="en-US" sz="1400" b="0" i="1" u="none" strike="noStrike" kern="120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t>∈</m:t>
                      </m:r>
                      <m:d>
                        <m:dPr>
                          <m:begChr m:val="["/>
                          <m:endChr m:val="]"/>
                          <m:ctrlPr>
                            <a:rPr kumimoji="0" lang="en-SG" sz="1400" b="0" i="1" u="none" strike="noStrike" kern="120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ctrlPr>
                        </m:dPr>
                        <m:e>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rPr>
                            <m:t>16, 38</m:t>
                          </m:r>
                        </m:e>
                      </m:d>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𝑎</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=15, </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𝑏</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=0</m:t>
                      </m:r>
                    </m:oMath>
                  </m:oMathPara>
                </a14:m>
                <a:endParaRPr kumimoji="0" lang="en-SG" sz="1400" b="0" i="1" u="none" strike="noStrike" kern="1200" cap="none" spc="0" normalizeH="0" baseline="0" noProof="0" dirty="0">
                  <a:ln>
                    <a:noFill/>
                  </a:ln>
                  <a:solidFill>
                    <a:srgbClr val="000000"/>
                  </a:solidFill>
                  <a:effectLst/>
                  <a:uLnTx/>
                  <a:uFillTx/>
                  <a:latin typeface="Cambria Math" panose="02040503050406030204" pitchFamily="18" charset="0"/>
                  <a:ea typeface="宋体" panose="02010600030101010101" pitchFamily="2" charset="-122"/>
                  <a:cs typeface="+mn-cs"/>
                </a:endParaRPr>
              </a:p>
              <a:p>
                <a:pPr marL="336550" marR="0" lvl="1" indent="0" algn="ctr" defTabSz="671513" rtl="0" eaLnBrk="0" fontAlgn="base" latinLnBrk="0" hangingPunct="0">
                  <a:lnSpc>
                    <a:spcPct val="140000"/>
                  </a:lnSpc>
                  <a:spcBef>
                    <a:spcPct val="0"/>
                  </a:spcBef>
                  <a:spcAft>
                    <a:spcPct val="0"/>
                  </a:spcAft>
                  <a:buClrTx/>
                  <a:buSzTx/>
                  <a:buNone/>
                  <a:tabLst/>
                  <a:defRPr/>
                </a:pPr>
                <a14:m>
                  <m:oMathPara xmlns:m="http://schemas.openxmlformats.org/officeDocument/2006/math">
                    <m:oMathParaPr>
                      <m:jc m:val="centerGroup"/>
                    </m:oMathParaPr>
                    <m:oMath xmlns:m="http://schemas.openxmlformats.org/officeDocument/2006/math">
                      <m:r>
                        <a:rPr kumimoji="0" lang="en-SG" sz="1400" b="0" i="1" u="none" strike="noStrike" kern="1200" cap="none" spc="0" normalizeH="0" baseline="0" noProof="0" smtClean="0">
                          <a:ln>
                            <a:noFill/>
                          </a:ln>
                          <a:solidFill>
                            <a:srgbClr val="000000"/>
                          </a:solidFill>
                          <a:effectLst/>
                          <a:uLnTx/>
                          <a:uFillTx/>
                          <a:latin typeface="Cambria Math" panose="02040503050406030204" pitchFamily="18" charset="0"/>
                          <a:ea typeface="宋体" panose="02010600030101010101" pitchFamily="2" charset="-122"/>
                          <a:cs typeface="+mn-cs"/>
                        </a:rPr>
                        <m:t>𝑁</m:t>
                      </m:r>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𝑐</m:t>
                      </m:r>
                      <m:r>
                        <a:rPr kumimoji="0" lang="en-US" sz="1400" b="0" i="1" u="none" strike="noStrike" kern="120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t>∈</m:t>
                      </m:r>
                      <m:d>
                        <m:dPr>
                          <m:begChr m:val="["/>
                          <m:endChr m:val="]"/>
                          <m:ctrlPr>
                            <a:rPr kumimoji="0" lang="en-SG" sz="1400" b="0" i="1" u="none" strike="noStrike" kern="120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ctrlPr>
                        </m:dPr>
                        <m:e>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rPr>
                            <m:t>39, 44</m:t>
                          </m:r>
                        </m:e>
                      </m:d>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𝑎</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=14, </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𝑏</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=1,</m:t>
                      </m:r>
                      <m:r>
                        <a:rPr kumimoji="0" lang="en-US" sz="1400" b="0" i="1" u="none" strike="noStrike" kern="1200" cap="none" spc="0" normalizeH="0" baseline="0" noProof="0" smtClean="0">
                          <a:ln>
                            <a:noFill/>
                          </a:ln>
                          <a:solidFill>
                            <a:srgbClr val="000000"/>
                          </a:solidFill>
                          <a:effectLst/>
                          <a:uLnTx/>
                          <a:uFillTx/>
                          <a:latin typeface="Cambria Math" panose="02040503050406030204" pitchFamily="18" charset="0"/>
                          <a:ea typeface="宋体" panose="02010600030101010101" pitchFamily="2" charset="-122"/>
                          <a:cs typeface="+mn-cs"/>
                        </a:rPr>
                        <m:t>𝑐</m:t>
                      </m:r>
                      <m:r>
                        <a:rPr kumimoji="0" lang="en-US" sz="1400" b="0" i="1" u="none" strike="noStrike" kern="1200" cap="none" spc="0" normalizeH="0" baseline="0" noProof="0" smtClean="0">
                          <a:ln>
                            <a:noFill/>
                          </a:ln>
                          <a:solidFill>
                            <a:srgbClr val="000000"/>
                          </a:solidFill>
                          <a:effectLst/>
                          <a:uLnTx/>
                          <a:uFillTx/>
                          <a:latin typeface="Cambria Math" panose="02040503050406030204" pitchFamily="18" charset="0"/>
                          <a:ea typeface="宋体" panose="02010600030101010101" pitchFamily="2" charset="-122"/>
                          <a:cs typeface="+mn-cs"/>
                        </a:rPr>
                        <m:t>=39</m:t>
                      </m:r>
                    </m:oMath>
                  </m:oMathPara>
                </a14:m>
                <a:endParaRPr kumimoji="0" lang="en-SG" sz="1400" b="0" i="1" u="none" strike="noStrike" kern="1200" cap="none" spc="0" normalizeH="0" baseline="0" noProof="0" dirty="0">
                  <a:ln>
                    <a:noFill/>
                  </a:ln>
                  <a:solidFill>
                    <a:srgbClr val="000000"/>
                  </a:solidFill>
                  <a:effectLst/>
                  <a:uLnTx/>
                  <a:uFillTx/>
                  <a:latin typeface="Cambria Math" panose="02040503050406030204" pitchFamily="18" charset="0"/>
                  <a:ea typeface="宋体" panose="02010600030101010101" pitchFamily="2" charset="-122"/>
                </a:endParaRPr>
              </a:p>
              <a:p>
                <a:pPr marL="336550" marR="0" lvl="1" indent="0" algn="ctr" defTabSz="671513" rtl="0" eaLnBrk="0" fontAlgn="base" latinLnBrk="0" hangingPunct="0">
                  <a:lnSpc>
                    <a:spcPct val="140000"/>
                  </a:lnSpc>
                  <a:spcBef>
                    <a:spcPct val="0"/>
                  </a:spcBef>
                  <a:spcAft>
                    <a:spcPct val="0"/>
                  </a:spcAft>
                  <a:buClrTx/>
                  <a:buSzTx/>
                  <a:buNone/>
                  <a:tabLst/>
                  <a:defRPr/>
                </a:pPr>
                <a14:m>
                  <m:oMathPara xmlns:m="http://schemas.openxmlformats.org/officeDocument/2006/math">
                    <m:oMathParaPr>
                      <m:jc m:val="centerGroup"/>
                    </m:oMathParaPr>
                    <m:oMath xmlns:m="http://schemas.openxmlformats.org/officeDocument/2006/math">
                      <m:r>
                        <a:rPr kumimoji="0" lang="en-SG" sz="1400" b="0" i="1" u="none" strike="noStrike" kern="1200" cap="none" spc="0" normalizeH="0" baseline="0" noProof="0" smtClean="0">
                          <a:ln>
                            <a:noFill/>
                          </a:ln>
                          <a:solidFill>
                            <a:srgbClr val="000000"/>
                          </a:solidFill>
                          <a:effectLst/>
                          <a:uLnTx/>
                          <a:uFillTx/>
                          <a:latin typeface="Cambria Math" panose="02040503050406030204" pitchFamily="18" charset="0"/>
                          <a:ea typeface="宋体" panose="02010600030101010101" pitchFamily="2" charset="-122"/>
                          <a:cs typeface="+mn-cs"/>
                        </a:rPr>
                        <m:t>𝑁</m:t>
                      </m:r>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𝑐</m:t>
                      </m:r>
                      <m:r>
                        <a:rPr kumimoji="0" lang="en-US" sz="1400" b="0" i="1" u="none" strike="noStrike" kern="120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t>∈</m:t>
                      </m:r>
                      <m:d>
                        <m:dPr>
                          <m:begChr m:val="["/>
                          <m:endChr m:val="]"/>
                          <m:ctrlPr>
                            <a:rPr kumimoji="0" lang="en-SG" sz="1400" b="0" i="1" u="none" strike="noStrike" kern="120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ctrlPr>
                        </m:dPr>
                        <m:e>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rPr>
                            <m:t>45, 59</m:t>
                          </m:r>
                        </m:e>
                      </m:d>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𝑎</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=12, </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𝑏</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=0</m:t>
                      </m:r>
                    </m:oMath>
                  </m:oMathPara>
                </a14:m>
                <a:endParaRPr kumimoji="0" lang="en-SG" sz="1400" b="0" i="1" u="none" strike="noStrike" kern="1200" cap="none" spc="0" normalizeH="0" baseline="0" noProof="0" dirty="0">
                  <a:ln>
                    <a:noFill/>
                  </a:ln>
                  <a:solidFill>
                    <a:srgbClr val="000000"/>
                  </a:solidFill>
                  <a:effectLst/>
                  <a:uLnTx/>
                  <a:uFillTx/>
                  <a:latin typeface="Cambria Math" panose="02040503050406030204" pitchFamily="18" charset="0"/>
                  <a:ea typeface="宋体" panose="02010600030101010101" pitchFamily="2" charset="-122"/>
                </a:endParaRPr>
              </a:p>
              <a:p>
                <a:pPr marL="336550" marR="0" lvl="1" indent="0" algn="ctr" defTabSz="671513" rtl="0" eaLnBrk="0" fontAlgn="base" latinLnBrk="0" hangingPunct="0">
                  <a:lnSpc>
                    <a:spcPct val="140000"/>
                  </a:lnSpc>
                  <a:spcBef>
                    <a:spcPct val="0"/>
                  </a:spcBef>
                  <a:spcAft>
                    <a:spcPct val="0"/>
                  </a:spcAft>
                  <a:buClrTx/>
                  <a:buSzTx/>
                  <a:buNone/>
                  <a:tabLst/>
                  <a:defRPr/>
                </a:pPr>
                <a14:m>
                  <m:oMathPara xmlns:m="http://schemas.openxmlformats.org/officeDocument/2006/math">
                    <m:oMathParaPr>
                      <m:jc m:val="centerGroup"/>
                    </m:oMathParaPr>
                    <m:oMath xmlns:m="http://schemas.openxmlformats.org/officeDocument/2006/math">
                      <m:r>
                        <a:rPr kumimoji="0" lang="en-SG" sz="1400" b="0" i="1" u="none" strike="noStrike" kern="1200" cap="none" spc="0" normalizeH="0" baseline="0" noProof="0" smtClean="0">
                          <a:ln>
                            <a:noFill/>
                          </a:ln>
                          <a:solidFill>
                            <a:srgbClr val="000000"/>
                          </a:solidFill>
                          <a:effectLst/>
                          <a:uLnTx/>
                          <a:uFillTx/>
                          <a:latin typeface="Cambria Math" panose="02040503050406030204" pitchFamily="18" charset="0"/>
                          <a:ea typeface="宋体" panose="02010600030101010101" pitchFamily="2" charset="-122"/>
                          <a:cs typeface="+mn-cs"/>
                        </a:rPr>
                        <m:t>𝑁</m:t>
                      </m:r>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𝑐</m:t>
                      </m:r>
                      <m:r>
                        <a:rPr kumimoji="0" lang="en-US" sz="1400" b="0" i="1" u="none" strike="noStrike" kern="120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t>∈</m:t>
                      </m:r>
                      <m:d>
                        <m:dPr>
                          <m:begChr m:val="["/>
                          <m:endChr m:val="]"/>
                          <m:ctrlPr>
                            <a:rPr kumimoji="0" lang="en-SG" sz="1400" b="0" i="1" u="none" strike="noStrike" kern="120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ctrlPr>
                        </m:dPr>
                        <m:e>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rPr>
                            <m:t>60, 80</m:t>
                          </m:r>
                        </m:e>
                      </m:d>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𝑎</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=11, </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𝑏</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=1,</m:t>
                      </m:r>
                      <m:r>
                        <a:rPr kumimoji="0" lang="en-US" sz="1400" b="0" i="1" u="none" strike="noStrike" kern="1200" cap="none" spc="0" normalizeH="0" baseline="0" noProof="0" smtClean="0">
                          <a:ln>
                            <a:noFill/>
                          </a:ln>
                          <a:solidFill>
                            <a:srgbClr val="000000"/>
                          </a:solidFill>
                          <a:effectLst/>
                          <a:uLnTx/>
                          <a:uFillTx/>
                          <a:latin typeface="Cambria Math" panose="02040503050406030204" pitchFamily="18" charset="0"/>
                          <a:ea typeface="宋体" panose="02010600030101010101" pitchFamily="2" charset="-122"/>
                          <a:cs typeface="+mn-cs"/>
                        </a:rPr>
                        <m:t>𝑐</m:t>
                      </m:r>
                      <m:r>
                        <a:rPr kumimoji="0" lang="en-US" sz="1400" b="0" i="1" u="none" strike="noStrike" kern="1200" cap="none" spc="0" normalizeH="0" baseline="0" noProof="0" smtClean="0">
                          <a:ln>
                            <a:noFill/>
                          </a:ln>
                          <a:solidFill>
                            <a:srgbClr val="000000"/>
                          </a:solidFill>
                          <a:effectLst/>
                          <a:uLnTx/>
                          <a:uFillTx/>
                          <a:latin typeface="Cambria Math" panose="02040503050406030204" pitchFamily="18" charset="0"/>
                          <a:ea typeface="宋体" panose="02010600030101010101" pitchFamily="2" charset="-122"/>
                          <a:cs typeface="+mn-cs"/>
                        </a:rPr>
                        <m:t>=60</m:t>
                      </m:r>
                    </m:oMath>
                  </m:oMathPara>
                </a14:m>
                <a:endParaRPr kumimoji="0" lang="en-SG" sz="1400" b="0" i="1" u="none" strike="noStrike" kern="1200" cap="none" spc="0" normalizeH="0" baseline="0" noProof="0" dirty="0">
                  <a:ln>
                    <a:noFill/>
                  </a:ln>
                  <a:solidFill>
                    <a:srgbClr val="000000"/>
                  </a:solidFill>
                  <a:effectLst/>
                  <a:uLnTx/>
                  <a:uFillTx/>
                  <a:latin typeface="Cambria Math" panose="02040503050406030204" pitchFamily="18" charset="0"/>
                  <a:ea typeface="宋体" panose="02010600030101010101" pitchFamily="2" charset="-122"/>
                </a:endParaRPr>
              </a:p>
              <a:p>
                <a:pPr marL="336550" lvl="1" indent="0" algn="ctr" defTabSz="671513" eaLnBrk="0" hangingPunct="0">
                  <a:lnSpc>
                    <a:spcPct val="140000"/>
                  </a:lnSpc>
                  <a:spcBef>
                    <a:spcPct val="0"/>
                  </a:spcBef>
                  <a:buNone/>
                  <a:defRPr/>
                </a:pPr>
                <a14:m>
                  <m:oMathPara xmlns:m="http://schemas.openxmlformats.org/officeDocument/2006/math">
                    <m:oMathParaPr>
                      <m:jc m:val="centerGroup"/>
                    </m:oMathParaPr>
                    <m:oMath xmlns:m="http://schemas.openxmlformats.org/officeDocument/2006/math">
                      <m:r>
                        <a:rPr kumimoji="0" lang="en-SG" sz="1400" b="0" i="1" u="none" strike="noStrike" kern="1200" cap="none" spc="0" normalizeH="0" baseline="0" noProof="0" smtClean="0">
                          <a:ln>
                            <a:noFill/>
                          </a:ln>
                          <a:solidFill>
                            <a:srgbClr val="000000"/>
                          </a:solidFill>
                          <a:effectLst/>
                          <a:uLnTx/>
                          <a:uFillTx/>
                          <a:latin typeface="Cambria Math" panose="02040503050406030204" pitchFamily="18" charset="0"/>
                          <a:ea typeface="宋体" panose="02010600030101010101" pitchFamily="2" charset="-122"/>
                          <a:cs typeface="+mn-cs"/>
                        </a:rPr>
                        <m:t>𝑁</m:t>
                      </m:r>
                      <m:r>
                        <a:rPr kumimoji="0" lang="en-US"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𝑐</m:t>
                      </m:r>
                      <m:r>
                        <a:rPr kumimoji="0" lang="en-US" sz="1400" b="0" i="1" u="none" strike="noStrike" kern="120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t>∈</m:t>
                      </m:r>
                      <m:d>
                        <m:dPr>
                          <m:begChr m:val="["/>
                          <m:endChr m:val="]"/>
                          <m:ctrlPr>
                            <a:rPr kumimoji="0" lang="en-SG" sz="1400" b="0" i="1" u="none" strike="noStrike" kern="120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ctrlPr>
                        </m:dPr>
                        <m:e>
                          <m:r>
                            <a:rPr kumimoji="0" lang="en-SG" sz="1400" b="0" i="1" u="none" strike="noStrike" kern="1200" cap="none" spc="0" normalizeH="0" baseline="0" noProof="0" smtClean="0">
                              <a:ln>
                                <a:noFill/>
                              </a:ln>
                              <a:solidFill>
                                <a:srgbClr val="000000"/>
                              </a:solidFill>
                              <a:effectLst/>
                              <a:uLnTx/>
                              <a:uFillTx/>
                              <a:latin typeface="Cambria Math" panose="02040503050406030204" pitchFamily="18" charset="0"/>
                              <a:ea typeface="Cambria Math" panose="02040503050406030204" pitchFamily="18" charset="0"/>
                              <a:cs typeface="+mn-cs"/>
                            </a:rPr>
                            <m:t>81,</m:t>
                          </m:r>
                          <m:r>
                            <a:rPr kumimoji="0" lang="en-SG" sz="1400" b="0" i="1" u="none" strike="noStrike" kern="1200" cap="none" spc="0" normalizeH="0" baseline="0" noProof="0" smtClean="0">
                              <a:ln>
                                <a:noFill/>
                              </a:ln>
                              <a:solidFill>
                                <a:srgbClr val="000000"/>
                              </a:solidFill>
                              <a:effectLst/>
                              <a:uLnTx/>
                              <a:uFillTx/>
                              <a:latin typeface="Cambria Math" panose="02040503050406030204" pitchFamily="18" charset="0"/>
                              <a:ea typeface="宋体" panose="02010600030101010101" pitchFamily="2" charset="-122"/>
                              <a:cs typeface="+mn-cs"/>
                            </a:rPr>
                            <m:t> 101</m:t>
                          </m:r>
                        </m:e>
                      </m:d>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𝑎</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=4, </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𝑏</m:t>
                      </m:r>
                      <m:r>
                        <a:rPr kumimoji="0" lang="en-SG" sz="1400" b="0" i="1" u="none" strike="noStrike" kern="1200" cap="none" spc="0" normalizeH="0" baseline="0" noProof="0">
                          <a:ln>
                            <a:noFill/>
                          </a:ln>
                          <a:solidFill>
                            <a:srgbClr val="000000"/>
                          </a:solidFill>
                          <a:effectLst/>
                          <a:uLnTx/>
                          <a:uFillTx/>
                          <a:latin typeface="Cambria Math" panose="02040503050406030204" pitchFamily="18" charset="0"/>
                          <a:ea typeface="宋体" panose="02010600030101010101" pitchFamily="2" charset="-122"/>
                          <a:cs typeface="+mn-cs"/>
                        </a:rPr>
                        <m:t>=0</m:t>
                      </m:r>
                    </m:oMath>
                  </m:oMathPara>
                </a14:m>
                <a:endParaRPr lang="en-US" altLang="zh-CN" sz="1400" dirty="0">
                  <a:latin typeface="+mj-lt"/>
                  <a:ea typeface="+mj-ea"/>
                </a:endParaRPr>
              </a:p>
              <a:p>
                <a:pPr marL="336550" lvl="1" indent="0" algn="ctr" defTabSz="671513" eaLnBrk="0" hangingPunct="0">
                  <a:lnSpc>
                    <a:spcPct val="140000"/>
                  </a:lnSpc>
                  <a:spcBef>
                    <a:spcPct val="0"/>
                  </a:spcBef>
                  <a:buNone/>
                  <a:defRPr/>
                </a:pPr>
                <a:endParaRPr lang="en-US" altLang="zh-CN" sz="1400" dirty="0">
                  <a:latin typeface="+mj-lt"/>
                  <a:ea typeface="+mj-ea"/>
                </a:endParaRPr>
              </a:p>
              <a:p>
                <a:pPr marL="285750" indent="-285750" defTabSz="671513">
                  <a:lnSpc>
                    <a:spcPct val="140000"/>
                  </a:lnSpc>
                  <a:buFont typeface="Arial" panose="020B0604020202020204" pitchFamily="34" charset="0"/>
                  <a:buChar char="•"/>
                  <a:defRPr/>
                </a:pPr>
                <a:r>
                  <a:rPr lang="en-US" altLang="zh-CN" sz="1600" dirty="0">
                    <a:latin typeface="+mj-lt"/>
                    <a:ea typeface="+mj-ea"/>
                  </a:rPr>
                  <a:t>Given fixed number of bits for UWB Channel field, one-to-one mapping may indicate more channels.</a:t>
                </a:r>
              </a:p>
              <a:p>
                <a:pPr marL="336550" marR="0" lvl="1" indent="0" algn="ctr" defTabSz="671513" rtl="0" eaLnBrk="0" fontAlgn="base" latinLnBrk="0" hangingPunct="0">
                  <a:lnSpc>
                    <a:spcPct val="140000"/>
                  </a:lnSpc>
                  <a:spcBef>
                    <a:spcPct val="0"/>
                  </a:spcBef>
                  <a:spcAft>
                    <a:spcPct val="0"/>
                  </a:spcAft>
                  <a:buClrTx/>
                  <a:buSzTx/>
                  <a:buNone/>
                  <a:tabLst/>
                  <a:defRPr/>
                </a:pPr>
                <a:endParaRPr kumimoji="0" lang="en-SG" sz="1400" b="0" i="1" u="none" strike="noStrike" kern="1200" cap="none" spc="0" normalizeH="0" baseline="0" noProof="0" dirty="0">
                  <a:ln>
                    <a:noFill/>
                  </a:ln>
                  <a:solidFill>
                    <a:srgbClr val="000000"/>
                  </a:solidFill>
                  <a:effectLst/>
                  <a:uLnTx/>
                  <a:uFillTx/>
                  <a:latin typeface="Cambria Math" panose="02040503050406030204" pitchFamily="18" charset="0"/>
                  <a:ea typeface="宋体" panose="02010600030101010101" pitchFamily="2" charset="-122"/>
                </a:endParaRPr>
              </a:p>
            </p:txBody>
          </p:sp>
        </mc:Choice>
        <mc:Fallback xmlns="">
          <p:sp>
            <p:nvSpPr>
              <p:cNvPr id="23" name="内容占位符 2">
                <a:extLst>
                  <a:ext uri="{FF2B5EF4-FFF2-40B4-BE49-F238E27FC236}">
                    <a16:creationId xmlns:a16="http://schemas.microsoft.com/office/drawing/2014/main" id="{FD47B4F9-81D1-4F93-A47D-76E64CC88DF2}"/>
                  </a:ext>
                </a:extLst>
              </p:cNvPr>
              <p:cNvSpPr>
                <a:spLocks noGrp="1" noRot="1" noChangeAspect="1" noMove="1" noResize="1" noEditPoints="1" noAdjustHandles="1" noChangeArrowheads="1" noChangeShapeType="1" noTextEdit="1"/>
              </p:cNvSpPr>
              <p:nvPr>
                <p:ph idx="1"/>
              </p:nvPr>
            </p:nvSpPr>
            <p:spPr>
              <a:xfrm>
                <a:off x="26071" y="1450883"/>
                <a:ext cx="4473922" cy="4731109"/>
              </a:xfrm>
              <a:blipFill>
                <a:blip r:embed="rId3"/>
                <a:stretch>
                  <a:fillRect l="-408" t="-257" b="-1414"/>
                </a:stretch>
              </a:blipFill>
              <a:ln>
                <a:solidFill>
                  <a:srgbClr val="002060"/>
                </a:solidFill>
              </a:ln>
            </p:spPr>
            <p:txBody>
              <a:bodyPr/>
              <a:lstStyle/>
              <a:p>
                <a:r>
                  <a:rPr lang="en-SG">
                    <a:noFill/>
                  </a:rPr>
                  <a:t> </a:t>
                </a:r>
              </a:p>
            </p:txBody>
          </p:sp>
        </mc:Fallback>
      </mc:AlternateContent>
    </p:spTree>
    <p:extLst>
      <p:ext uri="{BB962C8B-B14F-4D97-AF65-F5344CB8AC3E}">
        <p14:creationId xmlns:p14="http://schemas.microsoft.com/office/powerpoint/2010/main" val="1184875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a:t>Apr. 2024</a:t>
            </a:r>
            <a:endParaRPr lang="en-US" altLang="en-US" dirty="0"/>
          </a:p>
        </p:txBody>
      </p:sp>
      <p:sp>
        <p:nvSpPr>
          <p:cNvPr id="5" name="页脚占位符 4"/>
          <p:cNvSpPr>
            <a:spLocks noGrp="1"/>
          </p:cNvSpPr>
          <p:nvPr>
            <p:ph type="ftr" sz="quarter" idx="11"/>
          </p:nvPr>
        </p:nvSpPr>
        <p:spPr>
          <a:xfrm>
            <a:off x="5486400" y="6484694"/>
            <a:ext cx="3124200" cy="184666"/>
          </a:xfrm>
        </p:spPr>
        <p:txBody>
          <a:bodyPr/>
          <a:lstStyle/>
          <a:p>
            <a:r>
              <a:rPr lang="en-US" altLang="en-US" dirty="0" err="1"/>
              <a:t>Panpan</a:t>
            </a:r>
            <a:r>
              <a:rPr lang="en-US" altLang="en-US" dirty="0"/>
              <a:t> Li, Huawei</a:t>
            </a:r>
          </a:p>
        </p:txBody>
      </p:sp>
      <p:sp>
        <p:nvSpPr>
          <p:cNvPr id="6" name="灯片编号占位符 5"/>
          <p:cNvSpPr>
            <a:spLocks noGrp="1"/>
          </p:cNvSpPr>
          <p:nvPr>
            <p:ph type="sldNum" sz="quarter" idx="12"/>
          </p:nvPr>
        </p:nvSpPr>
        <p:spPr>
          <a:xfrm>
            <a:off x="4344988" y="6484694"/>
            <a:ext cx="530225" cy="182562"/>
          </a:xfrm>
        </p:spPr>
        <p:txBody>
          <a:bodyPr/>
          <a:lstStyle/>
          <a:p>
            <a:r>
              <a:rPr lang="en-US" altLang="en-US"/>
              <a:t>Slide </a:t>
            </a:r>
            <a:fld id="{7FFA85FD-E192-4C2D-9860-28C59D48001D}" type="slidenum">
              <a:rPr lang="en-US" altLang="en-US" smtClean="0"/>
              <a:pPr/>
              <a:t>7</a:t>
            </a:fld>
            <a:endParaRPr lang="en-US" altLang="en-US" dirty="0"/>
          </a:p>
        </p:txBody>
      </p:sp>
      <p:sp>
        <p:nvSpPr>
          <p:cNvPr id="7" name="标题 1"/>
          <p:cNvSpPr>
            <a:spLocks noGrp="1"/>
          </p:cNvSpPr>
          <p:nvPr>
            <p:ph type="title"/>
          </p:nvPr>
        </p:nvSpPr>
        <p:spPr>
          <a:xfrm>
            <a:off x="685800" y="628701"/>
            <a:ext cx="7772400" cy="640080"/>
          </a:xfrm>
        </p:spPr>
        <p:txBody>
          <a:bodyPr/>
          <a:lstStyle/>
          <a:p>
            <a:r>
              <a:rPr lang="en-US" altLang="zh-CN" sz="2600" dirty="0"/>
              <a:t>Option 2</a:t>
            </a:r>
            <a:endParaRPr lang="zh-CN" altLang="en-US" sz="2600" dirty="0"/>
          </a:p>
        </p:txBody>
      </p:sp>
      <p:graphicFrame>
        <p:nvGraphicFramePr>
          <p:cNvPr id="10" name="Content Placeholder 4">
            <a:extLst>
              <a:ext uri="{FF2B5EF4-FFF2-40B4-BE49-F238E27FC236}">
                <a16:creationId xmlns:a16="http://schemas.microsoft.com/office/drawing/2014/main" id="{EC5EBE31-DCD5-434B-B611-B2172978FA8A}"/>
              </a:ext>
            </a:extLst>
          </p:cNvPr>
          <p:cNvGraphicFramePr>
            <a:graphicFrameLocks/>
          </p:cNvGraphicFramePr>
          <p:nvPr>
            <p:extLst>
              <p:ext uri="{D42A27DB-BD31-4B8C-83A1-F6EECF244321}">
                <p14:modId xmlns:p14="http://schemas.microsoft.com/office/powerpoint/2010/main" val="37152402"/>
              </p:ext>
            </p:extLst>
          </p:nvPr>
        </p:nvGraphicFramePr>
        <p:xfrm>
          <a:off x="4504214" y="1451549"/>
          <a:ext cx="4572000" cy="5033145"/>
        </p:xfrm>
        <a:graphic>
          <a:graphicData uri="http://schemas.openxmlformats.org/drawingml/2006/table">
            <a:tbl>
              <a:tblPr/>
              <a:tblGrid>
                <a:gridCol w="571500">
                  <a:extLst>
                    <a:ext uri="{9D8B030D-6E8A-4147-A177-3AD203B41FA5}">
                      <a16:colId xmlns:a16="http://schemas.microsoft.com/office/drawing/2014/main" val="3205851504"/>
                    </a:ext>
                  </a:extLst>
                </a:gridCol>
                <a:gridCol w="571500">
                  <a:extLst>
                    <a:ext uri="{9D8B030D-6E8A-4147-A177-3AD203B41FA5}">
                      <a16:colId xmlns:a16="http://schemas.microsoft.com/office/drawing/2014/main" val="521586277"/>
                    </a:ext>
                  </a:extLst>
                </a:gridCol>
                <a:gridCol w="571500">
                  <a:extLst>
                    <a:ext uri="{9D8B030D-6E8A-4147-A177-3AD203B41FA5}">
                      <a16:colId xmlns:a16="http://schemas.microsoft.com/office/drawing/2014/main" val="1686618232"/>
                    </a:ext>
                  </a:extLst>
                </a:gridCol>
                <a:gridCol w="571500">
                  <a:extLst>
                    <a:ext uri="{9D8B030D-6E8A-4147-A177-3AD203B41FA5}">
                      <a16:colId xmlns:a16="http://schemas.microsoft.com/office/drawing/2014/main" val="2921026478"/>
                    </a:ext>
                  </a:extLst>
                </a:gridCol>
                <a:gridCol w="571500">
                  <a:extLst>
                    <a:ext uri="{9D8B030D-6E8A-4147-A177-3AD203B41FA5}">
                      <a16:colId xmlns:a16="http://schemas.microsoft.com/office/drawing/2014/main" val="4110842854"/>
                    </a:ext>
                  </a:extLst>
                </a:gridCol>
                <a:gridCol w="571500">
                  <a:extLst>
                    <a:ext uri="{9D8B030D-6E8A-4147-A177-3AD203B41FA5}">
                      <a16:colId xmlns:a16="http://schemas.microsoft.com/office/drawing/2014/main" val="2822447765"/>
                    </a:ext>
                  </a:extLst>
                </a:gridCol>
                <a:gridCol w="571500">
                  <a:extLst>
                    <a:ext uri="{9D8B030D-6E8A-4147-A177-3AD203B41FA5}">
                      <a16:colId xmlns:a16="http://schemas.microsoft.com/office/drawing/2014/main" val="2667635215"/>
                    </a:ext>
                  </a:extLst>
                </a:gridCol>
                <a:gridCol w="571500">
                  <a:extLst>
                    <a:ext uri="{9D8B030D-6E8A-4147-A177-3AD203B41FA5}">
                      <a16:colId xmlns:a16="http://schemas.microsoft.com/office/drawing/2014/main" val="770592545"/>
                    </a:ext>
                  </a:extLst>
                </a:gridCol>
              </a:tblGrid>
              <a:tr h="217033">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u="none" strike="noStrike" dirty="0">
                          <a:effectLst/>
                        </a:rPr>
                        <a:t>fc</a:t>
                      </a:r>
                      <a:endParaRPr lang="en-SG" sz="1400" b="0" i="0" u="none" strike="noStrike" dirty="0">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b="0" i="0" u="none" strike="noStrike" dirty="0">
                          <a:effectLst/>
                          <a:latin typeface="Arial" panose="020B0604020202020204" pitchFamily="34" charset="0"/>
                        </a:rPr>
                        <a:t>Nc</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u="none" strike="noStrike" dirty="0">
                          <a:effectLst/>
                        </a:rPr>
                        <a:t>fc</a:t>
                      </a:r>
                      <a:endParaRPr lang="en-SG" sz="1400" b="0" i="0" u="none" strike="noStrike" dirty="0">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b="0" i="0" u="none" strike="noStrike" dirty="0">
                          <a:effectLst/>
                          <a:latin typeface="Arial" panose="020B0604020202020204" pitchFamily="34" charset="0"/>
                        </a:rPr>
                        <a:t>Nc</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u="none" strike="noStrike" dirty="0">
                          <a:effectLst/>
                        </a:rPr>
                        <a:t>fc</a:t>
                      </a:r>
                      <a:endParaRPr lang="en-SG" sz="1400" b="0" i="0" u="none" strike="noStrike" dirty="0">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b="0" i="0" u="none" strike="noStrike" dirty="0">
                          <a:effectLst/>
                          <a:latin typeface="Arial" panose="020B0604020202020204" pitchFamily="34" charset="0"/>
                        </a:rPr>
                        <a:t>Nc</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u="none" strike="noStrike" dirty="0">
                          <a:effectLst/>
                        </a:rPr>
                        <a:t>fc</a:t>
                      </a:r>
                      <a:endParaRPr lang="en-SG" sz="1400" b="0" i="0" u="none" strike="noStrike" dirty="0">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400" b="0" i="0" u="none" strike="noStrike" dirty="0">
                          <a:effectLst/>
                          <a:latin typeface="Arial" panose="020B0604020202020204" pitchFamily="34" charset="0"/>
                        </a:rPr>
                        <a:t>Nc</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2527369436"/>
                  </a:ext>
                </a:extLst>
              </a:tr>
              <a:tr h="187757">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499.2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3619.2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40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6739.2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9859.2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90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067925653"/>
                  </a:ext>
                </a:extLst>
              </a:tr>
              <a:tr h="187757">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624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3744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41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6864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66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9984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FF0000"/>
                          </a:solidFill>
                          <a:effectLst/>
                          <a:latin typeface="Arial" panose="020B0604020202020204" pitchFamily="34" charset="0"/>
                        </a:rPr>
                        <a:t>14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46333164"/>
                  </a:ext>
                </a:extLst>
              </a:tr>
              <a:tr h="187757">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748.8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3868.8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42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6988.8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FF0000"/>
                          </a:solidFill>
                          <a:effectLst/>
                          <a:latin typeface="Arial" panose="020B0604020202020204" pitchFamily="34" charset="0"/>
                        </a:rPr>
                        <a:t>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10108.8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92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4227973690"/>
                  </a:ext>
                </a:extLst>
              </a:tr>
              <a:tr h="187757">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873.6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3993.6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7113.6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68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10233.6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93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2310165398"/>
                  </a:ext>
                </a:extLst>
              </a:tr>
              <a:tr h="187757">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998.4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4118.4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44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7238.4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69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10358.4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94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952478957"/>
                  </a:ext>
                </a:extLst>
              </a:tr>
              <a:tr h="187757">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1123.2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4243.2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45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7363.2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70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10483.2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95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143293836"/>
                  </a:ext>
                </a:extLst>
              </a:tr>
              <a:tr h="187757">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1248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4368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46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7488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FF0000"/>
                          </a:solidFill>
                          <a:effectLst/>
                          <a:latin typeface="Arial" panose="020B0604020202020204" pitchFamily="34" charset="0"/>
                        </a:rPr>
                        <a:t>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10608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96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233300971"/>
                  </a:ext>
                </a:extLst>
              </a:tr>
              <a:tr h="187757">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1372.8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FF3300"/>
                          </a:solidFill>
                          <a:effectLst/>
                          <a:latin typeface="Arial" panose="020B0604020202020204" pitchFamily="34" charset="0"/>
                        </a:rPr>
                        <a:t>4492.8</a:t>
                      </a:r>
                      <a:endParaRPr lang="en-SG" sz="1100" b="0" i="0" u="none" strike="noStrike" dirty="0">
                        <a:solidFill>
                          <a:srgbClr val="FF3300"/>
                        </a:solidFill>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FF3300"/>
                          </a:solidFill>
                          <a:effectLst/>
                          <a:latin typeface="Arial" panose="020B0604020202020204" pitchFamily="34" charset="0"/>
                        </a:rPr>
                        <a:t>3</a:t>
                      </a:r>
                      <a:endParaRPr lang="en-SG" sz="1100" b="0" i="0" u="none" strike="noStrike" dirty="0">
                        <a:solidFill>
                          <a:srgbClr val="FF3300"/>
                        </a:solidFill>
                        <a:effectLst/>
                        <a:latin typeface="Arial" panose="020B0604020202020204" pitchFamily="34" charset="0"/>
                      </a:endParaRP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7612.8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72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10732.8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97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666491165"/>
                  </a:ext>
                </a:extLst>
              </a:tr>
              <a:tr h="187757">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1497.6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4617.6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48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7737.6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73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10857.6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98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978554727"/>
                  </a:ext>
                </a:extLst>
              </a:tr>
              <a:tr h="224377">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1622.4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24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4742.4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49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7862.4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74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10982.4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99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649709761"/>
                  </a:ext>
                </a:extLst>
              </a:tr>
              <a:tr h="187757">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1747.2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4867.2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50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7987.2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11107.2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100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983784579"/>
                  </a:ext>
                </a:extLst>
              </a:tr>
              <a:tr h="187757">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1872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4992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8112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76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11232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101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129790523"/>
                  </a:ext>
                </a:extLst>
              </a:tr>
              <a:tr h="187757">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1996.8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5116.8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8236.8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77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11356.8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102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839510857"/>
                  </a:ext>
                </a:extLst>
              </a:tr>
              <a:tr h="187757">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2121.6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5241.6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8361.6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78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11481.6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103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869974961"/>
                  </a:ext>
                </a:extLst>
              </a:tr>
              <a:tr h="187757">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2246.4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5366.4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8486.4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10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11606.4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104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102883835"/>
                  </a:ext>
                </a:extLst>
              </a:tr>
              <a:tr h="19591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2371.2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5491.2</a:t>
                      </a:r>
                      <a:endParaRPr lang="en-SG" sz="11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8611.2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80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11731.2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105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4114044641"/>
                  </a:ext>
                </a:extLst>
              </a:tr>
              <a:tr h="19591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2496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5616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8736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81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11856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106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4075447195"/>
                  </a:ext>
                </a:extLst>
              </a:tr>
              <a:tr h="19591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2620.8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5740.8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8860.8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82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11980.8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107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2200642748"/>
                  </a:ext>
                </a:extLst>
              </a:tr>
              <a:tr h="19591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2745.6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effectLst/>
                          <a:latin typeface="Arial" panose="020B0604020202020204" pitchFamily="34" charset="0"/>
                        </a:rPr>
                        <a:t>5865.6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8985.6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12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12105.6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108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106769125"/>
                  </a:ext>
                </a:extLst>
              </a:tr>
              <a:tr h="19591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2870.4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5990.4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59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9110.4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84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12230.4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109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576060268"/>
                  </a:ext>
                </a:extLst>
              </a:tr>
              <a:tr h="19591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2995.2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6115.2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9235.2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85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12355.2</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110</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2434062582"/>
                  </a:ext>
                </a:extLst>
              </a:tr>
              <a:tr h="19591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3120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6240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9360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86</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12480</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111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2013647148"/>
                  </a:ext>
                </a:extLst>
              </a:tr>
              <a:tr h="19591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3244.8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37</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6364.8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3300"/>
                          </a:solidFill>
                          <a:effectLst/>
                          <a:latin typeface="Arial" panose="020B0604020202020204" pitchFamily="34" charset="0"/>
                        </a:rPr>
                        <a:t>9484.8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13</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12604.8</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112</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934342279"/>
                  </a:ext>
                </a:extLst>
              </a:tr>
              <a:tr h="19591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3369.6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38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6489.6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5</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a:solidFill>
                            <a:srgbClr val="000000"/>
                          </a:solidFill>
                          <a:effectLst/>
                          <a:latin typeface="Arial" panose="020B0604020202020204" pitchFamily="34" charset="0"/>
                        </a:rPr>
                        <a:t>9609.6</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88</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endParaRPr lang="en-SG" sz="11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endParaRPr lang="en-SG" sz="1100" b="0" i="0" u="none" strike="noStrike" dirty="0">
                        <a:solidFill>
                          <a:srgbClr val="000000"/>
                        </a:solidFill>
                        <a:effectLst/>
                        <a:latin typeface="Arial" panose="020B0604020202020204" pitchFamily="34" charset="0"/>
                      </a:endParaRP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1761792772"/>
                  </a:ext>
                </a:extLst>
              </a:tr>
              <a:tr h="195919">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3494.4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FF0000"/>
                          </a:solidFill>
                          <a:effectLst/>
                          <a:latin typeface="Arial" panose="020B0604020202020204" pitchFamily="34" charset="0"/>
                        </a:rPr>
                        <a:t>1</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6614.4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64</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solidFill>
                            <a:srgbClr val="000000"/>
                          </a:solidFill>
                          <a:effectLst/>
                          <a:latin typeface="Arial" panose="020B0604020202020204" pitchFamily="34" charset="0"/>
                        </a:rPr>
                        <a:t>9734.4</a:t>
                      </a: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r>
                        <a:rPr lang="en-SG" sz="1100" b="0" i="0" u="none" strike="noStrike" dirty="0">
                          <a:effectLst/>
                          <a:latin typeface="Arial" panose="020B0604020202020204" pitchFamily="34" charset="0"/>
                        </a:rPr>
                        <a:t>89</a:t>
                      </a: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endParaRPr lang="en-SG" sz="1100" b="0" i="0" u="none" strike="noStrike" dirty="0">
                        <a:solidFill>
                          <a:srgbClr val="000000"/>
                        </a:solidFill>
                        <a:effectLst/>
                        <a:latin typeface="Arial" panose="020B0604020202020204" pitchFamily="34" charset="0"/>
                      </a:endParaRPr>
                    </a:p>
                  </a:txBody>
                  <a:tcPr marL="7620" marR="7620" marT="7620" marB="0" anchor="ctr">
                    <a:lnL w="12700" cap="flat" cmpd="sng" algn="ctr">
                      <a:solidFill>
                        <a:srgbClr val="000000"/>
                      </a:solidFill>
                      <a:prstDash val="solid"/>
                      <a:round/>
                      <a:headEnd type="none" w="med" len="med"/>
                      <a:tailEnd type="none" w="med" len="med"/>
                    </a:lnL>
                    <a:lnR w="12700" cmpd="sng">
                      <a:noFill/>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fontAlgn="ctr"/>
                      <a:endParaRPr lang="en-SG" sz="1100" b="0" i="0" u="none" strike="noStrike" dirty="0">
                        <a:solidFill>
                          <a:srgbClr val="000000"/>
                        </a:solidFill>
                        <a:effectLst/>
                        <a:latin typeface="Arial" panose="020B0604020202020204" pitchFamily="34" charset="0"/>
                      </a:endParaRPr>
                    </a:p>
                  </a:txBody>
                  <a:tcPr marL="7620" marR="7620" marT="7620" marB="0" anchor="ctr">
                    <a:lnL w="12700" cmpd="sng">
                      <a:noFill/>
                    </a:lnL>
                    <a:lnR w="12700" cap="flat" cmpd="sng" algn="ctr">
                      <a:solidFill>
                        <a:srgbClr val="000000"/>
                      </a:solidFill>
                      <a:prstDash val="solid"/>
                      <a:round/>
                      <a:headEnd type="none" w="med" len="med"/>
                      <a:tailEnd type="none" w="med" len="med"/>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extLst>
                  <a:ext uri="{0D108BD9-81ED-4DB2-BD59-A6C34878D82A}">
                    <a16:rowId xmlns:a16="http://schemas.microsoft.com/office/drawing/2014/main" val="3482502757"/>
                  </a:ext>
                </a:extLst>
              </a:tr>
            </a:tbl>
          </a:graphicData>
        </a:graphic>
      </p:graphicFrame>
      <p:sp>
        <p:nvSpPr>
          <p:cNvPr id="11" name="Oval 10">
            <a:extLst>
              <a:ext uri="{FF2B5EF4-FFF2-40B4-BE49-F238E27FC236}">
                <a16:creationId xmlns:a16="http://schemas.microsoft.com/office/drawing/2014/main" id="{7161D2B2-2D18-48EB-91BB-C069A39FCF08}"/>
              </a:ext>
            </a:extLst>
          </p:cNvPr>
          <p:cNvSpPr/>
          <p:nvPr/>
        </p:nvSpPr>
        <p:spPr>
          <a:xfrm>
            <a:off x="6292038" y="2076174"/>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12" name="Oval 11">
            <a:extLst>
              <a:ext uri="{FF2B5EF4-FFF2-40B4-BE49-F238E27FC236}">
                <a16:creationId xmlns:a16="http://schemas.microsoft.com/office/drawing/2014/main" id="{2851AD44-D111-4C0B-8FAA-788A56E71EC9}"/>
              </a:ext>
            </a:extLst>
          </p:cNvPr>
          <p:cNvSpPr/>
          <p:nvPr/>
        </p:nvSpPr>
        <p:spPr>
          <a:xfrm>
            <a:off x="6292038" y="2825003"/>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13" name="Oval 12">
            <a:extLst>
              <a:ext uri="{FF2B5EF4-FFF2-40B4-BE49-F238E27FC236}">
                <a16:creationId xmlns:a16="http://schemas.microsoft.com/office/drawing/2014/main" id="{B841F61F-7BFB-4090-99F2-CC98358261E0}"/>
              </a:ext>
            </a:extLst>
          </p:cNvPr>
          <p:cNvSpPr/>
          <p:nvPr/>
        </p:nvSpPr>
        <p:spPr>
          <a:xfrm>
            <a:off x="6292038" y="5930934"/>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14" name="Oval 13">
            <a:extLst>
              <a:ext uri="{FF2B5EF4-FFF2-40B4-BE49-F238E27FC236}">
                <a16:creationId xmlns:a16="http://schemas.microsoft.com/office/drawing/2014/main" id="{8BC516A8-B1E6-4617-9C90-E20873D25F8D}"/>
              </a:ext>
            </a:extLst>
          </p:cNvPr>
          <p:cNvSpPr/>
          <p:nvPr/>
        </p:nvSpPr>
        <p:spPr>
          <a:xfrm>
            <a:off x="7423678" y="1879953"/>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15" name="Oval 14">
            <a:extLst>
              <a:ext uri="{FF2B5EF4-FFF2-40B4-BE49-F238E27FC236}">
                <a16:creationId xmlns:a16="http://schemas.microsoft.com/office/drawing/2014/main" id="{E88652ED-3EE5-45B5-923E-7054FCCB17B5}"/>
              </a:ext>
            </a:extLst>
          </p:cNvPr>
          <p:cNvSpPr/>
          <p:nvPr/>
        </p:nvSpPr>
        <p:spPr>
          <a:xfrm>
            <a:off x="7438406" y="2628931"/>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16" name="Oval 15">
            <a:extLst>
              <a:ext uri="{FF2B5EF4-FFF2-40B4-BE49-F238E27FC236}">
                <a16:creationId xmlns:a16="http://schemas.microsoft.com/office/drawing/2014/main" id="{F6B6B47B-3636-4EAF-92BB-4FEA1D53B882}"/>
              </a:ext>
            </a:extLst>
          </p:cNvPr>
          <p:cNvSpPr/>
          <p:nvPr/>
        </p:nvSpPr>
        <p:spPr>
          <a:xfrm>
            <a:off x="7438406" y="3381898"/>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17" name="Oval 16">
            <a:extLst>
              <a:ext uri="{FF2B5EF4-FFF2-40B4-BE49-F238E27FC236}">
                <a16:creationId xmlns:a16="http://schemas.microsoft.com/office/drawing/2014/main" id="{A497DBE4-1231-4158-A12B-2C94FCFEA3BD}"/>
              </a:ext>
            </a:extLst>
          </p:cNvPr>
          <p:cNvSpPr/>
          <p:nvPr/>
        </p:nvSpPr>
        <p:spPr>
          <a:xfrm>
            <a:off x="7444166" y="4151280"/>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18" name="Oval 17">
            <a:extLst>
              <a:ext uri="{FF2B5EF4-FFF2-40B4-BE49-F238E27FC236}">
                <a16:creationId xmlns:a16="http://schemas.microsoft.com/office/drawing/2014/main" id="{411F3F00-DDBE-4AF4-BFA2-06C677DAB575}"/>
              </a:ext>
            </a:extLst>
          </p:cNvPr>
          <p:cNvSpPr/>
          <p:nvPr/>
        </p:nvSpPr>
        <p:spPr>
          <a:xfrm>
            <a:off x="7438406" y="4944439"/>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19" name="Oval 18">
            <a:extLst>
              <a:ext uri="{FF2B5EF4-FFF2-40B4-BE49-F238E27FC236}">
                <a16:creationId xmlns:a16="http://schemas.microsoft.com/office/drawing/2014/main" id="{5EE83364-DF72-46F1-A623-5917EB56E8A4}"/>
              </a:ext>
            </a:extLst>
          </p:cNvPr>
          <p:cNvSpPr/>
          <p:nvPr/>
        </p:nvSpPr>
        <p:spPr>
          <a:xfrm>
            <a:off x="7438406" y="5730647"/>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p:sp>
        <p:nvSpPr>
          <p:cNvPr id="20" name="Oval 19">
            <a:extLst>
              <a:ext uri="{FF2B5EF4-FFF2-40B4-BE49-F238E27FC236}">
                <a16:creationId xmlns:a16="http://schemas.microsoft.com/office/drawing/2014/main" id="{99BC1A3B-1DAB-4073-BB99-C25B53DE4067}"/>
              </a:ext>
            </a:extLst>
          </p:cNvPr>
          <p:cNvSpPr/>
          <p:nvPr/>
        </p:nvSpPr>
        <p:spPr>
          <a:xfrm>
            <a:off x="8555318" y="1700808"/>
            <a:ext cx="457200" cy="548640"/>
          </a:xfrm>
          <a:prstGeom prst="ellipse">
            <a:avLst/>
          </a:prstGeom>
          <a:noFill/>
          <a:ln w="9525" cap="flat" cmpd="sng" algn="ctr">
            <a:solidFill>
              <a:srgbClr val="00CC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2000" b="0" i="0" u="none" strike="noStrike" kern="0" cap="none" spc="0" normalizeH="0" baseline="0" noProof="0">
              <a:ln>
                <a:noFill/>
              </a:ln>
              <a:solidFill>
                <a:srgbClr val="FFFFFF"/>
              </a:solidFill>
              <a:effectLst/>
              <a:uLnTx/>
              <a:uFillTx/>
              <a:latin typeface="Arial"/>
              <a:ea typeface="宋体"/>
              <a:cs typeface="+mn-cs"/>
            </a:endParaRPr>
          </a:p>
        </p:txBody>
      </p:sp>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id="{005F80C9-3398-4F0F-8AA1-3ECE19001443}"/>
                  </a:ext>
                </a:extLst>
              </p:cNvPr>
              <p:cNvSpPr txBox="1"/>
              <p:nvPr/>
            </p:nvSpPr>
            <p:spPr>
              <a:xfrm>
                <a:off x="79613" y="2117872"/>
                <a:ext cx="4344988" cy="2622256"/>
              </a:xfrm>
              <a:prstGeom prst="rect">
                <a:avLst/>
              </a:prstGeom>
              <a:noFill/>
              <a:ln>
                <a:solidFill>
                  <a:schemeClr val="tx1"/>
                </a:solidFill>
              </a:ln>
            </p:spPr>
            <p:txBody>
              <a:bodyPr wrap="square" rtlCol="0">
                <a:spAutoFit/>
              </a:bodyPr>
              <a:lstStyle/>
              <a:p>
                <a:pPr marL="285750" indent="-285750" eaLnBrk="1" hangingPunct="1">
                  <a:spcBef>
                    <a:spcPct val="20000"/>
                  </a:spcBef>
                  <a:buFont typeface="Arial" panose="020B0604020202020204" pitchFamily="34" charset="0"/>
                  <a:buChar char="•"/>
                </a:pPr>
                <a:r>
                  <a:rPr lang="en-US" altLang="zh-CN" sz="1600" dirty="0">
                    <a:latin typeface="+mj-lt"/>
                  </a:rPr>
                  <a:t>Keep current numberings</a:t>
                </a:r>
              </a:p>
              <a:p>
                <a:pPr marL="285750" indent="-285750" eaLnBrk="1" hangingPunct="1">
                  <a:spcBef>
                    <a:spcPct val="20000"/>
                  </a:spcBef>
                  <a:buFont typeface="Arial" panose="020B0604020202020204" pitchFamily="34" charset="0"/>
                  <a:buChar char="•"/>
                </a:pPr>
                <a:r>
                  <a:rPr lang="en-US" altLang="zh-CN" sz="1600" dirty="0">
                    <a:latin typeface="+mj-lt"/>
                  </a:rPr>
                  <a:t>Number the remaining extended channels from 16</a:t>
                </a:r>
              </a:p>
              <a:p>
                <a:pPr marL="285750" indent="-285750" eaLnBrk="1" hangingPunct="1">
                  <a:spcBef>
                    <a:spcPct val="20000"/>
                  </a:spcBef>
                  <a:buFont typeface="Arial" panose="020B0604020202020204" pitchFamily="34" charset="0"/>
                  <a:buChar char="•"/>
                </a:pPr>
                <a:r>
                  <a:rPr lang="en-US" altLang="zh-CN" sz="1600" dirty="0">
                    <a:solidFill>
                      <a:srgbClr val="FF0000"/>
                    </a:solidFill>
                    <a:latin typeface="+mj-lt"/>
                  </a:rPr>
                  <a:t>Skip one number when meeting the current channel</a:t>
                </a:r>
              </a:p>
              <a:p>
                <a:pPr marL="285750" indent="-285750" eaLnBrk="1" hangingPunct="1">
                  <a:spcBef>
                    <a:spcPct val="20000"/>
                  </a:spcBef>
                  <a:buFont typeface="Arial" panose="020B0604020202020204" pitchFamily="34" charset="0"/>
                  <a:buChar char="•"/>
                </a:pPr>
                <a:endParaRPr lang="en-US" altLang="zh-CN" sz="1600" dirty="0">
                  <a:latin typeface="+mj-lt"/>
                </a:endParaRPr>
              </a:p>
              <a:p>
                <a:pPr marL="285750" indent="-285750" algn="ctr" eaLnBrk="1" hangingPunct="1">
                  <a:spcBef>
                    <a:spcPct val="20000"/>
                  </a:spcBef>
                  <a:buFont typeface="Arial" panose="020B0604020202020204" pitchFamily="34" charset="0"/>
                  <a:buChar char="•"/>
                </a:pPr>
                <a:endParaRPr lang="en-US" sz="1400" dirty="0">
                  <a:latin typeface="+mj-lt"/>
                </a:endParaRPr>
              </a:p>
              <a:p>
                <a:pPr marL="0" lvl="1" indent="336550" algn="ctr">
                  <a:buNone/>
                </a:pPr>
                <a14:m>
                  <m:oMathPara xmlns:m="http://schemas.openxmlformats.org/officeDocument/2006/math">
                    <m:oMathParaPr>
                      <m:jc m:val="center"/>
                    </m:oMathParaPr>
                    <m:oMath xmlns:m="http://schemas.openxmlformats.org/officeDocument/2006/math">
                      <m:sSub>
                        <m:sSubPr>
                          <m:ctrlPr>
                            <a:rPr lang="en-SG" sz="1400" b="0" i="1" kern="1200" smtClean="0">
                              <a:solidFill>
                                <a:schemeClr val="tx1"/>
                              </a:solidFill>
                              <a:effectLst/>
                              <a:latin typeface="Cambria Math" panose="02040503050406030204" pitchFamily="18" charset="0"/>
                              <a:ea typeface="宋体" panose="02010600030101010101" pitchFamily="2" charset="-122"/>
                            </a:rPr>
                          </m:ctrlPr>
                        </m:sSubPr>
                        <m:e>
                          <m:r>
                            <a:rPr lang="en-SG" sz="1400" b="0" i="1" kern="1200" smtClean="0">
                              <a:solidFill>
                                <a:schemeClr val="tx1"/>
                              </a:solidFill>
                              <a:effectLst/>
                              <a:latin typeface="Cambria Math" panose="02040503050406030204" pitchFamily="18" charset="0"/>
                              <a:ea typeface="Cambria Math" panose="02040503050406030204" pitchFamily="18" charset="0"/>
                            </a:rPr>
                            <m:t> </m:t>
                          </m:r>
                          <m:r>
                            <a:rPr lang="en-US" sz="1400" b="0" i="1" kern="1200">
                              <a:solidFill>
                                <a:schemeClr val="tx1"/>
                              </a:solidFill>
                              <a:effectLst/>
                              <a:latin typeface="Cambria Math" panose="02040503050406030204" pitchFamily="18" charset="0"/>
                              <a:ea typeface="宋体" panose="02010600030101010101" pitchFamily="2" charset="-122"/>
                            </a:rPr>
                            <m:t>𝑓</m:t>
                          </m:r>
                        </m:e>
                        <m:sub>
                          <m:r>
                            <a:rPr lang="en-US" sz="1400" b="0" i="1" kern="1200">
                              <a:solidFill>
                                <a:schemeClr val="tx1"/>
                              </a:solidFill>
                              <a:effectLst/>
                              <a:latin typeface="Cambria Math" panose="02040503050406030204" pitchFamily="18" charset="0"/>
                              <a:ea typeface="宋体" panose="02010600030101010101" pitchFamily="2" charset="-122"/>
                            </a:rPr>
                            <m:t>𝑐</m:t>
                          </m:r>
                        </m:sub>
                      </m:sSub>
                      <m:r>
                        <a:rPr lang="en-SG" sz="1400" b="0" i="1" kern="1200" smtClean="0">
                          <a:solidFill>
                            <a:schemeClr val="tx1"/>
                          </a:solidFill>
                          <a:effectLst/>
                          <a:latin typeface="Cambria Math" panose="02040503050406030204" pitchFamily="18" charset="0"/>
                          <a:ea typeface="宋体" panose="02010600030101010101" pitchFamily="2" charset="-122"/>
                        </a:rPr>
                        <m:t>=</m:t>
                      </m:r>
                      <m:r>
                        <a:rPr lang="en-US" sz="1400" b="0" i="1" kern="1200">
                          <a:solidFill>
                            <a:schemeClr val="tx1"/>
                          </a:solidFill>
                          <a:effectLst/>
                          <a:latin typeface="Cambria Math" panose="02040503050406030204" pitchFamily="18" charset="0"/>
                          <a:ea typeface="宋体" panose="02010600030101010101" pitchFamily="2" charset="-122"/>
                        </a:rPr>
                        <m:t>499.2</m:t>
                      </m:r>
                      <m:r>
                        <a:rPr lang="en-US" sz="1400" b="0" i="1" kern="1200">
                          <a:solidFill>
                            <a:schemeClr val="tx1"/>
                          </a:solidFill>
                          <a:effectLst/>
                          <a:latin typeface="Cambria Math" panose="02040503050406030204" pitchFamily="18" charset="0"/>
                          <a:ea typeface="宋体" panose="02010600030101010101" pitchFamily="2" charset="-122"/>
                        </a:rPr>
                        <m:t>𝑀𝐻𝑧</m:t>
                      </m:r>
                      <m:r>
                        <a:rPr lang="en-US" sz="1400" b="0" i="1" kern="1200">
                          <a:solidFill>
                            <a:schemeClr val="tx1"/>
                          </a:solidFill>
                          <a:effectLst/>
                          <a:latin typeface="Cambria Math" panose="02040503050406030204" pitchFamily="18" charset="0"/>
                          <a:ea typeface="宋体" panose="02010600030101010101" pitchFamily="2" charset="-122"/>
                        </a:rPr>
                        <m:t>+(</m:t>
                      </m:r>
                      <m:r>
                        <a:rPr lang="en-SG" sz="1400" b="0" i="1" kern="1200" smtClean="0">
                          <a:solidFill>
                            <a:srgbClr val="FF3300"/>
                          </a:solidFill>
                          <a:effectLst/>
                          <a:latin typeface="Cambria Math" panose="02040503050406030204" pitchFamily="18" charset="0"/>
                          <a:ea typeface="宋体" panose="02010600030101010101" pitchFamily="2" charset="-122"/>
                        </a:rPr>
                        <m:t>𝑁𝑐</m:t>
                      </m:r>
                      <m:r>
                        <a:rPr lang="en-SG" sz="1400" b="0" i="1" kern="1200">
                          <a:solidFill>
                            <a:srgbClr val="FF3300"/>
                          </a:solidFill>
                          <a:effectLst/>
                          <a:latin typeface="Cambria Math" panose="02040503050406030204" pitchFamily="18" charset="0"/>
                          <a:ea typeface="宋体" panose="02010600030101010101" pitchFamily="2" charset="-122"/>
                        </a:rPr>
                        <m:t>−</m:t>
                      </m:r>
                      <m:r>
                        <a:rPr lang="en-US" sz="1400" b="0" i="1" kern="1200">
                          <a:solidFill>
                            <a:srgbClr val="FF3300"/>
                          </a:solidFill>
                          <a:effectLst/>
                          <a:latin typeface="Cambria Math" panose="02040503050406030204" pitchFamily="18" charset="0"/>
                          <a:ea typeface="宋体" panose="02010600030101010101" pitchFamily="2" charset="-122"/>
                        </a:rPr>
                        <m:t>15</m:t>
                      </m:r>
                      <m:r>
                        <a:rPr lang="en-SG" sz="1400" b="0" i="1" kern="1200">
                          <a:solidFill>
                            <a:srgbClr val="FF3300"/>
                          </a:solidFill>
                          <a:effectLst/>
                          <a:latin typeface="Cambria Math" panose="02040503050406030204" pitchFamily="18" charset="0"/>
                          <a:ea typeface="宋体" panose="02010600030101010101" pitchFamily="2" charset="-122"/>
                        </a:rPr>
                        <m:t>)</m:t>
                      </m:r>
                      <m:r>
                        <a:rPr lang="en-US" sz="1400" b="0" i="1" kern="1200">
                          <a:solidFill>
                            <a:schemeClr val="tx1"/>
                          </a:solidFill>
                          <a:effectLst/>
                          <a:latin typeface="Cambria Math" panose="02040503050406030204" pitchFamily="18" charset="0"/>
                          <a:ea typeface="宋体" panose="02010600030101010101" pitchFamily="2" charset="-122"/>
                        </a:rPr>
                        <m:t>×124.8</m:t>
                      </m:r>
                      <m:r>
                        <a:rPr lang="en-US" sz="1400" b="0" i="1" kern="1200">
                          <a:solidFill>
                            <a:schemeClr val="tx1"/>
                          </a:solidFill>
                          <a:effectLst/>
                          <a:latin typeface="Cambria Math" panose="02040503050406030204" pitchFamily="18" charset="0"/>
                          <a:ea typeface="宋体" panose="02010600030101010101" pitchFamily="2" charset="-122"/>
                        </a:rPr>
                        <m:t>𝑀𝐻𝑧</m:t>
                      </m:r>
                    </m:oMath>
                  </m:oMathPara>
                </a14:m>
                <a:endParaRPr lang="en-SG" sz="1400" b="0" i="1" dirty="0">
                  <a:solidFill>
                    <a:schemeClr val="tx1"/>
                  </a:solidFill>
                  <a:effectLst/>
                </a:endParaRPr>
              </a:p>
              <a:p>
                <a:pPr marL="336550" lvl="1" indent="0" algn="ctr">
                  <a:buNone/>
                </a:pPr>
                <a:endParaRPr lang="en-SG" sz="1400" b="0" i="1" dirty="0">
                  <a:solidFill>
                    <a:schemeClr val="tx1"/>
                  </a:solidFill>
                  <a:effectLst/>
                </a:endParaRPr>
              </a:p>
              <a:p>
                <a:pPr marL="0" lvl="1" algn="ctr">
                  <a:buNone/>
                </a:pPr>
                <a14:m>
                  <m:oMathPara xmlns:m="http://schemas.openxmlformats.org/officeDocument/2006/math">
                    <m:oMathParaPr>
                      <m:jc m:val="left"/>
                    </m:oMathParaPr>
                    <m:oMath xmlns:m="http://schemas.openxmlformats.org/officeDocument/2006/math">
                      <m:r>
                        <a:rPr lang="en-SG" sz="1400" b="0" i="1" kern="1200" smtClean="0">
                          <a:solidFill>
                            <a:schemeClr val="tx1"/>
                          </a:solidFill>
                          <a:effectLst/>
                          <a:latin typeface="Cambria Math" panose="02040503050406030204" pitchFamily="18" charset="0"/>
                          <a:ea typeface="宋体" panose="02010600030101010101" pitchFamily="2" charset="-122"/>
                        </a:rPr>
                        <m:t>𝑁𝑐</m:t>
                      </m:r>
                      <m:r>
                        <a:rPr lang="en-SG" sz="1400" b="0" i="1" kern="1200" smtClean="0">
                          <a:solidFill>
                            <a:schemeClr val="tx1"/>
                          </a:solidFill>
                          <a:effectLst/>
                          <a:latin typeface="Cambria Math" panose="02040503050406030204" pitchFamily="18" charset="0"/>
                          <a:ea typeface="Cambria Math" panose="02040503050406030204" pitchFamily="18" charset="0"/>
                        </a:rPr>
                        <m:t>∈</m:t>
                      </m:r>
                      <m:d>
                        <m:dPr>
                          <m:begChr m:val="["/>
                          <m:endChr m:val="]"/>
                          <m:ctrlPr>
                            <a:rPr lang="en-SG" sz="1400" b="0" i="1" kern="1200" smtClean="0">
                              <a:solidFill>
                                <a:schemeClr val="tx1"/>
                              </a:solidFill>
                              <a:effectLst/>
                              <a:latin typeface="Cambria Math" panose="02040503050406030204" pitchFamily="18" charset="0"/>
                              <a:ea typeface="Cambria Math" panose="02040503050406030204" pitchFamily="18" charset="0"/>
                            </a:rPr>
                          </m:ctrlPr>
                        </m:dPr>
                        <m:e>
                          <m:r>
                            <a:rPr lang="en-SG" sz="1400" b="0" i="1" kern="1200" smtClean="0">
                              <a:solidFill>
                                <a:schemeClr val="tx1"/>
                              </a:solidFill>
                              <a:effectLst/>
                              <a:latin typeface="Cambria Math" panose="02040503050406030204" pitchFamily="18" charset="0"/>
                              <a:ea typeface="Cambria Math" panose="02040503050406030204" pitchFamily="18" charset="0"/>
                            </a:rPr>
                            <m:t>16,112</m:t>
                          </m:r>
                        </m:e>
                      </m:d>
                      <m:r>
                        <a:rPr lang="en-SG" sz="1400" b="0" i="1" kern="1200" smtClean="0">
                          <a:solidFill>
                            <a:schemeClr val="tx1"/>
                          </a:solidFill>
                          <a:effectLst/>
                          <a:latin typeface="Cambria Math" panose="02040503050406030204" pitchFamily="18" charset="0"/>
                          <a:ea typeface="Cambria Math" panose="02040503050406030204" pitchFamily="18" charset="0"/>
                        </a:rPr>
                        <m:t>\{39, 43, 47, 63, 67, 71, 75, 79, 83, 87, 91}</m:t>
                      </m:r>
                    </m:oMath>
                  </m:oMathPara>
                </a14:m>
                <a:endParaRPr lang="en-SG" sz="1400" i="1" dirty="0"/>
              </a:p>
            </p:txBody>
          </p:sp>
        </mc:Choice>
        <mc:Fallback xmlns="">
          <p:sp>
            <p:nvSpPr>
              <p:cNvPr id="21" name="TextBox 20">
                <a:extLst>
                  <a:ext uri="{FF2B5EF4-FFF2-40B4-BE49-F238E27FC236}">
                    <a16:creationId xmlns:a16="http://schemas.microsoft.com/office/drawing/2014/main" id="{005F80C9-3398-4F0F-8AA1-3ECE19001443}"/>
                  </a:ext>
                </a:extLst>
              </p:cNvPr>
              <p:cNvSpPr txBox="1">
                <a:spLocks noRot="1" noChangeAspect="1" noMove="1" noResize="1" noEditPoints="1" noAdjustHandles="1" noChangeArrowheads="1" noChangeShapeType="1" noTextEdit="1"/>
              </p:cNvSpPr>
              <p:nvPr/>
            </p:nvSpPr>
            <p:spPr>
              <a:xfrm>
                <a:off x="79613" y="2117872"/>
                <a:ext cx="4344988" cy="2622256"/>
              </a:xfrm>
              <a:prstGeom prst="rect">
                <a:avLst/>
              </a:prstGeom>
              <a:blipFill>
                <a:blip r:embed="rId3"/>
                <a:stretch>
                  <a:fillRect l="-420" t="-462" r="-1119"/>
                </a:stretch>
              </a:blipFill>
              <a:ln>
                <a:solidFill>
                  <a:schemeClr val="tx1"/>
                </a:solidFill>
              </a:ln>
            </p:spPr>
            <p:txBody>
              <a:bodyPr/>
              <a:lstStyle/>
              <a:p>
                <a:r>
                  <a:rPr lang="en-SG">
                    <a:noFill/>
                  </a:rPr>
                  <a:t> </a:t>
                </a:r>
              </a:p>
            </p:txBody>
          </p:sp>
        </mc:Fallback>
      </mc:AlternateContent>
    </p:spTree>
    <p:extLst>
      <p:ext uri="{BB962C8B-B14F-4D97-AF65-F5344CB8AC3E}">
        <p14:creationId xmlns:p14="http://schemas.microsoft.com/office/powerpoint/2010/main" val="2316464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a:t>Apr. 2024</a:t>
            </a:r>
            <a:endParaRPr lang="en-US" altLang="en-US" dirty="0"/>
          </a:p>
        </p:txBody>
      </p:sp>
      <p:sp>
        <p:nvSpPr>
          <p:cNvPr id="5" name="页脚占位符 4"/>
          <p:cNvSpPr>
            <a:spLocks noGrp="1"/>
          </p:cNvSpPr>
          <p:nvPr>
            <p:ph type="ftr" sz="quarter" idx="11"/>
          </p:nvPr>
        </p:nvSpPr>
        <p:spPr/>
        <p:txBody>
          <a:bodyPr/>
          <a:lstStyle/>
          <a:p>
            <a:r>
              <a:rPr lang="en-US" altLang="en-US" dirty="0" err="1"/>
              <a:t>Panpan</a:t>
            </a:r>
            <a:r>
              <a:rPr lang="en-US" altLang="en-US" dirty="0"/>
              <a:t> Li,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8</a:t>
            </a:fld>
            <a:endParaRPr lang="en-US" altLang="en-US" dirty="0"/>
          </a:p>
        </p:txBody>
      </p:sp>
      <p:sp>
        <p:nvSpPr>
          <p:cNvPr id="7" name="标题 1"/>
          <p:cNvSpPr>
            <a:spLocks noGrp="1"/>
          </p:cNvSpPr>
          <p:nvPr>
            <p:ph type="title"/>
          </p:nvPr>
        </p:nvSpPr>
        <p:spPr>
          <a:xfrm>
            <a:off x="685800" y="628701"/>
            <a:ext cx="7772400" cy="914400"/>
          </a:xfrm>
        </p:spPr>
        <p:txBody>
          <a:bodyPr/>
          <a:lstStyle/>
          <a:p>
            <a:r>
              <a:rPr lang="en-US" altLang="zh-CN" sz="2600" dirty="0"/>
              <a:t>Straw Poll</a:t>
            </a:r>
            <a:endParaRPr lang="zh-CN" altLang="en-US" sz="2600" dirty="0"/>
          </a:p>
        </p:txBody>
      </p:sp>
      <p:sp>
        <p:nvSpPr>
          <p:cNvPr id="8" name="内容占位符 2"/>
          <p:cNvSpPr>
            <a:spLocks noGrp="1"/>
          </p:cNvSpPr>
          <p:nvPr>
            <p:ph idx="1"/>
          </p:nvPr>
        </p:nvSpPr>
        <p:spPr>
          <a:xfrm>
            <a:off x="723900" y="1730476"/>
            <a:ext cx="7886700" cy="4434827"/>
          </a:xfrm>
        </p:spPr>
        <p:txBody>
          <a:bodyPr/>
          <a:lstStyle/>
          <a:p>
            <a:pPr marL="0" indent="0" algn="just">
              <a:lnSpc>
                <a:spcPct val="160000"/>
              </a:lnSpc>
              <a:buNone/>
            </a:pPr>
            <a:r>
              <a:rPr lang="en-US" altLang="zh-CN" sz="2000" dirty="0">
                <a:latin typeface="+mj-lt"/>
              </a:rPr>
              <a:t>Which kind of channel numbering do you prefer?</a:t>
            </a:r>
          </a:p>
          <a:p>
            <a:pPr marL="457200" lvl="1" indent="0" algn="just">
              <a:lnSpc>
                <a:spcPct val="160000"/>
              </a:lnSpc>
              <a:buNone/>
            </a:pPr>
            <a:r>
              <a:rPr lang="en-US" altLang="zh-CN" sz="2000" dirty="0">
                <a:latin typeface="+mj-lt"/>
              </a:rPr>
              <a:t>A: Duplicated channel numbering</a:t>
            </a:r>
          </a:p>
          <a:p>
            <a:pPr marL="457200" lvl="1" indent="0" algn="just">
              <a:lnSpc>
                <a:spcPct val="160000"/>
              </a:lnSpc>
              <a:buNone/>
            </a:pPr>
            <a:r>
              <a:rPr lang="en-US" altLang="zh-CN" sz="2000" dirty="0">
                <a:latin typeface="+mj-lt"/>
              </a:rPr>
              <a:t>B: One-to-one channel numbering</a:t>
            </a:r>
          </a:p>
          <a:p>
            <a:pPr marL="457200" lvl="1" indent="0" algn="just">
              <a:lnSpc>
                <a:spcPct val="160000"/>
              </a:lnSpc>
              <a:buNone/>
            </a:pPr>
            <a:r>
              <a:rPr lang="en-US" altLang="zh-CN" sz="2000" dirty="0">
                <a:latin typeface="+mj-lt"/>
              </a:rPr>
              <a:t>C: Abstain</a:t>
            </a:r>
          </a:p>
        </p:txBody>
      </p:sp>
    </p:spTree>
    <p:extLst>
      <p:ext uri="{BB962C8B-B14F-4D97-AF65-F5344CB8AC3E}">
        <p14:creationId xmlns:p14="http://schemas.microsoft.com/office/powerpoint/2010/main" val="4231048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a:t>Apr. 2024</a:t>
            </a:r>
            <a:endParaRPr lang="en-US" altLang="en-US" dirty="0"/>
          </a:p>
        </p:txBody>
      </p:sp>
      <p:sp>
        <p:nvSpPr>
          <p:cNvPr id="5" name="页脚占位符 4"/>
          <p:cNvSpPr>
            <a:spLocks noGrp="1"/>
          </p:cNvSpPr>
          <p:nvPr>
            <p:ph type="ftr" sz="quarter" idx="11"/>
          </p:nvPr>
        </p:nvSpPr>
        <p:spPr/>
        <p:txBody>
          <a:bodyPr/>
          <a:lstStyle/>
          <a:p>
            <a:r>
              <a:rPr lang="en-US" altLang="en-US" dirty="0" err="1"/>
              <a:t>Panpan</a:t>
            </a:r>
            <a:r>
              <a:rPr lang="en-US" altLang="en-US" dirty="0"/>
              <a:t> Li,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9</a:t>
            </a:fld>
            <a:endParaRPr lang="en-US" altLang="en-US" dirty="0"/>
          </a:p>
        </p:txBody>
      </p:sp>
      <p:sp>
        <p:nvSpPr>
          <p:cNvPr id="7" name="标题 1"/>
          <p:cNvSpPr>
            <a:spLocks noGrp="1"/>
          </p:cNvSpPr>
          <p:nvPr>
            <p:ph type="title"/>
          </p:nvPr>
        </p:nvSpPr>
        <p:spPr>
          <a:xfrm>
            <a:off x="723900" y="2708920"/>
            <a:ext cx="7772400" cy="1066800"/>
          </a:xfrm>
        </p:spPr>
        <p:txBody>
          <a:bodyPr/>
          <a:lstStyle/>
          <a:p>
            <a:r>
              <a:rPr lang="en-US" altLang="zh-CN" dirty="0"/>
              <a:t>Thank You</a:t>
            </a:r>
            <a:endParaRPr lang="zh-CN" altLang="en-US" dirty="0"/>
          </a:p>
        </p:txBody>
      </p:sp>
    </p:spTree>
    <p:extLst>
      <p:ext uri="{BB962C8B-B14F-4D97-AF65-F5344CB8AC3E}">
        <p14:creationId xmlns:p14="http://schemas.microsoft.com/office/powerpoint/2010/main" val="3558028507"/>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1502</Words>
  <Application>Microsoft Office PowerPoint</Application>
  <PresentationFormat>On-screen Show (4:3)</PresentationFormat>
  <Paragraphs>728</Paragraphs>
  <Slides>9</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Cambria Math</vt:lpstr>
      <vt:lpstr>Times New Roman</vt:lpstr>
      <vt:lpstr>Wingdings</vt:lpstr>
      <vt:lpstr>IEEE-P802_15</vt:lpstr>
      <vt:lpstr>PowerPoint Presentation</vt:lpstr>
      <vt:lpstr>CIDs</vt:lpstr>
      <vt:lpstr>Background</vt:lpstr>
      <vt:lpstr>Background</vt:lpstr>
      <vt:lpstr>Why One-to-one Channel Numbering is Preferable?</vt:lpstr>
      <vt:lpstr>Option 1</vt:lpstr>
      <vt:lpstr>Option 2</vt:lpstr>
      <vt:lpstr>Straw Poll</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2024-04-09T12:54:31Z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(3)4I3F5afnBlc+0Jsz7k0VN4l05DIAzb5R3jY2XOYDWK6x4vX1y5o8oiqCSJyhngFDNK+XWwAM
38Q14hiotN3tmYJqu0qC4Xyia9tO9ZjHJAmIFJpuJhqGm3jMYCl/F5UTxtKkMVi27hOY+Wv/
YvalRMpD8H4BcQqu1bremcwf6utegdPTYK6xKYLUITuT+NvH4uW1wkt/EkjDp61DCYTyCIjU
pzQbbfjfFM6ljVK9Eh</vt:lpwstr>
  </property>
  <property fmtid="{D5CDD505-2E9C-101B-9397-08002B2CF9AE}" pid="3" name="_2015_ms_pID_7253431">
    <vt:lpwstr>w0Vl1rf138HgG2y0agI2oYfGxxdA8sWUYRZCMvw/B2FZUX2R9NTYlx
JurnXiH+4+uunjkEDuMQzKcFWKKPnY8c4m9Vn3t8r/gwAzpNv/X+n0oHZTEANKf0ASTv4Klq
XNKsteVwnwyBmfbmBBuaRDoMwkT+FjfQCMZClUyxSnrvkqx1IQyyu1hMjuVkSOobrguOKzk4
opO9YrNTRY71K2blW64k3kvk11/fiz0i/vc6</vt:lpwstr>
  </property>
  <property fmtid="{D5CDD505-2E9C-101B-9397-08002B2CF9AE}" pid="4" name="_2015_ms_pID_7253432">
    <vt:lpwstr>9Pc9/d5omdM88kBQZgNRswU=</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1712548071</vt:lpwstr>
  </property>
</Properties>
</file>