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365" r:id="rId3"/>
    <p:sldId id="368" r:id="rId4"/>
    <p:sldId id="351" r:id="rId5"/>
    <p:sldId id="371" r:id="rId6"/>
    <p:sldId id="378" r:id="rId7"/>
    <p:sldId id="381" r:id="rId8"/>
    <p:sldId id="357" r:id="rId9"/>
    <p:sldId id="382" r:id="rId10"/>
    <p:sldId id="358" r:id="rId11"/>
    <p:sldId id="380" r:id="rId12"/>
    <p:sldId id="360" r:id="rId13"/>
    <p:sldId id="372" r:id="rId14"/>
    <p:sldId id="373" r:id="rId15"/>
    <p:sldId id="374" r:id="rId16"/>
    <p:sldId id="362" r:id="rId17"/>
    <p:sldId id="363" r:id="rId18"/>
    <p:sldId id="364"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7E052D4A-65DA-5641-86F0-BC11FF811F4C}">
          <p14:sldIdLst>
            <p14:sldId id="259"/>
            <p14:sldId id="365"/>
            <p14:sldId id="368"/>
            <p14:sldId id="351"/>
            <p14:sldId id="371"/>
            <p14:sldId id="378"/>
            <p14:sldId id="381"/>
            <p14:sldId id="357"/>
            <p14:sldId id="382"/>
            <p14:sldId id="358"/>
            <p14:sldId id="380"/>
            <p14:sldId id="360"/>
            <p14:sldId id="372"/>
            <p14:sldId id="373"/>
            <p14:sldId id="374"/>
            <p14:sldId id="362"/>
            <p14:sldId id="363"/>
            <p14:sldId id="3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789"/>
    <p:restoredTop sz="95915"/>
  </p:normalViewPr>
  <p:slideViewPr>
    <p:cSldViewPr>
      <p:cViewPr>
        <p:scale>
          <a:sx n="176" d="100"/>
          <a:sy n="176" d="100"/>
        </p:scale>
        <p:origin x="328" y="-8"/>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802.15-&lt;15-22-0064-00-04ab&gt;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April 2024</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dirty="0"/>
              <a:t>Krebs et al. (Apple)</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April 2024</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Krebs et al. (Apple)</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April 2024</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Krebs et al. (Apple)</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1" name="Rectangle 7">
            <a:extLst>
              <a:ext uri="{FF2B5EF4-FFF2-40B4-BE49-F238E27FC236}">
                <a16:creationId xmlns:a16="http://schemas.microsoft.com/office/drawing/2014/main" id="{E7D5FA6A-DD22-4A4D-AEEB-ABB82318E7F6}"/>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200" b="1" i="0" u="none" strike="noStrike" kern="1200" dirty="0">
                <a:solidFill>
                  <a:schemeClr val="tx1"/>
                </a:solidFill>
                <a:effectLst/>
                <a:latin typeface="Times New Roman" panose="02020603050405020304" pitchFamily="18" charset="0"/>
                <a:ea typeface="+mn-ea"/>
                <a:cs typeface="+mn-cs"/>
              </a:rPr>
              <a:t>15-24-207-00-04ab</a:t>
            </a:r>
            <a:r>
              <a:rPr lang="en-US" altLang="en-US" sz="1400" b="1" dirty="0"/>
              <a:t>&gt;</a:t>
            </a:r>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LBT discussion &amp; comment resolution</a:t>
            </a:r>
            <a:endParaRPr lang="en-US" altLang="en-US"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ieee802.org/11/private/ETSI_documents/BRAN/05-CONTRIBUTIONS/2023/2023_12_11_OR_BRAN%23122/BRAN(23)122011_Effect_of_LBT_on_the_coexistence_of_narrowband_and_wideband_.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April 2024</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a:t>Krebs et al. (Apple)</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74008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a:t>
            </a:r>
            <a:r>
              <a:rPr lang="en-US" altLang="en-US" sz="1600" dirty="0" err="1"/>
              <a:t>DraftC</a:t>
            </a:r>
            <a:r>
              <a:rPr lang="en-US" altLang="en-US" sz="1600" dirty="0"/>
              <a:t> comment resolution proposals for LBT related comments (CIDs 40, 76, 276, 277, 278, 279, 280, 281, 282, 283, 284, 285, 286, 289, 290, and 291)]	</a:t>
            </a:r>
          </a:p>
          <a:p>
            <a:r>
              <a:rPr lang="en-US" altLang="en-US" sz="1600" b="1" dirty="0"/>
              <a:t>Date Submitted: </a:t>
            </a:r>
            <a:r>
              <a:rPr lang="en-US" altLang="en-US" sz="1600" dirty="0"/>
              <a:t>[April 22, 2024]	</a:t>
            </a:r>
          </a:p>
          <a:p>
            <a:r>
              <a:rPr lang="en-US" altLang="en-US" sz="1600" b="1" dirty="0"/>
              <a:t>Source:</a:t>
            </a:r>
            <a:r>
              <a:rPr lang="en-US" altLang="en-US" sz="1600" dirty="0"/>
              <a:t> [Alex Krebs (Apple)]</a:t>
            </a:r>
          </a:p>
          <a:p>
            <a:r>
              <a:rPr lang="en-US" altLang="en-US" sz="1600" b="1" dirty="0"/>
              <a:t>Email: </a:t>
            </a:r>
            <a:r>
              <a:rPr lang="en-US" altLang="en-US" sz="1600" dirty="0" err="1"/>
              <a:t>a_krebs</a:t>
            </a:r>
            <a:r>
              <a:rPr lang="en-US" altLang="en-US" sz="1600" dirty="0"/>
              <a:t> @ </a:t>
            </a:r>
            <a:r>
              <a:rPr lang="en-US" altLang="en-US" sz="1600" dirty="0" err="1"/>
              <a:t>apple.com</a:t>
            </a:r>
            <a:endParaRPr lang="en-US" altLang="en-US" sz="1600" dirty="0"/>
          </a:p>
          <a:p>
            <a:pPr>
              <a:spcBef>
                <a:spcPts val="600"/>
              </a:spcBef>
              <a:spcAft>
                <a:spcPts val="600"/>
              </a:spcAft>
            </a:pPr>
            <a:r>
              <a:rPr lang="en-US" altLang="en-US" sz="1600" b="1" dirty="0"/>
              <a:t>Re:</a:t>
            </a:r>
            <a:r>
              <a:rPr lang="en-US" altLang="en-US" sz="1600" dirty="0"/>
              <a:t> [Input to the Working Group]</a:t>
            </a:r>
            <a:endParaRPr lang="en-US" altLang="en-US" dirty="0"/>
          </a:p>
          <a:p>
            <a:pPr>
              <a:spcBef>
                <a:spcPts val="600"/>
              </a:spcBef>
              <a:spcAft>
                <a:spcPts val="600"/>
              </a:spcAft>
            </a:pPr>
            <a:r>
              <a:rPr lang="en-US" altLang="en-US" sz="1600" b="1" dirty="0"/>
              <a:t>Abstract:</a:t>
            </a:r>
            <a:r>
              <a:rPr lang="en-US" altLang="en-US" sz="1600" dirty="0"/>
              <a:t>	[Discussion and resolution proposals to LBT related comments of </a:t>
            </a:r>
            <a:r>
              <a:rPr lang="en-US" altLang="en-US" sz="1600" dirty="0" err="1"/>
              <a:t>DraftC</a:t>
            </a:r>
            <a:r>
              <a:rPr lang="en-US" altLang="en-US" sz="1600" dirty="0"/>
              <a:t>]</a:t>
            </a:r>
          </a:p>
          <a:p>
            <a:pPr>
              <a:spcBef>
                <a:spcPts val="600"/>
              </a:spcBef>
              <a:spcAft>
                <a:spcPts val="600"/>
              </a:spcAft>
            </a:pPr>
            <a:r>
              <a:rPr lang="en-US" altLang="en-US" sz="1600" b="1" dirty="0"/>
              <a:t>Purpose:</a:t>
            </a:r>
            <a:r>
              <a:rPr lang="en-US" altLang="en-US" sz="1600" dirty="0"/>
              <a:t>	[]</a:t>
            </a:r>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6065520"/>
            <a:ext cx="7772400" cy="379413"/>
          </a:xfrm>
        </p:spPr>
        <p:txBody>
          <a:bodyPr/>
          <a:lstStyle/>
          <a:p>
            <a:pPr>
              <a:spcBef>
                <a:spcPts val="600"/>
              </a:spcBef>
              <a:spcAft>
                <a:spcPts val="600"/>
              </a:spcAft>
            </a:pPr>
            <a:r>
              <a:rPr lang="en-US" sz="2000" dirty="0"/>
              <a:t>~ LBT is good/great, mandatory LBT in UNII-3 w/wo DC</a:t>
            </a:r>
            <a:endParaRPr lang="en-US" sz="12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10</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1788124878"/>
              </p:ext>
            </p:extLst>
          </p:nvPr>
        </p:nvGraphicFramePr>
        <p:xfrm>
          <a:off x="661588" y="914400"/>
          <a:ext cx="7772401" cy="5120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"can" with "shall" and remove "the use of this may be mandated depending on local regulations"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LBT is proven to be a great coexistence technique.  Given that there is no mandatory coexistence technique for NB, LBT should be made mandatory.  Replace the sentence "LBT may be applied to all channels in the absence of regulatory constraints, for example, to improve coexistence with other spectrum users." with "LBT shall be applied to all channels to improve coexistence with other spectrum users".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20230919"/>
                  </a:ext>
                </a:extLst>
              </a:tr>
              <a:tr h="426302">
                <a:tc>
                  <a:txBody>
                    <a:bodyPr/>
                    <a:lstStyle/>
                    <a:p>
                      <a:pPr algn="l" fontAlgn="ctr"/>
                      <a:r>
                        <a:rPr lang="en-US" sz="1000" b="0" i="0" u="none" strike="noStrike" dirty="0">
                          <a:solidFill>
                            <a:srgbClr val="000000"/>
                          </a:solidFill>
                          <a:effectLst/>
                          <a:latin typeface="Arial" panose="020B0604020202020204" pitchFamily="34" charset="0"/>
                        </a:rPr>
                        <a:t>Li-Hsiang Sun</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40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General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are simulations in Nov 2023 802.15 and 802.11 sessions shown NB impact to wifi coex.  Suggest to adopt a mandatory LBT for NB transmission if aggregated NB duty cycle is more than a threshold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7770661"/>
                  </a:ext>
                </a:extLst>
              </a:tr>
              <a:tr h="426302">
                <a:tc>
                  <a:txBody>
                    <a:bodyPr/>
                    <a:lstStyle/>
                    <a:p>
                      <a:pPr algn="l" fontAlgn="ctr"/>
                      <a:r>
                        <a:rPr lang="en-US" sz="1000" b="0" i="0" u="none" strike="noStrike" dirty="0" err="1">
                          <a:solidFill>
                            <a:srgbClr val="000000"/>
                          </a:solidFill>
                          <a:effectLst/>
                          <a:latin typeface="Arial" panose="020B0604020202020204" pitchFamily="34" charset="0"/>
                        </a:rPr>
                        <a:t>Pooria</a:t>
                      </a:r>
                      <a:r>
                        <a:rPr lang="en-US" sz="1000" b="0" i="0" u="none" strike="noStrike" dirty="0">
                          <a:solidFill>
                            <a:srgbClr val="000000"/>
                          </a:solidFill>
                          <a:effectLst/>
                          <a:latin typeface="Arial" panose="020B0604020202020204" pitchFamily="34" charset="0"/>
                        </a:rPr>
                        <a:t> </a:t>
                      </a:r>
                      <a:r>
                        <a:rPr lang="en-US" sz="1000" b="0" i="0" u="none" strike="noStrike" dirty="0" err="1">
                          <a:solidFill>
                            <a:srgbClr val="000000"/>
                          </a:solidFill>
                          <a:effectLst/>
                          <a:latin typeface="Arial" panose="020B0604020202020204" pitchFamily="34" charset="0"/>
                        </a:rPr>
                        <a:t>Pakrooh</a:t>
                      </a:r>
                      <a:endParaRPr lang="en-US" sz="10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76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NB coexistence with other technologies in UNII-3 and UNII-5 bands needs to be addressed. A good option is what has been suggested in DCN 285/Rev2, to mandate LBT for high duty cycle NB operation.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Change: "LBT shall be applied to channel numbers 50 to 249 according to regulatory constraints. LBT may be applied to all channels in the absence of regulatory constraints, for example, to improve coexistence with other spectrum users." </a:t>
                      </a:r>
                      <a:br>
                        <a:rPr lang="en-US" sz="1000" b="0" i="0" u="none" strike="noStrike" dirty="0">
                          <a:solidFill>
                            <a:srgbClr val="000000"/>
                          </a:solidFill>
                          <a:effectLst/>
                          <a:latin typeface="Arial" panose="020B0604020202020204" pitchFamily="34" charset="0"/>
                        </a:rPr>
                      </a:br>
                      <a:r>
                        <a:rPr lang="en-US" sz="1000" b="0" i="0" u="none" strike="noStrike" dirty="0">
                          <a:solidFill>
                            <a:srgbClr val="000000"/>
                          </a:solidFill>
                          <a:effectLst/>
                          <a:latin typeface="Arial" panose="020B0604020202020204" pitchFamily="34" charset="0"/>
                        </a:rPr>
                        <a:t>To:  "LBT shall be applied to channel numbers 50 to 249. LBT shall be applied to channels 0-49, for NB duty cycle &gt;= TBD%."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79793539"/>
                  </a:ext>
                </a:extLst>
              </a:tr>
            </a:tbl>
          </a:graphicData>
        </a:graphic>
      </p:graphicFrame>
    </p:spTree>
    <p:extLst>
      <p:ext uri="{BB962C8B-B14F-4D97-AF65-F5344CB8AC3E}">
        <p14:creationId xmlns:p14="http://schemas.microsoft.com/office/powerpoint/2010/main" val="3186141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23900" y="914400"/>
            <a:ext cx="7772400" cy="5334000"/>
          </a:xfrm>
        </p:spPr>
        <p:txBody>
          <a:bodyPr/>
          <a:lstStyle/>
          <a:p>
            <a:pPr>
              <a:spcBef>
                <a:spcPts val="600"/>
              </a:spcBef>
              <a:spcAft>
                <a:spcPts val="600"/>
              </a:spcAft>
            </a:pPr>
            <a:r>
              <a:rPr lang="en-US" sz="2000" dirty="0"/>
              <a:t>CIDs 276, 280, 40, 76 (see previous slide)</a:t>
            </a:r>
          </a:p>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 The group assesses that</a:t>
            </a:r>
          </a:p>
          <a:p>
            <a:pPr lvl="1">
              <a:spcBef>
                <a:spcPts val="600"/>
              </a:spcBef>
              <a:spcAft>
                <a:spcPts val="600"/>
              </a:spcAft>
            </a:pPr>
            <a:r>
              <a:rPr lang="en-US" sz="1400" dirty="0"/>
              <a:t>no assessment has been presented to the group on how LBT would affect narrowband radios following the upcoming 802.15.4ab standard</a:t>
            </a:r>
          </a:p>
          <a:p>
            <a:pPr lvl="1">
              <a:spcBef>
                <a:spcPts val="600"/>
              </a:spcBef>
              <a:spcAft>
                <a:spcPts val="600"/>
              </a:spcAft>
            </a:pPr>
            <a:r>
              <a:rPr lang="en-US" sz="1400" dirty="0"/>
              <a:t>despite claiming LBT is great, no information has been presented by the commenters to show that LBT is generally favorable over the methods currently being discussed in other coexistence and regulatory standardization forums</a:t>
            </a:r>
          </a:p>
          <a:p>
            <a:pPr lvl="1">
              <a:spcBef>
                <a:spcPts val="600"/>
              </a:spcBef>
              <a:spcAft>
                <a:spcPts val="600"/>
              </a:spcAft>
            </a:pPr>
            <a:r>
              <a:rPr lang="en-US" sz="1400" dirty="0"/>
              <a:t>one-sided requirements (with, or without depending on duty cycle) only applicable to 802.15.4ab unjustly deprioritize 802.15.4ab radios from accessing unlicensed spectrum shared with other wideband radios following 802.11 or 3GPP standard and possibly narrowband radios following BT SIG, or other standards in the future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34227516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307715"/>
            <a:ext cx="7772400" cy="3456204"/>
          </a:xfrm>
        </p:spPr>
        <p:txBody>
          <a:bodyPr/>
          <a:lstStyle/>
          <a:p>
            <a:pPr>
              <a:spcBef>
                <a:spcPts val="600"/>
              </a:spcBef>
              <a:spcAft>
                <a:spcPts val="600"/>
              </a:spcAft>
            </a:pPr>
            <a:r>
              <a:rPr lang="en-US" sz="2000" dirty="0"/>
              <a:t>Proposed resolution: Reject</a:t>
            </a:r>
          </a:p>
          <a:p>
            <a:pPr>
              <a:spcBef>
                <a:spcPts val="600"/>
              </a:spcBef>
              <a:spcAft>
                <a:spcPts val="600"/>
              </a:spcAft>
            </a:pPr>
            <a:r>
              <a:rPr lang="en-US" sz="2000" dirty="0"/>
              <a:t>Disposition detail</a:t>
            </a:r>
          </a:p>
          <a:p>
            <a:pPr lvl="1">
              <a:spcBef>
                <a:spcPts val="600"/>
              </a:spcBef>
              <a:spcAft>
                <a:spcPts val="600"/>
              </a:spcAft>
            </a:pPr>
            <a:r>
              <a:rPr lang="en-US" sz="1400" dirty="0"/>
              <a:t>The group assesses that the current text is accurate in stating that LBT shall be used for channels 50-249 subject to the existence of a regulatory requirement but may also be used in the absence of regulatory requirements to e.g. improve coexistence with other radios</a:t>
            </a:r>
          </a:p>
          <a:p>
            <a:pPr lvl="1">
              <a:spcBef>
                <a:spcPts val="600"/>
              </a:spcBef>
              <a:spcAft>
                <a:spcPts val="600"/>
              </a:spcAft>
            </a:pPr>
            <a:r>
              <a:rPr lang="en-US" sz="1400" dirty="0"/>
              <a:t>Regarding channel 0-49, the group assesses one-sided requirements only applicable to 802.15.4ab unjustly deprioritize 802.15.4ab radios from accessing shared unlicensed spectrum between 5725 MHz and 5850 MHz behind other wireless technologies</a:t>
            </a: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12</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017662258"/>
              </p:ext>
            </p:extLst>
          </p:nvPr>
        </p:nvGraphicFramePr>
        <p:xfrm>
          <a:off x="661588" y="914400"/>
          <a:ext cx="7772401" cy="20726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The statement "LBT shall be applied to channel numbers 50 to 249 according to regulatory constraints." should be clarified as the word "according" is ambiguous.  After reading the subsequent sentence, I think the author meant "in the presence of regulatory constraints".  If that's the case, then regulatory constraints are already mandating LBT and the aforementioned statement does not provides additional information. Replace with "LBT shall be applied to channel numbers 0 to 249."</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146094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14829" y="5562600"/>
            <a:ext cx="7772400" cy="4249102"/>
          </a:xfrm>
        </p:spPr>
        <p:txBody>
          <a:bodyPr/>
          <a:lstStyle/>
          <a:p>
            <a:pPr>
              <a:spcBef>
                <a:spcPts val="600"/>
              </a:spcBef>
              <a:spcAft>
                <a:spcPts val="600"/>
              </a:spcAft>
            </a:pPr>
            <a:r>
              <a:rPr lang="en-US" sz="2000" dirty="0"/>
              <a:t>see next slide</a:t>
            </a:r>
            <a:endParaRPr lang="en-US" sz="1600" dirty="0">
              <a:solidFill>
                <a:srgbClr val="FF0000"/>
              </a:solidFill>
            </a:endParaRPr>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13</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2986557469"/>
              </p:ext>
            </p:extLst>
          </p:nvPr>
        </p:nvGraphicFramePr>
        <p:xfrm>
          <a:off x="723899" y="838200"/>
          <a:ext cx="7772401" cy="4632542"/>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How long is the CCA duration? Figure 35 suggests 9us, but there is no text that says that.  Please add text that specifies the minimum CCA duration.</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278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What is the Energy Detect (ED) Threshold that should be used?  Please specify.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1531487"/>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In Figure 35, there is at least 100us of idle time between successive transmissions.  There is no text that describes this idle time.  Please add corresponding text that </a:t>
                      </a:r>
                      <a:r>
                        <a:rPr lang="en-US" sz="1000" b="0" i="0" u="none" strike="noStrike" dirty="0" err="1">
                          <a:solidFill>
                            <a:srgbClr val="000000"/>
                          </a:solidFill>
                          <a:effectLst/>
                          <a:latin typeface="Arial" panose="020B0604020202020204" pitchFamily="34" charset="0"/>
                        </a:rPr>
                        <a:t>accomodates</a:t>
                      </a:r>
                      <a:r>
                        <a:rPr lang="en-US" sz="1000" b="0" i="0" u="none" strike="noStrike" dirty="0">
                          <a:solidFill>
                            <a:srgbClr val="000000"/>
                          </a:solidFill>
                          <a:effectLst/>
                          <a:latin typeface="Arial" panose="020B0604020202020204" pitchFamily="34" charset="0"/>
                        </a:rPr>
                        <a:t> required idle time.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18295509"/>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290</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at least 100us of idle time between successive transmissions.  If the ranging slot duration is 300 RSTU (250us), will there be enough time to accommodate this idle time? If there is not enough time, what is expected behavior?</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Please clarify</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54291625"/>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291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dirty="0">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In Figure 35, there is an upper bound of 95% of the ranging slot on the transmission duration.  There is no text associated with this.  Please add such text.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2421789"/>
                  </a:ext>
                </a:extLst>
              </a:tr>
              <a:tr h="426302">
                <a:tc>
                  <a:txBody>
                    <a:bodyPr/>
                    <a:lstStyle/>
                    <a:p>
                      <a:pPr algn="l" fontAlgn="ctr"/>
                      <a:r>
                        <a:rPr lang="en-US" sz="1000" b="0" i="0" u="none" strike="noStrike" dirty="0">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286</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How does the initiator determine whether a channel is unavailable, unusable, or inefficient?  Is it via passive scanning?  If so, how long is the passive scanning duration? How accurate should this result be?   What energy detect threshold should be used?  All this needs to be specified.</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57384249"/>
                  </a:ext>
                </a:extLst>
              </a:tr>
            </a:tbl>
          </a:graphicData>
        </a:graphic>
      </p:graphicFrame>
    </p:spTree>
    <p:extLst>
      <p:ext uri="{BB962C8B-B14F-4D97-AF65-F5344CB8AC3E}">
        <p14:creationId xmlns:p14="http://schemas.microsoft.com/office/powerpoint/2010/main" val="2108430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798285" y="5410200"/>
            <a:ext cx="7772400" cy="4249102"/>
          </a:xfrm>
        </p:spPr>
        <p:txBody>
          <a:bodyPr/>
          <a:lstStyle/>
          <a:p>
            <a:pPr>
              <a:spcBef>
                <a:spcPts val="600"/>
              </a:spcBef>
              <a:spcAft>
                <a:spcPts val="600"/>
              </a:spcAft>
            </a:pPr>
            <a:r>
              <a:rPr lang="en-US" sz="2000" dirty="0"/>
              <a:t>Draft C p.57 shown on this slide</a:t>
            </a:r>
          </a:p>
          <a:p>
            <a:pPr>
              <a:spcBef>
                <a:spcPts val="600"/>
              </a:spcBef>
              <a:spcAft>
                <a:spcPts val="600"/>
              </a:spcAft>
            </a:pPr>
            <a:r>
              <a:rPr lang="en-US" sz="2000" dirty="0"/>
              <a:t>see next slide</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14</a:t>
            </a:fld>
            <a:endParaRPr lang="en-US" altLang="en-US"/>
          </a:p>
        </p:txBody>
      </p:sp>
      <p:pic>
        <p:nvPicPr>
          <p:cNvPr id="2" name="Picture 1">
            <a:extLst>
              <a:ext uri="{FF2B5EF4-FFF2-40B4-BE49-F238E27FC236}">
                <a16:creationId xmlns:a16="http://schemas.microsoft.com/office/drawing/2014/main" id="{1CA5A602-779F-914F-29BE-74C98848D752}"/>
              </a:ext>
            </a:extLst>
          </p:cNvPr>
          <p:cNvPicPr>
            <a:picLocks noChangeAspect="1"/>
          </p:cNvPicPr>
          <p:nvPr/>
        </p:nvPicPr>
        <p:blipFill>
          <a:blip r:embed="rId2"/>
          <a:stretch>
            <a:fillRect/>
          </a:stretch>
        </p:blipFill>
        <p:spPr>
          <a:xfrm>
            <a:off x="760682" y="838200"/>
            <a:ext cx="7772400" cy="2098726"/>
          </a:xfrm>
          <a:prstGeom prst="rect">
            <a:avLst/>
          </a:prstGeom>
        </p:spPr>
      </p:pic>
      <p:pic>
        <p:nvPicPr>
          <p:cNvPr id="9" name="Picture 8">
            <a:extLst>
              <a:ext uri="{FF2B5EF4-FFF2-40B4-BE49-F238E27FC236}">
                <a16:creationId xmlns:a16="http://schemas.microsoft.com/office/drawing/2014/main" id="{0AE39E32-C3AD-C0B0-CC87-333F1BF41222}"/>
              </a:ext>
            </a:extLst>
          </p:cNvPr>
          <p:cNvPicPr>
            <a:picLocks noChangeAspect="1"/>
          </p:cNvPicPr>
          <p:nvPr/>
        </p:nvPicPr>
        <p:blipFill>
          <a:blip r:embed="rId3"/>
          <a:stretch>
            <a:fillRect/>
          </a:stretch>
        </p:blipFill>
        <p:spPr>
          <a:xfrm>
            <a:off x="769256" y="3214228"/>
            <a:ext cx="7962900" cy="2015002"/>
          </a:xfrm>
          <a:prstGeom prst="rect">
            <a:avLst/>
          </a:prstGeom>
        </p:spPr>
      </p:pic>
    </p:spTree>
    <p:extLst>
      <p:ext uri="{BB962C8B-B14F-4D97-AF65-F5344CB8AC3E}">
        <p14:creationId xmlns:p14="http://schemas.microsoft.com/office/powerpoint/2010/main" val="3384493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838200" y="1066800"/>
            <a:ext cx="7772400" cy="4249102"/>
          </a:xfrm>
        </p:spPr>
        <p:txBody>
          <a:bodyPr/>
          <a:lstStyle/>
          <a:p>
            <a:pPr>
              <a:spcBef>
                <a:spcPts val="600"/>
              </a:spcBef>
              <a:spcAft>
                <a:spcPts val="600"/>
              </a:spcAft>
            </a:pPr>
            <a:r>
              <a:rPr lang="en-US" sz="2000" dirty="0"/>
              <a:t>CIDs 277, 278, 286, 289, 290, 291 (see previous two slides)</a:t>
            </a:r>
          </a:p>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endParaRPr lang="en-US" sz="1200" dirty="0"/>
          </a:p>
          <a:p>
            <a:pPr lvl="1">
              <a:spcBef>
                <a:spcPts val="600"/>
              </a:spcBef>
              <a:spcAft>
                <a:spcPts val="600"/>
              </a:spcAft>
            </a:pPr>
            <a:r>
              <a:rPr lang="en-US" sz="1600" dirty="0"/>
              <a:t>The group assesses that the currently provided draft text inappropriately mandates specific regulatory rules from the EU regulatory domain (of one specific frequency band) to all frequency bands globally</a:t>
            </a:r>
          </a:p>
          <a:p>
            <a:pPr lvl="1">
              <a:spcBef>
                <a:spcPts val="600"/>
              </a:spcBef>
              <a:spcAft>
                <a:spcPts val="600"/>
              </a:spcAft>
            </a:pPr>
            <a:r>
              <a:rPr lang="en-US" sz="1600" dirty="0"/>
              <a:t>Following the existing 802.15.4-2020 standard, the group agrees to remove all regulatory domain specific values from the draft text and to keep the existing language “according to regulatory constraints” instead, following e.g. P802-15-04me-D01, p.619)</a:t>
            </a:r>
          </a:p>
          <a:p>
            <a:pPr lvl="1">
              <a:spcBef>
                <a:spcPts val="600"/>
              </a:spcBef>
              <a:spcAft>
                <a:spcPts val="600"/>
              </a:spcAft>
            </a:pPr>
            <a:r>
              <a:rPr lang="en-US" sz="1600" dirty="0"/>
              <a:t>The group instructs the technical editor to remove text p.57 l.15 and following starting at “After completing the CCA” to p.60 l.2 (including Figure 35) and to remove [B3] from the bibliography (p.192)</a:t>
            </a:r>
            <a:endParaRPr lang="en-US" sz="12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15</a:t>
            </a:fld>
            <a:endParaRPr lang="en-US" altLang="en-US"/>
          </a:p>
        </p:txBody>
      </p:sp>
    </p:spTree>
    <p:extLst>
      <p:ext uri="{BB962C8B-B14F-4D97-AF65-F5344CB8AC3E}">
        <p14:creationId xmlns:p14="http://schemas.microsoft.com/office/powerpoint/2010/main" val="415437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331519"/>
            <a:ext cx="7772400" cy="4432399"/>
          </a:xfrm>
        </p:spPr>
        <p:txBody>
          <a:bodyPr/>
          <a:lstStyle/>
          <a:p>
            <a:pPr>
              <a:spcBef>
                <a:spcPts val="600"/>
              </a:spcBef>
              <a:spcAft>
                <a:spcPts val="600"/>
              </a:spcAft>
            </a:pPr>
            <a:r>
              <a:rPr lang="en-US" sz="2000" dirty="0"/>
              <a:t>Proposed resolution: Revise</a:t>
            </a:r>
            <a:endParaRPr lang="en-US" sz="1600" dirty="0"/>
          </a:p>
          <a:p>
            <a:pPr>
              <a:spcBef>
                <a:spcPts val="600"/>
              </a:spcBef>
              <a:spcAft>
                <a:spcPts val="600"/>
              </a:spcAft>
            </a:pPr>
            <a:r>
              <a:rPr lang="en-US" sz="2000" dirty="0"/>
              <a:t>Disposition detail</a:t>
            </a:r>
          </a:p>
          <a:p>
            <a:pPr lvl="1"/>
            <a:r>
              <a:rPr lang="en-US" sz="1600" dirty="0"/>
              <a:t>The group has revised the text before in correspondence to CIDs 21, 22, 25, 28, 164, and 166 in DCN 15-23-0575-02-4ab and assesses no further action is needed</a:t>
            </a:r>
          </a:p>
          <a:p>
            <a:endParaRPr lang="en-US" sz="1000" dirty="0">
              <a:solidFill>
                <a:srgbClr val="000000"/>
              </a:solidFill>
              <a:effectLst/>
              <a:latin typeface="Times New Roman" panose="02020603050405020304" pitchFamily="18" charset="0"/>
            </a:endParaRPr>
          </a:p>
          <a:p>
            <a:pPr lvl="1">
              <a:spcBef>
                <a:spcPts val="600"/>
              </a:spcBef>
              <a:spcAft>
                <a:spcPts val="600"/>
              </a:spcAft>
            </a:pP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16</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3401854375"/>
              </p:ext>
            </p:extLst>
          </p:nvPr>
        </p:nvGraphicFramePr>
        <p:xfrm>
          <a:off x="661588" y="914400"/>
          <a:ext cx="7772401" cy="1096444"/>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Figure 36 has a typo in the WLAN 20 MHz channel list.  "168" should be "165".</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59</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10.38.8.4.2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There is no text associated with "Scaling Factor" in Figure 36.</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Please add text that describes this feature.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7865145"/>
                  </a:ext>
                </a:extLst>
              </a:tr>
            </a:tbl>
          </a:graphicData>
        </a:graphic>
      </p:graphicFrame>
    </p:spTree>
    <p:extLst>
      <p:ext uri="{BB962C8B-B14F-4D97-AF65-F5344CB8AC3E}">
        <p14:creationId xmlns:p14="http://schemas.microsoft.com/office/powerpoint/2010/main" val="5340496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2743200"/>
            <a:ext cx="7772400" cy="4020718"/>
          </a:xfrm>
        </p:spPr>
        <p:txBody>
          <a:bodyPr/>
          <a:lstStyle/>
          <a:p>
            <a:pPr>
              <a:spcBef>
                <a:spcPts val="600"/>
              </a:spcBef>
              <a:spcAft>
                <a:spcPts val="600"/>
              </a:spcAft>
            </a:pPr>
            <a:r>
              <a:rPr lang="en-US" sz="2000" dirty="0"/>
              <a:t>Proposed resolution: Accept</a:t>
            </a:r>
            <a:endParaRPr lang="en-US" sz="1200" dirty="0"/>
          </a:p>
          <a:p>
            <a:pPr lvl="1">
              <a:spcBef>
                <a:spcPts val="600"/>
              </a:spcBef>
              <a:spcAft>
                <a:spcPts val="600"/>
              </a:spcAft>
            </a:pPr>
            <a:endParaRPr lang="en-US" sz="1600" dirty="0"/>
          </a:p>
          <a:p>
            <a:pPr lvl="1">
              <a:spcBef>
                <a:spcPts val="600"/>
              </a:spcBef>
              <a:spcAft>
                <a:spcPts val="600"/>
              </a:spcAft>
            </a:pPr>
            <a:endParaRPr lang="en-US" sz="20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17</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531883995"/>
              </p:ext>
            </p:extLst>
          </p:nvPr>
        </p:nvGraphicFramePr>
        <p:xfrm>
          <a:off x="661588" y="914400"/>
          <a:ext cx="7772401" cy="14630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284</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102</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10.38.11.1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18</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802.11 20 MHz channel center frequencies are likely to have a lot of traffic (probe request, beacons from 6GHz only APs, and probe responses) and should be removed from the initial macMmsNbChannelAllowList to prevent ranging outages: 5975, 6055, 6135, 6215, 6295, and 6375 MHz </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Remove channels 66:73, 98:105, 130:137, 162:169, 194:201, 226:233 from the table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bl>
          </a:graphicData>
        </a:graphic>
      </p:graphicFrame>
    </p:spTree>
    <p:extLst>
      <p:ext uri="{BB962C8B-B14F-4D97-AF65-F5344CB8AC3E}">
        <p14:creationId xmlns:p14="http://schemas.microsoft.com/office/powerpoint/2010/main" val="41645338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61588" y="3048000"/>
            <a:ext cx="7772400" cy="3715918"/>
          </a:xfrm>
        </p:spPr>
        <p:txBody>
          <a:bodyPr/>
          <a:lstStyle/>
          <a:p>
            <a:pPr>
              <a:spcBef>
                <a:spcPts val="600"/>
              </a:spcBef>
              <a:spcAft>
                <a:spcPts val="600"/>
              </a:spcAft>
            </a:pPr>
            <a:r>
              <a:rPr lang="en-US" sz="2000" dirty="0"/>
              <a:t>Proposed resolution: Reject</a:t>
            </a:r>
            <a:endParaRPr lang="en-US" sz="1600" dirty="0"/>
          </a:p>
          <a:p>
            <a:pPr>
              <a:spcBef>
                <a:spcPts val="600"/>
              </a:spcBef>
              <a:spcAft>
                <a:spcPts val="600"/>
              </a:spcAft>
            </a:pPr>
            <a:r>
              <a:rPr lang="en-US" sz="2000" dirty="0"/>
              <a:t>Disposition detail</a:t>
            </a:r>
          </a:p>
          <a:p>
            <a:pPr lvl="1"/>
            <a:r>
              <a:rPr lang="en-US" sz="1600" dirty="0"/>
              <a:t>The group assesses that isolated sub-band access to UNII-1 is unfavorable due to physical and regulatory constraints for 802.15.4ab narrowband radio</a:t>
            </a:r>
          </a:p>
          <a:p>
            <a:pPr lvl="1"/>
            <a:r>
              <a:rPr lang="en-US" sz="1600" dirty="0"/>
              <a:t>The group assesses that prohibitive access restrictions in 5925-5945 MHz may apply subject to regulatory domain, e.g. due to concurrent GSM-R operation (European Rail Traffic Management System)</a:t>
            </a:r>
            <a:endParaRPr lang="en-US" sz="1100" dirty="0">
              <a:solidFill>
                <a:srgbClr val="000000"/>
              </a:solidFill>
              <a:effectLst/>
              <a:latin typeface="Times New Roman" panose="02020603050405020304" pitchFamily="18"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18</a:t>
            </a:fld>
            <a:endParaRPr lang="en-US" altLang="en-US"/>
          </a:p>
        </p:txBody>
      </p:sp>
      <p:graphicFrame>
        <p:nvGraphicFramePr>
          <p:cNvPr id="7" name="Table 6">
            <a:extLst>
              <a:ext uri="{FF2B5EF4-FFF2-40B4-BE49-F238E27FC236}">
                <a16:creationId xmlns:a16="http://schemas.microsoft.com/office/drawing/2014/main" id="{D51F4EC8-92EB-9E9C-5001-A88B289A1CAB}"/>
              </a:ext>
            </a:extLst>
          </p:cNvPr>
          <p:cNvGraphicFramePr>
            <a:graphicFrameLocks noGrp="1"/>
          </p:cNvGraphicFramePr>
          <p:nvPr>
            <p:extLst>
              <p:ext uri="{D42A27DB-BD31-4B8C-83A1-F6EECF244321}">
                <p14:modId xmlns:p14="http://schemas.microsoft.com/office/powerpoint/2010/main" val="665995658"/>
              </p:ext>
            </p:extLst>
          </p:nvPr>
        </p:nvGraphicFramePr>
        <p:xfrm>
          <a:off x="661588" y="914400"/>
          <a:ext cx="7772401" cy="1767840"/>
        </p:xfrm>
        <a:graphic>
          <a:graphicData uri="http://schemas.openxmlformats.org/drawingml/2006/table">
            <a:tbl>
              <a:tblPr/>
              <a:tblGrid>
                <a:gridCol w="633279">
                  <a:extLst>
                    <a:ext uri="{9D8B030D-6E8A-4147-A177-3AD203B41FA5}">
                      <a16:colId xmlns:a16="http://schemas.microsoft.com/office/drawing/2014/main" val="3649432237"/>
                    </a:ext>
                  </a:extLst>
                </a:gridCol>
                <a:gridCol w="464024">
                  <a:extLst>
                    <a:ext uri="{9D8B030D-6E8A-4147-A177-3AD203B41FA5}">
                      <a16:colId xmlns:a16="http://schemas.microsoft.com/office/drawing/2014/main" val="4078872913"/>
                    </a:ext>
                  </a:extLst>
                </a:gridCol>
                <a:gridCol w="418382">
                  <a:extLst>
                    <a:ext uri="{9D8B030D-6E8A-4147-A177-3AD203B41FA5}">
                      <a16:colId xmlns:a16="http://schemas.microsoft.com/office/drawing/2014/main" val="1196966494"/>
                    </a:ext>
                  </a:extLst>
                </a:gridCol>
                <a:gridCol w="456417">
                  <a:extLst>
                    <a:ext uri="{9D8B030D-6E8A-4147-A177-3AD203B41FA5}">
                      <a16:colId xmlns:a16="http://schemas.microsoft.com/office/drawing/2014/main" val="1764694279"/>
                    </a:ext>
                  </a:extLst>
                </a:gridCol>
                <a:gridCol w="509665">
                  <a:extLst>
                    <a:ext uri="{9D8B030D-6E8A-4147-A177-3AD203B41FA5}">
                      <a16:colId xmlns:a16="http://schemas.microsoft.com/office/drawing/2014/main" val="1134709510"/>
                    </a:ext>
                  </a:extLst>
                </a:gridCol>
                <a:gridCol w="304278">
                  <a:extLst>
                    <a:ext uri="{9D8B030D-6E8A-4147-A177-3AD203B41FA5}">
                      <a16:colId xmlns:a16="http://schemas.microsoft.com/office/drawing/2014/main" val="2269752845"/>
                    </a:ext>
                  </a:extLst>
                </a:gridCol>
                <a:gridCol w="2413305">
                  <a:extLst>
                    <a:ext uri="{9D8B030D-6E8A-4147-A177-3AD203B41FA5}">
                      <a16:colId xmlns:a16="http://schemas.microsoft.com/office/drawing/2014/main" val="923971862"/>
                    </a:ext>
                  </a:extLst>
                </a:gridCol>
                <a:gridCol w="2573051">
                  <a:extLst>
                    <a:ext uri="{9D8B030D-6E8A-4147-A177-3AD203B41FA5}">
                      <a16:colId xmlns:a16="http://schemas.microsoft.com/office/drawing/2014/main" val="1164826263"/>
                    </a:ext>
                  </a:extLst>
                </a:gridCol>
              </a:tblGrid>
              <a:tr h="167476">
                <a:tc>
                  <a:txBody>
                    <a:bodyPr/>
                    <a:lstStyle/>
                    <a:p>
                      <a:pPr algn="l" fontAlgn="ctr"/>
                      <a:r>
                        <a:rPr lang="en-US" sz="800" b="1" i="0" u="none" strike="noStrike" dirty="0">
                          <a:solidFill>
                            <a:srgbClr val="000000"/>
                          </a:solidFill>
                          <a:effectLst/>
                          <a:latin typeface="Arial" panose="020B0604020202020204" pitchFamily="34" charset="0"/>
                        </a:rPr>
                        <a:t>Name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Index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Category</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Page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Sub-clause</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800" b="1" i="0" u="none" strike="noStrike">
                          <a:solidFill>
                            <a:srgbClr val="000000"/>
                          </a:solidFill>
                          <a:effectLst/>
                          <a:latin typeface="Arial" panose="020B0604020202020204" pitchFamily="34" charset="0"/>
                        </a:rPr>
                        <a:t>Line #</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800" b="1" i="0" u="none" strike="noStrike" dirty="0">
                          <a:solidFill>
                            <a:srgbClr val="000000"/>
                          </a:solidFill>
                          <a:effectLst/>
                          <a:latin typeface="Arial" panose="020B0604020202020204" pitchFamily="34" charset="0"/>
                        </a:rPr>
                        <a:t>Proposed Change</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562380"/>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283</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used by 802.11 devices in UNII-1: 5150-5170 and could be added to the frequency list to increase the number of channels allocated for NB.</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5176814"/>
                  </a:ext>
                </a:extLst>
              </a:tr>
              <a:tr h="426302">
                <a:tc>
                  <a:txBody>
                    <a:bodyPr/>
                    <a:lstStyle/>
                    <a:p>
                      <a:pPr algn="l" fontAlgn="ctr"/>
                      <a:r>
                        <a:rPr lang="en-US" sz="1000" b="0" i="0" u="none" strike="noStrike">
                          <a:solidFill>
                            <a:srgbClr val="000000"/>
                          </a:solidFill>
                          <a:effectLst/>
                          <a:latin typeface="Arial" panose="020B0604020202020204" pitchFamily="34" charset="0"/>
                        </a:rPr>
                        <a:t>Carlos Aldana</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285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Technical</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147</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11.1.3.15</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1000" b="0" i="0" u="none" strike="noStrike">
                          <a:solidFill>
                            <a:srgbClr val="000000"/>
                          </a:solidFill>
                          <a:effectLst/>
                          <a:latin typeface="Arial" panose="020B0604020202020204" pitchFamily="34" charset="0"/>
                        </a:rPr>
                        <a:t>11</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a:solidFill>
                            <a:srgbClr val="000000"/>
                          </a:solidFill>
                          <a:effectLst/>
                          <a:latin typeface="Arial" panose="020B0604020202020204" pitchFamily="34" charset="0"/>
                        </a:rPr>
                        <a:t>The following 20 MHz block of frequency is not planned to be used by 802.11 devices in UNII-5: 5925-5945.  Redefine the UNII-5 frequencies so that k=50,…249 is replaced with 50,…57</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000" b="0" i="0" u="none" strike="noStrike" dirty="0">
                          <a:solidFill>
                            <a:srgbClr val="000000"/>
                          </a:solidFill>
                          <a:effectLst/>
                          <a:latin typeface="Arial" panose="020B0604020202020204" pitchFamily="34" charset="0"/>
                        </a:rPr>
                        <a:t>As in comment</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935233"/>
                  </a:ext>
                </a:extLst>
              </a:tr>
            </a:tbl>
          </a:graphicData>
        </a:graphic>
      </p:graphicFrame>
    </p:spTree>
    <p:extLst>
      <p:ext uri="{BB962C8B-B14F-4D97-AF65-F5344CB8AC3E}">
        <p14:creationId xmlns:p14="http://schemas.microsoft.com/office/powerpoint/2010/main" val="1759309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Content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LBT discussion (p.3-7)</a:t>
            </a:r>
          </a:p>
          <a:p>
            <a:pPr lvl="1">
              <a:spcBef>
                <a:spcPts val="600"/>
              </a:spcBef>
              <a:spcAft>
                <a:spcPts val="600"/>
              </a:spcAft>
            </a:pPr>
            <a:r>
              <a:rPr lang="en-US" sz="1600" dirty="0"/>
              <a:t>Quick catch up on regulatory &amp; </a:t>
            </a:r>
            <a:r>
              <a:rPr lang="en-US" sz="1600" dirty="0" err="1"/>
              <a:t>coex</a:t>
            </a:r>
            <a:r>
              <a:rPr lang="en-US" sz="1600" dirty="0"/>
              <a:t> discussion </a:t>
            </a:r>
          </a:p>
          <a:p>
            <a:pPr lvl="1">
              <a:spcBef>
                <a:spcPts val="600"/>
              </a:spcBef>
              <a:spcAft>
                <a:spcPts val="600"/>
              </a:spcAft>
            </a:pPr>
            <a:r>
              <a:rPr lang="en-US" sz="1600" dirty="0"/>
              <a:t>Recap of LBT contribution(s) presented to 802.15.4ab</a:t>
            </a:r>
          </a:p>
          <a:p>
            <a:pPr lvl="1">
              <a:spcBef>
                <a:spcPts val="600"/>
              </a:spcBef>
              <a:spcAft>
                <a:spcPts val="600"/>
              </a:spcAft>
            </a:pPr>
            <a:r>
              <a:rPr lang="en-US" sz="1600" dirty="0"/>
              <a:t>Conclusions &amp; recommended way forward</a:t>
            </a:r>
          </a:p>
          <a:p>
            <a:pPr>
              <a:spcBef>
                <a:spcPts val="600"/>
              </a:spcBef>
              <a:spcAft>
                <a:spcPts val="600"/>
              </a:spcAft>
            </a:pPr>
            <a:r>
              <a:rPr lang="en-US" sz="2000" dirty="0"/>
              <a:t>Comment resolution (p.8-18)</a:t>
            </a:r>
          </a:p>
          <a:p>
            <a:pPr lvl="1">
              <a:spcBef>
                <a:spcPts val="600"/>
              </a:spcBef>
              <a:spcAft>
                <a:spcPts val="600"/>
              </a:spcAft>
            </a:pPr>
            <a:r>
              <a:rPr lang="en-US" sz="1600" dirty="0"/>
              <a:t>Related 4ab/4me comments previously resolved</a:t>
            </a:r>
          </a:p>
          <a:p>
            <a:pPr lvl="1">
              <a:spcBef>
                <a:spcPts val="600"/>
              </a:spcBef>
              <a:spcAft>
                <a:spcPts val="600"/>
              </a:spcAft>
            </a:pPr>
            <a:r>
              <a:rPr lang="en-US" sz="1600" dirty="0" err="1"/>
              <a:t>DraftC</a:t>
            </a:r>
            <a:r>
              <a:rPr lang="en-US" sz="1600" dirty="0"/>
              <a:t> comment resolution proposals</a:t>
            </a:r>
          </a:p>
          <a:p>
            <a:pPr lvl="1">
              <a:spcBef>
                <a:spcPts val="600"/>
              </a:spcBef>
              <a:spcAft>
                <a:spcPts val="600"/>
              </a:spcAft>
            </a:pPr>
            <a:endParaRPr lang="en-US" sz="1600" dirty="0"/>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2</a:t>
            </a:fld>
            <a:endParaRPr lang="en-US" altLang="en-US"/>
          </a:p>
        </p:txBody>
      </p:sp>
    </p:spTree>
    <p:extLst>
      <p:ext uri="{BB962C8B-B14F-4D97-AF65-F5344CB8AC3E}">
        <p14:creationId xmlns:p14="http://schemas.microsoft.com/office/powerpoint/2010/main" val="277270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Regulatory summary</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2000" dirty="0"/>
              <a:t>UNII-3 (5725-5850 MHz) and UNII-5 (5925-6425 MHz) is shared unlicensed spectrum between 802.11 and 802.15.4ab and other wireless technologies in both ETSI and FCC regulatory domains</a:t>
            </a:r>
          </a:p>
          <a:p>
            <a:pPr>
              <a:spcBef>
                <a:spcPts val="600"/>
              </a:spcBef>
              <a:spcAft>
                <a:spcPts val="600"/>
              </a:spcAft>
            </a:pPr>
            <a:r>
              <a:rPr lang="en-US" sz="2000" dirty="0"/>
              <a:t>EC approved harmonized standards for 5.8 GHz</a:t>
            </a:r>
          </a:p>
          <a:p>
            <a:pPr lvl="1">
              <a:spcBef>
                <a:spcPts val="600"/>
              </a:spcBef>
              <a:spcAft>
                <a:spcPts val="600"/>
              </a:spcAft>
            </a:pPr>
            <a:r>
              <a:rPr lang="en-US" sz="1600" dirty="0"/>
              <a:t>ETSI EN 300 440 (Final draft v2.1.1, 2017): No LBT for SRDs (15.4ab, BT)</a:t>
            </a:r>
          </a:p>
          <a:p>
            <a:pPr lvl="1">
              <a:spcBef>
                <a:spcPts val="600"/>
              </a:spcBef>
              <a:spcAft>
                <a:spcPts val="600"/>
              </a:spcAft>
            </a:pPr>
            <a:r>
              <a:rPr lang="en-US" sz="1600" dirty="0"/>
              <a:t>ETSI EN 301 893 (v2.1.1, 2017): No LBT for control signals (802.11, 3GPP)</a:t>
            </a:r>
            <a:endParaRPr lang="en-US" sz="1600" dirty="0">
              <a:solidFill>
                <a:srgbClr val="FF0000"/>
              </a:solidFill>
            </a:endParaRPr>
          </a:p>
          <a:p>
            <a:pPr>
              <a:spcBef>
                <a:spcPts val="600"/>
              </a:spcBef>
              <a:spcAft>
                <a:spcPts val="600"/>
              </a:spcAft>
            </a:pPr>
            <a:r>
              <a:rPr lang="en-US" sz="2000" dirty="0"/>
              <a:t>6 GHz standard under active development in ETSI BRAN</a:t>
            </a:r>
          </a:p>
          <a:p>
            <a:pPr lvl="1">
              <a:spcBef>
                <a:spcPts val="600"/>
              </a:spcBef>
              <a:spcAft>
                <a:spcPts val="600"/>
              </a:spcAft>
            </a:pPr>
            <a:r>
              <a:rPr lang="en-US" sz="1600" dirty="0"/>
              <a:t>ETSI EN 303 687 (Early draft v1.1.3, 2024-02-23)</a:t>
            </a:r>
          </a:p>
          <a:p>
            <a:pPr lvl="1">
              <a:spcBef>
                <a:spcPts val="600"/>
              </a:spcBef>
              <a:spcAft>
                <a:spcPts val="600"/>
              </a:spcAft>
            </a:pPr>
            <a:r>
              <a:rPr lang="en-US" sz="1600" dirty="0"/>
              <a:t>narrow-/wide-band brought together in one place, no preferential treatment of one wireless technology over another, consensus driven</a:t>
            </a:r>
          </a:p>
          <a:p>
            <a:pPr lvl="1">
              <a:spcBef>
                <a:spcPts val="600"/>
              </a:spcBef>
              <a:spcAft>
                <a:spcPts val="600"/>
              </a:spcAft>
            </a:pPr>
            <a:r>
              <a:rPr lang="en-US" sz="1600" dirty="0"/>
              <a:t>current status: active open work item on narrowband coexistence, no text draft for OWI yet, “very fruitful technical discussions”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3</a:t>
            </a:fld>
            <a:endParaRPr lang="en-US" altLang="en-US"/>
          </a:p>
        </p:txBody>
      </p:sp>
    </p:spTree>
    <p:extLst>
      <p:ext uri="{BB962C8B-B14F-4D97-AF65-F5344CB8AC3E}">
        <p14:creationId xmlns:p14="http://schemas.microsoft.com/office/powerpoint/2010/main" val="676501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Contributions 802 &amp; others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90702"/>
            <a:ext cx="7772400" cy="4533898"/>
          </a:xfrm>
        </p:spPr>
        <p:txBody>
          <a:bodyPr/>
          <a:lstStyle/>
          <a:p>
            <a:pPr>
              <a:spcBef>
                <a:spcPts val="600"/>
              </a:spcBef>
              <a:spcAft>
                <a:spcPts val="600"/>
              </a:spcAft>
            </a:pPr>
            <a:r>
              <a:rPr lang="en-US" sz="2000" dirty="0"/>
              <a:t>Only 1 contribution in IEEE 802.15.4ab</a:t>
            </a:r>
            <a:endParaRPr lang="en-US" sz="1200" dirty="0"/>
          </a:p>
          <a:p>
            <a:pPr lvl="1">
              <a:spcBef>
                <a:spcPts val="600"/>
              </a:spcBef>
              <a:spcAft>
                <a:spcPts val="600"/>
              </a:spcAft>
            </a:pPr>
            <a:r>
              <a:rPr lang="en-US" sz="1600" dirty="0"/>
              <a:t>Effect of no-LBT NB on 802.11 devices, Carlos Aldana (Meta), 15-23-284r2</a:t>
            </a:r>
          </a:p>
          <a:p>
            <a:pPr>
              <a:spcBef>
                <a:spcPts val="600"/>
              </a:spcBef>
              <a:spcAft>
                <a:spcPts val="600"/>
              </a:spcAft>
            </a:pPr>
            <a:r>
              <a:rPr lang="en-US" sz="2000" dirty="0"/>
              <a:t>36 contributions on LBT, </a:t>
            </a:r>
            <a:r>
              <a:rPr lang="en-US" sz="2000" dirty="0" err="1"/>
              <a:t>eDAA</a:t>
            </a:r>
            <a:r>
              <a:rPr lang="en-US" sz="2000" dirty="0"/>
              <a:t>/</a:t>
            </a:r>
            <a:r>
              <a:rPr lang="en-US" sz="2000" dirty="0" err="1"/>
              <a:t>rDAA</a:t>
            </a:r>
            <a:r>
              <a:rPr lang="en-US" sz="2000" dirty="0"/>
              <a:t>, SCD, and other methods presented in ETSI BRAN and 802.11 </a:t>
            </a:r>
            <a:r>
              <a:rPr lang="en-US" sz="2000" dirty="0" err="1"/>
              <a:t>CoexSC</a:t>
            </a:r>
            <a:r>
              <a:rPr lang="en-US" sz="2000" dirty="0"/>
              <a:t> since 2023</a:t>
            </a:r>
            <a:endParaRPr lang="en-US" sz="2000" b="0" i="0" u="none" strike="noStrike" dirty="0">
              <a:solidFill>
                <a:srgbClr val="00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4</a:t>
            </a:fld>
            <a:endParaRPr lang="en-US" altLang="en-US"/>
          </a:p>
        </p:txBody>
      </p:sp>
      <p:graphicFrame>
        <p:nvGraphicFramePr>
          <p:cNvPr id="11" name="Table 10">
            <a:extLst>
              <a:ext uri="{FF2B5EF4-FFF2-40B4-BE49-F238E27FC236}">
                <a16:creationId xmlns:a16="http://schemas.microsoft.com/office/drawing/2014/main" id="{F20839B9-37BF-4145-AD27-8618F8FBAED4}"/>
              </a:ext>
            </a:extLst>
          </p:cNvPr>
          <p:cNvGraphicFramePr>
            <a:graphicFrameLocks noGrp="1"/>
          </p:cNvGraphicFramePr>
          <p:nvPr>
            <p:extLst>
              <p:ext uri="{D42A27DB-BD31-4B8C-83A1-F6EECF244321}">
                <p14:modId xmlns:p14="http://schemas.microsoft.com/office/powerpoint/2010/main" val="1750197790"/>
              </p:ext>
            </p:extLst>
          </p:nvPr>
        </p:nvGraphicFramePr>
        <p:xfrm>
          <a:off x="5334000" y="3429510"/>
          <a:ext cx="3657599" cy="3351781"/>
        </p:xfrm>
        <a:graphic>
          <a:graphicData uri="http://schemas.openxmlformats.org/drawingml/2006/table">
            <a:tbl>
              <a:tblPr/>
              <a:tblGrid>
                <a:gridCol w="685800">
                  <a:extLst>
                    <a:ext uri="{9D8B030D-6E8A-4147-A177-3AD203B41FA5}">
                      <a16:colId xmlns:a16="http://schemas.microsoft.com/office/drawing/2014/main" val="496563806"/>
                    </a:ext>
                  </a:extLst>
                </a:gridCol>
                <a:gridCol w="1828800">
                  <a:extLst>
                    <a:ext uri="{9D8B030D-6E8A-4147-A177-3AD203B41FA5}">
                      <a16:colId xmlns:a16="http://schemas.microsoft.com/office/drawing/2014/main" val="3322478346"/>
                    </a:ext>
                  </a:extLst>
                </a:gridCol>
                <a:gridCol w="1142999">
                  <a:extLst>
                    <a:ext uri="{9D8B030D-6E8A-4147-A177-3AD203B41FA5}">
                      <a16:colId xmlns:a16="http://schemas.microsoft.com/office/drawing/2014/main" val="3721565414"/>
                    </a:ext>
                  </a:extLst>
                </a:gridCol>
              </a:tblGrid>
              <a:tr h="114840">
                <a:tc>
                  <a:txBody>
                    <a:bodyPr/>
                    <a:lstStyle/>
                    <a:p>
                      <a:pPr algn="l" fontAlgn="t"/>
                      <a:r>
                        <a:rPr lang="en-US" sz="600" b="0" i="0" u="none" strike="noStrike">
                          <a:solidFill>
                            <a:srgbClr val="000000"/>
                          </a:solidFill>
                          <a:effectLst/>
                          <a:latin typeface="Calibri" panose="020F0502020204030204" pitchFamily="34" charset="0"/>
                        </a:rPr>
                        <a:t>Document number</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Title</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fontAlgn="t"/>
                      <a:r>
                        <a:rPr lang="en-US" sz="600" b="0" i="0" u="none" strike="noStrike" dirty="0">
                          <a:solidFill>
                            <a:srgbClr val="000000"/>
                          </a:solidFill>
                          <a:effectLst/>
                          <a:latin typeface="Calibri" panose="020F0502020204030204" pitchFamily="34" charset="0"/>
                        </a:rPr>
                        <a:t>Submitting entity</a:t>
                      </a:r>
                    </a:p>
                  </a:txBody>
                  <a:tcPr marL="4883" marR="4883" marT="4883"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0241630"/>
                  </a:ext>
                </a:extLst>
              </a:tr>
              <a:tr h="263472">
                <a:tc>
                  <a:txBody>
                    <a:bodyPr/>
                    <a:lstStyle/>
                    <a:p>
                      <a:pPr algn="l" rtl="0" fontAlgn="t"/>
                      <a:r>
                        <a:rPr lang="en-US" sz="600" b="0" i="0" u="none" strike="noStrike">
                          <a:solidFill>
                            <a:srgbClr val="000000"/>
                          </a:solidFill>
                          <a:effectLst/>
                          <a:latin typeface="Calibri" panose="020F0502020204030204" pitchFamily="34" charset="0"/>
                        </a:rPr>
                        <a:t>BRAN(23)119007</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a:solidFill>
                            <a:srgbClr val="000000"/>
                          </a:solidFill>
                          <a:effectLst/>
                          <a:latin typeface="Calibri" panose="020F0502020204030204" pitchFamily="34" charset="0"/>
                        </a:rPr>
                        <a:t>Spectrum Sharing Wide-band vs Narrow-Band  Wide-band vs Wide-band and more</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Apple (UK) Limited</a:t>
                      </a:r>
                    </a:p>
                  </a:txBody>
                  <a:tcPr marL="4883" marR="4883" marT="4883" marB="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533520707"/>
                  </a:ext>
                </a:extLst>
              </a:tr>
              <a:tr h="258405">
                <a:tc>
                  <a:txBody>
                    <a:bodyPr/>
                    <a:lstStyle/>
                    <a:p>
                      <a:pPr algn="l" rtl="0" fontAlgn="t"/>
                      <a:r>
                        <a:rPr lang="en-US" sz="600" b="0" i="0" u="none" strike="noStrike">
                          <a:solidFill>
                            <a:srgbClr val="000000"/>
                          </a:solidFill>
                          <a:effectLst/>
                          <a:latin typeface="Calibri" panose="020F0502020204030204" pitchFamily="34" charset="0"/>
                        </a:rPr>
                        <a:t>BRAN(23)121007</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VR simulation scenarios for narrowband-wideband coexistence studies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4035190314"/>
                  </a:ext>
                </a:extLst>
              </a:tr>
              <a:tr h="172271">
                <a:tc>
                  <a:txBody>
                    <a:bodyPr/>
                    <a:lstStyle/>
                    <a:p>
                      <a:pPr algn="l" rtl="0" fontAlgn="t"/>
                      <a:r>
                        <a:rPr lang="en-US" sz="600" b="0" i="0" u="none" strike="noStrike">
                          <a:solidFill>
                            <a:srgbClr val="000000"/>
                          </a:solidFill>
                          <a:effectLst/>
                          <a:latin typeface="Calibri" panose="020F0502020204030204" pitchFamily="34" charset="0"/>
                        </a:rPr>
                        <a:t>BRAN(23)121008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IEEE 802.11 and Bluetooth Coexistence Simulations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3736477649"/>
                  </a:ext>
                </a:extLst>
              </a:tr>
              <a:tr h="177788">
                <a:tc>
                  <a:txBody>
                    <a:bodyPr/>
                    <a:lstStyle/>
                    <a:p>
                      <a:pPr algn="l" rtl="0" fontAlgn="t"/>
                      <a:r>
                        <a:rPr lang="en-US" sz="600" b="0" i="0" u="none" strike="noStrike">
                          <a:solidFill>
                            <a:srgbClr val="000000"/>
                          </a:solidFill>
                          <a:effectLst/>
                          <a:latin typeface="Calibri" panose="020F0502020204030204" pitchFamily="34" charset="0"/>
                        </a:rPr>
                        <a:t>BRAN(23)121013</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NB simulation results comparison</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679926544"/>
                  </a:ext>
                </a:extLst>
              </a:tr>
              <a:tr h="177788">
                <a:tc>
                  <a:txBody>
                    <a:bodyPr/>
                    <a:lstStyle/>
                    <a:p>
                      <a:pPr algn="l" rtl="0" fontAlgn="t"/>
                      <a:r>
                        <a:rPr lang="en-US" sz="600" b="0" i="0" u="none" strike="noStrike">
                          <a:solidFill>
                            <a:srgbClr val="000000"/>
                          </a:solidFill>
                          <a:effectLst/>
                          <a:latin typeface="Calibri" panose="020F0502020204030204" pitchFamily="34" charset="0"/>
                        </a:rPr>
                        <a:t>BRAN(23)122011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Effect of LBT on the coexistence of narrowband and wideband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Meta Ireland</a:t>
                      </a:r>
                    </a:p>
                  </a:txBody>
                  <a:tcPr marL="4883" marR="4883" marT="4883" marB="0">
                    <a:lnL>
                      <a:noFill/>
                    </a:lnL>
                    <a:lnR>
                      <a:noFill/>
                    </a:lnR>
                    <a:lnT>
                      <a:noFill/>
                    </a:lnT>
                    <a:lnB>
                      <a:noFill/>
                    </a:lnB>
                  </a:tcPr>
                </a:tc>
                <a:extLst>
                  <a:ext uri="{0D108BD9-81ED-4DB2-BD59-A6C34878D82A}">
                    <a16:rowId xmlns:a16="http://schemas.microsoft.com/office/drawing/2014/main" val="2172419338"/>
                  </a:ext>
                </a:extLst>
              </a:tr>
              <a:tr h="172271">
                <a:tc>
                  <a:txBody>
                    <a:bodyPr/>
                    <a:lstStyle/>
                    <a:p>
                      <a:pPr algn="l" rtl="0" fontAlgn="t"/>
                      <a:r>
                        <a:rPr lang="en-US" sz="600" b="0" i="0" u="none" strike="noStrike" dirty="0">
                          <a:solidFill>
                            <a:srgbClr val="000000"/>
                          </a:solidFill>
                          <a:effectLst/>
                          <a:latin typeface="Calibri" panose="020F0502020204030204" pitchFamily="34" charset="0"/>
                        </a:rPr>
                        <a:t>BRAN(23)121011r5</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NBFH test signal draft text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123709186"/>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Bluetooth isochronous audio with LBT</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2002988523"/>
                  </a:ext>
                </a:extLst>
              </a:tr>
              <a:tr h="264371">
                <a:tc>
                  <a:txBody>
                    <a:bodyPr/>
                    <a:lstStyle/>
                    <a:p>
                      <a:pPr algn="l" rtl="0" fontAlgn="t"/>
                      <a:r>
                        <a:rPr lang="en-US" sz="600" b="0" i="0" u="none" strike="noStrike">
                          <a:solidFill>
                            <a:srgbClr val="000000"/>
                          </a:solidFill>
                          <a:effectLst/>
                          <a:latin typeface="Calibri" panose="020F0502020204030204" pitchFamily="34" charset="0"/>
                        </a:rPr>
                        <a:t>BRAN(24)123011</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Balancing Wideband and Narrowband Frequency Hopping Channel Access Mechanisms for Operation in 6GHz</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GmbH  Eurolab</a:t>
                      </a:r>
                    </a:p>
                  </a:txBody>
                  <a:tcPr marL="4883" marR="4883" marT="4883" marB="0">
                    <a:lnL>
                      <a:noFill/>
                    </a:lnL>
                    <a:lnR>
                      <a:noFill/>
                    </a:lnR>
                    <a:lnT>
                      <a:noFill/>
                    </a:lnT>
                    <a:lnB>
                      <a:noFill/>
                    </a:lnB>
                  </a:tcPr>
                </a:tc>
                <a:extLst>
                  <a:ext uri="{0D108BD9-81ED-4DB2-BD59-A6C34878D82A}">
                    <a16:rowId xmlns:a16="http://schemas.microsoft.com/office/drawing/2014/main" val="844383031"/>
                  </a:ext>
                </a:extLst>
              </a:tr>
              <a:tr h="258405">
                <a:tc>
                  <a:txBody>
                    <a:bodyPr/>
                    <a:lstStyle/>
                    <a:p>
                      <a:pPr algn="l" rtl="0" fontAlgn="t"/>
                      <a:r>
                        <a:rPr lang="en-US" sz="600" b="0" i="0" u="none" strike="noStrike">
                          <a:solidFill>
                            <a:srgbClr val="000000"/>
                          </a:solidFill>
                          <a:effectLst/>
                          <a:latin typeface="Calibri" panose="020F0502020204030204" pitchFamily="34" charset="0"/>
                        </a:rPr>
                        <a:t>BRAN(24)123017</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Secondary Channel Deferral LBT for narrow band frequency hopping systems</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LM</a:t>
                      </a:r>
                    </a:p>
                  </a:txBody>
                  <a:tcPr marL="4883" marR="4883" marT="4883" marB="0">
                    <a:lnL>
                      <a:noFill/>
                    </a:lnL>
                    <a:lnR>
                      <a:noFill/>
                    </a:lnR>
                    <a:lnT>
                      <a:noFill/>
                    </a:lnT>
                    <a:lnB>
                      <a:noFill/>
                    </a:lnB>
                  </a:tcPr>
                </a:tc>
                <a:extLst>
                  <a:ext uri="{0D108BD9-81ED-4DB2-BD59-A6C34878D82A}">
                    <a16:rowId xmlns:a16="http://schemas.microsoft.com/office/drawing/2014/main" val="85067813"/>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BRAN(24)123018</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Background for the first 6 GHz harmonised standard</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766511000"/>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BRAN(24)123020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Response to BRAN(24)123013</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2770805522"/>
                  </a:ext>
                </a:extLst>
              </a:tr>
              <a:tr h="177788">
                <a:tc>
                  <a:txBody>
                    <a:bodyPr/>
                    <a:lstStyle/>
                    <a:p>
                      <a:pPr algn="l" rtl="0" fontAlgn="t"/>
                      <a:r>
                        <a:rPr lang="en-US" sz="600" b="0" i="0" u="none" strike="noStrike">
                          <a:solidFill>
                            <a:srgbClr val="000000"/>
                          </a:solidFill>
                          <a:effectLst/>
                          <a:latin typeface="Calibri" panose="020F0502020204030204" pitchFamily="34" charset="0"/>
                        </a:rPr>
                        <a:t>BRAN(24)123021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channel access with LBT</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a:t>
                      </a:r>
                    </a:p>
                  </a:txBody>
                  <a:tcPr marL="4883" marR="4883" marT="4883" marB="0">
                    <a:lnL>
                      <a:noFill/>
                    </a:lnL>
                    <a:lnR>
                      <a:noFill/>
                    </a:lnR>
                    <a:lnT>
                      <a:noFill/>
                    </a:lnT>
                    <a:lnB>
                      <a:noFill/>
                    </a:lnB>
                  </a:tcPr>
                </a:tc>
                <a:extLst>
                  <a:ext uri="{0D108BD9-81ED-4DB2-BD59-A6C34878D82A}">
                    <a16:rowId xmlns:a16="http://schemas.microsoft.com/office/drawing/2014/main" val="3806142962"/>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BRAN(24)123015r1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interference on WB signal</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Ericsson France S.A.S</a:t>
                      </a:r>
                    </a:p>
                  </a:txBody>
                  <a:tcPr marL="4883" marR="4883" marT="4883" marB="0">
                    <a:lnL>
                      <a:noFill/>
                    </a:lnL>
                    <a:lnR>
                      <a:noFill/>
                    </a:lnR>
                    <a:lnT>
                      <a:noFill/>
                    </a:lnT>
                    <a:lnB>
                      <a:noFill/>
                    </a:lnB>
                  </a:tcPr>
                </a:tc>
                <a:extLst>
                  <a:ext uri="{0D108BD9-81ED-4DB2-BD59-A6C34878D82A}">
                    <a16:rowId xmlns:a16="http://schemas.microsoft.com/office/drawing/2014/main" val="3211917287"/>
                  </a:ext>
                </a:extLst>
              </a:tr>
              <a:tr h="172271">
                <a:tc>
                  <a:txBody>
                    <a:bodyPr/>
                    <a:lstStyle/>
                    <a:p>
                      <a:pPr algn="l" rtl="0" fontAlgn="t"/>
                      <a:r>
                        <a:rPr lang="en-US" sz="600" b="0" i="0" u="none" strike="noStrike">
                          <a:solidFill>
                            <a:srgbClr val="000000"/>
                          </a:solidFill>
                          <a:effectLst/>
                          <a:latin typeface="Calibri" panose="020F0502020204030204" pitchFamily="34" charset="0"/>
                        </a:rPr>
                        <a:t>BRAN(24)123008r1</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Enabling LBT for narrowband FHSS transmission</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Intel Corporation SAS</a:t>
                      </a:r>
                    </a:p>
                  </a:txBody>
                  <a:tcPr marL="4883" marR="4883" marT="4883" marB="0">
                    <a:lnL>
                      <a:noFill/>
                    </a:lnL>
                    <a:lnR>
                      <a:noFill/>
                    </a:lnR>
                    <a:lnT>
                      <a:noFill/>
                    </a:lnT>
                    <a:lnB>
                      <a:noFill/>
                    </a:lnB>
                  </a:tcPr>
                </a:tc>
                <a:extLst>
                  <a:ext uri="{0D108BD9-81ED-4DB2-BD59-A6C34878D82A}">
                    <a16:rowId xmlns:a16="http://schemas.microsoft.com/office/drawing/2014/main" val="3814897361"/>
                  </a:ext>
                </a:extLst>
              </a:tr>
              <a:tr h="437535">
                <a:tc>
                  <a:txBody>
                    <a:bodyPr/>
                    <a:lstStyle/>
                    <a:p>
                      <a:pPr algn="l" rtl="0" fontAlgn="t"/>
                      <a:r>
                        <a:rPr lang="en-US" sz="600" b="0" i="0" u="none" strike="noStrike">
                          <a:solidFill>
                            <a:srgbClr val="000000"/>
                          </a:solidFill>
                          <a:effectLst/>
                          <a:latin typeface="Calibri" panose="020F0502020204030204" pitchFamily="34" charset="0"/>
                        </a:rPr>
                        <a:t>BRAN(24)123010</a:t>
                      </a:r>
                    </a:p>
                  </a:txBody>
                  <a:tcPr marL="4883" marR="4883" marT="4883" marB="0">
                    <a:lnL>
                      <a:noFill/>
                    </a:lnL>
                    <a:lnR>
                      <a:noFill/>
                    </a:lnR>
                    <a:lnT>
                      <a:noFill/>
                    </a:lnT>
                    <a:lnB>
                      <a:noFill/>
                    </a:lnB>
                  </a:tcPr>
                </a:tc>
                <a:tc>
                  <a:txBody>
                    <a:bodyPr/>
                    <a:lstStyle/>
                    <a:p>
                      <a:pPr algn="l" rtl="0" fontAlgn="t"/>
                      <a:r>
                        <a:rPr lang="en-US" sz="600" b="0" i="0" u="none" strike="noStrike">
                          <a:solidFill>
                            <a:srgbClr val="000000"/>
                          </a:solidFill>
                          <a:effectLst/>
                          <a:latin typeface="Calibri" panose="020F0502020204030204" pitchFamily="34" charset="0"/>
                        </a:rPr>
                        <a:t>NB test signal issues</a:t>
                      </a:r>
                    </a:p>
                  </a:txBody>
                  <a:tcPr marL="4883" marR="4883" marT="4883" marB="0">
                    <a:lnL>
                      <a:noFill/>
                    </a:lnL>
                    <a:lnR>
                      <a:noFill/>
                    </a:lnR>
                    <a:lnT>
                      <a:noFill/>
                    </a:lnT>
                    <a:lnB>
                      <a:noFill/>
                    </a:lnB>
                  </a:tcPr>
                </a:tc>
                <a:tc>
                  <a:txBody>
                    <a:bodyPr/>
                    <a:lstStyle/>
                    <a:p>
                      <a:pPr algn="l" rtl="0" fontAlgn="t"/>
                      <a:r>
                        <a:rPr lang="en-US" sz="600" b="0" i="0" u="none" strike="noStrike" dirty="0">
                          <a:solidFill>
                            <a:srgbClr val="000000"/>
                          </a:solidFill>
                          <a:effectLst/>
                          <a:latin typeface="Calibri" panose="020F0502020204030204" pitchFamily="34" charset="0"/>
                        </a:rPr>
                        <a:t>Qualcomm Tech. Netherlands B.V Intel Americas Inc. Broadcom (EU) Meta Ireland MediaTek Inc.</a:t>
                      </a:r>
                    </a:p>
                  </a:txBody>
                  <a:tcPr marL="4883" marR="4883" marT="4883" marB="0">
                    <a:lnL>
                      <a:noFill/>
                    </a:lnL>
                    <a:lnR>
                      <a:noFill/>
                    </a:lnR>
                    <a:lnT>
                      <a:noFill/>
                    </a:lnT>
                    <a:lnB>
                      <a:noFill/>
                    </a:lnB>
                  </a:tcPr>
                </a:tc>
                <a:extLst>
                  <a:ext uri="{0D108BD9-81ED-4DB2-BD59-A6C34878D82A}">
                    <a16:rowId xmlns:a16="http://schemas.microsoft.com/office/drawing/2014/main" val="772754522"/>
                  </a:ext>
                </a:extLst>
              </a:tr>
            </a:tbl>
          </a:graphicData>
        </a:graphic>
      </p:graphicFrame>
      <p:graphicFrame>
        <p:nvGraphicFramePr>
          <p:cNvPr id="12" name="Table 11">
            <a:extLst>
              <a:ext uri="{FF2B5EF4-FFF2-40B4-BE49-F238E27FC236}">
                <a16:creationId xmlns:a16="http://schemas.microsoft.com/office/drawing/2014/main" id="{DD058C75-5267-7A32-6343-40368B6A464A}"/>
              </a:ext>
            </a:extLst>
          </p:cNvPr>
          <p:cNvGraphicFramePr>
            <a:graphicFrameLocks noGrp="1"/>
          </p:cNvGraphicFramePr>
          <p:nvPr>
            <p:extLst>
              <p:ext uri="{D42A27DB-BD31-4B8C-83A1-F6EECF244321}">
                <p14:modId xmlns:p14="http://schemas.microsoft.com/office/powerpoint/2010/main" val="987375352"/>
              </p:ext>
            </p:extLst>
          </p:nvPr>
        </p:nvGraphicFramePr>
        <p:xfrm>
          <a:off x="228600" y="3429000"/>
          <a:ext cx="5029199" cy="2996890"/>
        </p:xfrm>
        <a:graphic>
          <a:graphicData uri="http://schemas.openxmlformats.org/drawingml/2006/table">
            <a:tbl>
              <a:tblPr/>
              <a:tblGrid>
                <a:gridCol w="296831">
                  <a:extLst>
                    <a:ext uri="{9D8B030D-6E8A-4147-A177-3AD203B41FA5}">
                      <a16:colId xmlns:a16="http://schemas.microsoft.com/office/drawing/2014/main" val="1195397257"/>
                    </a:ext>
                  </a:extLst>
                </a:gridCol>
                <a:gridCol w="222623">
                  <a:extLst>
                    <a:ext uri="{9D8B030D-6E8A-4147-A177-3AD203B41FA5}">
                      <a16:colId xmlns:a16="http://schemas.microsoft.com/office/drawing/2014/main" val="2200114192"/>
                    </a:ext>
                  </a:extLst>
                </a:gridCol>
                <a:gridCol w="222623">
                  <a:extLst>
                    <a:ext uri="{9D8B030D-6E8A-4147-A177-3AD203B41FA5}">
                      <a16:colId xmlns:a16="http://schemas.microsoft.com/office/drawing/2014/main" val="3595136634"/>
                    </a:ext>
                  </a:extLst>
                </a:gridCol>
                <a:gridCol w="3048759">
                  <a:extLst>
                    <a:ext uri="{9D8B030D-6E8A-4147-A177-3AD203B41FA5}">
                      <a16:colId xmlns:a16="http://schemas.microsoft.com/office/drawing/2014/main" val="2028524085"/>
                    </a:ext>
                  </a:extLst>
                </a:gridCol>
                <a:gridCol w="1238363">
                  <a:extLst>
                    <a:ext uri="{9D8B030D-6E8A-4147-A177-3AD203B41FA5}">
                      <a16:colId xmlns:a16="http://schemas.microsoft.com/office/drawing/2014/main" val="1555068932"/>
                    </a:ext>
                  </a:extLst>
                </a:gridCol>
              </a:tblGrid>
              <a:tr h="116343">
                <a:tc>
                  <a:txBody>
                    <a:bodyPr/>
                    <a:lstStyle/>
                    <a:p>
                      <a:pPr algn="l" fontAlgn="b"/>
                      <a:r>
                        <a:rPr lang="en-US" sz="700" b="1" i="0" u="none" strike="noStrike">
                          <a:solidFill>
                            <a:srgbClr val="000000"/>
                          </a:solidFill>
                          <a:effectLst/>
                          <a:latin typeface="Calibri" panose="020F0502020204030204" pitchFamily="34" charset="0"/>
                        </a:rPr>
                        <a:t>Year</a:t>
                      </a:r>
                    </a:p>
                  </a:txBody>
                  <a:tcPr marL="7813" marR="7813" marT="7813"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solidFill>
                            <a:srgbClr val="000000"/>
                          </a:solidFill>
                          <a:effectLst/>
                          <a:latin typeface="Calibri" panose="020F0502020204030204" pitchFamily="34" charset="0"/>
                        </a:rPr>
                        <a:t>DCN</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Rev</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Title</a:t>
                      </a:r>
                    </a:p>
                  </a:txBody>
                  <a:tcPr marL="7813" marR="7813" marT="781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solidFill>
                            <a:srgbClr val="000000"/>
                          </a:solidFill>
                          <a:effectLst/>
                          <a:latin typeface="Calibri" panose="020F0502020204030204" pitchFamily="34" charset="0"/>
                        </a:rPr>
                        <a:t>Authors</a:t>
                      </a:r>
                    </a:p>
                  </a:txBody>
                  <a:tcPr marL="7813" marR="7813" marT="7813"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42898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b"/>
                      <a:r>
                        <a:rPr lang="en-US" sz="700" b="0" i="0" u="none" strike="noStrike">
                          <a:solidFill>
                            <a:srgbClr val="000000"/>
                          </a:solidFill>
                          <a:effectLst/>
                          <a:latin typeface="Calibri" panose="020F0502020204030204" pitchFamily="34" charset="0"/>
                        </a:rPr>
                        <a:t>360 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3</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CCA Modes in 802.15.4                                        </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556415075"/>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933591379"/>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130 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Part 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215350858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1259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Effect of no-LBT NB on 802.11 devices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Carlos Aldana (Meta)</a:t>
                      </a:r>
                    </a:p>
                  </a:txBody>
                  <a:tcPr marL="7813" marR="7813" marT="7813" marB="0" anchor="b">
                    <a:lnL>
                      <a:noFill/>
                    </a:lnL>
                    <a:lnR>
                      <a:noFill/>
                    </a:lnR>
                    <a:lnT>
                      <a:noFill/>
                    </a:lnT>
                    <a:lnB>
                      <a:noFill/>
                    </a:lnB>
                  </a:tcPr>
                </a:tc>
                <a:extLst>
                  <a:ext uri="{0D108BD9-81ED-4DB2-BD59-A6C34878D82A}">
                    <a16:rowId xmlns:a16="http://schemas.microsoft.com/office/drawing/2014/main" val="3402376100"/>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148 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NB Simulation Results Comparison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Carlos Aldana (Meta), 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38766254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122 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Bluetooth isochronous audio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66347240"/>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2081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BLE interference to XR/VR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911267793"/>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1622</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NBFH coexistence with Wi-Fi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042602266"/>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1279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with LBT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21872381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Wi-Fi deferral for NB signals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3577967309"/>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454 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Impact of BT on WLAN performance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203883697"/>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453 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NB overview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Menzo Wentink (Qualcomm)</a:t>
                      </a:r>
                    </a:p>
                  </a:txBody>
                  <a:tcPr marL="7813" marR="7813" marT="7813" marB="0" anchor="b">
                    <a:lnL>
                      <a:noFill/>
                    </a:lnL>
                    <a:lnR>
                      <a:noFill/>
                    </a:lnR>
                    <a:lnT>
                      <a:noFill/>
                    </a:lnT>
                    <a:lnB>
                      <a:noFill/>
                    </a:lnB>
                  </a:tcPr>
                </a:tc>
                <a:extLst>
                  <a:ext uri="{0D108BD9-81ED-4DB2-BD59-A6C34878D82A}">
                    <a16:rowId xmlns:a16="http://schemas.microsoft.com/office/drawing/2014/main" val="4100809191"/>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521 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Improving performance of LBT-enabled NB in UNII-3 band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823846727"/>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Proposal for Bluetooth and Wi-Fi Coexistence in 5 and 6GHz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300383364"/>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1503</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Bluetooth Wi-Fi Coexistence: Channel Access Simulation Study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Ratnesh Kumbhkar (Intel)</a:t>
                      </a:r>
                    </a:p>
                  </a:txBody>
                  <a:tcPr marL="7813" marR="7813" marT="7813" marB="0" anchor="b">
                    <a:lnL>
                      <a:noFill/>
                    </a:lnL>
                    <a:lnR>
                      <a:noFill/>
                    </a:lnR>
                    <a:lnT>
                      <a:noFill/>
                    </a:lnT>
                    <a:lnB>
                      <a:noFill/>
                    </a:lnB>
                  </a:tcPr>
                </a:tc>
                <a:extLst>
                  <a:ext uri="{0D108BD9-81ED-4DB2-BD59-A6C34878D82A}">
                    <a16:rowId xmlns:a16="http://schemas.microsoft.com/office/drawing/2014/main" val="1518784642"/>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877 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Narrow Coex Studies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Stuart Thomas (Apple)</a:t>
                      </a:r>
                    </a:p>
                  </a:txBody>
                  <a:tcPr marL="7813" marR="7813" marT="7813" marB="0" anchor="b">
                    <a:lnL>
                      <a:noFill/>
                    </a:lnL>
                    <a:lnR>
                      <a:noFill/>
                    </a:lnR>
                    <a:lnT>
                      <a:noFill/>
                    </a:lnT>
                    <a:lnB>
                      <a:noFill/>
                    </a:lnB>
                  </a:tcPr>
                </a:tc>
                <a:extLst>
                  <a:ext uri="{0D108BD9-81ED-4DB2-BD59-A6C34878D82A}">
                    <a16:rowId xmlns:a16="http://schemas.microsoft.com/office/drawing/2014/main" val="855987216"/>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603 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2</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Balancing Wideband &amp; Narrowband Frequency Hopping Channel Access Mechanisms for Operation in 6GHz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3820637064"/>
                  </a:ext>
                </a:extLst>
              </a:tr>
              <a:tr h="116343">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445 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Follow-up to IEEE 802.11-24/0055r0 Puncturing for Coexistence</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930242669"/>
                  </a:ext>
                </a:extLst>
              </a:tr>
              <a:tr h="225679">
                <a:tc>
                  <a:txBody>
                    <a:bodyPr/>
                    <a:lstStyle/>
                    <a:p>
                      <a:pPr algn="r" fontAlgn="b"/>
                      <a:r>
                        <a:rPr lang="en-US" sz="700" b="0" i="0" u="none" strike="noStrike">
                          <a:solidFill>
                            <a:srgbClr val="000000"/>
                          </a:solidFill>
                          <a:effectLst/>
                          <a:latin typeface="Calibri" panose="020F0502020204030204" pitchFamily="34" charset="0"/>
                        </a:rPr>
                        <a:t>2024</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55  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Evaluation of Puncturing for Coexistence of IEEE 802.11 and Bluetooth in 6 GHz</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2197302521"/>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1999</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0</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Beacons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988818025"/>
                  </a:ext>
                </a:extLst>
              </a:tr>
              <a:tr h="116343">
                <a:tc>
                  <a:txBody>
                    <a:bodyPr/>
                    <a:lstStyle/>
                    <a:p>
                      <a:pPr algn="r" fontAlgn="b"/>
                      <a:r>
                        <a:rPr lang="en-US" sz="700" b="0" i="0" u="none" strike="noStrike">
                          <a:solidFill>
                            <a:srgbClr val="000000"/>
                          </a:solidFill>
                          <a:effectLst/>
                          <a:latin typeface="Calibri" panose="020F0502020204030204" pitchFamily="34" charset="0"/>
                        </a:rPr>
                        <a:t>2023</a:t>
                      </a:r>
                    </a:p>
                  </a:txBody>
                  <a:tcPr marL="7813" marR="7813" marT="7813" marB="0" anchor="b">
                    <a:lnL>
                      <a:noFill/>
                    </a:lnL>
                    <a:lnR>
                      <a:noFill/>
                    </a:lnR>
                    <a:lnT>
                      <a:noFill/>
                    </a:lnT>
                    <a:lnB>
                      <a:noFill/>
                    </a:lnB>
                  </a:tcPr>
                </a:tc>
                <a:tc>
                  <a:txBody>
                    <a:bodyPr/>
                    <a:lstStyle/>
                    <a:p>
                      <a:pPr algn="r" fontAlgn="b"/>
                      <a:r>
                        <a:rPr lang="en-US" sz="700" b="0" i="0" u="none" strike="noStrike">
                          <a:solidFill>
                            <a:srgbClr val="000000"/>
                          </a:solidFill>
                          <a:effectLst/>
                          <a:latin typeface="Calibri" panose="020F0502020204030204" pitchFamily="34" charset="0"/>
                        </a:rPr>
                        <a:t>1477</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1</a:t>
                      </a:r>
                    </a:p>
                  </a:txBody>
                  <a:tcPr marL="7813" marR="7813" marT="7813" marB="0" anchor="b">
                    <a:lnL>
                      <a:noFill/>
                    </a:lnL>
                    <a:lnR>
                      <a:noFill/>
                    </a:lnR>
                    <a:lnT>
                      <a:noFill/>
                    </a:lnT>
                    <a:lnB>
                      <a:noFill/>
                    </a:lnB>
                  </a:tcPr>
                </a:tc>
                <a:tc>
                  <a:txBody>
                    <a:bodyPr/>
                    <a:lstStyle/>
                    <a:p>
                      <a:pPr algn="l" fontAlgn="b"/>
                      <a:r>
                        <a:rPr lang="en-US" sz="700" b="0" i="0" u="none" strike="noStrike">
                          <a:solidFill>
                            <a:srgbClr val="000000"/>
                          </a:solidFill>
                          <a:effectLst/>
                          <a:latin typeface="Calibri" panose="020F0502020204030204" pitchFamily="34" charset="0"/>
                        </a:rPr>
                        <a:t>IEEE 802.11 and Bluetooth Coexistence Simulations            </a:t>
                      </a:r>
                    </a:p>
                  </a:txBody>
                  <a:tcPr marL="7813" marR="7813" marT="7813" marB="0" anchor="b">
                    <a:lnL>
                      <a:noFill/>
                    </a:lnL>
                    <a:lnR>
                      <a:noFill/>
                    </a:lnR>
                    <a:lnT>
                      <a:noFill/>
                    </a:lnT>
                    <a:lnB>
                      <a:noFill/>
                    </a:lnB>
                  </a:tcPr>
                </a:tc>
                <a:tc>
                  <a:txBody>
                    <a:bodyPr/>
                    <a:lstStyle/>
                    <a:p>
                      <a:pPr algn="l" fontAlgn="b"/>
                      <a:r>
                        <a:rPr lang="en-US" sz="700" b="0" i="0" u="none" strike="noStrike" dirty="0">
                          <a:solidFill>
                            <a:srgbClr val="000000"/>
                          </a:solidFill>
                          <a:effectLst/>
                          <a:latin typeface="Calibri" panose="020F0502020204030204" pitchFamily="34" charset="0"/>
                        </a:rPr>
                        <a:t>Sebastian Max (Ericsson)</a:t>
                      </a:r>
                    </a:p>
                  </a:txBody>
                  <a:tcPr marL="7813" marR="7813" marT="7813" marB="0" anchor="b">
                    <a:lnL>
                      <a:noFill/>
                    </a:lnL>
                    <a:lnR>
                      <a:noFill/>
                    </a:lnR>
                    <a:lnT>
                      <a:noFill/>
                    </a:lnT>
                    <a:lnB>
                      <a:noFill/>
                    </a:lnB>
                  </a:tcPr>
                </a:tc>
                <a:extLst>
                  <a:ext uri="{0D108BD9-81ED-4DB2-BD59-A6C34878D82A}">
                    <a16:rowId xmlns:a16="http://schemas.microsoft.com/office/drawing/2014/main" val="1501244686"/>
                  </a:ext>
                </a:extLst>
              </a:tr>
            </a:tbl>
          </a:graphicData>
        </a:graphic>
      </p:graphicFrame>
    </p:spTree>
    <p:extLst>
      <p:ext uri="{BB962C8B-B14F-4D97-AF65-F5344CB8AC3E}">
        <p14:creationId xmlns:p14="http://schemas.microsoft.com/office/powerpoint/2010/main" val="21522466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pPr>
              <a:spcBef>
                <a:spcPts val="600"/>
              </a:spcBef>
              <a:spcAft>
                <a:spcPts val="600"/>
              </a:spcAft>
            </a:pPr>
            <a:r>
              <a:rPr lang="en-US" sz="3600" dirty="0"/>
              <a:t>Previous IEEE discussion on 15-23-285</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841046"/>
            <a:ext cx="7772400" cy="4572000"/>
          </a:xfrm>
        </p:spPr>
        <p:txBody>
          <a:bodyPr/>
          <a:lstStyle/>
          <a:p>
            <a:pPr>
              <a:spcBef>
                <a:spcPts val="600"/>
              </a:spcBef>
              <a:spcAft>
                <a:spcPts val="600"/>
              </a:spcAft>
            </a:pPr>
            <a:r>
              <a:rPr lang="en-US" sz="1800" dirty="0"/>
              <a:t>”Effect of no-LBT NB on 802.11 devices”, Carlos Aldana et al. (Meta)</a:t>
            </a:r>
          </a:p>
          <a:p>
            <a:pPr lvl="1">
              <a:spcBef>
                <a:spcPts val="600"/>
              </a:spcBef>
              <a:spcAft>
                <a:spcPts val="600"/>
              </a:spcAft>
            </a:pPr>
            <a:r>
              <a:rPr lang="en-US" sz="1600" dirty="0"/>
              <a:t>“</a:t>
            </a:r>
            <a:r>
              <a:rPr lang="en-US" sz="1600" b="0" i="0" u="none" strike="noStrike" cap="none" dirty="0">
                <a:solidFill>
                  <a:srgbClr val="000000"/>
                </a:solidFill>
                <a:latin typeface="Arial"/>
                <a:ea typeface="Arial"/>
                <a:cs typeface="Arial"/>
                <a:sym typeface="Arial"/>
              </a:rPr>
              <a:t>For No LBT, a 3% duty cycle causes ~50% increase in P95 latency”</a:t>
            </a:r>
            <a:endParaRPr lang="en-US" sz="2000" dirty="0"/>
          </a:p>
          <a:p>
            <a:pPr lvl="1">
              <a:spcBef>
                <a:spcPts val="600"/>
              </a:spcBef>
              <a:spcAft>
                <a:spcPts val="600"/>
              </a:spcAft>
            </a:pPr>
            <a:r>
              <a:rPr lang="en-US" sz="1600" dirty="0"/>
              <a:t>simulation of BT as 100% duty cycle (p.7), impossible BT connection interval simulation parameters (p.8-10), NB operation only on 802.11 primary channels (p.19), ...</a:t>
            </a:r>
          </a:p>
          <a:p>
            <a:pPr lvl="1">
              <a:spcBef>
                <a:spcPts val="600"/>
              </a:spcBef>
              <a:spcAft>
                <a:spcPts val="600"/>
              </a:spcAft>
            </a:pPr>
            <a:r>
              <a:rPr lang="en-US" sz="1600" dirty="0"/>
              <a:t>no comparison with other methods</a:t>
            </a:r>
          </a:p>
          <a:p>
            <a:pPr>
              <a:spcBef>
                <a:spcPts val="600"/>
              </a:spcBef>
              <a:spcAft>
                <a:spcPts val="600"/>
              </a:spcAft>
            </a:pPr>
            <a:r>
              <a:rPr lang="en-US" sz="1800" dirty="0"/>
              <a:t>same simulation results presented at ETSI BRAN #122 and 802.11 </a:t>
            </a:r>
            <a:r>
              <a:rPr lang="en-US" sz="1800" dirty="0" err="1"/>
              <a:t>CoexSC</a:t>
            </a:r>
            <a:r>
              <a:rPr lang="en-US" sz="1800" dirty="0"/>
              <a:t> Panama F2F with diverging conclusions</a:t>
            </a:r>
          </a:p>
          <a:p>
            <a:pPr lvl="1">
              <a:spcBef>
                <a:spcPts val="600"/>
              </a:spcBef>
              <a:spcAft>
                <a:spcPts val="600"/>
              </a:spcAft>
            </a:pPr>
            <a:r>
              <a:rPr lang="en-US" sz="1600" dirty="0"/>
              <a:t>Meta Ireland (Claudio da Silva) points out in BRAN(23)112011 that LBT impact to NB is unknown and would still need to be assessed (</a:t>
            </a:r>
            <a:r>
              <a:rPr lang="en-US" sz="1600" dirty="0">
                <a:hlinkClick r:id="rId2"/>
              </a:rPr>
              <a:t>link</a:t>
            </a:r>
            <a:r>
              <a:rPr lang="en-US" sz="1600" dirty="0"/>
              <a:t>)</a:t>
            </a:r>
          </a:p>
          <a:p>
            <a:pPr lvl="1">
              <a:spcBef>
                <a:spcPts val="600"/>
              </a:spcBef>
              <a:spcAft>
                <a:spcPts val="600"/>
              </a:spcAft>
            </a:pPr>
            <a:r>
              <a:rPr lang="en-US" sz="1600" dirty="0"/>
              <a:t>802.11-24/148r0 removes mention of missing LBT impact assessment on NB for straw poll on in 802.11 only </a:t>
            </a:r>
            <a:r>
              <a:rPr lang="en-US" sz="1600" dirty="0" err="1"/>
              <a:t>CoexSC</a:t>
            </a:r>
            <a:r>
              <a:rPr lang="en-US" sz="1600" dirty="0"/>
              <a:t> session</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spTree>
    <p:extLst>
      <p:ext uri="{BB962C8B-B14F-4D97-AF65-F5344CB8AC3E}">
        <p14:creationId xmlns:p14="http://schemas.microsoft.com/office/powerpoint/2010/main" val="4180936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Is LBT really great?</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a:spcBef>
                <a:spcPts val="600"/>
              </a:spcBef>
              <a:spcAft>
                <a:spcPts val="600"/>
              </a:spcAft>
            </a:pPr>
            <a:r>
              <a:rPr lang="en-US" sz="1600" dirty="0"/>
              <a:t>CCA/EDT LBT is a rudimentary method to resolve packet collisions</a:t>
            </a:r>
          </a:p>
          <a:p>
            <a:pPr lvl="1">
              <a:spcBef>
                <a:spcPts val="600"/>
              </a:spcBef>
              <a:spcAft>
                <a:spcPts val="600"/>
              </a:spcAft>
            </a:pPr>
            <a:r>
              <a:rPr lang="en-US" sz="1400" dirty="0"/>
              <a:t>No conflict avoidance, only one packet survives, greedy TXOP wins</a:t>
            </a:r>
          </a:p>
          <a:p>
            <a:pPr lvl="1">
              <a:spcBef>
                <a:spcPts val="600"/>
              </a:spcBef>
              <a:spcAft>
                <a:spcPts val="600"/>
              </a:spcAft>
            </a:pPr>
            <a:r>
              <a:rPr lang="en-US" sz="1400" dirty="0"/>
              <a:t>LBT unfairly prioritizes 802.11 over BT traffic (11-23/1503r0 [R. </a:t>
            </a:r>
            <a:r>
              <a:rPr lang="en-US" sz="1400" dirty="0" err="1"/>
              <a:t>Kumbhkar</a:t>
            </a:r>
            <a:r>
              <a:rPr lang="en-US" sz="1400" dirty="0"/>
              <a:t>, Intel], 11-23/1477r1 [S. Max, Ericsson])</a:t>
            </a:r>
          </a:p>
          <a:p>
            <a:pPr lvl="1">
              <a:spcBef>
                <a:spcPts val="600"/>
              </a:spcBef>
              <a:spcAft>
                <a:spcPts val="600"/>
              </a:spcAft>
            </a:pPr>
            <a:r>
              <a:rPr lang="en-US" sz="1400" dirty="0"/>
              <a:t>BLE devices are generally not well suited to utilize LBT [Bluetooth Low Energy – Regulatory Aspects Document (RAD) v1.01, BT Regulatory Expert Group, March 2023]</a:t>
            </a:r>
          </a:p>
          <a:p>
            <a:pPr>
              <a:spcBef>
                <a:spcPts val="600"/>
              </a:spcBef>
              <a:spcAft>
                <a:spcPts val="600"/>
              </a:spcAft>
            </a:pPr>
            <a:r>
              <a:rPr lang="en-US" sz="1600" dirty="0" err="1"/>
              <a:t>eDAA</a:t>
            </a:r>
            <a:r>
              <a:rPr lang="en-US" sz="1600" dirty="0"/>
              <a:t> and SCD were presented, aiming to efficiently manage coexistence by preventing packet collision before happening </a:t>
            </a:r>
          </a:p>
          <a:p>
            <a:pPr lvl="1">
              <a:spcBef>
                <a:spcPts val="600"/>
              </a:spcBef>
              <a:spcAft>
                <a:spcPts val="600"/>
              </a:spcAft>
            </a:pPr>
            <a:r>
              <a:rPr lang="en-US" sz="1400" dirty="0"/>
              <a:t>collaboration on </a:t>
            </a:r>
            <a:r>
              <a:rPr lang="en-US" sz="1400" dirty="0" err="1"/>
              <a:t>eDAA</a:t>
            </a:r>
            <a:r>
              <a:rPr lang="en-US" sz="1400" dirty="0"/>
              <a:t>/</a:t>
            </a:r>
            <a:r>
              <a:rPr lang="en-US" sz="1400" dirty="0" err="1"/>
              <a:t>rDAA</a:t>
            </a:r>
            <a:r>
              <a:rPr lang="en-US" sz="1400" dirty="0"/>
              <a:t> led to significant performance improvement over LBT presented in 11-23/1503r0, concluding in asking 802.11 to converge on realistic simulation scenarios and performance metrics for both Bluetooth and Wi-Fi</a:t>
            </a:r>
          </a:p>
          <a:p>
            <a:pPr lvl="1">
              <a:spcBef>
                <a:spcPts val="600"/>
              </a:spcBef>
              <a:spcAft>
                <a:spcPts val="600"/>
              </a:spcAft>
            </a:pPr>
            <a:r>
              <a:rPr lang="en-US" sz="1400" dirty="0"/>
              <a:t>thwarted by adding sub 10ms AR/VR </a:t>
            </a:r>
            <a:r>
              <a:rPr lang="en-US" sz="1400" dirty="0" err="1"/>
              <a:t>WiFi</a:t>
            </a:r>
            <a:r>
              <a:rPr lang="en-US" sz="1400" dirty="0"/>
              <a:t> latency requirements (11-23/1259r1) </a:t>
            </a:r>
            <a:r>
              <a:rPr lang="en-US" sz="1400" dirty="0">
                <a:sym typeface="Wingdings" pitchFamily="2" charset="2"/>
              </a:rPr>
              <a:t> effectively ending any reasonable </a:t>
            </a:r>
            <a:r>
              <a:rPr lang="en-US" sz="1400" dirty="0" err="1">
                <a:sym typeface="Wingdings" pitchFamily="2" charset="2"/>
              </a:rPr>
              <a:t>coex</a:t>
            </a:r>
            <a:r>
              <a:rPr lang="en-US" sz="1400" dirty="0">
                <a:sym typeface="Wingdings" pitchFamily="2" charset="2"/>
              </a:rPr>
              <a:t> discussion</a:t>
            </a:r>
            <a:endParaRPr lang="en-US" sz="1400" dirty="0"/>
          </a:p>
          <a:p>
            <a:pPr>
              <a:spcBef>
                <a:spcPts val="600"/>
              </a:spcBef>
              <a:spcAft>
                <a:spcPts val="600"/>
              </a:spcAft>
            </a:pPr>
            <a:r>
              <a:rPr lang="en-US" sz="1600" dirty="0"/>
              <a:t>since then, discussions in IEEE are overshadowed by 802.11 voter dominance* and </a:t>
            </a:r>
            <a:r>
              <a:rPr lang="en-US" sz="1600" dirty="0" err="1"/>
              <a:t>coex</a:t>
            </a:r>
            <a:r>
              <a:rPr lang="en-US" sz="1600" dirty="0"/>
              <a:t> discussion has moved into other forums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6</a:t>
            </a:fld>
            <a:endParaRPr lang="en-US" altLang="en-US" dirty="0"/>
          </a:p>
        </p:txBody>
      </p:sp>
      <p:sp>
        <p:nvSpPr>
          <p:cNvPr id="8" name="TextBox 7">
            <a:extLst>
              <a:ext uri="{FF2B5EF4-FFF2-40B4-BE49-F238E27FC236}">
                <a16:creationId xmlns:a16="http://schemas.microsoft.com/office/drawing/2014/main" id="{921F87EE-F835-A2F6-8C61-4AE213A6DD81}"/>
              </a:ext>
            </a:extLst>
          </p:cNvPr>
          <p:cNvSpPr txBox="1"/>
          <p:nvPr/>
        </p:nvSpPr>
        <p:spPr>
          <a:xfrm>
            <a:off x="5132242" y="6244580"/>
            <a:ext cx="3832515" cy="461665"/>
          </a:xfrm>
          <a:prstGeom prst="rect">
            <a:avLst/>
          </a:prstGeom>
          <a:noFill/>
        </p:spPr>
        <p:txBody>
          <a:bodyPr wrap="square" rtlCol="0">
            <a:spAutoFit/>
          </a:bodyPr>
          <a:lstStyle/>
          <a:p>
            <a:r>
              <a:rPr lang="en-US" sz="1200" dirty="0"/>
              <a:t>*723 vs 136, as of December 2023: 802.11 vs 802.15</a:t>
            </a:r>
            <a:endParaRPr lang="en-US" sz="1050" dirty="0"/>
          </a:p>
          <a:p>
            <a:endParaRPr lang="en-US" dirty="0"/>
          </a:p>
        </p:txBody>
      </p:sp>
    </p:spTree>
    <p:extLst>
      <p:ext uri="{BB962C8B-B14F-4D97-AF65-F5344CB8AC3E}">
        <p14:creationId xmlns:p14="http://schemas.microsoft.com/office/powerpoint/2010/main" val="409764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Recommended way forward</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676400"/>
            <a:ext cx="7772400" cy="4876800"/>
          </a:xfrm>
        </p:spPr>
        <p:txBody>
          <a:bodyPr/>
          <a:lstStyle/>
          <a:p>
            <a:pPr indent="-228600">
              <a:spcBef>
                <a:spcPts val="600"/>
              </a:spcBef>
              <a:spcAft>
                <a:spcPts val="600"/>
              </a:spcAft>
            </a:pPr>
            <a:r>
              <a:rPr lang="en-US" sz="1800" dirty="0" err="1"/>
              <a:t>Coex</a:t>
            </a:r>
            <a:r>
              <a:rPr lang="en-US" sz="1800" dirty="0"/>
              <a:t> discussion is more appropriately handled in ETSI</a:t>
            </a:r>
          </a:p>
          <a:p>
            <a:pPr lvl="1">
              <a:spcBef>
                <a:spcPts val="600"/>
              </a:spcBef>
              <a:spcAft>
                <a:spcPts val="600"/>
              </a:spcAft>
            </a:pPr>
            <a:r>
              <a:rPr lang="en-US" sz="1400" dirty="0"/>
              <a:t>Commit to finding the best coexistence solution with </a:t>
            </a:r>
            <a:r>
              <a:rPr lang="en-GB" sz="1400" dirty="0">
                <a:solidFill>
                  <a:srgbClr val="000000"/>
                </a:solidFill>
                <a:effectLst/>
                <a:ea typeface="Calibri" panose="020F0502020204030204" pitchFamily="34" charset="0"/>
              </a:rPr>
              <a:t>no hierarchy or priority given to either wide-band or narrow-band technology asserting both have equal rights to use the 5925-6425 MHz band within the bounds of regulation as stated in </a:t>
            </a:r>
            <a:r>
              <a:rPr lang="en-GB" sz="1400" dirty="0">
                <a:effectLst/>
                <a:ea typeface="Times New Roman" panose="02020603050405020304" pitchFamily="18" charset="0"/>
              </a:rPr>
              <a:t>ECC Decision (20)01 and the subsequent implementing decision </a:t>
            </a:r>
            <a:r>
              <a:rPr lang="en-GB" sz="1400" dirty="0">
                <a:solidFill>
                  <a:srgbClr val="000000"/>
                </a:solidFill>
                <a:effectLst/>
                <a:ea typeface="Calibri" panose="020F0502020204030204" pitchFamily="34" charset="0"/>
              </a:rPr>
              <a:t>EU 2021/1067</a:t>
            </a:r>
            <a:endParaRPr lang="en-US" sz="1400" dirty="0"/>
          </a:p>
          <a:p>
            <a:pPr indent="-228600">
              <a:spcBef>
                <a:spcPts val="600"/>
              </a:spcBef>
              <a:spcAft>
                <a:spcPts val="600"/>
              </a:spcAft>
            </a:pPr>
            <a:r>
              <a:rPr lang="en-US" sz="1800" dirty="0"/>
              <a:t>Adding mandatory LBT/</a:t>
            </a:r>
            <a:r>
              <a:rPr lang="en-US" sz="1800" dirty="0" err="1"/>
              <a:t>coex</a:t>
            </a:r>
            <a:r>
              <a:rPr lang="en-US" sz="1800" dirty="0"/>
              <a:t> requirements to 802.15.4ab is nonsense</a:t>
            </a:r>
          </a:p>
          <a:p>
            <a:pPr lvl="1">
              <a:spcBef>
                <a:spcPts val="600"/>
              </a:spcBef>
              <a:spcAft>
                <a:spcPts val="600"/>
              </a:spcAft>
            </a:pPr>
            <a:r>
              <a:rPr lang="en-US" sz="1600" dirty="0"/>
              <a:t>risks voiding the 802.15.4ab standard by violating yet unknown 6 GHz regulatory rules (e.g. due to very specific CCA parameter definitions)</a:t>
            </a:r>
          </a:p>
          <a:p>
            <a:pPr lvl="1">
              <a:spcBef>
                <a:spcPts val="600"/>
              </a:spcBef>
              <a:spcAft>
                <a:spcPts val="600"/>
              </a:spcAft>
            </a:pPr>
            <a:r>
              <a:rPr lang="en-US" sz="1600" dirty="0"/>
              <a:t>deprioritizes 802.15.4ab behind all other 5.8 GHz 802.11, 3GPP, BT, ...</a:t>
            </a:r>
          </a:p>
          <a:p>
            <a:pPr marL="400050" indent="-285750">
              <a:spcBef>
                <a:spcPts val="600"/>
              </a:spcBef>
              <a:spcAft>
                <a:spcPts val="600"/>
              </a:spcAft>
              <a:buFont typeface="Wingdings" pitchFamily="2" charset="2"/>
              <a:buChar char="Ø"/>
            </a:pPr>
            <a:r>
              <a:rPr lang="en-US" sz="1800" dirty="0"/>
              <a:t>Reject 15.4ab comments submitted against draft C that </a:t>
            </a:r>
          </a:p>
          <a:p>
            <a:pPr lvl="1" indent="-228600">
              <a:spcBef>
                <a:spcPts val="600"/>
              </a:spcBef>
              <a:spcAft>
                <a:spcPts val="600"/>
              </a:spcAft>
            </a:pPr>
            <a:r>
              <a:rPr lang="en-US" sz="1600" dirty="0"/>
              <a:t>assert LBT is the only way of spectrum sharing</a:t>
            </a:r>
          </a:p>
          <a:p>
            <a:pPr lvl="1" indent="-228600">
              <a:spcBef>
                <a:spcPts val="600"/>
              </a:spcBef>
              <a:spcAft>
                <a:spcPts val="600"/>
              </a:spcAft>
            </a:pPr>
            <a:r>
              <a:rPr lang="en-US" sz="1600" dirty="0"/>
              <a:t>put the 4ab standard at risk of violating regulatory rules</a:t>
            </a:r>
          </a:p>
          <a:p>
            <a:pPr lvl="1" indent="-228600">
              <a:spcBef>
                <a:spcPts val="600"/>
              </a:spcBef>
              <a:spcAft>
                <a:spcPts val="600"/>
              </a:spcAft>
            </a:pPr>
            <a:r>
              <a:rPr lang="en-US" sz="1600" dirty="0"/>
              <a:t>deprioritize access of 802.15 radios behind other wireless technologies operating in shared unlicensed spectrum</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dirty="0"/>
              <a:t>Krebs et al. (Apple)</a:t>
            </a:r>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7</a:t>
            </a:fld>
            <a:endParaRPr lang="en-US" altLang="en-US" dirty="0"/>
          </a:p>
        </p:txBody>
      </p:sp>
    </p:spTree>
    <p:extLst>
      <p:ext uri="{BB962C8B-B14F-4D97-AF65-F5344CB8AC3E}">
        <p14:creationId xmlns:p14="http://schemas.microsoft.com/office/powerpoint/2010/main" val="578079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p:txBody>
          <a:bodyPr/>
          <a:lstStyle/>
          <a:p>
            <a:r>
              <a:rPr lang="en-US" dirty="0"/>
              <a:t>Previous comment resolutions</a:t>
            </a:r>
          </a:p>
        </p:txBody>
      </p:sp>
      <p:sp>
        <p:nvSpPr>
          <p:cNvPr id="3" name="Content Placeholder 2">
            <a:extLst>
              <a:ext uri="{FF2B5EF4-FFF2-40B4-BE49-F238E27FC236}">
                <a16:creationId xmlns:a16="http://schemas.microsoft.com/office/drawing/2014/main" id="{17B5FC9D-8C64-7546-A32A-342E09FEC5E1}"/>
              </a:ext>
            </a:extLst>
          </p:cNvPr>
          <p:cNvSpPr>
            <a:spLocks noGrp="1"/>
          </p:cNvSpPr>
          <p:nvPr>
            <p:ph idx="1"/>
          </p:nvPr>
        </p:nvSpPr>
        <p:spPr>
          <a:xfrm>
            <a:off x="685800" y="1752600"/>
            <a:ext cx="7772400" cy="4572000"/>
          </a:xfrm>
        </p:spPr>
        <p:txBody>
          <a:bodyPr/>
          <a:lstStyle/>
          <a:p>
            <a:pPr>
              <a:spcBef>
                <a:spcPts val="600"/>
              </a:spcBef>
              <a:spcAft>
                <a:spcPts val="600"/>
              </a:spcAft>
            </a:pPr>
            <a:r>
              <a:rPr lang="en-US" sz="1800" dirty="0"/>
              <a:t>15-23-591-01-4ab Draft B #235 (“Restrict 802.15.4ab BW in 6 GHz”, #236: ”Disallow 802.15.4ab access to 802.11 PSCs in 6GHz”</a:t>
            </a:r>
          </a:p>
          <a:p>
            <a:pPr lvl="1">
              <a:spcBef>
                <a:spcPts val="600"/>
              </a:spcBef>
              <a:spcAft>
                <a:spcPts val="600"/>
              </a:spcAft>
            </a:pPr>
            <a:r>
              <a:rPr lang="en-US" sz="1800" dirty="0"/>
              <a:t>unilaterally deprioritized access for 802.15 to unlicensed spectrum</a:t>
            </a:r>
          </a:p>
          <a:p>
            <a:pPr lvl="1">
              <a:spcBef>
                <a:spcPts val="600"/>
              </a:spcBef>
              <a:spcAft>
                <a:spcPts val="600"/>
              </a:spcAft>
            </a:pPr>
            <a:r>
              <a:rPr lang="en-US" sz="1800" dirty="0"/>
              <a:t>restricting NB bandwidth increases coexistence conflicts</a:t>
            </a:r>
          </a:p>
          <a:p>
            <a:pPr lvl="1">
              <a:spcBef>
                <a:spcPts val="600"/>
              </a:spcBef>
              <a:spcAft>
                <a:spcPts val="600"/>
              </a:spcAft>
              <a:buFont typeface="Wingdings" pitchFamily="2" charset="2"/>
              <a:buChar char="Ø"/>
            </a:pPr>
            <a:r>
              <a:rPr lang="en-US" sz="1800" dirty="0">
                <a:solidFill>
                  <a:srgbClr val="FF0000"/>
                </a:solidFill>
              </a:rPr>
              <a:t>Rejected/withdrawn</a:t>
            </a:r>
          </a:p>
          <a:p>
            <a:pPr>
              <a:spcBef>
                <a:spcPts val="600"/>
              </a:spcBef>
              <a:spcAft>
                <a:spcPts val="600"/>
              </a:spcAft>
            </a:pPr>
            <a:r>
              <a:rPr lang="en-US" sz="1800" dirty="0"/>
              <a:t>15-23-497-22-4me (LB203): #r3-3 and #r3-5 (“add specific EDT values -80dBm/MHz”), #r3-4 (“mandatory CCA mode 4 with DC”)</a:t>
            </a:r>
          </a:p>
          <a:p>
            <a:pPr lvl="1">
              <a:spcBef>
                <a:spcPts val="600"/>
              </a:spcBef>
              <a:spcAft>
                <a:spcPts val="600"/>
              </a:spcAft>
            </a:pPr>
            <a:r>
              <a:rPr lang="en-US" sz="1800" dirty="0"/>
              <a:t>802.15.4-2020 specifically notes no mandatory values are defined in order to be able to “meet regulatory requirements” (P802-15-04me-D01, p.619)</a:t>
            </a:r>
          </a:p>
          <a:p>
            <a:pPr lvl="1">
              <a:spcBef>
                <a:spcPts val="600"/>
              </a:spcBef>
              <a:spcAft>
                <a:spcPts val="600"/>
              </a:spcAft>
            </a:pPr>
            <a:r>
              <a:rPr lang="en-US" sz="1800" dirty="0"/>
              <a:t>unilaterally deprioritized access for 802.15 to unlicensed spectrum</a:t>
            </a:r>
          </a:p>
          <a:p>
            <a:pPr lvl="1">
              <a:spcBef>
                <a:spcPts val="600"/>
              </a:spcBef>
              <a:spcAft>
                <a:spcPts val="600"/>
              </a:spcAft>
              <a:buFont typeface="Wingdings" pitchFamily="2" charset="2"/>
              <a:buChar char="Ø"/>
            </a:pPr>
            <a:r>
              <a:rPr lang="en-US" sz="1800" dirty="0">
                <a:solidFill>
                  <a:srgbClr val="FF0000"/>
                </a:solidFill>
              </a:rPr>
              <a:t>Rejected/withdrawn</a:t>
            </a:r>
            <a:endParaRPr lang="en-US" sz="1400" b="0" i="0" u="none" strike="noStrike" dirty="0">
              <a:solidFill>
                <a:srgbClr val="FF0000"/>
              </a:solidFill>
              <a:effectLst/>
              <a:latin typeface="Verdana" panose="020B0604030504040204" pitchFamily="34" charset="0"/>
            </a:endParaRP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Tree>
    <p:extLst>
      <p:ext uri="{BB962C8B-B14F-4D97-AF65-F5344CB8AC3E}">
        <p14:creationId xmlns:p14="http://schemas.microsoft.com/office/powerpoint/2010/main" val="470404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7C9B24-E7E8-8547-A1D0-E2535767BF70}"/>
              </a:ext>
            </a:extLst>
          </p:cNvPr>
          <p:cNvSpPr>
            <a:spLocks noGrp="1"/>
          </p:cNvSpPr>
          <p:nvPr>
            <p:ph type="title"/>
          </p:nvPr>
        </p:nvSpPr>
        <p:spPr>
          <a:xfrm>
            <a:off x="723900" y="2667000"/>
            <a:ext cx="7772400" cy="1066800"/>
          </a:xfrm>
        </p:spPr>
        <p:txBody>
          <a:bodyPr/>
          <a:lstStyle/>
          <a:p>
            <a:r>
              <a:rPr lang="en-US" dirty="0"/>
              <a:t>802.15.4ab Draft C resolution proposals</a:t>
            </a:r>
          </a:p>
        </p:txBody>
      </p:sp>
      <p:sp>
        <p:nvSpPr>
          <p:cNvPr id="4" name="Date Placeholder 3">
            <a:extLst>
              <a:ext uri="{FF2B5EF4-FFF2-40B4-BE49-F238E27FC236}">
                <a16:creationId xmlns:a16="http://schemas.microsoft.com/office/drawing/2014/main" id="{6BCA5B0A-C4D1-8244-8572-33FD6DC9CCCF}"/>
              </a:ext>
            </a:extLst>
          </p:cNvPr>
          <p:cNvSpPr>
            <a:spLocks noGrp="1"/>
          </p:cNvSpPr>
          <p:nvPr>
            <p:ph type="dt" sz="half" idx="10"/>
          </p:nvPr>
        </p:nvSpPr>
        <p:spPr/>
        <p:txBody>
          <a:bodyPr/>
          <a:lstStyle/>
          <a:p>
            <a:r>
              <a:rPr lang="en-US" altLang="en-US"/>
              <a:t>April 2024</a:t>
            </a:r>
            <a:endParaRPr lang="en-US" altLang="en-US" dirty="0"/>
          </a:p>
        </p:txBody>
      </p:sp>
      <p:sp>
        <p:nvSpPr>
          <p:cNvPr id="5" name="Footer Placeholder 4">
            <a:extLst>
              <a:ext uri="{FF2B5EF4-FFF2-40B4-BE49-F238E27FC236}">
                <a16:creationId xmlns:a16="http://schemas.microsoft.com/office/drawing/2014/main" id="{BAEDE3A1-68AA-EE43-90C8-13A79EDB3133}"/>
              </a:ext>
            </a:extLst>
          </p:cNvPr>
          <p:cNvSpPr>
            <a:spLocks noGrp="1"/>
          </p:cNvSpPr>
          <p:nvPr>
            <p:ph type="ftr" sz="quarter" idx="11"/>
          </p:nvPr>
        </p:nvSpPr>
        <p:spPr/>
        <p:txBody>
          <a:bodyPr/>
          <a:lstStyle/>
          <a:p>
            <a:r>
              <a:rPr lang="en-US" altLang="en-US"/>
              <a:t>Krebs et al. (Apple)</a:t>
            </a:r>
            <a:endParaRPr lang="en-US" altLang="en-US" dirty="0"/>
          </a:p>
        </p:txBody>
      </p:sp>
      <p:sp>
        <p:nvSpPr>
          <p:cNvPr id="6" name="Slide Number Placeholder 5">
            <a:extLst>
              <a:ext uri="{FF2B5EF4-FFF2-40B4-BE49-F238E27FC236}">
                <a16:creationId xmlns:a16="http://schemas.microsoft.com/office/drawing/2014/main" id="{69CC07E8-4DCB-4241-8993-F09208D5A82D}"/>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Tree>
    <p:extLst>
      <p:ext uri="{BB962C8B-B14F-4D97-AF65-F5344CB8AC3E}">
        <p14:creationId xmlns:p14="http://schemas.microsoft.com/office/powerpoint/2010/main" val="404245978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138707</TotalTime>
  <Words>3305</Words>
  <Application>Microsoft Macintosh PowerPoint</Application>
  <PresentationFormat>On-screen Show (4:3)</PresentationFormat>
  <Paragraphs>488</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Times New Roman</vt:lpstr>
      <vt:lpstr>Verdana</vt:lpstr>
      <vt:lpstr>Wingdings</vt:lpstr>
      <vt:lpstr>Office Theme</vt:lpstr>
      <vt:lpstr>PowerPoint Presentation</vt:lpstr>
      <vt:lpstr>Content</vt:lpstr>
      <vt:lpstr>Regulatory summary</vt:lpstr>
      <vt:lpstr>Contributions 802 &amp; others</vt:lpstr>
      <vt:lpstr>Previous IEEE discussion on 15-23-285</vt:lpstr>
      <vt:lpstr>Is LBT really great?</vt:lpstr>
      <vt:lpstr>Recommended way forward</vt:lpstr>
      <vt:lpstr>Previous comment resolutions</vt:lpstr>
      <vt:lpstr>802.15.4ab Draft C resolution 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Apple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Alexander Krebs</dc:creator>
  <cp:keywords/>
  <dc:description>&lt;doc#&gt;</dc:description>
  <cp:lastModifiedBy>Alex Krebs</cp:lastModifiedBy>
  <cp:revision>412</cp:revision>
  <cp:lastPrinted>1998-02-10T13:28:06Z</cp:lastPrinted>
  <dcterms:created xsi:type="dcterms:W3CDTF">2021-07-16T20:39:58Z</dcterms:created>
  <dcterms:modified xsi:type="dcterms:W3CDTF">2024-04-23T05:52:33Z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