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365" r:id="rId3"/>
    <p:sldId id="368" r:id="rId4"/>
    <p:sldId id="351" r:id="rId5"/>
    <p:sldId id="371" r:id="rId6"/>
    <p:sldId id="378" r:id="rId7"/>
    <p:sldId id="381" r:id="rId8"/>
    <p:sldId id="382" r:id="rId9"/>
    <p:sldId id="358" r:id="rId10"/>
    <p:sldId id="380" r:id="rId11"/>
    <p:sldId id="360" r:id="rId12"/>
    <p:sldId id="372" r:id="rId13"/>
    <p:sldId id="373" r:id="rId14"/>
    <p:sldId id="374" r:id="rId15"/>
    <p:sldId id="362" r:id="rId16"/>
    <p:sldId id="363" r:id="rId17"/>
    <p:sldId id="36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83"/>
    <p:restoredTop sz="95915"/>
  </p:normalViewPr>
  <p:slideViewPr>
    <p:cSldViewPr>
      <p:cViewPr varScale="1">
        <p:scale>
          <a:sx n="207" d="100"/>
          <a:sy n="207" d="100"/>
        </p:scale>
        <p:origin x="1112" y="1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April 2024</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15-24-207-05-04ab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291, 614, and 615)]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90403" y="58674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08474588"/>
              </p:ext>
            </p:extLst>
          </p:nvPr>
        </p:nvGraphicFramePr>
        <p:xfrm>
          <a:off x="723899" y="838200"/>
          <a:ext cx="7354019" cy="484590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3614038">
                  <a:extLst>
                    <a:ext uri="{9D8B030D-6E8A-4147-A177-3AD203B41FA5}">
                      <a16:colId xmlns:a16="http://schemas.microsoft.com/office/drawing/2014/main" val="923971862"/>
                    </a:ext>
                  </a:extLst>
                </a:gridCol>
                <a:gridCol w="1372318">
                  <a:extLst>
                    <a:ext uri="{9D8B030D-6E8A-4147-A177-3AD203B41FA5}">
                      <a16:colId xmlns:a16="http://schemas.microsoft.com/office/drawing/2014/main" val="1164826263"/>
                    </a:ext>
                  </a:extLst>
                </a:gridCol>
              </a:tblGrid>
              <a:tr h="167476">
                <a:tc>
                  <a:txBody>
                    <a:bodyPr/>
                    <a:lstStyle/>
                    <a:p>
                      <a:pPr algn="l" fontAlgn="ctr"/>
                      <a:r>
                        <a:rPr lang="en-US" sz="10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significance of 16 uS? If this is PHY related, would be better to define a PIB, else if it is related to regulatory requirements, please provide relevant reference.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665275"/>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Is Figure 35 meant to be normative, or is it just an example? If normative, the significance of the numbers (e.g., &lt;= 95%, &gt;=100 uS) should be described in text. If it is just an example, such numbers can be removed.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956870"/>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614, 615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r>
              <a:rPr lang="en-US" sz="1600" dirty="0"/>
              <a:t>The group has revised the text before in correspondence to CID 161 in DCN 15-24-0226-02-4ab and assesses no further action is needed</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Revise</a:t>
            </a:r>
          </a:p>
          <a:p>
            <a:pPr>
              <a:spcBef>
                <a:spcPts val="600"/>
              </a:spcBef>
              <a:spcAft>
                <a:spcPts val="600"/>
              </a:spcAft>
            </a:pPr>
            <a:r>
              <a:rPr lang="en-US" sz="2000" dirty="0"/>
              <a:t>Disposition Detail: On p.102 in Table 9, change text in column “Default</a:t>
            </a:r>
            <a:r>
              <a:rPr lang="en-US" sz="2000"/>
              <a:t>” for </a:t>
            </a:r>
            <a:r>
              <a:rPr lang="en-US" sz="2000" dirty="0" err="1"/>
              <a:t>macMmsNbChannelAllowList</a:t>
            </a:r>
            <a:r>
              <a:rPr lang="en-US" sz="2000" dirty="0"/>
              <a:t> to “1-65, 74-97, 106-129, 138-161, 170-193, 202-225, 234-249”</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300"/>
              </a:spcBef>
              <a:spcAft>
                <a:spcPts val="600"/>
              </a:spcAft>
            </a:pPr>
            <a:r>
              <a:rPr lang="en-US" sz="1600" dirty="0"/>
              <a:t>CCA/EDT LBT is a rudimentary method to resolve packet collisions</a:t>
            </a:r>
          </a:p>
          <a:p>
            <a:pPr lvl="1">
              <a:spcBef>
                <a:spcPts val="300"/>
              </a:spcBef>
              <a:spcAft>
                <a:spcPts val="0"/>
              </a:spcAft>
            </a:pPr>
            <a:r>
              <a:rPr lang="en-US" sz="1400" dirty="0"/>
              <a:t>No conflict avoidance, only one packet survives, greedy TXOP wins</a:t>
            </a:r>
          </a:p>
          <a:p>
            <a:pPr lvl="1">
              <a:spcBef>
                <a:spcPts val="300"/>
              </a:spcBef>
              <a:spcAft>
                <a:spcPts val="0"/>
              </a:spcAft>
            </a:pPr>
            <a:r>
              <a:rPr lang="en-US" sz="1400" dirty="0"/>
              <a:t>LBT prioritizes 802.11 over BT traffic (11-23/1503r0 [R. </a:t>
            </a:r>
            <a:r>
              <a:rPr lang="en-US" sz="1400" dirty="0" err="1"/>
              <a:t>Kumbhkar</a:t>
            </a:r>
            <a:r>
              <a:rPr lang="en-US" sz="1400" dirty="0"/>
              <a:t>, Intel], 11-23/1477r1 [S. Max, Ericsson])</a:t>
            </a:r>
          </a:p>
          <a:p>
            <a:pPr lvl="1">
              <a:spcBef>
                <a:spcPts val="300"/>
              </a:spcBef>
              <a:spcAft>
                <a:spcPts val="0"/>
              </a:spcAft>
            </a:pPr>
            <a:r>
              <a:rPr lang="en-US" sz="1400" dirty="0"/>
              <a:t>BLE devices are generally not well suited to utilize LBT [Bluetooth Low Energy – Regulatory Aspects Document (RAD) v1.01, BT Regulatory Expert Group, March 2023]</a:t>
            </a:r>
          </a:p>
          <a:p>
            <a:pPr>
              <a:spcBef>
                <a:spcPts val="3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3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 to 802.11 to converge on realistic simulation scenarios and performance metrics for BT and </a:t>
            </a:r>
            <a:r>
              <a:rPr lang="en-US" sz="1400" dirty="0" err="1"/>
              <a:t>WiFi</a:t>
            </a:r>
            <a:endParaRPr lang="en-US" sz="1400" dirty="0"/>
          </a:p>
          <a:p>
            <a:pPr lvl="1">
              <a:spcBef>
                <a:spcPts val="3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is the solution, w/o comparison</a:t>
            </a:r>
            <a:endParaRPr lang="en-US" sz="1400" dirty="0"/>
          </a:p>
          <a:p>
            <a:pPr>
              <a:spcBef>
                <a:spcPts val="600"/>
              </a:spcBef>
              <a:spcAft>
                <a:spcPts val="600"/>
              </a:spcAft>
            </a:pPr>
            <a:r>
              <a:rPr lang="en-US" sz="1600" dirty="0"/>
              <a:t>802.11 </a:t>
            </a:r>
            <a:r>
              <a:rPr lang="en-US" sz="1600" dirty="0" err="1"/>
              <a:t>Coex</a:t>
            </a:r>
            <a:r>
              <a:rPr lang="en-US" sz="1600" dirty="0"/>
              <a:t> SC working on improving the quality of the technical discussion</a:t>
            </a:r>
          </a:p>
          <a:p>
            <a:pPr lvl="1">
              <a:spcBef>
                <a:spcPts val="300"/>
              </a:spcBef>
              <a:spcAft>
                <a:spcPts val="300"/>
              </a:spcAft>
            </a:pPr>
            <a:r>
              <a:rPr lang="en-US" sz="1400" dirty="0"/>
              <a:t>individual 802.11 members have expressed their willingness to discuss more solutions but LBT without prejudice</a:t>
            </a:r>
          </a:p>
          <a:p>
            <a:pPr lvl="1">
              <a:spcBef>
                <a:spcPts val="300"/>
              </a:spcBef>
              <a:spcAft>
                <a:spcPts val="300"/>
              </a:spcAft>
            </a:pPr>
            <a:r>
              <a:rPr lang="en-US" sz="1400" dirty="0"/>
              <a:t>802.15.4ab should also be open minded and commit to constructive discussions with 802.11 to further improve currently drafted </a:t>
            </a:r>
            <a:r>
              <a:rPr lang="en-US" sz="1400" dirty="0" err="1"/>
              <a:t>coex</a:t>
            </a:r>
            <a:r>
              <a:rPr lang="en-US" sz="1400" dirty="0"/>
              <a:t> methods in pre-ballot Draft 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042459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165689</TotalTime>
  <Words>3258</Words>
  <Application>Microsoft Macintosh PowerPoint</Application>
  <PresentationFormat>On-screen Show (4:3)</PresentationFormat>
  <Paragraphs>483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424</cp:revision>
  <cp:lastPrinted>1998-02-10T13:28:06Z</cp:lastPrinted>
  <dcterms:created xsi:type="dcterms:W3CDTF">2021-07-16T20:39:58Z</dcterms:created>
  <dcterms:modified xsi:type="dcterms:W3CDTF">2024-05-15T22:39:43Z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