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64" r:id="rId2"/>
    <p:sldId id="265" r:id="rId3"/>
    <p:sldId id="310" r:id="rId4"/>
    <p:sldId id="332" r:id="rId5"/>
    <p:sldId id="333" r:id="rId6"/>
    <p:sldId id="334"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355" r:id="rId27"/>
    <p:sldId id="356" r:id="rId28"/>
    <p:sldId id="357" r:id="rId29"/>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542" y="13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April 2024</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April 2024</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a:t>Sang-</a:t>
            </a:r>
            <a:r>
              <a:rPr lang="en-US" altLang="zh-CN" dirty="0" err="1"/>
              <a:t>Kyu</a:t>
            </a:r>
            <a:r>
              <a:rPr lang="en-US" altLang="zh-CN" dirty="0"/>
              <a:t> Lim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802.</a:t>
            </a:r>
            <a:r>
              <a:rPr lang="en-US" altLang="zh-CN" b="1" dirty="0"/>
              <a:t>15-24-0209-00-007a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png"/><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png"/><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png"/><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6.emf"/><Relationship Id="rId1" Type="http://schemas.openxmlformats.org/officeDocument/2006/relationships/slideLayout" Target="../slideLayouts/slideLayout1.xml"/><Relationship Id="rId5" Type="http://schemas.openxmlformats.org/officeDocument/2006/relationships/image" Target="../media/image38.png"/><Relationship Id="rId4" Type="http://schemas.openxmlformats.org/officeDocument/2006/relationships/image" Target="../media/image37.png"/></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9.emf"/><Relationship Id="rId1" Type="http://schemas.openxmlformats.org/officeDocument/2006/relationships/slideLayout" Target="../slideLayouts/slideLayout1.xml"/><Relationship Id="rId5" Type="http://schemas.openxmlformats.org/officeDocument/2006/relationships/image" Target="../media/image41.png"/><Relationship Id="rId4"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2.emf"/><Relationship Id="rId1" Type="http://schemas.openxmlformats.org/officeDocument/2006/relationships/slideLayout" Target="../slideLayouts/slideLayout1.xml"/><Relationship Id="rId4" Type="http://schemas.openxmlformats.org/officeDocument/2006/relationships/image" Target="../media/image43.png"/></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4.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5.emf"/><Relationship Id="rId1" Type="http://schemas.openxmlformats.org/officeDocument/2006/relationships/slideLayout" Target="../slideLayouts/slideLayout1.xml"/><Relationship Id="rId4" Type="http://schemas.openxmlformats.org/officeDocument/2006/relationships/image" Target="../media/image46.png"/></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7.emf"/><Relationship Id="rId1" Type="http://schemas.openxmlformats.org/officeDocument/2006/relationships/slideLayout" Target="../slideLayouts/slideLayout1.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dirty="0"/>
              <a:t>Sang-</a:t>
            </a:r>
            <a:r>
              <a:rPr lang="en-US" altLang="zh-CN" dirty="0" err="1"/>
              <a:t>Kyu</a:t>
            </a:r>
            <a:r>
              <a:rPr lang="en-US" altLang="zh-CN" dirty="0"/>
              <a:t> Lim (ETRI)</a:t>
            </a:r>
          </a:p>
        </p:txBody>
      </p:sp>
      <p:sp>
        <p:nvSpPr>
          <p:cNvPr id="5" name="Rectangle 3"/>
          <p:cNvSpPr>
            <a:spLocks noChangeArrowheads="1"/>
          </p:cNvSpPr>
          <p:nvPr/>
        </p:nvSpPr>
        <p:spPr bwMode="auto">
          <a:xfrm>
            <a:off x="152400" y="609600"/>
            <a:ext cx="8991600" cy="5386090"/>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Specialty Networks (WSN)</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pPr marL="1562400" indent="-1555200">
              <a:spcAft>
                <a:spcPts val="600"/>
              </a:spcAft>
            </a:pPr>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Discussion issues on the initial SA Ballot comment resolution for CIDs I-1 to I-50 (doc. 15-24-0072-11-007a) and IEEE P802.15.7a D7 redline draft  	</a:t>
            </a:r>
          </a:p>
          <a:p>
            <a:pPr>
              <a:spcBef>
                <a:spcPts val="600"/>
              </a:spcBef>
              <a:spcAft>
                <a:spcPts val="600"/>
              </a:spcAft>
            </a:pPr>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 April 22, 2024	</a:t>
            </a:r>
          </a:p>
          <a:p>
            <a:pPr>
              <a:spcBef>
                <a:spcPts val="600"/>
              </a:spcBef>
            </a:pPr>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Sang-</a:t>
            </a:r>
            <a:r>
              <a:rPr lang="en-US" altLang="zh-CN" sz="1600" dirty="0" err="1">
                <a:solidFill>
                  <a:schemeClr val="tx1">
                    <a:lumMod val="85000"/>
                    <a:lumOff val="15000"/>
                  </a:schemeClr>
                </a:solidFill>
                <a:ea typeface="宋体" charset="-122"/>
              </a:rPr>
              <a:t>Kyu</a:t>
            </a:r>
            <a:r>
              <a:rPr lang="en-US" altLang="zh-CN" sz="1600" dirty="0">
                <a:solidFill>
                  <a:schemeClr val="tx1">
                    <a:lumMod val="85000"/>
                    <a:lumOff val="15000"/>
                  </a:schemeClr>
                </a:solidFill>
                <a:ea typeface="宋体" charset="-122"/>
              </a:rPr>
              <a:t> Lim [ETRI]</a:t>
            </a:r>
          </a:p>
          <a:p>
            <a:r>
              <a:rPr lang="en-US" altLang="zh-CN" sz="1600" dirty="0">
                <a:solidFill>
                  <a:schemeClr val="tx1">
                    <a:lumMod val="85000"/>
                    <a:lumOff val="15000"/>
                  </a:schemeClr>
                </a:solidFill>
                <a:ea typeface="宋体" charset="-122"/>
              </a:rPr>
              <a:t>Address: 218 </a:t>
            </a:r>
            <a:r>
              <a:rPr lang="en-US" altLang="zh-CN" sz="1600" dirty="0" err="1">
                <a:solidFill>
                  <a:schemeClr val="tx1">
                    <a:lumMod val="85000"/>
                    <a:lumOff val="15000"/>
                  </a:schemeClr>
                </a:solidFill>
                <a:ea typeface="宋体" charset="-122"/>
              </a:rPr>
              <a:t>Gajeong-ro</a:t>
            </a:r>
            <a:r>
              <a:rPr lang="en-US" altLang="zh-CN" sz="1600" dirty="0">
                <a:solidFill>
                  <a:schemeClr val="tx1">
                    <a:lumMod val="85000"/>
                    <a:lumOff val="15000"/>
                  </a:schemeClr>
                </a:solidFill>
                <a:ea typeface="宋体" charset="-122"/>
              </a:rPr>
              <a:t>, </a:t>
            </a:r>
            <a:r>
              <a:rPr lang="en-US" altLang="zh-CN" sz="1600" dirty="0" err="1">
                <a:solidFill>
                  <a:schemeClr val="tx1">
                    <a:lumMod val="85000"/>
                    <a:lumOff val="15000"/>
                  </a:schemeClr>
                </a:solidFill>
                <a:ea typeface="宋体" charset="-122"/>
              </a:rPr>
              <a:t>Yuseong-gu</a:t>
            </a:r>
            <a:r>
              <a:rPr lang="en-US" altLang="zh-CN" sz="1600" dirty="0">
                <a:solidFill>
                  <a:schemeClr val="tx1">
                    <a:lumMod val="85000"/>
                    <a:lumOff val="15000"/>
                  </a:schemeClr>
                </a:solidFill>
                <a:ea typeface="宋体" charset="-122"/>
              </a:rPr>
              <a:t>, Daejeon, 34129, Korea</a:t>
            </a:r>
          </a:p>
          <a:p>
            <a:pPr>
              <a:spcAft>
                <a:spcPts val="600"/>
              </a:spcAft>
            </a:pPr>
            <a:r>
              <a:rPr lang="en-US" altLang="zh-CN" sz="1600" dirty="0">
                <a:solidFill>
                  <a:schemeClr val="tx1">
                    <a:lumMod val="85000"/>
                    <a:lumOff val="15000"/>
                  </a:schemeClr>
                </a:solidFill>
                <a:ea typeface="宋体" charset="-122"/>
              </a:rPr>
              <a:t>Voice:[+82-42</a:t>
            </a:r>
            <a:r>
              <a:rPr lang="en-US" altLang="ko-KR" sz="1600" dirty="0">
                <a:solidFill>
                  <a:schemeClr val="tx1">
                    <a:lumMod val="85000"/>
                    <a:lumOff val="15000"/>
                  </a:schemeClr>
                </a:solidFill>
                <a:ea typeface="굴림" pitchFamily="50" charset="-127"/>
              </a:rPr>
              <a:t>-860-1573</a:t>
            </a:r>
            <a:r>
              <a:rPr lang="en-US" altLang="zh-CN" sz="1600" dirty="0">
                <a:solidFill>
                  <a:schemeClr val="tx1">
                    <a:lumMod val="85000"/>
                    <a:lumOff val="15000"/>
                  </a:schemeClr>
                </a:solidFill>
                <a:ea typeface="宋体" charset="-122"/>
              </a:rPr>
              <a:t>], FAX: [</a:t>
            </a:r>
            <a:r>
              <a:rPr lang="en-US" altLang="ko-KR" sz="1600" dirty="0">
                <a:solidFill>
                  <a:schemeClr val="tx1">
                    <a:lumMod val="85000"/>
                    <a:lumOff val="15000"/>
                  </a:schemeClr>
                </a:solidFill>
                <a:ea typeface="굴림" pitchFamily="50" charset="-127"/>
              </a:rPr>
              <a:t>+82-42-860-5218</a:t>
            </a:r>
            <a:r>
              <a:rPr lang="en-US" altLang="zh-CN" sz="1600" dirty="0">
                <a:solidFill>
                  <a:schemeClr val="tx1">
                    <a:lumMod val="85000"/>
                    <a:lumOff val="15000"/>
                  </a:schemeClr>
                </a:solidFill>
                <a:ea typeface="宋体" charset="-122"/>
              </a:rPr>
              <a:t>], E-Mail:[sklim</a:t>
            </a:r>
            <a:r>
              <a:rPr lang="en-US" altLang="ko-KR" sz="1600" dirty="0">
                <a:solidFill>
                  <a:schemeClr val="tx1">
                    <a:lumMod val="85000"/>
                    <a:lumOff val="15000"/>
                  </a:schemeClr>
                </a:solidFill>
                <a:ea typeface="굴림" pitchFamily="50" charset="-127"/>
              </a:rPr>
              <a:t>@etri.re.kr</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This document is to resolve the initial SA ballot comments and to update IEEE P802.15.7a draft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P802.15.7a</a:t>
            </a:r>
            <a:endParaRPr lang="en-US" altLang="zh-CN" sz="1600" dirty="0">
              <a:solidFill>
                <a:schemeClr val="tx1">
                  <a:lumMod val="85000"/>
                  <a:lumOff val="15000"/>
                </a:schemeClr>
              </a:solidFill>
              <a:ea typeface="宋体" charset="-122"/>
            </a:endParaRPr>
          </a:p>
          <a:p>
            <a:pPr marL="914400" indent="-907200" algn="just">
              <a:spcBef>
                <a:spcPts val="600"/>
              </a:spcBef>
              <a:spcAft>
                <a:spcPts val="600"/>
              </a:spcAft>
            </a:pPr>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7200" algn="just">
              <a:spcBef>
                <a:spcPts val="600"/>
              </a:spcBef>
              <a:spcAft>
                <a:spcPts val="600"/>
              </a:spcAft>
            </a:pPr>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9BD269C5-F1D9-4C18-88A7-0D021FF9D406}"/>
              </a:ext>
            </a:extLst>
          </p:cNvPr>
          <p:cNvPicPr>
            <a:picLocks noChangeAspect="1"/>
          </p:cNvPicPr>
          <p:nvPr/>
        </p:nvPicPr>
        <p:blipFill>
          <a:blip r:embed="rId2"/>
          <a:stretch>
            <a:fillRect/>
          </a:stretch>
        </p:blipFill>
        <p:spPr>
          <a:xfrm>
            <a:off x="0" y="1875486"/>
            <a:ext cx="9144000" cy="119002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I-17</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537101"/>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857596" y="1927591"/>
            <a:ext cx="2024307" cy="27112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4211960" y="1881959"/>
            <a:ext cx="2199641" cy="600164"/>
          </a:xfrm>
          <a:prstGeom prst="rect">
            <a:avLst/>
          </a:prstGeom>
          <a:noFill/>
        </p:spPr>
        <p:txBody>
          <a:bodyPr wrap="none" rtlCol="0">
            <a:spAutoFit/>
          </a:bodyPr>
          <a:lstStyle/>
          <a:p>
            <a:r>
              <a:rPr lang="en-US" altLang="ko-KR" sz="1100" dirty="0">
                <a:solidFill>
                  <a:srgbClr val="0000FF"/>
                </a:solidFill>
              </a:rPr>
              <a:t>“Change the description for </a:t>
            </a:r>
          </a:p>
          <a:p>
            <a:r>
              <a:rPr lang="en-US" altLang="ko-KR" sz="1100" dirty="0">
                <a:solidFill>
                  <a:srgbClr val="0000FF"/>
                </a:solidFill>
              </a:rPr>
              <a:t>“</a:t>
            </a:r>
            <a:r>
              <a:rPr lang="en-US" altLang="ko-KR" sz="1100" i="1" dirty="0" err="1">
                <a:solidFill>
                  <a:srgbClr val="0000FF"/>
                </a:solidFill>
              </a:rPr>
              <a:t>phyMimoCookSubPacketLength</a:t>
            </a:r>
            <a:r>
              <a:rPr lang="en-US" altLang="ko-KR" sz="1100" dirty="0">
                <a:solidFill>
                  <a:srgbClr val="0000FF"/>
                </a:solidFill>
              </a:rPr>
              <a:t>” </a:t>
            </a:r>
          </a:p>
          <a:p>
            <a:r>
              <a:rPr lang="en-US" altLang="ko-KR" sz="1100" dirty="0">
                <a:solidFill>
                  <a:srgbClr val="0000FF"/>
                </a:solidFill>
              </a:rPr>
              <a:t>on p25 as indicated below: ”</a:t>
            </a:r>
            <a:endParaRPr lang="ko-KR" altLang="en-US" sz="1100" dirty="0">
              <a:solidFill>
                <a:srgbClr val="0000FF"/>
              </a:solidFill>
            </a:endParaRPr>
          </a:p>
        </p:txBody>
      </p:sp>
      <p:sp>
        <p:nvSpPr>
          <p:cNvPr id="19" name="화살표: 아래쪽 18">
            <a:extLst>
              <a:ext uri="{FF2B5EF4-FFF2-40B4-BE49-F238E27FC236}">
                <a16:creationId xmlns:a16="http://schemas.microsoft.com/office/drawing/2014/main" id="{C2CB7A78-7B4E-49AD-9094-500243BF84C6}"/>
              </a:ext>
            </a:extLst>
          </p:cNvPr>
          <p:cNvSpPr/>
          <p:nvPr/>
        </p:nvSpPr>
        <p:spPr bwMode="auto">
          <a:xfrm rot="5400000" flipV="1">
            <a:off x="6476820" y="1759015"/>
            <a:ext cx="131660" cy="58257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1948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9D612333-D808-4A9A-9959-6D896AFF2F81}"/>
              </a:ext>
            </a:extLst>
          </p:cNvPr>
          <p:cNvPicPr>
            <a:picLocks noChangeAspect="1"/>
          </p:cNvPicPr>
          <p:nvPr/>
        </p:nvPicPr>
        <p:blipFill>
          <a:blip r:embed="rId2"/>
          <a:stretch>
            <a:fillRect/>
          </a:stretch>
        </p:blipFill>
        <p:spPr>
          <a:xfrm>
            <a:off x="0" y="1882800"/>
            <a:ext cx="9144000" cy="119002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I-18</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537101"/>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907356" y="2045777"/>
            <a:ext cx="2024307" cy="27112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4460946" y="1920831"/>
            <a:ext cx="1872629" cy="600164"/>
          </a:xfrm>
          <a:prstGeom prst="rect">
            <a:avLst/>
          </a:prstGeom>
          <a:noFill/>
        </p:spPr>
        <p:txBody>
          <a:bodyPr wrap="none" rtlCol="0">
            <a:spAutoFit/>
          </a:bodyPr>
          <a:lstStyle/>
          <a:p>
            <a:r>
              <a:rPr lang="en-US" altLang="ko-KR" sz="1100" dirty="0">
                <a:solidFill>
                  <a:srgbClr val="0000FF"/>
                </a:solidFill>
              </a:rPr>
              <a:t>“Change the description for </a:t>
            </a:r>
          </a:p>
          <a:p>
            <a:r>
              <a:rPr lang="en-US" altLang="ko-KR" sz="1100" dirty="0">
                <a:solidFill>
                  <a:srgbClr val="0000FF"/>
                </a:solidFill>
              </a:rPr>
              <a:t>“</a:t>
            </a:r>
            <a:r>
              <a:rPr lang="en-US" altLang="ko-KR" sz="1100" i="1" dirty="0" err="1">
                <a:solidFill>
                  <a:srgbClr val="0000FF"/>
                </a:solidFill>
              </a:rPr>
              <a:t>phyNomaSubPacketLength</a:t>
            </a:r>
            <a:r>
              <a:rPr lang="en-US" altLang="ko-KR" sz="1100" dirty="0">
                <a:solidFill>
                  <a:srgbClr val="0000FF"/>
                </a:solidFill>
              </a:rPr>
              <a:t>” </a:t>
            </a:r>
          </a:p>
          <a:p>
            <a:r>
              <a:rPr lang="en-US" altLang="ko-KR" sz="1100" dirty="0">
                <a:solidFill>
                  <a:srgbClr val="0000FF"/>
                </a:solidFill>
              </a:rPr>
              <a:t>on p25 as indicated below: ”</a:t>
            </a:r>
            <a:endParaRPr lang="ko-KR" altLang="en-US" sz="1100" dirty="0">
              <a:solidFill>
                <a:srgbClr val="0000FF"/>
              </a:solidFill>
            </a:endParaRPr>
          </a:p>
        </p:txBody>
      </p:sp>
      <p:sp>
        <p:nvSpPr>
          <p:cNvPr id="19" name="화살표: 아래쪽 18">
            <a:extLst>
              <a:ext uri="{FF2B5EF4-FFF2-40B4-BE49-F238E27FC236}">
                <a16:creationId xmlns:a16="http://schemas.microsoft.com/office/drawing/2014/main" id="{C2CB7A78-7B4E-49AD-9094-500243BF84C6}"/>
              </a:ext>
            </a:extLst>
          </p:cNvPr>
          <p:cNvSpPr/>
          <p:nvPr/>
        </p:nvSpPr>
        <p:spPr bwMode="auto">
          <a:xfrm rot="5400000" flipV="1">
            <a:off x="6526580" y="1877201"/>
            <a:ext cx="131660" cy="58257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9981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CB54692E-BB39-4987-97B3-73B2514F34B2}"/>
              </a:ext>
            </a:extLst>
          </p:cNvPr>
          <p:cNvPicPr>
            <a:picLocks noChangeAspect="1"/>
          </p:cNvPicPr>
          <p:nvPr/>
        </p:nvPicPr>
        <p:blipFill>
          <a:blip r:embed="rId2"/>
          <a:stretch>
            <a:fillRect/>
          </a:stretch>
        </p:blipFill>
        <p:spPr>
          <a:xfrm>
            <a:off x="0" y="1860847"/>
            <a:ext cx="9144000" cy="119002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I-19</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537101"/>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907356" y="1946252"/>
            <a:ext cx="2024307" cy="27112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4280557" y="1858626"/>
            <a:ext cx="2098651" cy="600164"/>
          </a:xfrm>
          <a:prstGeom prst="rect">
            <a:avLst/>
          </a:prstGeom>
          <a:noFill/>
        </p:spPr>
        <p:txBody>
          <a:bodyPr wrap="none" rtlCol="0">
            <a:spAutoFit/>
          </a:bodyPr>
          <a:lstStyle/>
          <a:p>
            <a:r>
              <a:rPr lang="en-US" altLang="ko-KR" sz="1100" dirty="0">
                <a:solidFill>
                  <a:srgbClr val="0000FF"/>
                </a:solidFill>
              </a:rPr>
              <a:t>“Change the description for </a:t>
            </a:r>
          </a:p>
          <a:p>
            <a:r>
              <a:rPr lang="en-US" altLang="ko-KR" sz="1100" dirty="0">
                <a:solidFill>
                  <a:srgbClr val="0000FF"/>
                </a:solidFill>
              </a:rPr>
              <a:t>“</a:t>
            </a:r>
            <a:r>
              <a:rPr lang="en-US" altLang="ko-KR" sz="1100" i="1" dirty="0" err="1">
                <a:solidFill>
                  <a:srgbClr val="0000FF"/>
                </a:solidFill>
              </a:rPr>
              <a:t>phyMimoOokSubPacketLength</a:t>
            </a:r>
            <a:r>
              <a:rPr lang="en-US" altLang="ko-KR" sz="1100" dirty="0">
                <a:solidFill>
                  <a:srgbClr val="0000FF"/>
                </a:solidFill>
              </a:rPr>
              <a:t>” </a:t>
            </a:r>
          </a:p>
          <a:p>
            <a:r>
              <a:rPr lang="en-US" altLang="ko-KR" sz="1100" dirty="0">
                <a:solidFill>
                  <a:srgbClr val="0000FF"/>
                </a:solidFill>
              </a:rPr>
              <a:t>on p26 as indicated below: ”</a:t>
            </a:r>
            <a:endParaRPr lang="ko-KR" altLang="en-US" sz="1100" dirty="0">
              <a:solidFill>
                <a:srgbClr val="0000FF"/>
              </a:solidFill>
            </a:endParaRPr>
          </a:p>
        </p:txBody>
      </p:sp>
      <p:sp>
        <p:nvSpPr>
          <p:cNvPr id="19" name="화살표: 아래쪽 18">
            <a:extLst>
              <a:ext uri="{FF2B5EF4-FFF2-40B4-BE49-F238E27FC236}">
                <a16:creationId xmlns:a16="http://schemas.microsoft.com/office/drawing/2014/main" id="{C2CB7A78-7B4E-49AD-9094-500243BF84C6}"/>
              </a:ext>
            </a:extLst>
          </p:cNvPr>
          <p:cNvSpPr/>
          <p:nvPr/>
        </p:nvSpPr>
        <p:spPr bwMode="auto">
          <a:xfrm rot="5400000" flipV="1">
            <a:off x="6526580" y="1777676"/>
            <a:ext cx="131660" cy="58257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51375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6E65043A-47C8-44BF-B330-B4E87893ECE2}"/>
              </a:ext>
            </a:extLst>
          </p:cNvPr>
          <p:cNvPicPr>
            <a:picLocks noChangeAspect="1"/>
          </p:cNvPicPr>
          <p:nvPr/>
        </p:nvPicPr>
        <p:blipFill>
          <a:blip r:embed="rId2"/>
          <a:stretch>
            <a:fillRect/>
          </a:stretch>
        </p:blipFill>
        <p:spPr>
          <a:xfrm>
            <a:off x="0" y="1448082"/>
            <a:ext cx="9144000" cy="2103657"/>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596752"/>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I-22</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672109"/>
            <a:ext cx="8432878" cy="2520280"/>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 on this comment says only “Remove sentence ‘The data packet length of O-NOMA shall be configured via the PHY PIB attribute </a:t>
            </a:r>
            <a:r>
              <a:rPr lang="en-US" altLang="ko-KR" sz="1800" i="1" dirty="0" err="1"/>
              <a:t>phyNomaSubPacketLength</a:t>
            </a:r>
            <a:r>
              <a:rPr lang="en-US" altLang="ko-KR" sz="1800" dirty="0"/>
              <a:t>.’ in sub-clause 16.3.5.”.  By</a:t>
            </a:r>
            <a:r>
              <a:rPr lang="ko-KR" altLang="en-US" sz="1800" dirty="0"/>
              <a:t> </a:t>
            </a:r>
            <a:r>
              <a:rPr lang="en-US" altLang="ko-KR" sz="1800" dirty="0"/>
              <a:t>the way, it has been found that some changes have been done without any disposition details or proposed changes in the current D7 redline. That is a big problem. </a:t>
            </a:r>
          </a:p>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For examples, “</a:t>
            </a:r>
            <a:r>
              <a:rPr lang="en-US" altLang="ko-KR" sz="1800" i="1" strike="sngStrike" dirty="0" err="1">
                <a:solidFill>
                  <a:srgbClr val="FF0000"/>
                </a:solidFill>
              </a:rPr>
              <a:t>phyNomaSubPacketLength</a:t>
            </a:r>
            <a:r>
              <a:rPr lang="en-US" altLang="ko-KR" sz="1800" i="1" dirty="0"/>
              <a:t> </a:t>
            </a:r>
            <a:r>
              <a:rPr lang="en-US" altLang="ko-KR" sz="1800" i="1" dirty="0" err="1">
                <a:solidFill>
                  <a:srgbClr val="FF0000"/>
                </a:solidFill>
              </a:rPr>
              <a:t>phyNomaPacketLength</a:t>
            </a:r>
            <a:r>
              <a:rPr lang="en-US" altLang="ko-KR" sz="1800" dirty="0"/>
              <a:t>” on page 28, page 34, and page 35 does not have any corresponding deposition details or proposed change. Thus, if the changes are needed, then “Replace all of ‘</a:t>
            </a:r>
            <a:r>
              <a:rPr lang="en-US" altLang="ko-KR" sz="1800" i="1" dirty="0" err="1">
                <a:solidFill>
                  <a:srgbClr val="FF0000"/>
                </a:solidFill>
              </a:rPr>
              <a:t>phyNomaSubPacketLength</a:t>
            </a:r>
            <a:r>
              <a:rPr lang="en-US" altLang="ko-KR" sz="1800" dirty="0"/>
              <a:t>’ by ‘</a:t>
            </a:r>
            <a:r>
              <a:rPr lang="en-US" altLang="ko-KR" sz="1800" i="1" dirty="0" err="1">
                <a:solidFill>
                  <a:srgbClr val="FF0000"/>
                </a:solidFill>
              </a:rPr>
              <a:t>phyNomaPacketLength</a:t>
            </a:r>
            <a:r>
              <a:rPr lang="en-US" altLang="ko-KR" sz="1800" dirty="0"/>
              <a:t>’.” should be added in this disposition detail.   </a:t>
            </a:r>
            <a:endParaRPr lang="en-US" altLang="ko-KR" sz="1800" dirty="0">
              <a:solidFill>
                <a:srgbClr val="FF0000"/>
              </a:solidFill>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126557"/>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7672245" y="3277307"/>
            <a:ext cx="1292244" cy="27443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6973259" y="1971029"/>
            <a:ext cx="2138534" cy="646331"/>
          </a:xfrm>
          <a:prstGeom prst="rect">
            <a:avLst/>
          </a:prstGeom>
          <a:noFill/>
        </p:spPr>
        <p:txBody>
          <a:bodyPr wrap="none" rtlCol="0">
            <a:spAutoFit/>
          </a:bodyPr>
          <a:lstStyle/>
          <a:p>
            <a:r>
              <a:rPr lang="en-US" altLang="ko-KR" dirty="0">
                <a:solidFill>
                  <a:srgbClr val="0000FF"/>
                </a:solidFill>
              </a:rPr>
              <a:t>“And also, replace all of </a:t>
            </a:r>
          </a:p>
          <a:p>
            <a:r>
              <a:rPr lang="en-US" altLang="ko-KR" dirty="0">
                <a:solidFill>
                  <a:srgbClr val="0000FF"/>
                </a:solidFill>
              </a:rPr>
              <a:t>‘</a:t>
            </a:r>
            <a:r>
              <a:rPr lang="en-US" altLang="ko-KR" i="1" dirty="0" err="1">
                <a:solidFill>
                  <a:srgbClr val="FF0000"/>
                </a:solidFill>
              </a:rPr>
              <a:t>phyNomaSubPacketLength</a:t>
            </a:r>
            <a:r>
              <a:rPr lang="en-US" altLang="ko-KR" dirty="0"/>
              <a:t>’ </a:t>
            </a:r>
            <a:r>
              <a:rPr lang="en-US" altLang="ko-KR" dirty="0">
                <a:solidFill>
                  <a:srgbClr val="0000FF"/>
                </a:solidFill>
              </a:rPr>
              <a:t>by</a:t>
            </a:r>
          </a:p>
          <a:p>
            <a:r>
              <a:rPr lang="en-US" altLang="ko-KR" dirty="0">
                <a:solidFill>
                  <a:srgbClr val="0000FF"/>
                </a:solidFill>
              </a:rPr>
              <a:t> </a:t>
            </a:r>
            <a:r>
              <a:rPr lang="en-US" altLang="ko-KR" dirty="0"/>
              <a:t>‘</a:t>
            </a:r>
            <a:r>
              <a:rPr lang="en-US" altLang="ko-KR" i="1" dirty="0" err="1">
                <a:solidFill>
                  <a:srgbClr val="FF0000"/>
                </a:solidFill>
              </a:rPr>
              <a:t>phyNomaPacketLength</a:t>
            </a:r>
            <a:r>
              <a:rPr lang="en-US" altLang="ko-KR" dirty="0">
                <a:solidFill>
                  <a:srgbClr val="0000FF"/>
                </a:solidFill>
              </a:rPr>
              <a:t>’.”</a:t>
            </a:r>
            <a:endParaRPr lang="ko-KR" altLang="en-US" dirty="0">
              <a:solidFill>
                <a:srgbClr val="0000FF"/>
              </a:solidFill>
            </a:endParaRPr>
          </a:p>
        </p:txBody>
      </p:sp>
      <p:sp>
        <p:nvSpPr>
          <p:cNvPr id="19" name="화살표: 아래쪽 18">
            <a:extLst>
              <a:ext uri="{FF2B5EF4-FFF2-40B4-BE49-F238E27FC236}">
                <a16:creationId xmlns:a16="http://schemas.microsoft.com/office/drawing/2014/main" id="{C2CB7A78-7B4E-49AD-9094-500243BF84C6}"/>
              </a:ext>
            </a:extLst>
          </p:cNvPr>
          <p:cNvSpPr/>
          <p:nvPr/>
        </p:nvSpPr>
        <p:spPr bwMode="auto">
          <a:xfrm rot="10800000" flipV="1">
            <a:off x="7976696" y="2668291"/>
            <a:ext cx="131660" cy="58257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05724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a:extLst>
              <a:ext uri="{FF2B5EF4-FFF2-40B4-BE49-F238E27FC236}">
                <a16:creationId xmlns:a16="http://schemas.microsoft.com/office/drawing/2014/main" id="{15111DD9-CEE7-47DE-9DD0-CAEB22E3A4DE}"/>
              </a:ext>
            </a:extLst>
          </p:cNvPr>
          <p:cNvPicPr>
            <a:picLocks noChangeAspect="1"/>
          </p:cNvPicPr>
          <p:nvPr/>
        </p:nvPicPr>
        <p:blipFill>
          <a:blip r:embed="rId2"/>
          <a:stretch>
            <a:fillRect/>
          </a:stretch>
        </p:blipFill>
        <p:spPr>
          <a:xfrm>
            <a:off x="1835696" y="3745709"/>
            <a:ext cx="7030698" cy="405196"/>
          </a:xfrm>
          <a:prstGeom prst="rect">
            <a:avLst/>
          </a:prstGeom>
          <a:ln>
            <a:solidFill>
              <a:schemeClr val="tx1"/>
            </a:solidFill>
          </a:ln>
        </p:spPr>
      </p:pic>
      <p:pic>
        <p:nvPicPr>
          <p:cNvPr id="7" name="그림 6">
            <a:extLst>
              <a:ext uri="{FF2B5EF4-FFF2-40B4-BE49-F238E27FC236}">
                <a16:creationId xmlns:a16="http://schemas.microsoft.com/office/drawing/2014/main" id="{AB237F57-3F9A-4E24-87EE-735F0590E5A6}"/>
              </a:ext>
            </a:extLst>
          </p:cNvPr>
          <p:cNvPicPr>
            <a:picLocks noChangeAspect="1"/>
          </p:cNvPicPr>
          <p:nvPr/>
        </p:nvPicPr>
        <p:blipFill>
          <a:blip r:embed="rId3"/>
          <a:stretch>
            <a:fillRect/>
          </a:stretch>
        </p:blipFill>
        <p:spPr>
          <a:xfrm>
            <a:off x="0" y="1867001"/>
            <a:ext cx="9144000" cy="1195294"/>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I-24</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69921" y="465693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status and the disposition detail in this comment should be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4"/>
          <a:stretch>
            <a:fillRect/>
          </a:stretch>
        </p:blipFill>
        <p:spPr>
          <a:xfrm>
            <a:off x="0" y="1537101"/>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334535" y="2857262"/>
            <a:ext cx="605333" cy="22714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6959704" y="1972205"/>
            <a:ext cx="2090637" cy="984885"/>
          </a:xfrm>
          <a:prstGeom prst="rect">
            <a:avLst/>
          </a:prstGeom>
          <a:noFill/>
        </p:spPr>
        <p:txBody>
          <a:bodyPr wrap="none" rtlCol="0">
            <a:spAutoFit/>
          </a:bodyPr>
          <a:lstStyle/>
          <a:p>
            <a:r>
              <a:rPr lang="en-US" altLang="ko-KR" sz="1100" dirty="0">
                <a:solidFill>
                  <a:srgbClr val="0000FF"/>
                </a:solidFill>
              </a:rPr>
              <a:t>Change L10 to L11 in p35 </a:t>
            </a:r>
          </a:p>
          <a:p>
            <a:r>
              <a:rPr lang="en-US" altLang="ko-KR" sz="1100" dirty="0">
                <a:solidFill>
                  <a:srgbClr val="0000FF"/>
                </a:solidFill>
              </a:rPr>
              <a:t>as indicated below:</a:t>
            </a:r>
          </a:p>
          <a:p>
            <a:r>
              <a:rPr lang="en-US" altLang="ko-KR" sz="1100" dirty="0">
                <a:solidFill>
                  <a:srgbClr val="0000FF"/>
                </a:solidFill>
              </a:rPr>
              <a:t>“</a:t>
            </a:r>
            <a:r>
              <a:rPr lang="en-US" altLang="ko-KR" dirty="0">
                <a:solidFill>
                  <a:srgbClr val="0000FF"/>
                </a:solidFill>
              </a:rPr>
              <a:t>The data packet structure </a:t>
            </a:r>
          </a:p>
          <a:p>
            <a:r>
              <a:rPr lang="en-US" altLang="ko-KR" dirty="0">
                <a:solidFill>
                  <a:srgbClr val="0000FF"/>
                </a:solidFill>
              </a:rPr>
              <a:t>of hybrid modulation scheme</a:t>
            </a:r>
          </a:p>
          <a:p>
            <a:r>
              <a:rPr lang="en-US" altLang="ko-KR" dirty="0">
                <a:solidFill>
                  <a:srgbClr val="0000FF"/>
                </a:solidFill>
              </a:rPr>
              <a:t> is described in Figure 216m.” </a:t>
            </a:r>
            <a:endParaRPr lang="ko-KR" altLang="en-US" sz="1100" dirty="0">
              <a:solidFill>
                <a:srgbClr val="0000FF"/>
              </a:solidFill>
            </a:endParaRPr>
          </a:p>
        </p:txBody>
      </p:sp>
      <p:sp>
        <p:nvSpPr>
          <p:cNvPr id="18" name="사각형: 둥근 모서리 17">
            <a:extLst>
              <a:ext uri="{FF2B5EF4-FFF2-40B4-BE49-F238E27FC236}">
                <a16:creationId xmlns:a16="http://schemas.microsoft.com/office/drawing/2014/main" id="{70458FDB-B9AE-4794-AB2A-7598C0B4E0F6}"/>
              </a:ext>
            </a:extLst>
          </p:cNvPr>
          <p:cNvSpPr/>
          <p:nvPr/>
        </p:nvSpPr>
        <p:spPr bwMode="auto">
          <a:xfrm>
            <a:off x="373186" y="3757355"/>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3" name="직사각형 22">
            <a:extLst>
              <a:ext uri="{FF2B5EF4-FFF2-40B4-BE49-F238E27FC236}">
                <a16:creationId xmlns:a16="http://schemas.microsoft.com/office/drawing/2014/main" id="{E051E1D6-6FE9-4F56-A1A9-9B30E777F2CC}"/>
              </a:ext>
            </a:extLst>
          </p:cNvPr>
          <p:cNvSpPr/>
          <p:nvPr/>
        </p:nvSpPr>
        <p:spPr bwMode="auto">
          <a:xfrm>
            <a:off x="4305728" y="3738967"/>
            <a:ext cx="950125" cy="28714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259FDBCF-D3CA-4245-B3F8-9CC48DA5EC06}"/>
              </a:ext>
            </a:extLst>
          </p:cNvPr>
          <p:cNvSpPr txBox="1"/>
          <p:nvPr/>
        </p:nvSpPr>
        <p:spPr>
          <a:xfrm>
            <a:off x="6228184" y="3244805"/>
            <a:ext cx="942887"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22" name="화살표: 아래쪽 21">
            <a:extLst>
              <a:ext uri="{FF2B5EF4-FFF2-40B4-BE49-F238E27FC236}">
                <a16:creationId xmlns:a16="http://schemas.microsoft.com/office/drawing/2014/main" id="{2A9EA0DC-AC5C-4B09-AA0B-3A31D72AF0FA}"/>
              </a:ext>
            </a:extLst>
          </p:cNvPr>
          <p:cNvSpPr/>
          <p:nvPr/>
        </p:nvSpPr>
        <p:spPr bwMode="auto">
          <a:xfrm rot="10800000" flipV="1">
            <a:off x="6561601" y="3114757"/>
            <a:ext cx="223988" cy="18141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96249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AEE2EFEA-C8E5-4388-B226-E6DFCF5BDC37}"/>
              </a:ext>
            </a:extLst>
          </p:cNvPr>
          <p:cNvPicPr>
            <a:picLocks noChangeAspect="1"/>
          </p:cNvPicPr>
          <p:nvPr/>
        </p:nvPicPr>
        <p:blipFill>
          <a:blip r:embed="rId2"/>
          <a:stretch>
            <a:fillRect/>
          </a:stretch>
        </p:blipFill>
        <p:spPr>
          <a:xfrm>
            <a:off x="8776" y="1687070"/>
            <a:ext cx="9144000" cy="3824941"/>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I-25</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74057" y="5739764"/>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disposition details do not match exactly the sentences in D7 redline. So, we need to check again the disposition details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366836" y="1535365"/>
            <a:ext cx="337113"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2666683" y="1719438"/>
            <a:ext cx="3619902" cy="276999"/>
          </a:xfrm>
          <a:prstGeom prst="rect">
            <a:avLst/>
          </a:prstGeom>
          <a:noFill/>
        </p:spPr>
        <p:txBody>
          <a:bodyPr wrap="none" rtlCol="0">
            <a:spAutoFit/>
          </a:bodyPr>
          <a:lstStyle/>
          <a:p>
            <a:r>
              <a:rPr lang="en-US" altLang="ko-KR" dirty="0">
                <a:solidFill>
                  <a:srgbClr val="0000FF"/>
                </a:solidFill>
              </a:rPr>
              <a:t>“Change all of the text in 16.5.3.3 as indicated below: ”</a:t>
            </a:r>
            <a:endParaRPr lang="ko-KR" altLang="en-US" dirty="0">
              <a:solidFill>
                <a:srgbClr val="0000FF"/>
              </a:solidFill>
            </a:endParaRPr>
          </a:p>
        </p:txBody>
      </p:sp>
      <p:sp>
        <p:nvSpPr>
          <p:cNvPr id="15" name="직사각형 14">
            <a:extLst>
              <a:ext uri="{FF2B5EF4-FFF2-40B4-BE49-F238E27FC236}">
                <a16:creationId xmlns:a16="http://schemas.microsoft.com/office/drawing/2014/main" id="{40923AC8-4D46-4344-ADEE-0805B5D38FA1}"/>
              </a:ext>
            </a:extLst>
          </p:cNvPr>
          <p:cNvSpPr/>
          <p:nvPr/>
        </p:nvSpPr>
        <p:spPr bwMode="auto">
          <a:xfrm>
            <a:off x="6902270" y="5242919"/>
            <a:ext cx="2181353" cy="26909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F5CDA883-3DA8-43C8-89CC-75668452F7BA}"/>
              </a:ext>
            </a:extLst>
          </p:cNvPr>
          <p:cNvSpPr/>
          <p:nvPr/>
        </p:nvSpPr>
        <p:spPr bwMode="auto">
          <a:xfrm>
            <a:off x="7058412" y="2354913"/>
            <a:ext cx="195412" cy="14079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5CE9DC9F-8ABA-4DDE-A2DA-23B8E1980A3D}"/>
              </a:ext>
            </a:extLst>
          </p:cNvPr>
          <p:cNvSpPr/>
          <p:nvPr/>
        </p:nvSpPr>
        <p:spPr bwMode="auto">
          <a:xfrm>
            <a:off x="6873116" y="1700204"/>
            <a:ext cx="2210507" cy="28473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70EB4BBE-9492-4B81-B45C-02FF929C0A7C}"/>
              </a:ext>
            </a:extLst>
          </p:cNvPr>
          <p:cNvSpPr txBox="1"/>
          <p:nvPr/>
        </p:nvSpPr>
        <p:spPr>
          <a:xfrm>
            <a:off x="4673312" y="2218706"/>
            <a:ext cx="1549976" cy="276999"/>
          </a:xfrm>
          <a:prstGeom prst="rect">
            <a:avLst/>
          </a:prstGeom>
          <a:noFill/>
        </p:spPr>
        <p:txBody>
          <a:bodyPr wrap="none" rtlCol="0">
            <a:spAutoFit/>
          </a:bodyPr>
          <a:lstStyle/>
          <a:p>
            <a:r>
              <a:rPr lang="en-US" altLang="ko-KR" dirty="0">
                <a:solidFill>
                  <a:srgbClr val="0000FF"/>
                </a:solidFill>
              </a:rPr>
              <a:t>It should be “an AM”.</a:t>
            </a:r>
            <a:endParaRPr lang="ko-KR" altLang="en-US" dirty="0">
              <a:solidFill>
                <a:srgbClr val="0000FF"/>
              </a:solidFill>
            </a:endParaRPr>
          </a:p>
        </p:txBody>
      </p:sp>
      <p:sp>
        <p:nvSpPr>
          <p:cNvPr id="30" name="화살표: 아래쪽 29">
            <a:extLst>
              <a:ext uri="{FF2B5EF4-FFF2-40B4-BE49-F238E27FC236}">
                <a16:creationId xmlns:a16="http://schemas.microsoft.com/office/drawing/2014/main" id="{1C1376EC-607E-425D-A45E-214C30D3B08C}"/>
              </a:ext>
            </a:extLst>
          </p:cNvPr>
          <p:cNvSpPr/>
          <p:nvPr/>
        </p:nvSpPr>
        <p:spPr bwMode="auto">
          <a:xfrm rot="5400000" flipV="1">
            <a:off x="6546412" y="1979725"/>
            <a:ext cx="140793" cy="777248"/>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직사각형 30">
            <a:extLst>
              <a:ext uri="{FF2B5EF4-FFF2-40B4-BE49-F238E27FC236}">
                <a16:creationId xmlns:a16="http://schemas.microsoft.com/office/drawing/2014/main" id="{BD33F2D5-87D2-4D90-B3E1-06D04CD4719B}"/>
              </a:ext>
            </a:extLst>
          </p:cNvPr>
          <p:cNvSpPr/>
          <p:nvPr/>
        </p:nvSpPr>
        <p:spPr bwMode="auto">
          <a:xfrm>
            <a:off x="6883184" y="2507373"/>
            <a:ext cx="319837" cy="14078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화살표: 아래쪽 31">
            <a:extLst>
              <a:ext uri="{FF2B5EF4-FFF2-40B4-BE49-F238E27FC236}">
                <a16:creationId xmlns:a16="http://schemas.microsoft.com/office/drawing/2014/main" id="{72D1A400-E328-4746-8B25-BA0EB85F4718}"/>
              </a:ext>
            </a:extLst>
          </p:cNvPr>
          <p:cNvSpPr/>
          <p:nvPr/>
        </p:nvSpPr>
        <p:spPr bwMode="auto">
          <a:xfrm rot="5400000" flipV="1">
            <a:off x="6482132" y="2292596"/>
            <a:ext cx="124421" cy="64210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2BB72D4F-941D-47E6-B2E3-0EBD3597AEBB}"/>
              </a:ext>
            </a:extLst>
          </p:cNvPr>
          <p:cNvSpPr txBox="1"/>
          <p:nvPr/>
        </p:nvSpPr>
        <p:spPr>
          <a:xfrm>
            <a:off x="4524445" y="2507373"/>
            <a:ext cx="1712328" cy="276999"/>
          </a:xfrm>
          <a:prstGeom prst="rect">
            <a:avLst/>
          </a:prstGeom>
          <a:noFill/>
        </p:spPr>
        <p:txBody>
          <a:bodyPr wrap="none" rtlCol="0">
            <a:spAutoFit/>
          </a:bodyPr>
          <a:lstStyle/>
          <a:p>
            <a:r>
              <a:rPr lang="en-US" altLang="ko-KR" dirty="0">
                <a:solidFill>
                  <a:srgbClr val="0000FF"/>
                </a:solidFill>
              </a:rPr>
              <a:t>It should be “The PPM”.</a:t>
            </a:r>
            <a:endParaRPr lang="ko-KR" altLang="en-US" dirty="0">
              <a:solidFill>
                <a:srgbClr val="0000FF"/>
              </a:solidFill>
            </a:endParaRPr>
          </a:p>
        </p:txBody>
      </p:sp>
      <p:sp>
        <p:nvSpPr>
          <p:cNvPr id="34" name="직사각형 33">
            <a:extLst>
              <a:ext uri="{FF2B5EF4-FFF2-40B4-BE49-F238E27FC236}">
                <a16:creationId xmlns:a16="http://schemas.microsoft.com/office/drawing/2014/main" id="{B09866CD-8669-4E0C-B468-8B8E463817D3}"/>
              </a:ext>
            </a:extLst>
          </p:cNvPr>
          <p:cNvSpPr/>
          <p:nvPr/>
        </p:nvSpPr>
        <p:spPr bwMode="auto">
          <a:xfrm>
            <a:off x="8553458" y="3406918"/>
            <a:ext cx="153478" cy="16609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TextBox 34">
            <a:extLst>
              <a:ext uri="{FF2B5EF4-FFF2-40B4-BE49-F238E27FC236}">
                <a16:creationId xmlns:a16="http://schemas.microsoft.com/office/drawing/2014/main" id="{71A40F27-5A85-4E5F-B1D2-679F6174E4A8}"/>
              </a:ext>
            </a:extLst>
          </p:cNvPr>
          <p:cNvSpPr txBox="1"/>
          <p:nvPr/>
        </p:nvSpPr>
        <p:spPr>
          <a:xfrm>
            <a:off x="4673312" y="3406918"/>
            <a:ext cx="1608133" cy="276999"/>
          </a:xfrm>
          <a:prstGeom prst="rect">
            <a:avLst/>
          </a:prstGeom>
          <a:noFill/>
        </p:spPr>
        <p:txBody>
          <a:bodyPr wrap="none" rtlCol="0">
            <a:spAutoFit/>
          </a:bodyPr>
          <a:lstStyle/>
          <a:p>
            <a:r>
              <a:rPr lang="en-US" altLang="ko-KR" dirty="0">
                <a:solidFill>
                  <a:srgbClr val="0000FF"/>
                </a:solidFill>
              </a:rPr>
              <a:t>“punctuation missing”</a:t>
            </a:r>
            <a:endParaRPr lang="ko-KR" altLang="en-US" dirty="0">
              <a:solidFill>
                <a:srgbClr val="0000FF"/>
              </a:solidFill>
            </a:endParaRPr>
          </a:p>
        </p:txBody>
      </p:sp>
      <p:sp>
        <p:nvSpPr>
          <p:cNvPr id="36" name="화살표: 아래쪽 35">
            <a:extLst>
              <a:ext uri="{FF2B5EF4-FFF2-40B4-BE49-F238E27FC236}">
                <a16:creationId xmlns:a16="http://schemas.microsoft.com/office/drawing/2014/main" id="{CBFD06B3-46DA-45D0-AC4F-C35B0E78B9FE}"/>
              </a:ext>
            </a:extLst>
          </p:cNvPr>
          <p:cNvSpPr/>
          <p:nvPr/>
        </p:nvSpPr>
        <p:spPr bwMode="auto">
          <a:xfrm rot="5400000" flipV="1">
            <a:off x="7340203" y="2404729"/>
            <a:ext cx="96342" cy="233016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5929DBBD-7592-4DF2-BDD4-B3438CA682EF}"/>
              </a:ext>
            </a:extLst>
          </p:cNvPr>
          <p:cNvSpPr txBox="1"/>
          <p:nvPr/>
        </p:nvSpPr>
        <p:spPr>
          <a:xfrm>
            <a:off x="3671395" y="5484646"/>
            <a:ext cx="5490157" cy="276999"/>
          </a:xfrm>
          <a:prstGeom prst="rect">
            <a:avLst/>
          </a:prstGeom>
          <a:noFill/>
        </p:spPr>
        <p:txBody>
          <a:bodyPr wrap="none" rtlCol="0">
            <a:spAutoFit/>
          </a:bodyPr>
          <a:lstStyle/>
          <a:p>
            <a:r>
              <a:rPr lang="en-US" altLang="ko-KR" dirty="0">
                <a:solidFill>
                  <a:srgbClr val="0000FF"/>
                </a:solidFill>
              </a:rPr>
              <a:t>There is no “disposition detail” on how they are updated. And also, see</a:t>
            </a:r>
            <a:r>
              <a:rPr lang="ko-KR" altLang="en-US" dirty="0">
                <a:solidFill>
                  <a:srgbClr val="0000FF"/>
                </a:solidFill>
              </a:rPr>
              <a:t> </a:t>
            </a:r>
            <a:r>
              <a:rPr lang="en-US" altLang="ko-KR" dirty="0">
                <a:solidFill>
                  <a:srgbClr val="0000FF"/>
                </a:solidFill>
              </a:rPr>
              <a:t>the</a:t>
            </a:r>
            <a:r>
              <a:rPr lang="ko-KR" altLang="en-US" dirty="0">
                <a:solidFill>
                  <a:srgbClr val="0000FF"/>
                </a:solidFill>
              </a:rPr>
              <a:t> </a:t>
            </a:r>
            <a:r>
              <a:rPr lang="en-US" altLang="ko-KR" dirty="0">
                <a:solidFill>
                  <a:srgbClr val="0000FF"/>
                </a:solidFill>
              </a:rPr>
              <a:t>next</a:t>
            </a:r>
            <a:r>
              <a:rPr lang="ko-KR" altLang="en-US" dirty="0">
                <a:solidFill>
                  <a:srgbClr val="0000FF"/>
                </a:solidFill>
              </a:rPr>
              <a:t> </a:t>
            </a:r>
            <a:r>
              <a:rPr lang="en-US" altLang="ko-KR" dirty="0">
                <a:solidFill>
                  <a:srgbClr val="0000FF"/>
                </a:solidFill>
              </a:rPr>
              <a:t>slide.</a:t>
            </a:r>
            <a:endParaRPr lang="ko-KR" altLang="en-US" dirty="0">
              <a:solidFill>
                <a:srgbClr val="0000FF"/>
              </a:solidFill>
            </a:endParaRPr>
          </a:p>
        </p:txBody>
      </p:sp>
      <p:sp>
        <p:nvSpPr>
          <p:cNvPr id="25" name="직사각형 24">
            <a:extLst>
              <a:ext uri="{FF2B5EF4-FFF2-40B4-BE49-F238E27FC236}">
                <a16:creationId xmlns:a16="http://schemas.microsoft.com/office/drawing/2014/main" id="{D74FA1AF-4D18-49AF-A026-7BD2A73555BF}"/>
              </a:ext>
            </a:extLst>
          </p:cNvPr>
          <p:cNvSpPr/>
          <p:nvPr/>
        </p:nvSpPr>
        <p:spPr bwMode="auto">
          <a:xfrm>
            <a:off x="8399980" y="2603642"/>
            <a:ext cx="172520" cy="16156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화살표: 아래쪽 26">
            <a:extLst>
              <a:ext uri="{FF2B5EF4-FFF2-40B4-BE49-F238E27FC236}">
                <a16:creationId xmlns:a16="http://schemas.microsoft.com/office/drawing/2014/main" id="{38B775A6-2658-48B9-9FCA-F95810CC2190}"/>
              </a:ext>
            </a:extLst>
          </p:cNvPr>
          <p:cNvSpPr/>
          <p:nvPr/>
        </p:nvSpPr>
        <p:spPr bwMode="auto">
          <a:xfrm rot="4804959" flipV="1">
            <a:off x="7187061" y="1760209"/>
            <a:ext cx="96342" cy="233016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2447DCD8-368F-411A-B3D1-E4E90E7122E9}"/>
              </a:ext>
            </a:extLst>
          </p:cNvPr>
          <p:cNvSpPr txBox="1"/>
          <p:nvPr/>
        </p:nvSpPr>
        <p:spPr>
          <a:xfrm>
            <a:off x="5606474" y="3025883"/>
            <a:ext cx="468398" cy="276999"/>
          </a:xfrm>
          <a:prstGeom prst="rect">
            <a:avLst/>
          </a:prstGeom>
          <a:noFill/>
        </p:spPr>
        <p:txBody>
          <a:bodyPr wrap="none" rtlCol="0">
            <a:spAutoFit/>
          </a:bodyPr>
          <a:lstStyle/>
          <a:p>
            <a:r>
              <a:rPr lang="en-US" altLang="ko-KR" dirty="0">
                <a:solidFill>
                  <a:srgbClr val="0000FF"/>
                </a:solidFill>
              </a:rPr>
              <a:t>“ ? ”</a:t>
            </a:r>
            <a:endParaRPr lang="ko-KR" altLang="en-US" dirty="0">
              <a:solidFill>
                <a:srgbClr val="0000FF"/>
              </a:solidFill>
            </a:endParaRPr>
          </a:p>
        </p:txBody>
      </p:sp>
    </p:spTree>
    <p:extLst>
      <p:ext uri="{BB962C8B-B14F-4D97-AF65-F5344CB8AC3E}">
        <p14:creationId xmlns:p14="http://schemas.microsoft.com/office/powerpoint/2010/main" val="2588136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I-25 (continued)</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74057" y="5739764"/>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“Disposition detail” on these changes is not found. So, we need to check again the disposition details and D7 draft.</a:t>
            </a:r>
          </a:p>
        </p:txBody>
      </p:sp>
      <p:pic>
        <p:nvPicPr>
          <p:cNvPr id="6" name="그림 5">
            <a:extLst>
              <a:ext uri="{FF2B5EF4-FFF2-40B4-BE49-F238E27FC236}">
                <a16:creationId xmlns:a16="http://schemas.microsoft.com/office/drawing/2014/main" id="{905AF6E2-17E6-463C-B4F8-0C6429904965}"/>
              </a:ext>
            </a:extLst>
          </p:cNvPr>
          <p:cNvPicPr>
            <a:picLocks noChangeAspect="1"/>
          </p:cNvPicPr>
          <p:nvPr/>
        </p:nvPicPr>
        <p:blipFill>
          <a:blip r:embed="rId2"/>
          <a:stretch>
            <a:fillRect/>
          </a:stretch>
        </p:blipFill>
        <p:spPr>
          <a:xfrm>
            <a:off x="1403648" y="1737784"/>
            <a:ext cx="6450569" cy="1889256"/>
          </a:xfrm>
          <a:prstGeom prst="rect">
            <a:avLst/>
          </a:prstGeom>
          <a:ln>
            <a:solidFill>
              <a:schemeClr val="tx2"/>
            </a:solidFill>
          </a:ln>
        </p:spPr>
      </p:pic>
      <p:sp>
        <p:nvSpPr>
          <p:cNvPr id="25" name="사각형: 둥근 모서리 24">
            <a:extLst>
              <a:ext uri="{FF2B5EF4-FFF2-40B4-BE49-F238E27FC236}">
                <a16:creationId xmlns:a16="http://schemas.microsoft.com/office/drawing/2014/main" id="{32BA93CE-47F2-4553-B419-B9AE7F6B398B}"/>
              </a:ext>
            </a:extLst>
          </p:cNvPr>
          <p:cNvSpPr/>
          <p:nvPr/>
        </p:nvSpPr>
        <p:spPr bwMode="auto">
          <a:xfrm>
            <a:off x="3656660" y="1397573"/>
            <a:ext cx="2355499" cy="281578"/>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Page 41 </a:t>
            </a:r>
            <a:r>
              <a:rPr lang="en-US" altLang="ko-KR" dirty="0"/>
              <a:t>in the c</a:t>
            </a:r>
            <a:r>
              <a:rPr kumimoji="0" lang="en-US" altLang="ko-KR" sz="1200" b="0" i="0" u="none" strike="noStrike" cap="none" normalizeH="0" baseline="0" dirty="0">
                <a:ln>
                  <a:noFill/>
                </a:ln>
                <a:solidFill>
                  <a:schemeClr val="tx1"/>
                </a:solidFill>
                <a:effectLst/>
                <a:latin typeface="Times New Roman" pitchFamily="18" charset="0"/>
              </a:rPr>
              <a:t>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7" name="직사각형 26">
            <a:extLst>
              <a:ext uri="{FF2B5EF4-FFF2-40B4-BE49-F238E27FC236}">
                <a16:creationId xmlns:a16="http://schemas.microsoft.com/office/drawing/2014/main" id="{295CF82C-C853-4A5A-AFC7-25F9BB48286F}"/>
              </a:ext>
            </a:extLst>
          </p:cNvPr>
          <p:cNvSpPr/>
          <p:nvPr/>
        </p:nvSpPr>
        <p:spPr bwMode="auto">
          <a:xfrm>
            <a:off x="2828732" y="2753492"/>
            <a:ext cx="3600400" cy="533337"/>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800" b="0" i="0" u="none" strike="noStrike" cap="none" normalizeH="0" baseline="0" dirty="0">
                <a:ln>
                  <a:noFill/>
                </a:ln>
                <a:solidFill>
                  <a:srgbClr val="0000FF"/>
                </a:solidFill>
                <a:effectLst/>
                <a:latin typeface="Times New Roman" pitchFamily="18" charset="0"/>
              </a:rPr>
              <a:t>“Blank”</a:t>
            </a:r>
            <a:endParaRPr kumimoji="0" lang="ko-KR" altLang="en-US" sz="2800" b="0" i="0" u="none" strike="noStrike" cap="none" normalizeH="0" baseline="0" dirty="0">
              <a:ln>
                <a:noFill/>
              </a:ln>
              <a:solidFill>
                <a:srgbClr val="0000FF"/>
              </a:solidFill>
              <a:effectLst/>
              <a:latin typeface="Times New Roman" pitchFamily="18" charset="0"/>
            </a:endParaRPr>
          </a:p>
        </p:txBody>
      </p:sp>
      <p:pic>
        <p:nvPicPr>
          <p:cNvPr id="7" name="그림 6">
            <a:extLst>
              <a:ext uri="{FF2B5EF4-FFF2-40B4-BE49-F238E27FC236}">
                <a16:creationId xmlns:a16="http://schemas.microsoft.com/office/drawing/2014/main" id="{4899E423-08D4-47B3-98C0-2F2F8C554DA2}"/>
              </a:ext>
            </a:extLst>
          </p:cNvPr>
          <p:cNvPicPr>
            <a:picLocks noChangeAspect="1"/>
          </p:cNvPicPr>
          <p:nvPr/>
        </p:nvPicPr>
        <p:blipFill>
          <a:blip r:embed="rId3"/>
          <a:stretch>
            <a:fillRect/>
          </a:stretch>
        </p:blipFill>
        <p:spPr>
          <a:xfrm>
            <a:off x="2186638" y="3741041"/>
            <a:ext cx="4884588" cy="1917183"/>
          </a:xfrm>
          <a:prstGeom prst="rect">
            <a:avLst/>
          </a:prstGeom>
          <a:ln>
            <a:solidFill>
              <a:schemeClr val="tx1"/>
            </a:solidFill>
          </a:ln>
        </p:spPr>
      </p:pic>
      <p:sp>
        <p:nvSpPr>
          <p:cNvPr id="34" name="직사각형 33">
            <a:extLst>
              <a:ext uri="{FF2B5EF4-FFF2-40B4-BE49-F238E27FC236}">
                <a16:creationId xmlns:a16="http://schemas.microsoft.com/office/drawing/2014/main" id="{2170D41D-77C5-45D7-B278-1945C61D5C19}"/>
              </a:ext>
            </a:extLst>
          </p:cNvPr>
          <p:cNvSpPr/>
          <p:nvPr/>
        </p:nvSpPr>
        <p:spPr bwMode="auto">
          <a:xfrm>
            <a:off x="5220071" y="3791875"/>
            <a:ext cx="1737291" cy="143732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51676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1E9014A7-71F1-43E1-94F8-132ED1823F84}"/>
              </a:ext>
            </a:extLst>
          </p:cNvPr>
          <p:cNvPicPr>
            <a:picLocks noChangeAspect="1"/>
          </p:cNvPicPr>
          <p:nvPr/>
        </p:nvPicPr>
        <p:blipFill>
          <a:blip r:embed="rId2"/>
          <a:stretch>
            <a:fillRect/>
          </a:stretch>
        </p:blipFill>
        <p:spPr>
          <a:xfrm>
            <a:off x="0" y="1688954"/>
            <a:ext cx="9144000" cy="3147809"/>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I-26</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23528" y="5327259"/>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disposition details do not match exactly the sentences in D7 redline. So, we need to check again the disposition details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366836" y="1535365"/>
            <a:ext cx="337113"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2831515" y="1707940"/>
            <a:ext cx="3461204" cy="276999"/>
          </a:xfrm>
          <a:prstGeom prst="rect">
            <a:avLst/>
          </a:prstGeom>
          <a:noFill/>
        </p:spPr>
        <p:txBody>
          <a:bodyPr wrap="none" rtlCol="0">
            <a:spAutoFit/>
          </a:bodyPr>
          <a:lstStyle/>
          <a:p>
            <a:r>
              <a:rPr lang="en-US" altLang="ko-KR" dirty="0">
                <a:solidFill>
                  <a:srgbClr val="0000FF"/>
                </a:solidFill>
              </a:rPr>
              <a:t>“Change all of the text in O.1.3 as indicated below: ”</a:t>
            </a:r>
            <a:endParaRPr lang="ko-KR" altLang="en-US" dirty="0">
              <a:solidFill>
                <a:srgbClr val="0000FF"/>
              </a:solidFill>
            </a:endParaRPr>
          </a:p>
        </p:txBody>
      </p:sp>
      <p:sp>
        <p:nvSpPr>
          <p:cNvPr id="15" name="직사각형 14">
            <a:extLst>
              <a:ext uri="{FF2B5EF4-FFF2-40B4-BE49-F238E27FC236}">
                <a16:creationId xmlns:a16="http://schemas.microsoft.com/office/drawing/2014/main" id="{40923AC8-4D46-4344-ADEE-0805B5D38FA1}"/>
              </a:ext>
            </a:extLst>
          </p:cNvPr>
          <p:cNvSpPr/>
          <p:nvPr/>
        </p:nvSpPr>
        <p:spPr bwMode="auto">
          <a:xfrm>
            <a:off x="7481823" y="4165208"/>
            <a:ext cx="1071635" cy="16156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5CE9DC9F-8ABA-4DDE-A2DA-23B8E1980A3D}"/>
              </a:ext>
            </a:extLst>
          </p:cNvPr>
          <p:cNvSpPr/>
          <p:nvPr/>
        </p:nvSpPr>
        <p:spPr bwMode="auto">
          <a:xfrm>
            <a:off x="6873116" y="1700204"/>
            <a:ext cx="2210507" cy="28473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화살표: 아래쪽 29">
            <a:extLst>
              <a:ext uri="{FF2B5EF4-FFF2-40B4-BE49-F238E27FC236}">
                <a16:creationId xmlns:a16="http://schemas.microsoft.com/office/drawing/2014/main" id="{1C1376EC-607E-425D-A45E-214C30D3B08C}"/>
              </a:ext>
            </a:extLst>
          </p:cNvPr>
          <p:cNvSpPr/>
          <p:nvPr/>
        </p:nvSpPr>
        <p:spPr bwMode="auto">
          <a:xfrm rot="5400000" flipV="1">
            <a:off x="7138693" y="3998586"/>
            <a:ext cx="95722" cy="590541"/>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7" name="TextBox 36">
            <a:extLst>
              <a:ext uri="{FF2B5EF4-FFF2-40B4-BE49-F238E27FC236}">
                <a16:creationId xmlns:a16="http://schemas.microsoft.com/office/drawing/2014/main" id="{5F39746E-B454-4851-B84E-51EEB3FE947E}"/>
              </a:ext>
            </a:extLst>
          </p:cNvPr>
          <p:cNvSpPr txBox="1"/>
          <p:nvPr/>
        </p:nvSpPr>
        <p:spPr>
          <a:xfrm>
            <a:off x="4111802" y="3934375"/>
            <a:ext cx="2779479" cy="461665"/>
          </a:xfrm>
          <a:prstGeom prst="rect">
            <a:avLst/>
          </a:prstGeom>
          <a:noFill/>
          <a:ln>
            <a:solidFill>
              <a:srgbClr val="0000FF"/>
            </a:solidFill>
          </a:ln>
        </p:spPr>
        <p:txBody>
          <a:bodyPr wrap="none" rtlCol="0">
            <a:spAutoFit/>
          </a:bodyPr>
          <a:lstStyle/>
          <a:p>
            <a:r>
              <a:rPr lang="en-US" altLang="ko-KR" dirty="0">
                <a:solidFill>
                  <a:srgbClr val="0000FF"/>
                </a:solidFill>
              </a:rPr>
              <a:t>“</a:t>
            </a:r>
            <a:r>
              <a:rPr lang="en-US" altLang="ko-KR" strike="sngStrike" dirty="0">
                <a:solidFill>
                  <a:srgbClr val="FF0000"/>
                </a:solidFill>
              </a:rPr>
              <a:t>the Sequence Number. </a:t>
            </a:r>
            <a:r>
              <a:rPr lang="en-US" altLang="ko-KR" dirty="0">
                <a:solidFill>
                  <a:srgbClr val="FF0000"/>
                </a:solidFill>
              </a:rPr>
              <a:t>SN </a:t>
            </a:r>
            <a:r>
              <a:rPr lang="en-US" altLang="ko-KR" dirty="0">
                <a:solidFill>
                  <a:srgbClr val="0000FF"/>
                </a:solidFill>
              </a:rPr>
              <a:t>” in D7 draft, </a:t>
            </a:r>
          </a:p>
          <a:p>
            <a:r>
              <a:rPr lang="en-US" altLang="ko-KR" dirty="0">
                <a:solidFill>
                  <a:srgbClr val="0000FF"/>
                </a:solidFill>
              </a:rPr>
              <a:t>so what is correct ? </a:t>
            </a:r>
            <a:endParaRPr lang="ko-KR" altLang="en-US" dirty="0">
              <a:solidFill>
                <a:srgbClr val="0000FF"/>
              </a:solidFill>
            </a:endParaRPr>
          </a:p>
        </p:txBody>
      </p:sp>
    </p:spTree>
    <p:extLst>
      <p:ext uri="{BB962C8B-B14F-4D97-AF65-F5344CB8AC3E}">
        <p14:creationId xmlns:p14="http://schemas.microsoft.com/office/powerpoint/2010/main" val="3211609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6FB62A44-C88C-42AB-8AAD-65E2438FBB4B}"/>
              </a:ext>
            </a:extLst>
          </p:cNvPr>
          <p:cNvPicPr>
            <a:picLocks noChangeAspect="1"/>
          </p:cNvPicPr>
          <p:nvPr/>
        </p:nvPicPr>
        <p:blipFill>
          <a:blip r:embed="rId2"/>
          <a:stretch>
            <a:fillRect/>
          </a:stretch>
        </p:blipFill>
        <p:spPr>
          <a:xfrm>
            <a:off x="1835696" y="3427175"/>
            <a:ext cx="4836021" cy="1959922"/>
          </a:xfrm>
          <a:prstGeom prst="rect">
            <a:avLst/>
          </a:prstGeom>
          <a:ln>
            <a:solidFill>
              <a:schemeClr val="tx1"/>
            </a:solidFill>
          </a:ln>
        </p:spPr>
      </p:pic>
      <p:pic>
        <p:nvPicPr>
          <p:cNvPr id="8" name="그림 7">
            <a:extLst>
              <a:ext uri="{FF2B5EF4-FFF2-40B4-BE49-F238E27FC236}">
                <a16:creationId xmlns:a16="http://schemas.microsoft.com/office/drawing/2014/main" id="{48E5DC88-B8F9-4009-AA71-11B166995675}"/>
              </a:ext>
            </a:extLst>
          </p:cNvPr>
          <p:cNvPicPr>
            <a:picLocks noChangeAspect="1"/>
          </p:cNvPicPr>
          <p:nvPr/>
        </p:nvPicPr>
        <p:blipFill>
          <a:blip r:embed="rId3"/>
          <a:stretch>
            <a:fillRect/>
          </a:stretch>
        </p:blipFill>
        <p:spPr>
          <a:xfrm>
            <a:off x="0" y="1693242"/>
            <a:ext cx="9144000" cy="119002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I-29</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5720859"/>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proposed change do not match exactly the sentences in D7 redline. So, we need to check again the disposition status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4"/>
          <a:stretch>
            <a:fillRect/>
          </a:stretch>
        </p:blipFill>
        <p:spPr>
          <a:xfrm>
            <a:off x="0" y="1344269"/>
            <a:ext cx="9144000" cy="353169"/>
          </a:xfrm>
          <a:prstGeom prst="rect">
            <a:avLst/>
          </a:prstGeom>
        </p:spPr>
      </p:pic>
      <p:sp>
        <p:nvSpPr>
          <p:cNvPr id="18" name="사각형: 둥근 모서리 17">
            <a:extLst>
              <a:ext uri="{FF2B5EF4-FFF2-40B4-BE49-F238E27FC236}">
                <a16:creationId xmlns:a16="http://schemas.microsoft.com/office/drawing/2014/main" id="{61E25209-E9EB-412E-A53A-4149D551FD7D}"/>
              </a:ext>
            </a:extLst>
          </p:cNvPr>
          <p:cNvSpPr/>
          <p:nvPr/>
        </p:nvSpPr>
        <p:spPr bwMode="auto">
          <a:xfrm>
            <a:off x="449288" y="3427175"/>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73369F7F-9E4C-45FE-BF1D-2DE9872E1E0F}"/>
              </a:ext>
            </a:extLst>
          </p:cNvPr>
          <p:cNvSpPr/>
          <p:nvPr/>
        </p:nvSpPr>
        <p:spPr bwMode="auto">
          <a:xfrm>
            <a:off x="2823049" y="4704590"/>
            <a:ext cx="866599" cy="1609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화살표: 아래쪽 19">
            <a:extLst>
              <a:ext uri="{FF2B5EF4-FFF2-40B4-BE49-F238E27FC236}">
                <a16:creationId xmlns:a16="http://schemas.microsoft.com/office/drawing/2014/main" id="{47B1C3EA-C006-4DC6-844D-B11098465CB1}"/>
              </a:ext>
            </a:extLst>
          </p:cNvPr>
          <p:cNvSpPr/>
          <p:nvPr/>
        </p:nvSpPr>
        <p:spPr bwMode="auto">
          <a:xfrm rot="5400000" flipV="1">
            <a:off x="2207994" y="4250507"/>
            <a:ext cx="80488" cy="114962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92A8CD2C-0DDB-452B-AB31-2E66E4B7820B}"/>
              </a:ext>
            </a:extLst>
          </p:cNvPr>
          <p:cNvSpPr txBox="1"/>
          <p:nvPr/>
        </p:nvSpPr>
        <p:spPr>
          <a:xfrm>
            <a:off x="1035596" y="4670175"/>
            <a:ext cx="655949" cy="276999"/>
          </a:xfrm>
          <a:prstGeom prst="rect">
            <a:avLst/>
          </a:prstGeom>
          <a:noFill/>
        </p:spPr>
        <p:txBody>
          <a:bodyPr wrap="none" rtlCol="0">
            <a:spAutoFit/>
          </a:bodyPr>
          <a:lstStyle/>
          <a:p>
            <a:r>
              <a:rPr lang="en-US" altLang="ko-KR" dirty="0">
                <a:solidFill>
                  <a:srgbClr val="0000FF"/>
                </a:solidFill>
              </a:rPr>
              <a:t>“ I-27 ”</a:t>
            </a:r>
            <a:endParaRPr lang="ko-KR" altLang="en-US" dirty="0">
              <a:solidFill>
                <a:srgbClr val="0000FF"/>
              </a:solidFill>
            </a:endParaRPr>
          </a:p>
        </p:txBody>
      </p:sp>
      <p:sp>
        <p:nvSpPr>
          <p:cNvPr id="23" name="직사각형 22">
            <a:extLst>
              <a:ext uri="{FF2B5EF4-FFF2-40B4-BE49-F238E27FC236}">
                <a16:creationId xmlns:a16="http://schemas.microsoft.com/office/drawing/2014/main" id="{759AFBC3-47FA-4C6D-A324-139CF48615E0}"/>
              </a:ext>
            </a:extLst>
          </p:cNvPr>
          <p:cNvSpPr/>
          <p:nvPr/>
        </p:nvSpPr>
        <p:spPr bwMode="auto">
          <a:xfrm>
            <a:off x="4911282" y="4704590"/>
            <a:ext cx="1730694" cy="1609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화살표: 아래쪽 23">
            <a:extLst>
              <a:ext uri="{FF2B5EF4-FFF2-40B4-BE49-F238E27FC236}">
                <a16:creationId xmlns:a16="http://schemas.microsoft.com/office/drawing/2014/main" id="{FAB59D93-9394-4617-8823-3162FF33CAA6}"/>
              </a:ext>
            </a:extLst>
          </p:cNvPr>
          <p:cNvSpPr/>
          <p:nvPr/>
        </p:nvSpPr>
        <p:spPr bwMode="auto">
          <a:xfrm rot="16200000" flipH="1" flipV="1">
            <a:off x="6785900" y="4649447"/>
            <a:ext cx="97132" cy="33509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94C770BD-FE02-4F7B-B17E-AA4F2E19ED56}"/>
              </a:ext>
            </a:extLst>
          </p:cNvPr>
          <p:cNvSpPr txBox="1"/>
          <p:nvPr/>
        </p:nvSpPr>
        <p:spPr>
          <a:xfrm>
            <a:off x="6983445" y="4670174"/>
            <a:ext cx="655949" cy="276999"/>
          </a:xfrm>
          <a:prstGeom prst="rect">
            <a:avLst/>
          </a:prstGeom>
          <a:noFill/>
        </p:spPr>
        <p:txBody>
          <a:bodyPr wrap="none" rtlCol="0">
            <a:spAutoFit/>
          </a:bodyPr>
          <a:lstStyle/>
          <a:p>
            <a:r>
              <a:rPr lang="en-US" altLang="ko-KR" dirty="0">
                <a:solidFill>
                  <a:srgbClr val="0000FF"/>
                </a:solidFill>
              </a:rPr>
              <a:t>“ I-28 ”</a:t>
            </a:r>
            <a:endParaRPr lang="ko-KR" altLang="en-US" dirty="0">
              <a:solidFill>
                <a:srgbClr val="0000FF"/>
              </a:solidFill>
            </a:endParaRPr>
          </a:p>
        </p:txBody>
      </p:sp>
      <p:sp>
        <p:nvSpPr>
          <p:cNvPr id="26" name="직사각형 25">
            <a:extLst>
              <a:ext uri="{FF2B5EF4-FFF2-40B4-BE49-F238E27FC236}">
                <a16:creationId xmlns:a16="http://schemas.microsoft.com/office/drawing/2014/main" id="{18C474F4-695E-486B-AC0B-0577C0AA5833}"/>
              </a:ext>
            </a:extLst>
          </p:cNvPr>
          <p:cNvSpPr/>
          <p:nvPr/>
        </p:nvSpPr>
        <p:spPr bwMode="auto">
          <a:xfrm>
            <a:off x="5793633" y="2586684"/>
            <a:ext cx="434552" cy="19424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직사각형 26">
            <a:extLst>
              <a:ext uri="{FF2B5EF4-FFF2-40B4-BE49-F238E27FC236}">
                <a16:creationId xmlns:a16="http://schemas.microsoft.com/office/drawing/2014/main" id="{347DE5E6-B14E-4565-B755-C9342F5BEE86}"/>
              </a:ext>
            </a:extLst>
          </p:cNvPr>
          <p:cNvSpPr/>
          <p:nvPr/>
        </p:nvSpPr>
        <p:spPr bwMode="auto">
          <a:xfrm>
            <a:off x="4121696" y="4961656"/>
            <a:ext cx="2520280" cy="1609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화살표: 아래쪽 28">
            <a:extLst>
              <a:ext uri="{FF2B5EF4-FFF2-40B4-BE49-F238E27FC236}">
                <a16:creationId xmlns:a16="http://schemas.microsoft.com/office/drawing/2014/main" id="{8E8C48A2-4447-45F7-9EEA-BA3AD0B3EFED}"/>
              </a:ext>
            </a:extLst>
          </p:cNvPr>
          <p:cNvSpPr/>
          <p:nvPr/>
        </p:nvSpPr>
        <p:spPr bwMode="auto">
          <a:xfrm rot="16200000" flipH="1" flipV="1">
            <a:off x="6783624" y="4893096"/>
            <a:ext cx="97132" cy="33509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DC6EB998-E6E0-453F-813E-E7D78963B6CA}"/>
              </a:ext>
            </a:extLst>
          </p:cNvPr>
          <p:cNvSpPr txBox="1"/>
          <p:nvPr/>
        </p:nvSpPr>
        <p:spPr>
          <a:xfrm>
            <a:off x="6999740" y="4928736"/>
            <a:ext cx="655949" cy="276999"/>
          </a:xfrm>
          <a:prstGeom prst="rect">
            <a:avLst/>
          </a:prstGeom>
          <a:noFill/>
        </p:spPr>
        <p:txBody>
          <a:bodyPr wrap="none" rtlCol="0">
            <a:spAutoFit/>
          </a:bodyPr>
          <a:lstStyle/>
          <a:p>
            <a:r>
              <a:rPr lang="en-US" altLang="ko-KR" dirty="0">
                <a:solidFill>
                  <a:srgbClr val="0000FF"/>
                </a:solidFill>
              </a:rPr>
              <a:t>“ I-29 ”</a:t>
            </a:r>
            <a:endParaRPr lang="ko-KR" altLang="en-US" dirty="0">
              <a:solidFill>
                <a:srgbClr val="0000FF"/>
              </a:solidFill>
            </a:endParaRPr>
          </a:p>
        </p:txBody>
      </p:sp>
      <p:sp>
        <p:nvSpPr>
          <p:cNvPr id="32" name="직사각형 31">
            <a:extLst>
              <a:ext uri="{FF2B5EF4-FFF2-40B4-BE49-F238E27FC236}">
                <a16:creationId xmlns:a16="http://schemas.microsoft.com/office/drawing/2014/main" id="{3AC17CFA-71A5-48A7-BF25-474E8C97928A}"/>
              </a:ext>
            </a:extLst>
          </p:cNvPr>
          <p:cNvSpPr/>
          <p:nvPr/>
        </p:nvSpPr>
        <p:spPr bwMode="auto">
          <a:xfrm>
            <a:off x="1835696" y="5078638"/>
            <a:ext cx="845840" cy="1609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직사각형 32">
            <a:extLst>
              <a:ext uri="{FF2B5EF4-FFF2-40B4-BE49-F238E27FC236}">
                <a16:creationId xmlns:a16="http://schemas.microsoft.com/office/drawing/2014/main" id="{03B5BC77-07FF-4C1C-9731-D05B53FF2FFF}"/>
              </a:ext>
            </a:extLst>
          </p:cNvPr>
          <p:cNvSpPr/>
          <p:nvPr/>
        </p:nvSpPr>
        <p:spPr bwMode="auto">
          <a:xfrm>
            <a:off x="4113729" y="4558401"/>
            <a:ext cx="1160095" cy="14619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6DBB8B73-2F75-44BC-8D77-9FE1FA614E77}"/>
              </a:ext>
            </a:extLst>
          </p:cNvPr>
          <p:cNvSpPr/>
          <p:nvPr/>
        </p:nvSpPr>
        <p:spPr bwMode="auto">
          <a:xfrm>
            <a:off x="2124152" y="4959994"/>
            <a:ext cx="257059" cy="11864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5" name="화살표: 아래쪽 34">
            <a:extLst>
              <a:ext uri="{FF2B5EF4-FFF2-40B4-BE49-F238E27FC236}">
                <a16:creationId xmlns:a16="http://schemas.microsoft.com/office/drawing/2014/main" id="{6FA4EE12-12E0-40E9-9529-A4CDF5F41ED1}"/>
              </a:ext>
            </a:extLst>
          </p:cNvPr>
          <p:cNvSpPr/>
          <p:nvPr/>
        </p:nvSpPr>
        <p:spPr bwMode="auto">
          <a:xfrm rot="16200000" flipH="1" flipV="1">
            <a:off x="6102830" y="3708360"/>
            <a:ext cx="66214" cy="172760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D6A38046-92EF-40E6-80D2-8DAE7330D310}"/>
              </a:ext>
            </a:extLst>
          </p:cNvPr>
          <p:cNvSpPr txBox="1"/>
          <p:nvPr/>
        </p:nvSpPr>
        <p:spPr>
          <a:xfrm>
            <a:off x="6976616" y="4409454"/>
            <a:ext cx="468398" cy="276999"/>
          </a:xfrm>
          <a:prstGeom prst="rect">
            <a:avLst/>
          </a:prstGeom>
          <a:noFill/>
        </p:spPr>
        <p:txBody>
          <a:bodyPr wrap="none" rtlCol="0">
            <a:spAutoFit/>
          </a:bodyPr>
          <a:lstStyle/>
          <a:p>
            <a:r>
              <a:rPr lang="en-US" altLang="ko-KR" dirty="0">
                <a:solidFill>
                  <a:srgbClr val="0000FF"/>
                </a:solidFill>
              </a:rPr>
              <a:t>“ ? ”</a:t>
            </a:r>
            <a:endParaRPr lang="ko-KR" altLang="en-US" dirty="0">
              <a:solidFill>
                <a:srgbClr val="0000FF"/>
              </a:solidFill>
            </a:endParaRPr>
          </a:p>
        </p:txBody>
      </p:sp>
      <p:sp>
        <p:nvSpPr>
          <p:cNvPr id="38" name="화살표: 아래쪽 37">
            <a:extLst>
              <a:ext uri="{FF2B5EF4-FFF2-40B4-BE49-F238E27FC236}">
                <a16:creationId xmlns:a16="http://schemas.microsoft.com/office/drawing/2014/main" id="{D95DCBFB-F99D-47AA-8691-6A3AA003DAFB}"/>
              </a:ext>
            </a:extLst>
          </p:cNvPr>
          <p:cNvSpPr/>
          <p:nvPr/>
        </p:nvSpPr>
        <p:spPr bwMode="auto">
          <a:xfrm rot="5400000" flipV="1">
            <a:off x="1490553" y="4410093"/>
            <a:ext cx="80488" cy="114962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9" name="TextBox 38">
            <a:extLst>
              <a:ext uri="{FF2B5EF4-FFF2-40B4-BE49-F238E27FC236}">
                <a16:creationId xmlns:a16="http://schemas.microsoft.com/office/drawing/2014/main" id="{DF250DD7-D7D8-4456-AB4D-7B7BFAB5A4B9}"/>
              </a:ext>
            </a:extLst>
          </p:cNvPr>
          <p:cNvSpPr txBox="1"/>
          <p:nvPr/>
        </p:nvSpPr>
        <p:spPr>
          <a:xfrm>
            <a:off x="484171" y="4853408"/>
            <a:ext cx="468398" cy="276999"/>
          </a:xfrm>
          <a:prstGeom prst="rect">
            <a:avLst/>
          </a:prstGeom>
          <a:noFill/>
        </p:spPr>
        <p:txBody>
          <a:bodyPr wrap="none" rtlCol="0">
            <a:spAutoFit/>
          </a:bodyPr>
          <a:lstStyle/>
          <a:p>
            <a:r>
              <a:rPr lang="en-US" altLang="ko-KR" dirty="0">
                <a:solidFill>
                  <a:srgbClr val="0000FF"/>
                </a:solidFill>
              </a:rPr>
              <a:t>“ ? ”</a:t>
            </a:r>
            <a:endParaRPr lang="ko-KR" altLang="en-US" dirty="0">
              <a:solidFill>
                <a:srgbClr val="0000FF"/>
              </a:solidFill>
            </a:endParaRPr>
          </a:p>
        </p:txBody>
      </p:sp>
      <p:sp>
        <p:nvSpPr>
          <p:cNvPr id="11" name="직사각형 10">
            <a:extLst>
              <a:ext uri="{FF2B5EF4-FFF2-40B4-BE49-F238E27FC236}">
                <a16:creationId xmlns:a16="http://schemas.microsoft.com/office/drawing/2014/main" id="{305860F1-3B68-40CE-9E1A-12B33FA0F342}"/>
              </a:ext>
            </a:extLst>
          </p:cNvPr>
          <p:cNvSpPr/>
          <p:nvPr/>
        </p:nvSpPr>
        <p:spPr>
          <a:xfrm>
            <a:off x="6918546" y="1668473"/>
            <a:ext cx="2225454" cy="2308324"/>
          </a:xfrm>
          <a:prstGeom prst="rect">
            <a:avLst/>
          </a:prstGeom>
        </p:spPr>
        <p:txBody>
          <a:bodyPr wrap="square">
            <a:spAutoFit/>
          </a:bodyPr>
          <a:lstStyle/>
          <a:p>
            <a:r>
              <a:rPr lang="en-US" altLang="ko-KR" sz="900" dirty="0">
                <a:solidFill>
                  <a:srgbClr val="0000FF"/>
                </a:solidFill>
              </a:rPr>
              <a:t>Change L9 to L14 in p42 </a:t>
            </a:r>
          </a:p>
          <a:p>
            <a:r>
              <a:rPr lang="en-US" altLang="ko-KR" sz="900" dirty="0">
                <a:solidFill>
                  <a:srgbClr val="0000FF"/>
                </a:solidFill>
              </a:rPr>
              <a:t>as indicated below:</a:t>
            </a:r>
          </a:p>
          <a:p>
            <a:r>
              <a:rPr lang="en-US" altLang="ko-KR" sz="900" dirty="0">
                <a:solidFill>
                  <a:srgbClr val="0000FF"/>
                </a:solidFill>
              </a:rPr>
              <a:t>“Figure O.9 illustrates the </a:t>
            </a:r>
            <a:r>
              <a:rPr lang="en-US" altLang="ko-KR" sz="900" dirty="0">
                <a:solidFill>
                  <a:srgbClr val="0000FF"/>
                </a:solidFill>
                <a:highlight>
                  <a:srgbClr val="FFFF00"/>
                </a:highlight>
              </a:rPr>
              <a:t>experimental</a:t>
            </a:r>
            <a:r>
              <a:rPr lang="en-US" altLang="ko-KR" sz="900" dirty="0">
                <a:solidFill>
                  <a:srgbClr val="0000FF"/>
                </a:solidFill>
              </a:rPr>
              <a:t> results of C-OOK signals and the preamble position </a:t>
            </a:r>
            <a:r>
              <a:rPr lang="en-US" altLang="ko-KR" sz="900" dirty="0">
                <a:solidFill>
                  <a:srgbClr val="0000FF"/>
                </a:solidFill>
                <a:highlight>
                  <a:srgbClr val="FFFF00"/>
                </a:highlight>
              </a:rPr>
              <a:t>detection</a:t>
            </a:r>
            <a:r>
              <a:rPr lang="en-US" altLang="ko-KR" sz="900" dirty="0">
                <a:solidFill>
                  <a:srgbClr val="0000FF"/>
                </a:solidFill>
              </a:rPr>
              <a:t> based on the matched  filter. By </a:t>
            </a:r>
            <a:r>
              <a:rPr lang="en-US" altLang="ko-KR" sz="900" dirty="0">
                <a:solidFill>
                  <a:srgbClr val="0000FF"/>
                </a:solidFill>
                <a:highlight>
                  <a:srgbClr val="FFFF00"/>
                </a:highlight>
              </a:rPr>
              <a:t>creating</a:t>
            </a:r>
            <a:r>
              <a:rPr lang="en-US" altLang="ko-KR" sz="900" dirty="0">
                <a:solidFill>
                  <a:srgbClr val="0000FF"/>
                </a:solidFill>
              </a:rPr>
              <a:t> known patterns as </a:t>
            </a:r>
            <a:r>
              <a:rPr lang="en-US" altLang="ko-KR" sz="900" dirty="0">
                <a:solidFill>
                  <a:srgbClr val="0000FF"/>
                </a:solidFill>
                <a:highlight>
                  <a:srgbClr val="FFFF00"/>
                </a:highlight>
              </a:rPr>
              <a:t>in </a:t>
            </a:r>
            <a:r>
              <a:rPr lang="en-US" altLang="ko-KR" sz="900" dirty="0">
                <a:solidFill>
                  <a:srgbClr val="0000FF"/>
                </a:solidFill>
              </a:rPr>
              <a:t>Figure O.10, the received signal is multiplied with the known preamble signal via the convolution algorithm. From </a:t>
            </a:r>
            <a:r>
              <a:rPr lang="en-US" altLang="ko-KR" sz="900" dirty="0">
                <a:solidFill>
                  <a:srgbClr val="0000FF"/>
                </a:solidFill>
                <a:highlight>
                  <a:srgbClr val="FFFF00"/>
                </a:highlight>
              </a:rPr>
              <a:t>the</a:t>
            </a:r>
            <a:r>
              <a:rPr lang="en-US" altLang="ko-KR" sz="900" dirty="0">
                <a:solidFill>
                  <a:srgbClr val="0000FF"/>
                </a:solidFill>
              </a:rPr>
              <a:t> convolution results, the receiver side can </a:t>
            </a:r>
            <a:r>
              <a:rPr lang="en-US" altLang="ko-KR" sz="900" dirty="0">
                <a:solidFill>
                  <a:srgbClr val="0000FF"/>
                </a:solidFill>
                <a:highlight>
                  <a:srgbClr val="FFFF00"/>
                </a:highlight>
              </a:rPr>
              <a:t>determine which patterns are the most likely in </a:t>
            </a:r>
            <a:r>
              <a:rPr lang="en-US" altLang="ko-KR" sz="900" dirty="0">
                <a:solidFill>
                  <a:srgbClr val="0000FF"/>
                </a:solidFill>
              </a:rPr>
              <a:t>the received signal. From that, it is easy to verify the value of signals (0 or 1). Same with the Manchester code, the receiver side can create 16 patterns of 4B6B code to decode data.” </a:t>
            </a:r>
            <a:endParaRPr lang="ko-KR" altLang="en-US" sz="900"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306624" y="2690331"/>
            <a:ext cx="605333" cy="22714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1" name="TextBox 40">
            <a:extLst>
              <a:ext uri="{FF2B5EF4-FFF2-40B4-BE49-F238E27FC236}">
                <a16:creationId xmlns:a16="http://schemas.microsoft.com/office/drawing/2014/main" id="{212BDD47-F2DB-4448-8A72-A8965AF1080C}"/>
              </a:ext>
            </a:extLst>
          </p:cNvPr>
          <p:cNvSpPr txBox="1"/>
          <p:nvPr/>
        </p:nvSpPr>
        <p:spPr>
          <a:xfrm>
            <a:off x="5539465" y="3059078"/>
            <a:ext cx="942887"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42" name="화살표: 아래쪽 41">
            <a:extLst>
              <a:ext uri="{FF2B5EF4-FFF2-40B4-BE49-F238E27FC236}">
                <a16:creationId xmlns:a16="http://schemas.microsoft.com/office/drawing/2014/main" id="{60B4D3C0-0267-4382-AE3C-79A4E8DB3CD3}"/>
              </a:ext>
            </a:extLst>
          </p:cNvPr>
          <p:cNvSpPr/>
          <p:nvPr/>
        </p:nvSpPr>
        <p:spPr bwMode="auto">
          <a:xfrm rot="12866237" flipV="1">
            <a:off x="6116191" y="2909267"/>
            <a:ext cx="223988" cy="18141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63665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a:extLst>
              <a:ext uri="{FF2B5EF4-FFF2-40B4-BE49-F238E27FC236}">
                <a16:creationId xmlns:a16="http://schemas.microsoft.com/office/drawing/2014/main" id="{6801B251-36F3-4122-A355-75D3381580B9}"/>
              </a:ext>
            </a:extLst>
          </p:cNvPr>
          <p:cNvPicPr>
            <a:picLocks noChangeAspect="1"/>
          </p:cNvPicPr>
          <p:nvPr/>
        </p:nvPicPr>
        <p:blipFill>
          <a:blip r:embed="rId2"/>
          <a:stretch>
            <a:fillRect/>
          </a:stretch>
        </p:blipFill>
        <p:spPr>
          <a:xfrm>
            <a:off x="2069536" y="3611461"/>
            <a:ext cx="5190728" cy="1052836"/>
          </a:xfrm>
          <a:prstGeom prst="rect">
            <a:avLst/>
          </a:prstGeom>
          <a:ln>
            <a:solidFill>
              <a:schemeClr val="tx1"/>
            </a:solidFill>
          </a:ln>
        </p:spPr>
      </p:pic>
      <p:pic>
        <p:nvPicPr>
          <p:cNvPr id="7" name="그림 6">
            <a:extLst>
              <a:ext uri="{FF2B5EF4-FFF2-40B4-BE49-F238E27FC236}">
                <a16:creationId xmlns:a16="http://schemas.microsoft.com/office/drawing/2014/main" id="{2196C462-3F02-4A4F-8C95-969AC74B59F2}"/>
              </a:ext>
            </a:extLst>
          </p:cNvPr>
          <p:cNvPicPr>
            <a:picLocks noChangeAspect="1"/>
          </p:cNvPicPr>
          <p:nvPr/>
        </p:nvPicPr>
        <p:blipFill>
          <a:blip r:embed="rId3"/>
          <a:stretch>
            <a:fillRect/>
          </a:stretch>
        </p:blipFill>
        <p:spPr>
          <a:xfrm>
            <a:off x="0" y="1688509"/>
            <a:ext cx="9144000" cy="119002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19</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5110236"/>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proposed change do not match exactly the sentences in D7 redline. So, we need to check again the disposition status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4"/>
          <a:stretch>
            <a:fillRect/>
          </a:stretch>
        </p:blipFill>
        <p:spPr>
          <a:xfrm>
            <a:off x="0" y="1344269"/>
            <a:ext cx="9144000" cy="353169"/>
          </a:xfrm>
          <a:prstGeom prst="rect">
            <a:avLst/>
          </a:prstGeom>
        </p:spPr>
      </p:pic>
      <p:sp>
        <p:nvSpPr>
          <p:cNvPr id="18" name="사각형: 둥근 모서리 17">
            <a:extLst>
              <a:ext uri="{FF2B5EF4-FFF2-40B4-BE49-F238E27FC236}">
                <a16:creationId xmlns:a16="http://schemas.microsoft.com/office/drawing/2014/main" id="{61E25209-E9EB-412E-A53A-4149D551FD7D}"/>
              </a:ext>
            </a:extLst>
          </p:cNvPr>
          <p:cNvSpPr/>
          <p:nvPr/>
        </p:nvSpPr>
        <p:spPr bwMode="auto">
          <a:xfrm>
            <a:off x="709812" y="3606822"/>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73369F7F-9E4C-45FE-BF1D-2DE9872E1E0F}"/>
              </a:ext>
            </a:extLst>
          </p:cNvPr>
          <p:cNvSpPr/>
          <p:nvPr/>
        </p:nvSpPr>
        <p:spPr bwMode="auto">
          <a:xfrm>
            <a:off x="2113224" y="4073953"/>
            <a:ext cx="866599" cy="1609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직사각형 32">
            <a:extLst>
              <a:ext uri="{FF2B5EF4-FFF2-40B4-BE49-F238E27FC236}">
                <a16:creationId xmlns:a16="http://schemas.microsoft.com/office/drawing/2014/main" id="{03B5BC77-07FF-4C1C-9731-D05B53FF2FFF}"/>
              </a:ext>
            </a:extLst>
          </p:cNvPr>
          <p:cNvSpPr/>
          <p:nvPr/>
        </p:nvSpPr>
        <p:spPr bwMode="auto">
          <a:xfrm>
            <a:off x="5300656" y="3934621"/>
            <a:ext cx="480673" cy="15616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6DBB8B73-2F75-44BC-8D77-9FE1FA614E77}"/>
              </a:ext>
            </a:extLst>
          </p:cNvPr>
          <p:cNvSpPr/>
          <p:nvPr/>
        </p:nvSpPr>
        <p:spPr bwMode="auto">
          <a:xfrm>
            <a:off x="3883180" y="4078557"/>
            <a:ext cx="301272" cy="15616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D6A38046-92EF-40E6-80D2-8DAE7330D310}"/>
              </a:ext>
            </a:extLst>
          </p:cNvPr>
          <p:cNvSpPr txBox="1"/>
          <p:nvPr/>
        </p:nvSpPr>
        <p:spPr>
          <a:xfrm>
            <a:off x="5474625" y="3666120"/>
            <a:ext cx="468398" cy="276999"/>
          </a:xfrm>
          <a:prstGeom prst="rect">
            <a:avLst/>
          </a:prstGeom>
          <a:noFill/>
        </p:spPr>
        <p:txBody>
          <a:bodyPr wrap="none" rtlCol="0">
            <a:spAutoFit/>
          </a:bodyPr>
          <a:lstStyle/>
          <a:p>
            <a:r>
              <a:rPr lang="en-US" altLang="ko-KR" dirty="0">
                <a:solidFill>
                  <a:srgbClr val="0000FF"/>
                </a:solidFill>
              </a:rPr>
              <a:t>“ ? ”</a:t>
            </a:r>
            <a:endParaRPr lang="ko-KR" altLang="en-US" dirty="0">
              <a:solidFill>
                <a:srgbClr val="0000FF"/>
              </a:solidFill>
            </a:endParaRPr>
          </a:p>
        </p:txBody>
      </p:sp>
      <p:sp>
        <p:nvSpPr>
          <p:cNvPr id="11" name="직사각형 10">
            <a:extLst>
              <a:ext uri="{FF2B5EF4-FFF2-40B4-BE49-F238E27FC236}">
                <a16:creationId xmlns:a16="http://schemas.microsoft.com/office/drawing/2014/main" id="{305860F1-3B68-40CE-9E1A-12B33FA0F342}"/>
              </a:ext>
            </a:extLst>
          </p:cNvPr>
          <p:cNvSpPr/>
          <p:nvPr/>
        </p:nvSpPr>
        <p:spPr>
          <a:xfrm>
            <a:off x="6918546" y="1668473"/>
            <a:ext cx="2225454" cy="923330"/>
          </a:xfrm>
          <a:prstGeom prst="rect">
            <a:avLst/>
          </a:prstGeom>
        </p:spPr>
        <p:txBody>
          <a:bodyPr wrap="square">
            <a:spAutoFit/>
          </a:bodyPr>
          <a:lstStyle/>
          <a:p>
            <a:r>
              <a:rPr lang="en-US" altLang="ko-KR" sz="900" dirty="0">
                <a:solidFill>
                  <a:srgbClr val="0000FF"/>
                </a:solidFill>
              </a:rPr>
              <a:t>Change L13 to L14 in p44 </a:t>
            </a:r>
          </a:p>
          <a:p>
            <a:r>
              <a:rPr lang="en-US" altLang="ko-KR" sz="900" dirty="0">
                <a:solidFill>
                  <a:srgbClr val="0000FF"/>
                </a:solidFill>
              </a:rPr>
              <a:t>as indicated below:</a:t>
            </a:r>
          </a:p>
          <a:p>
            <a:r>
              <a:rPr lang="en-US" altLang="ko-KR" sz="900" dirty="0">
                <a:solidFill>
                  <a:srgbClr val="0000FF"/>
                </a:solidFill>
              </a:rPr>
              <a:t>“Figure O.17 illustrates the architecture of HS2PSK-OFDM decoder. </a:t>
            </a:r>
            <a:r>
              <a:rPr lang="en-US" altLang="ko-KR" sz="900" dirty="0">
                <a:solidFill>
                  <a:srgbClr val="0000FF"/>
                </a:solidFill>
                <a:highlight>
                  <a:srgbClr val="FFFF00"/>
                </a:highlight>
              </a:rPr>
              <a:t>The dual-camera receiver system </a:t>
            </a:r>
            <a:r>
              <a:rPr lang="en-US" altLang="ko-KR" sz="900" dirty="0">
                <a:solidFill>
                  <a:srgbClr val="0000FF"/>
                </a:solidFill>
              </a:rPr>
              <a:t>illustrated in Figure </a:t>
            </a:r>
            <a:r>
              <a:rPr lang="en-US" altLang="ko-KR" sz="900" dirty="0">
                <a:solidFill>
                  <a:srgbClr val="0000FF"/>
                </a:solidFill>
                <a:highlight>
                  <a:srgbClr val="FFFF00"/>
                </a:highlight>
              </a:rPr>
              <a:t>O.17 </a:t>
            </a:r>
            <a:r>
              <a:rPr lang="en-US" altLang="ko-KR" sz="900" dirty="0">
                <a:solidFill>
                  <a:srgbClr val="0000FF"/>
                </a:solidFill>
              </a:rPr>
              <a:t>shall be demodulated as follows:” </a:t>
            </a:r>
            <a:endParaRPr lang="ko-KR" altLang="en-US" sz="900"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306624" y="2690331"/>
            <a:ext cx="605333" cy="22714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1" name="TextBox 40">
            <a:extLst>
              <a:ext uri="{FF2B5EF4-FFF2-40B4-BE49-F238E27FC236}">
                <a16:creationId xmlns:a16="http://schemas.microsoft.com/office/drawing/2014/main" id="{212BDD47-F2DB-4448-8A72-A8965AF1080C}"/>
              </a:ext>
            </a:extLst>
          </p:cNvPr>
          <p:cNvSpPr txBox="1"/>
          <p:nvPr/>
        </p:nvSpPr>
        <p:spPr>
          <a:xfrm>
            <a:off x="5539465" y="3059078"/>
            <a:ext cx="942887"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42" name="화살표: 아래쪽 41">
            <a:extLst>
              <a:ext uri="{FF2B5EF4-FFF2-40B4-BE49-F238E27FC236}">
                <a16:creationId xmlns:a16="http://schemas.microsoft.com/office/drawing/2014/main" id="{60B4D3C0-0267-4382-AE3C-79A4E8DB3CD3}"/>
              </a:ext>
            </a:extLst>
          </p:cNvPr>
          <p:cNvSpPr/>
          <p:nvPr/>
        </p:nvSpPr>
        <p:spPr bwMode="auto">
          <a:xfrm rot="12866237" flipV="1">
            <a:off x="6116191" y="2909267"/>
            <a:ext cx="223988" cy="18141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7" name="TextBox 36">
            <a:extLst>
              <a:ext uri="{FF2B5EF4-FFF2-40B4-BE49-F238E27FC236}">
                <a16:creationId xmlns:a16="http://schemas.microsoft.com/office/drawing/2014/main" id="{99C0DE56-30D0-4614-93E9-0B44C015AF88}"/>
              </a:ext>
            </a:extLst>
          </p:cNvPr>
          <p:cNvSpPr txBox="1"/>
          <p:nvPr/>
        </p:nvSpPr>
        <p:spPr>
          <a:xfrm>
            <a:off x="2016819" y="4187680"/>
            <a:ext cx="468398" cy="276999"/>
          </a:xfrm>
          <a:prstGeom prst="rect">
            <a:avLst/>
          </a:prstGeom>
          <a:noFill/>
        </p:spPr>
        <p:txBody>
          <a:bodyPr wrap="none" rtlCol="0">
            <a:spAutoFit/>
          </a:bodyPr>
          <a:lstStyle/>
          <a:p>
            <a:r>
              <a:rPr lang="en-US" altLang="ko-KR" dirty="0">
                <a:solidFill>
                  <a:srgbClr val="0000FF"/>
                </a:solidFill>
              </a:rPr>
              <a:t>“ ? ”</a:t>
            </a:r>
            <a:endParaRPr lang="ko-KR" altLang="en-US" dirty="0">
              <a:solidFill>
                <a:srgbClr val="0000FF"/>
              </a:solidFill>
            </a:endParaRPr>
          </a:p>
        </p:txBody>
      </p:sp>
    </p:spTree>
    <p:extLst>
      <p:ext uri="{BB962C8B-B14F-4D97-AF65-F5344CB8AC3E}">
        <p14:creationId xmlns:p14="http://schemas.microsoft.com/office/powerpoint/2010/main" val="169560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TextBox 4"/>
          <p:cNvSpPr txBox="1"/>
          <p:nvPr/>
        </p:nvSpPr>
        <p:spPr>
          <a:xfrm>
            <a:off x="919785" y="1415438"/>
            <a:ext cx="7309822" cy="2062103"/>
          </a:xfrm>
          <a:prstGeom prst="rect">
            <a:avLst/>
          </a:prstGeom>
          <a:noFill/>
        </p:spPr>
        <p:txBody>
          <a:bodyPr wrap="none" rtlCol="0">
            <a:spAutoFit/>
          </a:bodyPr>
          <a:lstStyle/>
          <a:p>
            <a:pPr algn="ctr"/>
            <a:r>
              <a:rPr lang="en-US" altLang="ko-KR" sz="3200" b="1" dirty="0"/>
              <a:t>Discussion issues on the initial SA Ballot </a:t>
            </a:r>
          </a:p>
          <a:p>
            <a:pPr algn="ctr"/>
            <a:r>
              <a:rPr lang="en-US" altLang="ko-KR" sz="3200" b="1" dirty="0"/>
              <a:t>comment resolution for CIDs I-1 to I-50 </a:t>
            </a:r>
          </a:p>
          <a:p>
            <a:pPr algn="ctr"/>
            <a:r>
              <a:rPr lang="en-US" altLang="ko-KR" sz="3200" b="1" dirty="0"/>
              <a:t>(doc. 15-24-0072-11-007a)</a:t>
            </a:r>
          </a:p>
          <a:p>
            <a:pPr algn="ctr"/>
            <a:r>
              <a:rPr lang="en-US" altLang="ko-KR" sz="3200" b="1" dirty="0"/>
              <a:t>and IEEE P802.15.7a D7 redline draft</a:t>
            </a:r>
          </a:p>
        </p:txBody>
      </p:sp>
      <p:sp>
        <p:nvSpPr>
          <p:cNvPr id="6" name="TextBox 5"/>
          <p:cNvSpPr txBox="1"/>
          <p:nvPr/>
        </p:nvSpPr>
        <p:spPr>
          <a:xfrm>
            <a:off x="179512" y="4221088"/>
            <a:ext cx="8784976" cy="579967"/>
          </a:xfrm>
          <a:prstGeom prst="rect">
            <a:avLst/>
          </a:prstGeom>
          <a:noFill/>
        </p:spPr>
        <p:txBody>
          <a:bodyPr wrap="square" rtlCol="0">
            <a:spAutoFit/>
          </a:bodyPr>
          <a:lstStyle/>
          <a:p>
            <a:pPr algn="ctr">
              <a:lnSpc>
                <a:spcPct val="150000"/>
              </a:lnSpc>
            </a:pPr>
            <a:r>
              <a:rPr lang="en-US" altLang="ko-KR" sz="2400" dirty="0"/>
              <a:t>Sang-</a:t>
            </a:r>
            <a:r>
              <a:rPr lang="en-US" altLang="ko-KR" sz="2400" dirty="0" err="1"/>
              <a:t>Kyu</a:t>
            </a:r>
            <a:r>
              <a:rPr lang="en-US" altLang="ko-KR" sz="2400" dirty="0"/>
              <a:t> Lim [ETRI] </a:t>
            </a:r>
          </a:p>
        </p:txBody>
      </p:sp>
    </p:spTree>
    <p:extLst>
      <p:ext uri="{BB962C8B-B14F-4D97-AF65-F5344CB8AC3E}">
        <p14:creationId xmlns:p14="http://schemas.microsoft.com/office/powerpoint/2010/main" val="2893900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6614AC2D-D5F1-46EE-A565-DA9660FEA615}"/>
              </a:ext>
            </a:extLst>
          </p:cNvPr>
          <p:cNvPicPr>
            <a:picLocks noChangeAspect="1"/>
          </p:cNvPicPr>
          <p:nvPr/>
        </p:nvPicPr>
        <p:blipFill>
          <a:blip r:embed="rId2"/>
          <a:stretch>
            <a:fillRect/>
          </a:stretch>
        </p:blipFill>
        <p:spPr>
          <a:xfrm>
            <a:off x="2062979" y="3358416"/>
            <a:ext cx="6315364" cy="1135857"/>
          </a:xfrm>
          <a:prstGeom prst="rect">
            <a:avLst/>
          </a:prstGeom>
          <a:ln>
            <a:solidFill>
              <a:schemeClr val="tx1"/>
            </a:solidFill>
          </a:ln>
        </p:spPr>
      </p:pic>
      <p:pic>
        <p:nvPicPr>
          <p:cNvPr id="8" name="그림 7">
            <a:extLst>
              <a:ext uri="{FF2B5EF4-FFF2-40B4-BE49-F238E27FC236}">
                <a16:creationId xmlns:a16="http://schemas.microsoft.com/office/drawing/2014/main" id="{5F337174-E8FD-49CB-AD95-4585D247F6AE}"/>
              </a:ext>
            </a:extLst>
          </p:cNvPr>
          <p:cNvPicPr>
            <a:picLocks noChangeAspect="1"/>
          </p:cNvPicPr>
          <p:nvPr/>
        </p:nvPicPr>
        <p:blipFill>
          <a:blip r:embed="rId3"/>
          <a:stretch>
            <a:fillRect/>
          </a:stretch>
        </p:blipFill>
        <p:spPr>
          <a:xfrm>
            <a:off x="0" y="1692244"/>
            <a:ext cx="9144000" cy="798469"/>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20</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I-32</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39622" y="524745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proposed change do not match exactly the sentences in D7 redline. So, we need to check again the disposition status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4"/>
          <a:stretch>
            <a:fillRect/>
          </a:stretch>
        </p:blipFill>
        <p:spPr>
          <a:xfrm>
            <a:off x="0" y="1344269"/>
            <a:ext cx="9144000" cy="353169"/>
          </a:xfrm>
          <a:prstGeom prst="rect">
            <a:avLst/>
          </a:prstGeom>
        </p:spPr>
      </p:pic>
      <p:sp>
        <p:nvSpPr>
          <p:cNvPr id="18" name="사각형: 둥근 모서리 17">
            <a:extLst>
              <a:ext uri="{FF2B5EF4-FFF2-40B4-BE49-F238E27FC236}">
                <a16:creationId xmlns:a16="http://schemas.microsoft.com/office/drawing/2014/main" id="{61E25209-E9EB-412E-A53A-4149D551FD7D}"/>
              </a:ext>
            </a:extLst>
          </p:cNvPr>
          <p:cNvSpPr/>
          <p:nvPr/>
        </p:nvSpPr>
        <p:spPr bwMode="auto">
          <a:xfrm>
            <a:off x="679851" y="3358416"/>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73369F7F-9E4C-45FE-BF1D-2DE9872E1E0F}"/>
              </a:ext>
            </a:extLst>
          </p:cNvPr>
          <p:cNvSpPr/>
          <p:nvPr/>
        </p:nvSpPr>
        <p:spPr bwMode="auto">
          <a:xfrm>
            <a:off x="3327283" y="4233479"/>
            <a:ext cx="2231259" cy="17236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직사각형 32">
            <a:extLst>
              <a:ext uri="{FF2B5EF4-FFF2-40B4-BE49-F238E27FC236}">
                <a16:creationId xmlns:a16="http://schemas.microsoft.com/office/drawing/2014/main" id="{03B5BC77-07FF-4C1C-9731-D05B53FF2FFF}"/>
              </a:ext>
            </a:extLst>
          </p:cNvPr>
          <p:cNvSpPr/>
          <p:nvPr/>
        </p:nvSpPr>
        <p:spPr bwMode="auto">
          <a:xfrm>
            <a:off x="4139909" y="3903312"/>
            <a:ext cx="1295334" cy="16508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4" name="직사각형 33">
            <a:extLst>
              <a:ext uri="{FF2B5EF4-FFF2-40B4-BE49-F238E27FC236}">
                <a16:creationId xmlns:a16="http://schemas.microsoft.com/office/drawing/2014/main" id="{6DBB8B73-2F75-44BC-8D77-9FE1FA614E77}"/>
              </a:ext>
            </a:extLst>
          </p:cNvPr>
          <p:cNvSpPr/>
          <p:nvPr/>
        </p:nvSpPr>
        <p:spPr bwMode="auto">
          <a:xfrm>
            <a:off x="4266362" y="4068396"/>
            <a:ext cx="356079" cy="17236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 name="직사각형 10">
            <a:extLst>
              <a:ext uri="{FF2B5EF4-FFF2-40B4-BE49-F238E27FC236}">
                <a16:creationId xmlns:a16="http://schemas.microsoft.com/office/drawing/2014/main" id="{305860F1-3B68-40CE-9E1A-12B33FA0F342}"/>
              </a:ext>
            </a:extLst>
          </p:cNvPr>
          <p:cNvSpPr/>
          <p:nvPr/>
        </p:nvSpPr>
        <p:spPr>
          <a:xfrm>
            <a:off x="6918546" y="1668473"/>
            <a:ext cx="2225454" cy="1477328"/>
          </a:xfrm>
          <a:prstGeom prst="rect">
            <a:avLst/>
          </a:prstGeom>
        </p:spPr>
        <p:txBody>
          <a:bodyPr wrap="square">
            <a:spAutoFit/>
          </a:bodyPr>
          <a:lstStyle/>
          <a:p>
            <a:r>
              <a:rPr lang="en-US" altLang="ko-KR" sz="900" dirty="0">
                <a:solidFill>
                  <a:srgbClr val="0000FF"/>
                </a:solidFill>
              </a:rPr>
              <a:t>Change L23 to L26 in p20 </a:t>
            </a:r>
          </a:p>
          <a:p>
            <a:r>
              <a:rPr lang="en-US" altLang="ko-KR" sz="900" dirty="0">
                <a:solidFill>
                  <a:srgbClr val="0000FF"/>
                </a:solidFill>
              </a:rPr>
              <a:t>as indicated below:</a:t>
            </a:r>
          </a:p>
          <a:p>
            <a:r>
              <a:rPr lang="en-US" altLang="ko-KR" sz="900" dirty="0">
                <a:solidFill>
                  <a:srgbClr val="0000FF"/>
                </a:solidFill>
              </a:rPr>
              <a:t>“Hybrid modulation utilizes amplitude dimming. </a:t>
            </a:r>
            <a:r>
              <a:rPr lang="en-US" altLang="ko-KR" sz="900" dirty="0">
                <a:solidFill>
                  <a:srgbClr val="0000FF"/>
                </a:solidFill>
                <a:highlight>
                  <a:srgbClr val="FFFF00"/>
                </a:highlight>
              </a:rPr>
              <a:t>The BPPM </a:t>
            </a:r>
            <a:r>
              <a:rPr lang="en-US" altLang="ko-KR" sz="900" dirty="0">
                <a:solidFill>
                  <a:srgbClr val="0000FF"/>
                </a:solidFill>
              </a:rPr>
              <a:t>implements dimming over hybrid </a:t>
            </a:r>
            <a:r>
              <a:rPr lang="en-US" altLang="ko-KR" sz="900" dirty="0">
                <a:solidFill>
                  <a:srgbClr val="0000FF"/>
                </a:solidFill>
                <a:highlight>
                  <a:srgbClr val="FFFF00"/>
                </a:highlight>
              </a:rPr>
              <a:t>waveforms</a:t>
            </a:r>
            <a:r>
              <a:rPr lang="en-US" altLang="ko-KR" sz="900" dirty="0">
                <a:solidFill>
                  <a:srgbClr val="0000FF"/>
                </a:solidFill>
              </a:rPr>
              <a:t>. Two dimming levels (a low dimming level and a high dimming level) shall be applied </a:t>
            </a:r>
            <a:r>
              <a:rPr lang="en-US" altLang="ko-KR" sz="900" dirty="0">
                <a:solidFill>
                  <a:srgbClr val="0000FF"/>
                </a:solidFill>
                <a:highlight>
                  <a:srgbClr val="FFFF00"/>
                </a:highlight>
              </a:rPr>
              <a:t>to the </a:t>
            </a:r>
            <a:r>
              <a:rPr lang="en-US" altLang="ko-KR" sz="900" dirty="0">
                <a:solidFill>
                  <a:srgbClr val="0000FF"/>
                </a:solidFill>
              </a:rPr>
              <a:t>high-rate waveform with </a:t>
            </a:r>
            <a:r>
              <a:rPr lang="en-US" altLang="ko-KR" sz="900" dirty="0">
                <a:solidFill>
                  <a:srgbClr val="0000FF"/>
                </a:solidFill>
                <a:highlight>
                  <a:srgbClr val="FFFF00"/>
                </a:highlight>
              </a:rPr>
              <a:t>a</a:t>
            </a:r>
            <a:r>
              <a:rPr lang="en-US" altLang="ko-KR" sz="900" dirty="0">
                <a:solidFill>
                  <a:srgbClr val="0000FF"/>
                </a:solidFill>
              </a:rPr>
              <a:t> higher clock rate to generate the low-rate envelope of the </a:t>
            </a:r>
            <a:r>
              <a:rPr lang="en-US" altLang="ko-KR" sz="900" dirty="0">
                <a:solidFill>
                  <a:srgbClr val="0000FF"/>
                </a:solidFill>
                <a:highlight>
                  <a:srgbClr val="FFFF00"/>
                </a:highlight>
              </a:rPr>
              <a:t>hybrid modulation</a:t>
            </a:r>
            <a:r>
              <a:rPr lang="en-US" altLang="ko-KR" sz="900" dirty="0">
                <a:solidFill>
                  <a:srgbClr val="0000FF"/>
                </a:solidFill>
              </a:rPr>
              <a:t> output waveform.” </a:t>
            </a:r>
            <a:endParaRPr lang="ko-KR" altLang="en-US" sz="900"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313213" y="2311237"/>
            <a:ext cx="605333" cy="22714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1" name="TextBox 40">
            <a:extLst>
              <a:ext uri="{FF2B5EF4-FFF2-40B4-BE49-F238E27FC236}">
                <a16:creationId xmlns:a16="http://schemas.microsoft.com/office/drawing/2014/main" id="{212BDD47-F2DB-4448-8A72-A8965AF1080C}"/>
              </a:ext>
            </a:extLst>
          </p:cNvPr>
          <p:cNvSpPr txBox="1"/>
          <p:nvPr/>
        </p:nvSpPr>
        <p:spPr>
          <a:xfrm>
            <a:off x="5546054" y="2679984"/>
            <a:ext cx="942887" cy="261610"/>
          </a:xfrm>
          <a:prstGeom prst="rect">
            <a:avLst/>
          </a:prstGeom>
          <a:noFill/>
        </p:spPr>
        <p:txBody>
          <a:bodyPr wrap="none" rtlCol="0">
            <a:spAutoFit/>
          </a:bodyPr>
          <a:lstStyle/>
          <a:p>
            <a:r>
              <a:rPr lang="en-US" altLang="ko-KR" sz="1100" dirty="0">
                <a:solidFill>
                  <a:srgbClr val="0000FF"/>
                </a:solidFill>
              </a:rPr>
              <a:t>“REVISED”</a:t>
            </a:r>
            <a:endParaRPr lang="ko-KR" altLang="en-US" sz="1100" dirty="0">
              <a:solidFill>
                <a:srgbClr val="0000FF"/>
              </a:solidFill>
            </a:endParaRPr>
          </a:p>
        </p:txBody>
      </p:sp>
      <p:sp>
        <p:nvSpPr>
          <p:cNvPr id="42" name="화살표: 아래쪽 41">
            <a:extLst>
              <a:ext uri="{FF2B5EF4-FFF2-40B4-BE49-F238E27FC236}">
                <a16:creationId xmlns:a16="http://schemas.microsoft.com/office/drawing/2014/main" id="{60B4D3C0-0267-4382-AE3C-79A4E8DB3CD3}"/>
              </a:ext>
            </a:extLst>
          </p:cNvPr>
          <p:cNvSpPr/>
          <p:nvPr/>
        </p:nvSpPr>
        <p:spPr bwMode="auto">
          <a:xfrm rot="12866237" flipV="1">
            <a:off x="6122780" y="2530173"/>
            <a:ext cx="223988" cy="18141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7" name="TextBox 36">
            <a:extLst>
              <a:ext uri="{FF2B5EF4-FFF2-40B4-BE49-F238E27FC236}">
                <a16:creationId xmlns:a16="http://schemas.microsoft.com/office/drawing/2014/main" id="{99C0DE56-30D0-4614-93E9-0B44C015AF88}"/>
              </a:ext>
            </a:extLst>
          </p:cNvPr>
          <p:cNvSpPr txBox="1"/>
          <p:nvPr/>
        </p:nvSpPr>
        <p:spPr>
          <a:xfrm>
            <a:off x="2903380" y="4693212"/>
            <a:ext cx="3027239" cy="276999"/>
          </a:xfrm>
          <a:prstGeom prst="rect">
            <a:avLst/>
          </a:prstGeom>
          <a:noFill/>
        </p:spPr>
        <p:txBody>
          <a:bodyPr wrap="none" rtlCol="0">
            <a:spAutoFit/>
          </a:bodyPr>
          <a:lstStyle/>
          <a:p>
            <a:r>
              <a:rPr lang="en-US" altLang="ko-KR" dirty="0">
                <a:solidFill>
                  <a:srgbClr val="0000FF"/>
                </a:solidFill>
              </a:rPr>
              <a:t>“ Which comment is related to this change ? ”</a:t>
            </a:r>
            <a:endParaRPr lang="ko-KR" altLang="en-US" dirty="0">
              <a:solidFill>
                <a:srgbClr val="0000FF"/>
              </a:solidFill>
            </a:endParaRPr>
          </a:p>
        </p:txBody>
      </p:sp>
      <p:sp>
        <p:nvSpPr>
          <p:cNvPr id="23" name="화살표: 아래쪽 22">
            <a:extLst>
              <a:ext uri="{FF2B5EF4-FFF2-40B4-BE49-F238E27FC236}">
                <a16:creationId xmlns:a16="http://schemas.microsoft.com/office/drawing/2014/main" id="{8D2C7925-6565-49E0-B7BD-F9E2FA970029}"/>
              </a:ext>
            </a:extLst>
          </p:cNvPr>
          <p:cNvSpPr/>
          <p:nvPr/>
        </p:nvSpPr>
        <p:spPr bwMode="auto">
          <a:xfrm flipV="1">
            <a:off x="4312330" y="4432418"/>
            <a:ext cx="261167" cy="288032"/>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직사각형 23">
            <a:extLst>
              <a:ext uri="{FF2B5EF4-FFF2-40B4-BE49-F238E27FC236}">
                <a16:creationId xmlns:a16="http://schemas.microsoft.com/office/drawing/2014/main" id="{AB9F1E72-002C-4B13-8987-F8B64F0B4FB3}"/>
              </a:ext>
            </a:extLst>
          </p:cNvPr>
          <p:cNvSpPr/>
          <p:nvPr/>
        </p:nvSpPr>
        <p:spPr bwMode="auto">
          <a:xfrm>
            <a:off x="6069193" y="4074046"/>
            <a:ext cx="143662" cy="16671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화살표: 아래쪽 24">
            <a:extLst>
              <a:ext uri="{FF2B5EF4-FFF2-40B4-BE49-F238E27FC236}">
                <a16:creationId xmlns:a16="http://schemas.microsoft.com/office/drawing/2014/main" id="{AB7F99D1-5B53-4103-A1D6-D7E5C9562FD6}"/>
              </a:ext>
            </a:extLst>
          </p:cNvPr>
          <p:cNvSpPr/>
          <p:nvPr/>
        </p:nvSpPr>
        <p:spPr bwMode="auto">
          <a:xfrm rot="2895756" flipV="1">
            <a:off x="5695412" y="4118966"/>
            <a:ext cx="140425" cy="734516"/>
          </a:xfrm>
          <a:prstGeom prst="downArrow">
            <a:avLst>
              <a:gd name="adj1" fmla="val 39336"/>
              <a:gd name="adj2" fmla="val 46165"/>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23616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902933C1-8649-401C-A39C-7BE6E2083C36}"/>
              </a:ext>
            </a:extLst>
          </p:cNvPr>
          <p:cNvPicPr>
            <a:picLocks noChangeAspect="1"/>
          </p:cNvPicPr>
          <p:nvPr/>
        </p:nvPicPr>
        <p:blipFill>
          <a:blip r:embed="rId2"/>
          <a:stretch>
            <a:fillRect/>
          </a:stretch>
        </p:blipFill>
        <p:spPr>
          <a:xfrm>
            <a:off x="0" y="1690321"/>
            <a:ext cx="9144000" cy="1320544"/>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21</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I-36</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1152128"/>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current disposition detail does not say all of the changes related to this comment. So, the disposition detail should be changed to like this for convenience. For examples, 16.1, 16.1.1, 16.1.2. 16.1.3 and so on have been changed in D7 draft as well. </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4296779" y="1736836"/>
            <a:ext cx="2225454" cy="415498"/>
          </a:xfrm>
          <a:prstGeom prst="rect">
            <a:avLst/>
          </a:prstGeom>
          <a:ln>
            <a:solidFill>
              <a:srgbClr val="0000FF"/>
            </a:solidFill>
          </a:ln>
        </p:spPr>
        <p:txBody>
          <a:bodyPr wrap="square">
            <a:spAutoFit/>
          </a:bodyPr>
          <a:lstStyle/>
          <a:p>
            <a:r>
              <a:rPr lang="en-US" altLang="ko-KR" sz="1050" dirty="0">
                <a:solidFill>
                  <a:srgbClr val="0000FF"/>
                </a:solidFill>
              </a:rPr>
              <a:t>Change all of the sub-clause numbering style from “</a:t>
            </a:r>
            <a:r>
              <a:rPr lang="en-US" altLang="ko-KR" sz="1050" dirty="0" err="1">
                <a:solidFill>
                  <a:srgbClr val="0000FF"/>
                </a:solidFill>
              </a:rPr>
              <a:t>x.y</a:t>
            </a:r>
            <a:r>
              <a:rPr lang="en-US" altLang="ko-KR" sz="1050" dirty="0">
                <a:solidFill>
                  <a:srgbClr val="0000FF"/>
                </a:solidFill>
              </a:rPr>
              <a:t>.” to “</a:t>
            </a:r>
            <a:r>
              <a:rPr lang="en-US" altLang="ko-KR" sz="1050" dirty="0" err="1">
                <a:solidFill>
                  <a:srgbClr val="0000FF"/>
                </a:solidFill>
              </a:rPr>
              <a:t>x.y</a:t>
            </a:r>
            <a:r>
              <a:rPr lang="en-US" altLang="ko-KR" sz="1050" dirty="0">
                <a:solidFill>
                  <a:srgbClr val="0000FF"/>
                </a:solidFill>
              </a:rPr>
              <a:t>”</a:t>
            </a:r>
            <a:endParaRPr lang="ko-KR" altLang="en-US" sz="1050"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942122" y="1690320"/>
            <a:ext cx="2201878" cy="132054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화살표: 아래쪽 25">
            <a:extLst>
              <a:ext uri="{FF2B5EF4-FFF2-40B4-BE49-F238E27FC236}">
                <a16:creationId xmlns:a16="http://schemas.microsoft.com/office/drawing/2014/main" id="{3AA9197F-C178-4A2D-BBA5-1FA11DC8E0DA}"/>
              </a:ext>
            </a:extLst>
          </p:cNvPr>
          <p:cNvSpPr/>
          <p:nvPr/>
        </p:nvSpPr>
        <p:spPr bwMode="auto">
          <a:xfrm rot="5400000" flipV="1">
            <a:off x="6563621" y="1693397"/>
            <a:ext cx="337113" cy="398390"/>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93015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9223CA38-863B-41B5-B44E-54F32F94D26F}"/>
              </a:ext>
            </a:extLst>
          </p:cNvPr>
          <p:cNvPicPr>
            <a:picLocks noChangeAspect="1"/>
          </p:cNvPicPr>
          <p:nvPr/>
        </p:nvPicPr>
        <p:blipFill>
          <a:blip r:embed="rId2"/>
          <a:stretch>
            <a:fillRect/>
          </a:stretch>
        </p:blipFill>
        <p:spPr>
          <a:xfrm>
            <a:off x="0" y="1690320"/>
            <a:ext cx="9144000" cy="928987"/>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22</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I-37</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23528" y="3662630"/>
            <a:ext cx="8432878" cy="787201"/>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status on this comment should be changed to “REJECTED” because it is not a wrong comment. </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7027749" y="1892592"/>
            <a:ext cx="2016224" cy="276999"/>
          </a:xfrm>
          <a:prstGeom prst="rect">
            <a:avLst/>
          </a:prstGeom>
          <a:ln>
            <a:solidFill>
              <a:srgbClr val="0000FF"/>
            </a:solidFill>
          </a:ln>
        </p:spPr>
        <p:txBody>
          <a:bodyPr wrap="square">
            <a:spAutoFit/>
          </a:bodyPr>
          <a:lstStyle/>
          <a:p>
            <a:r>
              <a:rPr lang="en-US" altLang="ko-KR" dirty="0">
                <a:solidFill>
                  <a:srgbClr val="0000FF"/>
                </a:solidFill>
              </a:rPr>
              <a:t>This is not a wrong comment.</a:t>
            </a:r>
            <a:endParaRPr lang="ko-KR" altLang="en-US" dirty="0"/>
          </a:p>
        </p:txBody>
      </p:sp>
      <p:sp>
        <p:nvSpPr>
          <p:cNvPr id="14" name="화살표: 아래쪽 13">
            <a:extLst>
              <a:ext uri="{FF2B5EF4-FFF2-40B4-BE49-F238E27FC236}">
                <a16:creationId xmlns:a16="http://schemas.microsoft.com/office/drawing/2014/main" id="{F7A9F223-A63E-43D4-AE17-418A2358853D}"/>
              </a:ext>
            </a:extLst>
          </p:cNvPr>
          <p:cNvSpPr/>
          <p:nvPr/>
        </p:nvSpPr>
        <p:spPr bwMode="auto">
          <a:xfrm rot="10800000" flipV="1">
            <a:off x="6516216" y="2645904"/>
            <a:ext cx="341381" cy="299218"/>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3B39A975-BE8D-4A24-B85E-00DE0188F3D6}"/>
              </a:ext>
            </a:extLst>
          </p:cNvPr>
          <p:cNvSpPr txBox="1"/>
          <p:nvPr/>
        </p:nvSpPr>
        <p:spPr>
          <a:xfrm>
            <a:off x="6156176" y="2971719"/>
            <a:ext cx="1002197" cy="261610"/>
          </a:xfrm>
          <a:prstGeom prst="rect">
            <a:avLst/>
          </a:prstGeom>
          <a:noFill/>
        </p:spPr>
        <p:txBody>
          <a:bodyPr wrap="none" rtlCol="0">
            <a:spAutoFit/>
          </a:bodyPr>
          <a:lstStyle/>
          <a:p>
            <a:r>
              <a:rPr lang="en-US" altLang="ko-KR" sz="1100" dirty="0">
                <a:solidFill>
                  <a:srgbClr val="0000FF"/>
                </a:solidFill>
              </a:rPr>
              <a:t>“REJECTED”</a:t>
            </a:r>
            <a:endParaRPr lang="ko-KR" altLang="en-US" sz="1100" dirty="0">
              <a:solidFill>
                <a:srgbClr val="0000FF"/>
              </a:solidFill>
            </a:endParaRPr>
          </a:p>
        </p:txBody>
      </p:sp>
    </p:spTree>
    <p:extLst>
      <p:ext uri="{BB962C8B-B14F-4D97-AF65-F5344CB8AC3E}">
        <p14:creationId xmlns:p14="http://schemas.microsoft.com/office/powerpoint/2010/main" val="3713334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10ACF0A4-1AF7-4AD7-A383-3CEA56C300D0}"/>
              </a:ext>
            </a:extLst>
          </p:cNvPr>
          <p:cNvPicPr>
            <a:picLocks noChangeAspect="1"/>
          </p:cNvPicPr>
          <p:nvPr/>
        </p:nvPicPr>
        <p:blipFill>
          <a:blip r:embed="rId2"/>
          <a:stretch>
            <a:fillRect/>
          </a:stretch>
        </p:blipFill>
        <p:spPr>
          <a:xfrm>
            <a:off x="0" y="1686850"/>
            <a:ext cx="9144000" cy="1059506"/>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I-38</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5577858"/>
            <a:ext cx="8432878" cy="787201"/>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Re-specify the disposition detail in order to clarify the changes in Table 79a and Table 151e which means “what” has been changed to “what” and “what” has been added to these tables.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6948264" y="1705074"/>
            <a:ext cx="2195736" cy="1041282"/>
          </a:xfrm>
          <a:prstGeom prst="rect">
            <a:avLst/>
          </a:prstGeom>
          <a:ln>
            <a:solidFill>
              <a:srgbClr val="0000FF"/>
            </a:solidFill>
          </a:ln>
        </p:spPr>
        <p:txBody>
          <a:bodyPr wrap="square">
            <a:noAutofit/>
          </a:bodyPr>
          <a:lstStyle/>
          <a:p>
            <a:endParaRPr lang="ko-KR" altLang="en-US" dirty="0"/>
          </a:p>
        </p:txBody>
      </p:sp>
      <p:pic>
        <p:nvPicPr>
          <p:cNvPr id="10" name="그림 9">
            <a:extLst>
              <a:ext uri="{FF2B5EF4-FFF2-40B4-BE49-F238E27FC236}">
                <a16:creationId xmlns:a16="http://schemas.microsoft.com/office/drawing/2014/main" id="{C297BD8E-0DF9-409D-B972-9008B20CAB2A}"/>
              </a:ext>
            </a:extLst>
          </p:cNvPr>
          <p:cNvPicPr>
            <a:picLocks noChangeAspect="1"/>
          </p:cNvPicPr>
          <p:nvPr/>
        </p:nvPicPr>
        <p:blipFill>
          <a:blip r:embed="rId4"/>
          <a:stretch>
            <a:fillRect/>
          </a:stretch>
        </p:blipFill>
        <p:spPr>
          <a:xfrm>
            <a:off x="1331640" y="3303563"/>
            <a:ext cx="6682705" cy="634628"/>
          </a:xfrm>
          <a:prstGeom prst="rect">
            <a:avLst/>
          </a:prstGeom>
        </p:spPr>
      </p:pic>
      <p:sp>
        <p:nvSpPr>
          <p:cNvPr id="17" name="사각형: 둥근 모서리 16">
            <a:extLst>
              <a:ext uri="{FF2B5EF4-FFF2-40B4-BE49-F238E27FC236}">
                <a16:creationId xmlns:a16="http://schemas.microsoft.com/office/drawing/2014/main" id="{9D7DFA58-25AF-4416-AF6A-448EC076101F}"/>
              </a:ext>
            </a:extLst>
          </p:cNvPr>
          <p:cNvSpPr/>
          <p:nvPr/>
        </p:nvSpPr>
        <p:spPr bwMode="auto">
          <a:xfrm>
            <a:off x="3418954" y="2926939"/>
            <a:ext cx="2508076"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Table 79a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pic>
        <p:nvPicPr>
          <p:cNvPr id="12" name="그림 11">
            <a:extLst>
              <a:ext uri="{FF2B5EF4-FFF2-40B4-BE49-F238E27FC236}">
                <a16:creationId xmlns:a16="http://schemas.microsoft.com/office/drawing/2014/main" id="{ADD460C0-22F2-4315-9DEB-CEFF006D37F3}"/>
              </a:ext>
            </a:extLst>
          </p:cNvPr>
          <p:cNvPicPr>
            <a:picLocks noChangeAspect="1"/>
          </p:cNvPicPr>
          <p:nvPr/>
        </p:nvPicPr>
        <p:blipFill>
          <a:blip r:embed="rId5"/>
          <a:stretch>
            <a:fillRect/>
          </a:stretch>
        </p:blipFill>
        <p:spPr>
          <a:xfrm>
            <a:off x="3971453" y="4152456"/>
            <a:ext cx="3911153" cy="1394368"/>
          </a:xfrm>
          <a:prstGeom prst="rect">
            <a:avLst/>
          </a:prstGeom>
        </p:spPr>
      </p:pic>
      <p:sp>
        <p:nvSpPr>
          <p:cNvPr id="18" name="사각형: 둥근 모서리 17">
            <a:extLst>
              <a:ext uri="{FF2B5EF4-FFF2-40B4-BE49-F238E27FC236}">
                <a16:creationId xmlns:a16="http://schemas.microsoft.com/office/drawing/2014/main" id="{E2022801-6A5C-4E69-A678-3E56BCD9E1EE}"/>
              </a:ext>
            </a:extLst>
          </p:cNvPr>
          <p:cNvSpPr/>
          <p:nvPr/>
        </p:nvSpPr>
        <p:spPr bwMode="auto">
          <a:xfrm>
            <a:off x="1547664" y="4404417"/>
            <a:ext cx="2508076"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Table 151e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1EBC63AE-EE5C-43CC-AF9A-274887114DB4}"/>
              </a:ext>
            </a:extLst>
          </p:cNvPr>
          <p:cNvSpPr txBox="1"/>
          <p:nvPr/>
        </p:nvSpPr>
        <p:spPr>
          <a:xfrm>
            <a:off x="7407431" y="2753992"/>
            <a:ext cx="1277401" cy="307777"/>
          </a:xfrm>
          <a:prstGeom prst="rect">
            <a:avLst/>
          </a:prstGeom>
          <a:noFill/>
        </p:spPr>
        <p:txBody>
          <a:bodyPr wrap="none" rtlCol="0">
            <a:spAutoFit/>
          </a:bodyPr>
          <a:lstStyle/>
          <a:p>
            <a:r>
              <a:rPr lang="en-US" altLang="ko-KR" sz="1400" dirty="0">
                <a:solidFill>
                  <a:srgbClr val="0000FF"/>
                </a:solidFill>
              </a:rPr>
              <a:t>“It’s not clear.”</a:t>
            </a:r>
            <a:endParaRPr lang="ko-KR" altLang="en-US" sz="1400" dirty="0">
              <a:solidFill>
                <a:srgbClr val="0000FF"/>
              </a:solidFill>
            </a:endParaRPr>
          </a:p>
        </p:txBody>
      </p:sp>
    </p:spTree>
    <p:extLst>
      <p:ext uri="{BB962C8B-B14F-4D97-AF65-F5344CB8AC3E}">
        <p14:creationId xmlns:p14="http://schemas.microsoft.com/office/powerpoint/2010/main" val="1570147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262E4D82-DF71-45E7-9AD7-91F1DD2B80B4}"/>
              </a:ext>
            </a:extLst>
          </p:cNvPr>
          <p:cNvPicPr>
            <a:picLocks noChangeAspect="1"/>
          </p:cNvPicPr>
          <p:nvPr/>
        </p:nvPicPr>
        <p:blipFill>
          <a:blip r:embed="rId2"/>
          <a:stretch>
            <a:fillRect/>
          </a:stretch>
        </p:blipFill>
        <p:spPr>
          <a:xfrm>
            <a:off x="0" y="1690668"/>
            <a:ext cx="9144000" cy="1059506"/>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I-39</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79512" y="5577858"/>
            <a:ext cx="8432878" cy="787201"/>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Re-specify the disposition detail in order to clarify the changes in Table 79a and Table 151f which means “what” has been changed to “what” and “what” has been added to these tables.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6948264" y="1705074"/>
            <a:ext cx="2195736" cy="1041282"/>
          </a:xfrm>
          <a:prstGeom prst="rect">
            <a:avLst/>
          </a:prstGeom>
          <a:ln>
            <a:solidFill>
              <a:srgbClr val="0000FF"/>
            </a:solidFill>
          </a:ln>
        </p:spPr>
        <p:txBody>
          <a:bodyPr wrap="square">
            <a:noAutofit/>
          </a:bodyPr>
          <a:lstStyle/>
          <a:p>
            <a:endParaRPr lang="ko-KR" altLang="en-US" dirty="0"/>
          </a:p>
        </p:txBody>
      </p:sp>
      <p:sp>
        <p:nvSpPr>
          <p:cNvPr id="17" name="사각형: 둥근 모서리 16">
            <a:extLst>
              <a:ext uri="{FF2B5EF4-FFF2-40B4-BE49-F238E27FC236}">
                <a16:creationId xmlns:a16="http://schemas.microsoft.com/office/drawing/2014/main" id="{9D7DFA58-25AF-4416-AF6A-448EC076101F}"/>
              </a:ext>
            </a:extLst>
          </p:cNvPr>
          <p:cNvSpPr/>
          <p:nvPr/>
        </p:nvSpPr>
        <p:spPr bwMode="auto">
          <a:xfrm>
            <a:off x="3418954" y="2926939"/>
            <a:ext cx="2508076"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Table 79a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8" name="사각형: 둥근 모서리 17">
            <a:extLst>
              <a:ext uri="{FF2B5EF4-FFF2-40B4-BE49-F238E27FC236}">
                <a16:creationId xmlns:a16="http://schemas.microsoft.com/office/drawing/2014/main" id="{E2022801-6A5C-4E69-A678-3E56BCD9E1EE}"/>
              </a:ext>
            </a:extLst>
          </p:cNvPr>
          <p:cNvSpPr/>
          <p:nvPr/>
        </p:nvSpPr>
        <p:spPr bwMode="auto">
          <a:xfrm>
            <a:off x="1547664" y="4404417"/>
            <a:ext cx="2508076"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Table 151f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1EBC63AE-EE5C-43CC-AF9A-274887114DB4}"/>
              </a:ext>
            </a:extLst>
          </p:cNvPr>
          <p:cNvSpPr txBox="1"/>
          <p:nvPr/>
        </p:nvSpPr>
        <p:spPr>
          <a:xfrm>
            <a:off x="7407431" y="2753992"/>
            <a:ext cx="1277401" cy="307777"/>
          </a:xfrm>
          <a:prstGeom prst="rect">
            <a:avLst/>
          </a:prstGeom>
          <a:noFill/>
        </p:spPr>
        <p:txBody>
          <a:bodyPr wrap="none" rtlCol="0">
            <a:spAutoFit/>
          </a:bodyPr>
          <a:lstStyle/>
          <a:p>
            <a:r>
              <a:rPr lang="en-US" altLang="ko-KR" sz="1400" dirty="0">
                <a:solidFill>
                  <a:srgbClr val="0000FF"/>
                </a:solidFill>
              </a:rPr>
              <a:t>“It’s not clear.”</a:t>
            </a:r>
            <a:endParaRPr lang="ko-KR" altLang="en-US" sz="1400" dirty="0">
              <a:solidFill>
                <a:srgbClr val="0000FF"/>
              </a:solidFill>
            </a:endParaRPr>
          </a:p>
        </p:txBody>
      </p:sp>
      <p:pic>
        <p:nvPicPr>
          <p:cNvPr id="13" name="그림 12">
            <a:extLst>
              <a:ext uri="{FF2B5EF4-FFF2-40B4-BE49-F238E27FC236}">
                <a16:creationId xmlns:a16="http://schemas.microsoft.com/office/drawing/2014/main" id="{C6FD2B0B-E568-4201-A744-2BD3CA7E4987}"/>
              </a:ext>
            </a:extLst>
          </p:cNvPr>
          <p:cNvPicPr>
            <a:picLocks noChangeAspect="1"/>
          </p:cNvPicPr>
          <p:nvPr/>
        </p:nvPicPr>
        <p:blipFill>
          <a:blip r:embed="rId4"/>
          <a:stretch>
            <a:fillRect/>
          </a:stretch>
        </p:blipFill>
        <p:spPr>
          <a:xfrm>
            <a:off x="1577988" y="3297272"/>
            <a:ext cx="6255419" cy="729203"/>
          </a:xfrm>
          <a:prstGeom prst="rect">
            <a:avLst/>
          </a:prstGeom>
        </p:spPr>
      </p:pic>
      <p:pic>
        <p:nvPicPr>
          <p:cNvPr id="14" name="그림 13">
            <a:extLst>
              <a:ext uri="{FF2B5EF4-FFF2-40B4-BE49-F238E27FC236}">
                <a16:creationId xmlns:a16="http://schemas.microsoft.com/office/drawing/2014/main" id="{74E850D4-886D-4E20-B4B1-CD5138A71C57}"/>
              </a:ext>
            </a:extLst>
          </p:cNvPr>
          <p:cNvPicPr>
            <a:picLocks noChangeAspect="1"/>
          </p:cNvPicPr>
          <p:nvPr/>
        </p:nvPicPr>
        <p:blipFill>
          <a:blip r:embed="rId5"/>
          <a:stretch>
            <a:fillRect/>
          </a:stretch>
        </p:blipFill>
        <p:spPr>
          <a:xfrm>
            <a:off x="4126830" y="4136829"/>
            <a:ext cx="3600400" cy="1385128"/>
          </a:xfrm>
          <a:prstGeom prst="rect">
            <a:avLst/>
          </a:prstGeom>
        </p:spPr>
      </p:pic>
    </p:spTree>
    <p:extLst>
      <p:ext uri="{BB962C8B-B14F-4D97-AF65-F5344CB8AC3E}">
        <p14:creationId xmlns:p14="http://schemas.microsoft.com/office/powerpoint/2010/main" val="644772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a:extLst>
              <a:ext uri="{FF2B5EF4-FFF2-40B4-BE49-F238E27FC236}">
                <a16:creationId xmlns:a16="http://schemas.microsoft.com/office/drawing/2014/main" id="{A615B37F-AF65-415D-96B8-93BC370AFD72}"/>
              </a:ext>
            </a:extLst>
          </p:cNvPr>
          <p:cNvPicPr>
            <a:picLocks noChangeAspect="1"/>
          </p:cNvPicPr>
          <p:nvPr/>
        </p:nvPicPr>
        <p:blipFill>
          <a:blip r:embed="rId2"/>
          <a:stretch>
            <a:fillRect/>
          </a:stretch>
        </p:blipFill>
        <p:spPr>
          <a:xfrm>
            <a:off x="0" y="1680033"/>
            <a:ext cx="9144000" cy="2495214"/>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I-44</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5796882"/>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details do not match exactly the sentences in D7 redline. So, we need to check again the disposition details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412421" y="1823670"/>
            <a:ext cx="245941"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2792335" y="2000420"/>
            <a:ext cx="3504486" cy="276999"/>
          </a:xfrm>
          <a:prstGeom prst="rect">
            <a:avLst/>
          </a:prstGeom>
          <a:noFill/>
        </p:spPr>
        <p:txBody>
          <a:bodyPr wrap="none" rtlCol="0">
            <a:spAutoFit/>
          </a:bodyPr>
          <a:lstStyle/>
          <a:p>
            <a:r>
              <a:rPr lang="en-US" altLang="ko-KR" dirty="0">
                <a:solidFill>
                  <a:srgbClr val="0000FF"/>
                </a:solidFill>
              </a:rPr>
              <a:t>“Change all of the text in 16.2.7 as indicated below: ”</a:t>
            </a:r>
            <a:endParaRPr lang="ko-KR" altLang="en-US" dirty="0">
              <a:solidFill>
                <a:srgbClr val="0000FF"/>
              </a:solidFill>
            </a:endParaRPr>
          </a:p>
        </p:txBody>
      </p:sp>
      <p:sp>
        <p:nvSpPr>
          <p:cNvPr id="21" name="직사각형 20">
            <a:extLst>
              <a:ext uri="{FF2B5EF4-FFF2-40B4-BE49-F238E27FC236}">
                <a16:creationId xmlns:a16="http://schemas.microsoft.com/office/drawing/2014/main" id="{5CE9DC9F-8ABA-4DDE-A2DA-23B8E1980A3D}"/>
              </a:ext>
            </a:extLst>
          </p:cNvPr>
          <p:cNvSpPr/>
          <p:nvPr/>
        </p:nvSpPr>
        <p:spPr bwMode="auto">
          <a:xfrm>
            <a:off x="6873116" y="1675324"/>
            <a:ext cx="2270884" cy="28473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6" name="그림 5">
            <a:extLst>
              <a:ext uri="{FF2B5EF4-FFF2-40B4-BE49-F238E27FC236}">
                <a16:creationId xmlns:a16="http://schemas.microsoft.com/office/drawing/2014/main" id="{89D1529A-2878-45DC-8033-B08706D40063}"/>
              </a:ext>
            </a:extLst>
          </p:cNvPr>
          <p:cNvPicPr>
            <a:picLocks noChangeAspect="1"/>
          </p:cNvPicPr>
          <p:nvPr/>
        </p:nvPicPr>
        <p:blipFill>
          <a:blip r:embed="rId4"/>
          <a:stretch>
            <a:fillRect/>
          </a:stretch>
        </p:blipFill>
        <p:spPr>
          <a:xfrm>
            <a:off x="3470276" y="4263520"/>
            <a:ext cx="3540124" cy="1381833"/>
          </a:xfrm>
          <a:prstGeom prst="rect">
            <a:avLst/>
          </a:prstGeom>
        </p:spPr>
      </p:pic>
      <p:sp>
        <p:nvSpPr>
          <p:cNvPr id="17" name="사각형: 둥근 모서리 16">
            <a:extLst>
              <a:ext uri="{FF2B5EF4-FFF2-40B4-BE49-F238E27FC236}">
                <a16:creationId xmlns:a16="http://schemas.microsoft.com/office/drawing/2014/main" id="{545A9546-C385-46EC-9397-90882F44DFA7}"/>
              </a:ext>
            </a:extLst>
          </p:cNvPr>
          <p:cNvSpPr/>
          <p:nvPr/>
        </p:nvSpPr>
        <p:spPr bwMode="auto">
          <a:xfrm>
            <a:off x="879562" y="4266231"/>
            <a:ext cx="2508076"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Table 115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73702" y="1958921"/>
            <a:ext cx="2270884" cy="24594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화살표: 아래쪽 18">
            <a:extLst>
              <a:ext uri="{FF2B5EF4-FFF2-40B4-BE49-F238E27FC236}">
                <a16:creationId xmlns:a16="http://schemas.microsoft.com/office/drawing/2014/main" id="{D179BF5E-304D-4D21-A3D6-287FA5B00F60}"/>
              </a:ext>
            </a:extLst>
          </p:cNvPr>
          <p:cNvSpPr/>
          <p:nvPr/>
        </p:nvSpPr>
        <p:spPr bwMode="auto">
          <a:xfrm rot="5400000" flipV="1">
            <a:off x="6606298" y="2970400"/>
            <a:ext cx="80489" cy="8367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BFEB294F-CDB6-4C0C-BA2B-84524813CAF0}"/>
              </a:ext>
            </a:extLst>
          </p:cNvPr>
          <p:cNvSpPr txBox="1"/>
          <p:nvPr/>
        </p:nvSpPr>
        <p:spPr>
          <a:xfrm>
            <a:off x="6948264" y="3204090"/>
            <a:ext cx="407484" cy="369332"/>
          </a:xfrm>
          <a:prstGeom prst="rect">
            <a:avLst/>
          </a:prstGeom>
          <a:noFill/>
        </p:spPr>
        <p:txBody>
          <a:bodyPr wrap="none" rtlCol="0">
            <a:spAutoFit/>
          </a:bodyPr>
          <a:lstStyle/>
          <a:p>
            <a:r>
              <a:rPr lang="en-US" altLang="ko-KR" sz="1800" b="1" dirty="0">
                <a:solidFill>
                  <a:srgbClr val="0000FF"/>
                </a:solidFill>
                <a:latin typeface="맑은 고딕" panose="020B0503020000020004" pitchFamily="50" charset="-127"/>
                <a:ea typeface="맑은 고딕" panose="020B0503020000020004" pitchFamily="50" charset="-127"/>
              </a:rPr>
              <a:t>∨</a:t>
            </a:r>
            <a:r>
              <a:rPr lang="en-US" altLang="ko-KR" sz="1800" b="1" dirty="0">
                <a:solidFill>
                  <a:srgbClr val="0000FF"/>
                </a:solidFill>
              </a:rPr>
              <a:t> </a:t>
            </a:r>
            <a:endParaRPr lang="ko-KR" altLang="en-US" sz="1800" b="1" dirty="0">
              <a:solidFill>
                <a:srgbClr val="0000FF"/>
              </a:solidFill>
            </a:endParaRPr>
          </a:p>
        </p:txBody>
      </p:sp>
      <p:sp>
        <p:nvSpPr>
          <p:cNvPr id="22" name="TextBox 21">
            <a:extLst>
              <a:ext uri="{FF2B5EF4-FFF2-40B4-BE49-F238E27FC236}">
                <a16:creationId xmlns:a16="http://schemas.microsoft.com/office/drawing/2014/main" id="{1E13D0DF-149D-4410-8EBB-8599BC5B2D5B}"/>
              </a:ext>
            </a:extLst>
          </p:cNvPr>
          <p:cNvSpPr txBox="1"/>
          <p:nvPr/>
        </p:nvSpPr>
        <p:spPr>
          <a:xfrm>
            <a:off x="5738533" y="3250256"/>
            <a:ext cx="511679" cy="276999"/>
          </a:xfrm>
          <a:prstGeom prst="rect">
            <a:avLst/>
          </a:prstGeom>
          <a:noFill/>
        </p:spPr>
        <p:txBody>
          <a:bodyPr wrap="none" rtlCol="0">
            <a:spAutoFit/>
          </a:bodyPr>
          <a:lstStyle/>
          <a:p>
            <a:r>
              <a:rPr lang="en-US" altLang="ko-KR" dirty="0">
                <a:solidFill>
                  <a:srgbClr val="0000FF"/>
                </a:solidFill>
              </a:rPr>
              <a:t>“the”</a:t>
            </a:r>
            <a:endParaRPr lang="ko-KR" altLang="en-US" dirty="0">
              <a:solidFill>
                <a:srgbClr val="0000FF"/>
              </a:solidFill>
            </a:endParaRPr>
          </a:p>
        </p:txBody>
      </p:sp>
      <p:sp>
        <p:nvSpPr>
          <p:cNvPr id="23" name="직사각형 22">
            <a:extLst>
              <a:ext uri="{FF2B5EF4-FFF2-40B4-BE49-F238E27FC236}">
                <a16:creationId xmlns:a16="http://schemas.microsoft.com/office/drawing/2014/main" id="{35890627-97AE-4FB1-B786-7B675E274889}"/>
              </a:ext>
            </a:extLst>
          </p:cNvPr>
          <p:cNvSpPr/>
          <p:nvPr/>
        </p:nvSpPr>
        <p:spPr bwMode="auto">
          <a:xfrm>
            <a:off x="7608776" y="3629402"/>
            <a:ext cx="407484" cy="14361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화살표: 아래쪽 23">
            <a:extLst>
              <a:ext uri="{FF2B5EF4-FFF2-40B4-BE49-F238E27FC236}">
                <a16:creationId xmlns:a16="http://schemas.microsoft.com/office/drawing/2014/main" id="{FBB09A0C-B598-4102-877E-2AED0F6A92EE}"/>
              </a:ext>
            </a:extLst>
          </p:cNvPr>
          <p:cNvSpPr/>
          <p:nvPr/>
        </p:nvSpPr>
        <p:spPr bwMode="auto">
          <a:xfrm rot="5400000" flipV="1">
            <a:off x="6872945" y="3098744"/>
            <a:ext cx="80493" cy="1370011"/>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5368CA0D-EF26-4C3E-A3F6-A7C0656A31DF}"/>
              </a:ext>
            </a:extLst>
          </p:cNvPr>
          <p:cNvSpPr txBox="1"/>
          <p:nvPr/>
        </p:nvSpPr>
        <p:spPr>
          <a:xfrm>
            <a:off x="5481484" y="3625511"/>
            <a:ext cx="793807" cy="276999"/>
          </a:xfrm>
          <a:prstGeom prst="rect">
            <a:avLst/>
          </a:prstGeom>
          <a:noFill/>
        </p:spPr>
        <p:txBody>
          <a:bodyPr wrap="none" rtlCol="0">
            <a:spAutoFit/>
          </a:bodyPr>
          <a:lstStyle/>
          <a:p>
            <a:r>
              <a:rPr lang="en-US" altLang="ko-KR" dirty="0">
                <a:solidFill>
                  <a:srgbClr val="0000FF"/>
                </a:solidFill>
              </a:rPr>
              <a:t>“number”</a:t>
            </a:r>
            <a:endParaRPr lang="ko-KR" altLang="en-US" dirty="0">
              <a:solidFill>
                <a:srgbClr val="0000FF"/>
              </a:solidFill>
            </a:endParaRPr>
          </a:p>
        </p:txBody>
      </p:sp>
      <p:sp>
        <p:nvSpPr>
          <p:cNvPr id="26" name="직사각형 25">
            <a:extLst>
              <a:ext uri="{FF2B5EF4-FFF2-40B4-BE49-F238E27FC236}">
                <a16:creationId xmlns:a16="http://schemas.microsoft.com/office/drawing/2014/main" id="{D5F005A3-9089-49B1-BAC8-5B20D7D32EBC}"/>
              </a:ext>
            </a:extLst>
          </p:cNvPr>
          <p:cNvSpPr/>
          <p:nvPr/>
        </p:nvSpPr>
        <p:spPr bwMode="auto">
          <a:xfrm>
            <a:off x="3454396" y="4229388"/>
            <a:ext cx="3562223" cy="48768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화살표: 아래쪽 28">
            <a:extLst>
              <a:ext uri="{FF2B5EF4-FFF2-40B4-BE49-F238E27FC236}">
                <a16:creationId xmlns:a16="http://schemas.microsoft.com/office/drawing/2014/main" id="{255FA3E4-F826-4124-A7F2-622215F6ADE9}"/>
              </a:ext>
            </a:extLst>
          </p:cNvPr>
          <p:cNvSpPr/>
          <p:nvPr/>
        </p:nvSpPr>
        <p:spPr bwMode="auto">
          <a:xfrm rot="16200000" flipH="1" flipV="1">
            <a:off x="7045767" y="4416579"/>
            <a:ext cx="277413" cy="23914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TextBox 30">
            <a:extLst>
              <a:ext uri="{FF2B5EF4-FFF2-40B4-BE49-F238E27FC236}">
                <a16:creationId xmlns:a16="http://schemas.microsoft.com/office/drawing/2014/main" id="{FF1A2A4E-C4D3-4A26-B960-DA17ADAEF904}"/>
              </a:ext>
            </a:extLst>
          </p:cNvPr>
          <p:cNvSpPr txBox="1"/>
          <p:nvPr/>
        </p:nvSpPr>
        <p:spPr>
          <a:xfrm>
            <a:off x="7304047" y="4397860"/>
            <a:ext cx="1806905" cy="276999"/>
          </a:xfrm>
          <a:prstGeom prst="rect">
            <a:avLst/>
          </a:prstGeom>
          <a:noFill/>
        </p:spPr>
        <p:txBody>
          <a:bodyPr wrap="none" rtlCol="0">
            <a:spAutoFit/>
          </a:bodyPr>
          <a:lstStyle/>
          <a:p>
            <a:r>
              <a:rPr lang="en-US" altLang="ko-KR" dirty="0">
                <a:solidFill>
                  <a:srgbClr val="0000FF"/>
                </a:solidFill>
              </a:rPr>
              <a:t>What makes this change ?</a:t>
            </a:r>
            <a:endParaRPr lang="ko-KR" altLang="en-US" dirty="0">
              <a:solidFill>
                <a:srgbClr val="0000FF"/>
              </a:solidFill>
            </a:endParaRPr>
          </a:p>
        </p:txBody>
      </p:sp>
      <p:sp>
        <p:nvSpPr>
          <p:cNvPr id="7" name="직사각형 6">
            <a:extLst>
              <a:ext uri="{FF2B5EF4-FFF2-40B4-BE49-F238E27FC236}">
                <a16:creationId xmlns:a16="http://schemas.microsoft.com/office/drawing/2014/main" id="{96FC73A8-C78D-4052-A947-898AD2D0D639}"/>
              </a:ext>
            </a:extLst>
          </p:cNvPr>
          <p:cNvSpPr/>
          <p:nvPr/>
        </p:nvSpPr>
        <p:spPr>
          <a:xfrm>
            <a:off x="1374628" y="1699903"/>
            <a:ext cx="4896544" cy="276999"/>
          </a:xfrm>
          <a:prstGeom prst="rect">
            <a:avLst/>
          </a:prstGeom>
        </p:spPr>
        <p:txBody>
          <a:bodyPr wrap="square">
            <a:spAutoFit/>
          </a:bodyPr>
          <a:lstStyle/>
          <a:p>
            <a:r>
              <a:rPr lang="en-US" altLang="ko-KR" dirty="0">
                <a:solidFill>
                  <a:srgbClr val="0000FF"/>
                </a:solidFill>
              </a:rPr>
              <a:t>Re-specify the disposition detail in order to clarify the changes in Table 115 </a:t>
            </a:r>
            <a:endParaRPr lang="ko-KR" altLang="en-US" dirty="0">
              <a:solidFill>
                <a:srgbClr val="0000FF"/>
              </a:solidFill>
            </a:endParaRPr>
          </a:p>
        </p:txBody>
      </p:sp>
      <p:sp>
        <p:nvSpPr>
          <p:cNvPr id="32" name="화살표: 아래쪽 31">
            <a:extLst>
              <a:ext uri="{FF2B5EF4-FFF2-40B4-BE49-F238E27FC236}">
                <a16:creationId xmlns:a16="http://schemas.microsoft.com/office/drawing/2014/main" id="{0F1399FA-A319-4F40-BF26-ECA6E06E26BF}"/>
              </a:ext>
            </a:extLst>
          </p:cNvPr>
          <p:cNvSpPr/>
          <p:nvPr/>
        </p:nvSpPr>
        <p:spPr bwMode="auto">
          <a:xfrm rot="5400000" flipV="1">
            <a:off x="6412422" y="1522725"/>
            <a:ext cx="245941"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5404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a:extLst>
              <a:ext uri="{FF2B5EF4-FFF2-40B4-BE49-F238E27FC236}">
                <a16:creationId xmlns:a16="http://schemas.microsoft.com/office/drawing/2014/main" id="{AA239F8F-5F96-401F-BBA2-602FF1E433BE}"/>
              </a:ext>
            </a:extLst>
          </p:cNvPr>
          <p:cNvPicPr>
            <a:picLocks noChangeAspect="1"/>
          </p:cNvPicPr>
          <p:nvPr/>
        </p:nvPicPr>
        <p:blipFill>
          <a:blip r:embed="rId2"/>
          <a:stretch>
            <a:fillRect/>
          </a:stretch>
        </p:blipFill>
        <p:spPr>
          <a:xfrm>
            <a:off x="0" y="1689189"/>
            <a:ext cx="9144000" cy="928987"/>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I-45</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3429000"/>
            <a:ext cx="8432878" cy="1152128"/>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in order to clarify the changes in Table 151c, which means “what” has been changed to “what”.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11" name="직사각형 10">
            <a:extLst>
              <a:ext uri="{FF2B5EF4-FFF2-40B4-BE49-F238E27FC236}">
                <a16:creationId xmlns:a16="http://schemas.microsoft.com/office/drawing/2014/main" id="{305860F1-3B68-40CE-9E1A-12B33FA0F342}"/>
              </a:ext>
            </a:extLst>
          </p:cNvPr>
          <p:cNvSpPr/>
          <p:nvPr/>
        </p:nvSpPr>
        <p:spPr>
          <a:xfrm>
            <a:off x="4033465" y="1738121"/>
            <a:ext cx="2448272" cy="461665"/>
          </a:xfrm>
          <a:prstGeom prst="rect">
            <a:avLst/>
          </a:prstGeom>
          <a:ln>
            <a:solidFill>
              <a:srgbClr val="0000FF"/>
            </a:solidFill>
          </a:ln>
        </p:spPr>
        <p:txBody>
          <a:bodyPr wrap="square">
            <a:spAutoFit/>
          </a:bodyPr>
          <a:lstStyle/>
          <a:p>
            <a:r>
              <a:rPr lang="en-US" altLang="ko-KR" dirty="0">
                <a:solidFill>
                  <a:srgbClr val="0000FF"/>
                </a:solidFill>
              </a:rPr>
              <a:t>Change the power levels for Mode 2</a:t>
            </a:r>
          </a:p>
          <a:p>
            <a:r>
              <a:rPr lang="en-US" altLang="ko-KR" dirty="0">
                <a:solidFill>
                  <a:srgbClr val="0000FF"/>
                </a:solidFill>
              </a:rPr>
              <a:t> in Table 151c from “2” to “3”.</a:t>
            </a:r>
            <a:endParaRPr lang="ko-KR" altLang="en-US" dirty="0"/>
          </a:p>
        </p:txBody>
      </p:sp>
      <p:sp>
        <p:nvSpPr>
          <p:cNvPr id="40" name="직사각형 39">
            <a:extLst>
              <a:ext uri="{FF2B5EF4-FFF2-40B4-BE49-F238E27FC236}">
                <a16:creationId xmlns:a16="http://schemas.microsoft.com/office/drawing/2014/main" id="{4FA585A5-6F01-4C7E-980C-6464A58CC54B}"/>
              </a:ext>
            </a:extLst>
          </p:cNvPr>
          <p:cNvSpPr/>
          <p:nvPr/>
        </p:nvSpPr>
        <p:spPr bwMode="auto">
          <a:xfrm>
            <a:off x="6942122" y="1820967"/>
            <a:ext cx="2201878" cy="78279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화살표: 아래쪽 25">
            <a:extLst>
              <a:ext uri="{FF2B5EF4-FFF2-40B4-BE49-F238E27FC236}">
                <a16:creationId xmlns:a16="http://schemas.microsoft.com/office/drawing/2014/main" id="{3AA9197F-C178-4A2D-BBA5-1FA11DC8E0DA}"/>
              </a:ext>
            </a:extLst>
          </p:cNvPr>
          <p:cNvSpPr/>
          <p:nvPr/>
        </p:nvSpPr>
        <p:spPr bwMode="auto">
          <a:xfrm rot="5400000" flipV="1">
            <a:off x="6546855" y="1726492"/>
            <a:ext cx="337113" cy="398390"/>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57114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그림 10">
            <a:extLst>
              <a:ext uri="{FF2B5EF4-FFF2-40B4-BE49-F238E27FC236}">
                <a16:creationId xmlns:a16="http://schemas.microsoft.com/office/drawing/2014/main" id="{A75EF0B9-1687-45AD-ADAF-C16A7AF2C38C}"/>
              </a:ext>
            </a:extLst>
          </p:cNvPr>
          <p:cNvPicPr>
            <a:picLocks noChangeAspect="1"/>
          </p:cNvPicPr>
          <p:nvPr/>
        </p:nvPicPr>
        <p:blipFill>
          <a:blip r:embed="rId2"/>
          <a:stretch>
            <a:fillRect/>
          </a:stretch>
        </p:blipFill>
        <p:spPr>
          <a:xfrm>
            <a:off x="0" y="1675476"/>
            <a:ext cx="9144000" cy="3408846"/>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I-48</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34426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412421" y="1643282"/>
            <a:ext cx="245941"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2792335" y="1820032"/>
            <a:ext cx="3616696" cy="276999"/>
          </a:xfrm>
          <a:prstGeom prst="rect">
            <a:avLst/>
          </a:prstGeom>
          <a:noFill/>
        </p:spPr>
        <p:txBody>
          <a:bodyPr wrap="none" rtlCol="0">
            <a:spAutoFit/>
          </a:bodyPr>
          <a:lstStyle/>
          <a:p>
            <a:r>
              <a:rPr lang="en-US" altLang="ko-KR" dirty="0">
                <a:solidFill>
                  <a:srgbClr val="0000FF"/>
                </a:solidFill>
              </a:rPr>
              <a:t>“Change all of the text in 16.4.3 as indicated below: ”</a:t>
            </a:r>
            <a:endParaRPr lang="ko-KR" altLang="en-US" dirty="0">
              <a:solidFill>
                <a:srgbClr val="0000FF"/>
              </a:solidFill>
            </a:endParaRPr>
          </a:p>
        </p:txBody>
      </p:sp>
      <p:sp>
        <p:nvSpPr>
          <p:cNvPr id="18" name="직사각형 17">
            <a:extLst>
              <a:ext uri="{FF2B5EF4-FFF2-40B4-BE49-F238E27FC236}">
                <a16:creationId xmlns:a16="http://schemas.microsoft.com/office/drawing/2014/main" id="{5E558E5C-BA5E-4DFD-9668-DC788B6A27BC}"/>
              </a:ext>
            </a:extLst>
          </p:cNvPr>
          <p:cNvSpPr/>
          <p:nvPr/>
        </p:nvSpPr>
        <p:spPr bwMode="auto">
          <a:xfrm>
            <a:off x="6863042" y="1795185"/>
            <a:ext cx="2270884" cy="27699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화살표: 아래쪽 18">
            <a:extLst>
              <a:ext uri="{FF2B5EF4-FFF2-40B4-BE49-F238E27FC236}">
                <a16:creationId xmlns:a16="http://schemas.microsoft.com/office/drawing/2014/main" id="{D179BF5E-304D-4D21-A3D6-287FA5B00F60}"/>
              </a:ext>
            </a:extLst>
          </p:cNvPr>
          <p:cNvSpPr/>
          <p:nvPr/>
        </p:nvSpPr>
        <p:spPr bwMode="auto">
          <a:xfrm rot="5400000" flipV="1">
            <a:off x="6847738" y="2191408"/>
            <a:ext cx="89999" cy="106440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BFEB294F-CDB6-4C0C-BA2B-84524813CAF0}"/>
              </a:ext>
            </a:extLst>
          </p:cNvPr>
          <p:cNvSpPr txBox="1"/>
          <p:nvPr/>
        </p:nvSpPr>
        <p:spPr>
          <a:xfrm>
            <a:off x="7308304" y="2559066"/>
            <a:ext cx="407484" cy="369332"/>
          </a:xfrm>
          <a:prstGeom prst="rect">
            <a:avLst/>
          </a:prstGeom>
          <a:noFill/>
        </p:spPr>
        <p:txBody>
          <a:bodyPr wrap="none" rtlCol="0">
            <a:spAutoFit/>
          </a:bodyPr>
          <a:lstStyle/>
          <a:p>
            <a:r>
              <a:rPr lang="en-US" altLang="ko-KR" sz="1800" b="1" dirty="0">
                <a:solidFill>
                  <a:srgbClr val="0000FF"/>
                </a:solidFill>
                <a:latin typeface="맑은 고딕" panose="020B0503020000020004" pitchFamily="50" charset="-127"/>
                <a:ea typeface="맑은 고딕" panose="020B0503020000020004" pitchFamily="50" charset="-127"/>
              </a:rPr>
              <a:t>∨</a:t>
            </a:r>
            <a:r>
              <a:rPr lang="en-US" altLang="ko-KR" sz="1800" b="1" dirty="0">
                <a:solidFill>
                  <a:srgbClr val="0000FF"/>
                </a:solidFill>
              </a:rPr>
              <a:t> </a:t>
            </a:r>
            <a:endParaRPr lang="ko-KR" altLang="en-US" sz="1800" b="1" dirty="0">
              <a:solidFill>
                <a:srgbClr val="0000FF"/>
              </a:solidFill>
            </a:endParaRPr>
          </a:p>
        </p:txBody>
      </p:sp>
      <p:sp>
        <p:nvSpPr>
          <p:cNvPr id="22" name="TextBox 21">
            <a:extLst>
              <a:ext uri="{FF2B5EF4-FFF2-40B4-BE49-F238E27FC236}">
                <a16:creationId xmlns:a16="http://schemas.microsoft.com/office/drawing/2014/main" id="{1E13D0DF-149D-4410-8EBB-8599BC5B2D5B}"/>
              </a:ext>
            </a:extLst>
          </p:cNvPr>
          <p:cNvSpPr txBox="1"/>
          <p:nvPr/>
        </p:nvSpPr>
        <p:spPr>
          <a:xfrm>
            <a:off x="5848855" y="2580354"/>
            <a:ext cx="511679" cy="276999"/>
          </a:xfrm>
          <a:prstGeom prst="rect">
            <a:avLst/>
          </a:prstGeom>
          <a:noFill/>
        </p:spPr>
        <p:txBody>
          <a:bodyPr wrap="none" rtlCol="0">
            <a:spAutoFit/>
          </a:bodyPr>
          <a:lstStyle/>
          <a:p>
            <a:r>
              <a:rPr lang="en-US" altLang="ko-KR" dirty="0">
                <a:solidFill>
                  <a:srgbClr val="0000FF"/>
                </a:solidFill>
              </a:rPr>
              <a:t>“the”</a:t>
            </a:r>
            <a:endParaRPr lang="ko-KR" altLang="en-US" dirty="0">
              <a:solidFill>
                <a:srgbClr val="0000FF"/>
              </a:solidFill>
            </a:endParaRPr>
          </a:p>
        </p:txBody>
      </p:sp>
      <p:sp>
        <p:nvSpPr>
          <p:cNvPr id="26" name="직사각형 25">
            <a:extLst>
              <a:ext uri="{FF2B5EF4-FFF2-40B4-BE49-F238E27FC236}">
                <a16:creationId xmlns:a16="http://schemas.microsoft.com/office/drawing/2014/main" id="{4824A306-F67F-498E-AE29-07309C4660C8}"/>
              </a:ext>
            </a:extLst>
          </p:cNvPr>
          <p:cNvSpPr/>
          <p:nvPr/>
        </p:nvSpPr>
        <p:spPr bwMode="auto">
          <a:xfrm>
            <a:off x="6948264" y="3533549"/>
            <a:ext cx="2185662" cy="10740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화살표: 아래쪽 26">
            <a:extLst>
              <a:ext uri="{FF2B5EF4-FFF2-40B4-BE49-F238E27FC236}">
                <a16:creationId xmlns:a16="http://schemas.microsoft.com/office/drawing/2014/main" id="{A1265DD7-DA11-445B-A083-99B759E8ECF2}"/>
              </a:ext>
            </a:extLst>
          </p:cNvPr>
          <p:cNvSpPr/>
          <p:nvPr/>
        </p:nvSpPr>
        <p:spPr bwMode="auto">
          <a:xfrm rot="5400000" flipV="1">
            <a:off x="6493747" y="3296810"/>
            <a:ext cx="245941"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2A7C9578-7E61-43C3-B9B5-AE2DFA072D62}"/>
              </a:ext>
            </a:extLst>
          </p:cNvPr>
          <p:cNvSpPr txBox="1"/>
          <p:nvPr/>
        </p:nvSpPr>
        <p:spPr>
          <a:xfrm>
            <a:off x="4073993" y="3303103"/>
            <a:ext cx="2286203" cy="646331"/>
          </a:xfrm>
          <a:prstGeom prst="rect">
            <a:avLst/>
          </a:prstGeom>
          <a:noFill/>
        </p:spPr>
        <p:txBody>
          <a:bodyPr wrap="none" rtlCol="0">
            <a:spAutoFit/>
          </a:bodyPr>
          <a:lstStyle/>
          <a:p>
            <a:r>
              <a:rPr lang="en-US" altLang="ko-KR" dirty="0">
                <a:solidFill>
                  <a:srgbClr val="0000FF"/>
                </a:solidFill>
              </a:rPr>
              <a:t>“Change the</a:t>
            </a:r>
            <a:r>
              <a:rPr lang="ko-KR" altLang="en-US" dirty="0">
                <a:solidFill>
                  <a:srgbClr val="0000FF"/>
                </a:solidFill>
              </a:rPr>
              <a:t> </a:t>
            </a:r>
            <a:r>
              <a:rPr lang="en-US" altLang="ko-KR" dirty="0">
                <a:solidFill>
                  <a:srgbClr val="0000FF"/>
                </a:solidFill>
              </a:rPr>
              <a:t>description</a:t>
            </a:r>
            <a:r>
              <a:rPr lang="ko-KR" altLang="en-US" dirty="0">
                <a:solidFill>
                  <a:srgbClr val="0000FF"/>
                </a:solidFill>
              </a:rPr>
              <a:t> </a:t>
            </a:r>
            <a:r>
              <a:rPr lang="en-US" altLang="ko-KR" dirty="0">
                <a:solidFill>
                  <a:srgbClr val="0000FF"/>
                </a:solidFill>
              </a:rPr>
              <a:t>for</a:t>
            </a:r>
          </a:p>
          <a:p>
            <a:r>
              <a:rPr lang="ko-KR" altLang="en-US" dirty="0">
                <a:solidFill>
                  <a:srgbClr val="0000FF"/>
                </a:solidFill>
              </a:rPr>
              <a:t> </a:t>
            </a:r>
            <a:r>
              <a:rPr lang="en-US" altLang="ko-KR" dirty="0">
                <a:solidFill>
                  <a:srgbClr val="0000FF"/>
                </a:solidFill>
              </a:rPr>
              <a:t>“</a:t>
            </a:r>
            <a:r>
              <a:rPr lang="en-US" altLang="ko-KR" i="1" dirty="0" err="1">
                <a:solidFill>
                  <a:srgbClr val="0000FF"/>
                </a:solidFill>
              </a:rPr>
              <a:t>phyMimoOokFec</a:t>
            </a:r>
            <a:r>
              <a:rPr lang="en-US" altLang="ko-KR" i="1" dirty="0">
                <a:solidFill>
                  <a:srgbClr val="0000FF"/>
                </a:solidFill>
              </a:rPr>
              <a:t>”  </a:t>
            </a:r>
            <a:r>
              <a:rPr lang="en-US" altLang="ko-KR" dirty="0">
                <a:solidFill>
                  <a:srgbClr val="0000FF"/>
                </a:solidFill>
              </a:rPr>
              <a:t>in Table 115</a:t>
            </a:r>
          </a:p>
          <a:p>
            <a:r>
              <a:rPr lang="en-US" altLang="ko-KR" dirty="0">
                <a:solidFill>
                  <a:srgbClr val="0000FF"/>
                </a:solidFill>
              </a:rPr>
              <a:t> as indicated below: ”</a:t>
            </a:r>
            <a:endParaRPr lang="ko-KR" altLang="en-US" dirty="0">
              <a:solidFill>
                <a:srgbClr val="0000FF"/>
              </a:solidFill>
            </a:endParaRPr>
          </a:p>
        </p:txBody>
      </p:sp>
      <p:sp>
        <p:nvSpPr>
          <p:cNvPr id="30" name="Rectangle 3">
            <a:extLst>
              <a:ext uri="{FF2B5EF4-FFF2-40B4-BE49-F238E27FC236}">
                <a16:creationId xmlns:a16="http://schemas.microsoft.com/office/drawing/2014/main" id="{B11FEF84-4C43-493B-8894-E7BAEF38421E}"/>
              </a:ext>
            </a:extLst>
          </p:cNvPr>
          <p:cNvSpPr>
            <a:spLocks noChangeArrowheads="1"/>
          </p:cNvSpPr>
          <p:nvPr/>
        </p:nvSpPr>
        <p:spPr bwMode="auto">
          <a:xfrm>
            <a:off x="251520" y="5363712"/>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sp>
        <p:nvSpPr>
          <p:cNvPr id="21" name="TextBox 20">
            <a:extLst>
              <a:ext uri="{FF2B5EF4-FFF2-40B4-BE49-F238E27FC236}">
                <a16:creationId xmlns:a16="http://schemas.microsoft.com/office/drawing/2014/main" id="{AC818348-2D12-4144-AD60-6F13FFFEB219}"/>
              </a:ext>
            </a:extLst>
          </p:cNvPr>
          <p:cNvSpPr txBox="1"/>
          <p:nvPr/>
        </p:nvSpPr>
        <p:spPr>
          <a:xfrm>
            <a:off x="7034809" y="3078298"/>
            <a:ext cx="407484" cy="369332"/>
          </a:xfrm>
          <a:prstGeom prst="rect">
            <a:avLst/>
          </a:prstGeom>
          <a:noFill/>
        </p:spPr>
        <p:txBody>
          <a:bodyPr wrap="none" rtlCol="0">
            <a:spAutoFit/>
          </a:bodyPr>
          <a:lstStyle/>
          <a:p>
            <a:r>
              <a:rPr lang="en-US" altLang="ko-KR" sz="1800" b="1" dirty="0">
                <a:solidFill>
                  <a:srgbClr val="0000FF"/>
                </a:solidFill>
                <a:latin typeface="맑은 고딕" panose="020B0503020000020004" pitchFamily="50" charset="-127"/>
                <a:ea typeface="맑은 고딕" panose="020B0503020000020004" pitchFamily="50" charset="-127"/>
              </a:rPr>
              <a:t>∨</a:t>
            </a:r>
            <a:r>
              <a:rPr lang="en-US" altLang="ko-KR" sz="1800" b="1" dirty="0">
                <a:solidFill>
                  <a:srgbClr val="0000FF"/>
                </a:solidFill>
              </a:rPr>
              <a:t> </a:t>
            </a:r>
            <a:endParaRPr lang="ko-KR" altLang="en-US" sz="1800" b="1" dirty="0">
              <a:solidFill>
                <a:srgbClr val="0000FF"/>
              </a:solidFill>
            </a:endParaRPr>
          </a:p>
        </p:txBody>
      </p:sp>
      <p:sp>
        <p:nvSpPr>
          <p:cNvPr id="23" name="화살표: 아래쪽 22">
            <a:extLst>
              <a:ext uri="{FF2B5EF4-FFF2-40B4-BE49-F238E27FC236}">
                <a16:creationId xmlns:a16="http://schemas.microsoft.com/office/drawing/2014/main" id="{7B0BACB9-0E49-4616-B7FB-BB664D6EAD5A}"/>
              </a:ext>
            </a:extLst>
          </p:cNvPr>
          <p:cNvSpPr/>
          <p:nvPr/>
        </p:nvSpPr>
        <p:spPr bwMode="auto">
          <a:xfrm rot="5400000" flipV="1">
            <a:off x="6571613" y="2690388"/>
            <a:ext cx="89999" cy="106440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5F9F50D0-9F45-42BB-B101-9FDC7DC01061}"/>
              </a:ext>
            </a:extLst>
          </p:cNvPr>
          <p:cNvSpPr txBox="1"/>
          <p:nvPr/>
        </p:nvSpPr>
        <p:spPr>
          <a:xfrm>
            <a:off x="5500041" y="3063677"/>
            <a:ext cx="604653" cy="276999"/>
          </a:xfrm>
          <a:prstGeom prst="rect">
            <a:avLst/>
          </a:prstGeom>
          <a:noFill/>
        </p:spPr>
        <p:txBody>
          <a:bodyPr wrap="none" rtlCol="0">
            <a:spAutoFit/>
          </a:bodyPr>
          <a:lstStyle/>
          <a:p>
            <a:r>
              <a:rPr lang="en-US" altLang="ko-KR" dirty="0">
                <a:solidFill>
                  <a:srgbClr val="0000FF"/>
                </a:solidFill>
              </a:rPr>
              <a:t>“FEC”</a:t>
            </a:r>
            <a:endParaRPr lang="ko-KR" altLang="en-US" dirty="0">
              <a:solidFill>
                <a:srgbClr val="0000FF"/>
              </a:solidFill>
            </a:endParaRPr>
          </a:p>
        </p:txBody>
      </p:sp>
      <p:pic>
        <p:nvPicPr>
          <p:cNvPr id="6" name="그림 5">
            <a:extLst>
              <a:ext uri="{FF2B5EF4-FFF2-40B4-BE49-F238E27FC236}">
                <a16:creationId xmlns:a16="http://schemas.microsoft.com/office/drawing/2014/main" id="{3FADC970-4D75-4FF9-8AC5-1197C3F649CF}"/>
              </a:ext>
            </a:extLst>
          </p:cNvPr>
          <p:cNvPicPr>
            <a:picLocks noChangeAspect="1"/>
          </p:cNvPicPr>
          <p:nvPr/>
        </p:nvPicPr>
        <p:blipFill>
          <a:blip r:embed="rId4"/>
          <a:stretch>
            <a:fillRect/>
          </a:stretch>
        </p:blipFill>
        <p:spPr>
          <a:xfrm>
            <a:off x="3487087" y="2683516"/>
            <a:ext cx="2169826" cy="276999"/>
          </a:xfrm>
          <a:prstGeom prst="rect">
            <a:avLst/>
          </a:prstGeom>
          <a:ln>
            <a:solidFill>
              <a:srgbClr val="0000FF"/>
            </a:solidFill>
          </a:ln>
        </p:spPr>
      </p:pic>
      <p:sp>
        <p:nvSpPr>
          <p:cNvPr id="25" name="화살표: 아래쪽 24">
            <a:extLst>
              <a:ext uri="{FF2B5EF4-FFF2-40B4-BE49-F238E27FC236}">
                <a16:creationId xmlns:a16="http://schemas.microsoft.com/office/drawing/2014/main" id="{9FF3671A-948B-4BCB-AED4-FDBA0E50BB7D}"/>
              </a:ext>
            </a:extLst>
          </p:cNvPr>
          <p:cNvSpPr/>
          <p:nvPr/>
        </p:nvSpPr>
        <p:spPr bwMode="auto">
          <a:xfrm rot="17472564" flipH="1" flipV="1">
            <a:off x="5035525" y="2625613"/>
            <a:ext cx="122774" cy="85200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1" name="사각형: 둥근 모서리 30">
            <a:extLst>
              <a:ext uri="{FF2B5EF4-FFF2-40B4-BE49-F238E27FC236}">
                <a16:creationId xmlns:a16="http://schemas.microsoft.com/office/drawing/2014/main" id="{7C6D858F-B5B3-42B0-9E13-E60080951DB9}"/>
              </a:ext>
            </a:extLst>
          </p:cNvPr>
          <p:cNvSpPr/>
          <p:nvPr/>
        </p:nvSpPr>
        <p:spPr bwMode="auto">
          <a:xfrm>
            <a:off x="3565523" y="2376421"/>
            <a:ext cx="2012954" cy="266956"/>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p37 in the 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731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94D069AC-5969-4A1E-A3B5-71C136B18BF1}"/>
              </a:ext>
            </a:extLst>
          </p:cNvPr>
          <p:cNvPicPr>
            <a:picLocks noChangeAspect="1"/>
          </p:cNvPicPr>
          <p:nvPr/>
        </p:nvPicPr>
        <p:blipFill>
          <a:blip r:embed="rId2"/>
          <a:stretch>
            <a:fillRect/>
          </a:stretch>
        </p:blipFill>
        <p:spPr>
          <a:xfrm>
            <a:off x="-10074" y="1628800"/>
            <a:ext cx="9144000" cy="4207315"/>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a:xfrm>
            <a:off x="4344988" y="6475413"/>
            <a:ext cx="530225" cy="182562"/>
          </a:xfrm>
        </p:spPr>
        <p:txBody>
          <a:bodyPr/>
          <a:lstStyle/>
          <a:p>
            <a:r>
              <a:rPr lang="en-US" altLang="zh-CN"/>
              <a:t>Slide </a:t>
            </a:r>
            <a:fld id="{76C0EB13-4677-48A4-A691-EDFD86E62D7A}" type="slidenum">
              <a:rPr lang="en-US" altLang="zh-CN" smtClean="0"/>
              <a:pPr/>
              <a:t>28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I-50</a:t>
            </a:r>
            <a:endParaRPr lang="ko-KR" altLang="en-US" sz="2800" b="1" dirty="0">
              <a:latin typeface="+mj-ea"/>
              <a:ea typeface="+mj-ea"/>
              <a:cs typeface="Arial" panose="020B0604020202020204" pitchFamily="34" charset="0"/>
            </a:endParaRP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269629"/>
            <a:ext cx="9144000" cy="353169"/>
          </a:xfrm>
          <a:prstGeom prst="rect">
            <a:avLst/>
          </a:prstGeom>
        </p:spPr>
      </p:pic>
      <p:sp>
        <p:nvSpPr>
          <p:cNvPr id="28" name="화살표: 아래쪽 27">
            <a:extLst>
              <a:ext uri="{FF2B5EF4-FFF2-40B4-BE49-F238E27FC236}">
                <a16:creationId xmlns:a16="http://schemas.microsoft.com/office/drawing/2014/main" id="{8BFF37CF-DE02-4569-8309-F43E458C872F}"/>
              </a:ext>
            </a:extLst>
          </p:cNvPr>
          <p:cNvSpPr/>
          <p:nvPr/>
        </p:nvSpPr>
        <p:spPr bwMode="auto">
          <a:xfrm rot="5400000" flipV="1">
            <a:off x="6476717" y="2062869"/>
            <a:ext cx="245941" cy="614414"/>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4844310" y="2601446"/>
            <a:ext cx="1510350" cy="276999"/>
          </a:xfrm>
          <a:prstGeom prst="rect">
            <a:avLst/>
          </a:prstGeom>
          <a:noFill/>
        </p:spPr>
        <p:txBody>
          <a:bodyPr wrap="none" rtlCol="0">
            <a:spAutoFit/>
          </a:bodyPr>
          <a:lstStyle/>
          <a:p>
            <a:r>
              <a:rPr lang="en-US" altLang="ko-KR" dirty="0">
                <a:solidFill>
                  <a:srgbClr val="0000FF"/>
                </a:solidFill>
              </a:rPr>
              <a:t>“ </a:t>
            </a:r>
            <a:r>
              <a:rPr lang="en-US" altLang="ko-KR" strike="sngStrike" dirty="0">
                <a:solidFill>
                  <a:srgbClr val="FF0000"/>
                </a:solidFill>
              </a:rPr>
              <a:t>at</a:t>
            </a:r>
            <a:r>
              <a:rPr lang="en-US" altLang="ko-KR" dirty="0">
                <a:solidFill>
                  <a:srgbClr val="FF0000"/>
                </a:solidFill>
              </a:rPr>
              <a:t> </a:t>
            </a:r>
            <a:r>
              <a:rPr lang="en-US" altLang="ko-KR" dirty="0">
                <a:solidFill>
                  <a:srgbClr val="0000FF"/>
                </a:solidFill>
              </a:rPr>
              <a:t>”</a:t>
            </a:r>
            <a:r>
              <a:rPr lang="ko-KR" altLang="en-US" dirty="0">
                <a:solidFill>
                  <a:srgbClr val="0000FF"/>
                </a:solidFill>
              </a:rPr>
              <a:t>  </a:t>
            </a:r>
            <a:r>
              <a:rPr lang="en-US" altLang="ko-KR" dirty="0">
                <a:solidFill>
                  <a:srgbClr val="0000FF"/>
                </a:solidFill>
              </a:rPr>
              <a:t>in</a:t>
            </a:r>
            <a:r>
              <a:rPr lang="ko-KR" altLang="en-US" dirty="0">
                <a:solidFill>
                  <a:srgbClr val="0000FF"/>
                </a:solidFill>
              </a:rPr>
              <a:t> </a:t>
            </a:r>
            <a:r>
              <a:rPr lang="en-US" altLang="ko-KR" dirty="0">
                <a:solidFill>
                  <a:srgbClr val="0000FF"/>
                </a:solidFill>
              </a:rPr>
              <a:t>D7</a:t>
            </a:r>
            <a:r>
              <a:rPr lang="ko-KR" altLang="en-US" dirty="0">
                <a:solidFill>
                  <a:srgbClr val="0000FF"/>
                </a:solidFill>
              </a:rPr>
              <a:t> </a:t>
            </a:r>
            <a:r>
              <a:rPr lang="en-US" altLang="ko-KR" dirty="0">
                <a:solidFill>
                  <a:srgbClr val="0000FF"/>
                </a:solidFill>
              </a:rPr>
              <a:t>redline ?</a:t>
            </a:r>
            <a:endParaRPr lang="ko-KR" altLang="en-US" dirty="0">
              <a:solidFill>
                <a:srgbClr val="0000FF"/>
              </a:solidFill>
            </a:endParaRPr>
          </a:p>
        </p:txBody>
      </p:sp>
      <p:sp>
        <p:nvSpPr>
          <p:cNvPr id="19" name="화살표: 아래쪽 18">
            <a:extLst>
              <a:ext uri="{FF2B5EF4-FFF2-40B4-BE49-F238E27FC236}">
                <a16:creationId xmlns:a16="http://schemas.microsoft.com/office/drawing/2014/main" id="{D179BF5E-304D-4D21-A3D6-287FA5B00F60}"/>
              </a:ext>
            </a:extLst>
          </p:cNvPr>
          <p:cNvSpPr/>
          <p:nvPr/>
        </p:nvSpPr>
        <p:spPr bwMode="auto">
          <a:xfrm rot="5400000" flipV="1">
            <a:off x="6530874" y="2458997"/>
            <a:ext cx="107410" cy="561897"/>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6" name="직사각형 25">
            <a:extLst>
              <a:ext uri="{FF2B5EF4-FFF2-40B4-BE49-F238E27FC236}">
                <a16:creationId xmlns:a16="http://schemas.microsoft.com/office/drawing/2014/main" id="{4824A306-F67F-498E-AE29-07309C4660C8}"/>
              </a:ext>
            </a:extLst>
          </p:cNvPr>
          <p:cNvSpPr/>
          <p:nvPr/>
        </p:nvSpPr>
        <p:spPr bwMode="auto">
          <a:xfrm>
            <a:off x="6935553" y="2322728"/>
            <a:ext cx="2185662" cy="10740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7" name="화살표: 아래쪽 26">
            <a:extLst>
              <a:ext uri="{FF2B5EF4-FFF2-40B4-BE49-F238E27FC236}">
                <a16:creationId xmlns:a16="http://schemas.microsoft.com/office/drawing/2014/main" id="{A1265DD7-DA11-445B-A083-99B759E8ECF2}"/>
              </a:ext>
            </a:extLst>
          </p:cNvPr>
          <p:cNvSpPr/>
          <p:nvPr/>
        </p:nvSpPr>
        <p:spPr bwMode="auto">
          <a:xfrm rot="5400000" flipV="1">
            <a:off x="5414112" y="471176"/>
            <a:ext cx="245941" cy="2656893"/>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2692544A-673A-4A3A-A49E-43F6805F18AE}"/>
              </a:ext>
            </a:extLst>
          </p:cNvPr>
          <p:cNvSpPr/>
          <p:nvPr/>
        </p:nvSpPr>
        <p:spPr bwMode="auto">
          <a:xfrm>
            <a:off x="6894916" y="2659481"/>
            <a:ext cx="144016" cy="16686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직사각형 22">
            <a:extLst>
              <a:ext uri="{FF2B5EF4-FFF2-40B4-BE49-F238E27FC236}">
                <a16:creationId xmlns:a16="http://schemas.microsoft.com/office/drawing/2014/main" id="{21EC9057-DFEE-4E1F-960A-A1F9B7930798}"/>
              </a:ext>
            </a:extLst>
          </p:cNvPr>
          <p:cNvSpPr/>
          <p:nvPr/>
        </p:nvSpPr>
        <p:spPr bwMode="auto">
          <a:xfrm>
            <a:off x="8792004" y="3564164"/>
            <a:ext cx="144016" cy="166865"/>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화살표: 아래쪽 23">
            <a:extLst>
              <a:ext uri="{FF2B5EF4-FFF2-40B4-BE49-F238E27FC236}">
                <a16:creationId xmlns:a16="http://schemas.microsoft.com/office/drawing/2014/main" id="{69203994-684F-4FA9-8520-A0F95FBABE40}"/>
              </a:ext>
            </a:extLst>
          </p:cNvPr>
          <p:cNvSpPr/>
          <p:nvPr/>
        </p:nvSpPr>
        <p:spPr bwMode="auto">
          <a:xfrm rot="5400000" flipV="1">
            <a:off x="7489076" y="2342287"/>
            <a:ext cx="107412" cy="247829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5" name="TextBox 24">
            <a:extLst>
              <a:ext uri="{FF2B5EF4-FFF2-40B4-BE49-F238E27FC236}">
                <a16:creationId xmlns:a16="http://schemas.microsoft.com/office/drawing/2014/main" id="{188B30FD-E2F1-4428-92B6-248EF02509D5}"/>
              </a:ext>
            </a:extLst>
          </p:cNvPr>
          <p:cNvSpPr txBox="1"/>
          <p:nvPr/>
        </p:nvSpPr>
        <p:spPr>
          <a:xfrm>
            <a:off x="4807897" y="3425664"/>
            <a:ext cx="1569660" cy="276999"/>
          </a:xfrm>
          <a:prstGeom prst="rect">
            <a:avLst/>
          </a:prstGeom>
          <a:noFill/>
        </p:spPr>
        <p:txBody>
          <a:bodyPr wrap="none" rtlCol="0">
            <a:spAutoFit/>
          </a:bodyPr>
          <a:lstStyle/>
          <a:p>
            <a:r>
              <a:rPr lang="en-US" altLang="ko-KR" dirty="0">
                <a:solidFill>
                  <a:srgbClr val="0000FF"/>
                </a:solidFill>
              </a:rPr>
              <a:t>“ </a:t>
            </a:r>
            <a:r>
              <a:rPr lang="en-US" altLang="ko-KR" dirty="0">
                <a:solidFill>
                  <a:srgbClr val="FF0000"/>
                </a:solidFill>
              </a:rPr>
              <a:t>of </a:t>
            </a:r>
            <a:r>
              <a:rPr lang="en-US" altLang="ko-KR" dirty="0">
                <a:solidFill>
                  <a:srgbClr val="0000FF"/>
                </a:solidFill>
              </a:rPr>
              <a:t>”</a:t>
            </a:r>
            <a:r>
              <a:rPr lang="ko-KR" altLang="en-US" dirty="0">
                <a:solidFill>
                  <a:srgbClr val="0000FF"/>
                </a:solidFill>
              </a:rPr>
              <a:t>  </a:t>
            </a:r>
            <a:r>
              <a:rPr lang="en-US" altLang="ko-KR" dirty="0">
                <a:solidFill>
                  <a:srgbClr val="0000FF"/>
                </a:solidFill>
              </a:rPr>
              <a:t>in</a:t>
            </a:r>
            <a:r>
              <a:rPr lang="ko-KR" altLang="en-US" dirty="0">
                <a:solidFill>
                  <a:srgbClr val="0000FF"/>
                </a:solidFill>
              </a:rPr>
              <a:t> </a:t>
            </a:r>
            <a:r>
              <a:rPr lang="en-US" altLang="ko-KR" dirty="0">
                <a:solidFill>
                  <a:srgbClr val="0000FF"/>
                </a:solidFill>
              </a:rPr>
              <a:t>D7</a:t>
            </a:r>
            <a:r>
              <a:rPr lang="ko-KR" altLang="en-US" dirty="0">
                <a:solidFill>
                  <a:srgbClr val="0000FF"/>
                </a:solidFill>
              </a:rPr>
              <a:t> </a:t>
            </a:r>
            <a:r>
              <a:rPr lang="en-US" altLang="ko-KR" dirty="0">
                <a:solidFill>
                  <a:srgbClr val="0000FF"/>
                </a:solidFill>
              </a:rPr>
              <a:t>redline ?</a:t>
            </a:r>
            <a:endParaRPr lang="ko-KR" altLang="en-US" dirty="0">
              <a:solidFill>
                <a:srgbClr val="0000FF"/>
              </a:solidFill>
            </a:endParaRPr>
          </a:p>
        </p:txBody>
      </p:sp>
      <p:sp>
        <p:nvSpPr>
          <p:cNvPr id="31" name="직사각형 30">
            <a:extLst>
              <a:ext uri="{FF2B5EF4-FFF2-40B4-BE49-F238E27FC236}">
                <a16:creationId xmlns:a16="http://schemas.microsoft.com/office/drawing/2014/main" id="{4CC6EDC4-668D-45FA-AE6A-17D654D13D1A}"/>
              </a:ext>
            </a:extLst>
          </p:cNvPr>
          <p:cNvSpPr/>
          <p:nvPr/>
        </p:nvSpPr>
        <p:spPr bwMode="auto">
          <a:xfrm>
            <a:off x="7812360" y="4878969"/>
            <a:ext cx="432048" cy="14401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2" name="화살표: 아래쪽 31">
            <a:extLst>
              <a:ext uri="{FF2B5EF4-FFF2-40B4-BE49-F238E27FC236}">
                <a16:creationId xmlns:a16="http://schemas.microsoft.com/office/drawing/2014/main" id="{69D93D6D-C8B8-4B95-AD90-C542DEC9698B}"/>
              </a:ext>
            </a:extLst>
          </p:cNvPr>
          <p:cNvSpPr/>
          <p:nvPr/>
        </p:nvSpPr>
        <p:spPr bwMode="auto">
          <a:xfrm rot="5400000" flipV="1">
            <a:off x="6999253" y="4135505"/>
            <a:ext cx="107414" cy="1498655"/>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3" name="TextBox 32">
            <a:extLst>
              <a:ext uri="{FF2B5EF4-FFF2-40B4-BE49-F238E27FC236}">
                <a16:creationId xmlns:a16="http://schemas.microsoft.com/office/drawing/2014/main" id="{C278AFF1-FB70-4964-8E68-9834E85CEE58}"/>
              </a:ext>
            </a:extLst>
          </p:cNvPr>
          <p:cNvSpPr txBox="1"/>
          <p:nvPr/>
        </p:nvSpPr>
        <p:spPr>
          <a:xfrm>
            <a:off x="4344988" y="4748451"/>
            <a:ext cx="2032929" cy="276999"/>
          </a:xfrm>
          <a:prstGeom prst="rect">
            <a:avLst/>
          </a:prstGeom>
          <a:noFill/>
        </p:spPr>
        <p:txBody>
          <a:bodyPr wrap="none" rtlCol="0">
            <a:spAutoFit/>
          </a:bodyPr>
          <a:lstStyle/>
          <a:p>
            <a:r>
              <a:rPr lang="en-US" altLang="ko-KR" dirty="0">
                <a:solidFill>
                  <a:srgbClr val="0000FF"/>
                </a:solidFill>
              </a:rPr>
              <a:t>“ preamble</a:t>
            </a:r>
            <a:r>
              <a:rPr lang="en-US" altLang="ko-KR" dirty="0">
                <a:solidFill>
                  <a:srgbClr val="FF0000"/>
                </a:solidFill>
              </a:rPr>
              <a:t>s </a:t>
            </a:r>
            <a:r>
              <a:rPr lang="en-US" altLang="ko-KR" dirty="0">
                <a:solidFill>
                  <a:srgbClr val="0000FF"/>
                </a:solidFill>
              </a:rPr>
              <a:t>”</a:t>
            </a:r>
            <a:r>
              <a:rPr lang="ko-KR" altLang="en-US" dirty="0">
                <a:solidFill>
                  <a:srgbClr val="0000FF"/>
                </a:solidFill>
              </a:rPr>
              <a:t>  </a:t>
            </a:r>
            <a:r>
              <a:rPr lang="en-US" altLang="ko-KR" dirty="0">
                <a:solidFill>
                  <a:srgbClr val="0000FF"/>
                </a:solidFill>
              </a:rPr>
              <a:t>in</a:t>
            </a:r>
            <a:r>
              <a:rPr lang="ko-KR" altLang="en-US" dirty="0">
                <a:solidFill>
                  <a:srgbClr val="0000FF"/>
                </a:solidFill>
              </a:rPr>
              <a:t> </a:t>
            </a:r>
            <a:r>
              <a:rPr lang="en-US" altLang="ko-KR" dirty="0">
                <a:solidFill>
                  <a:srgbClr val="0000FF"/>
                </a:solidFill>
              </a:rPr>
              <a:t>D7</a:t>
            </a:r>
            <a:r>
              <a:rPr lang="ko-KR" altLang="en-US" dirty="0">
                <a:solidFill>
                  <a:srgbClr val="0000FF"/>
                </a:solidFill>
              </a:rPr>
              <a:t> </a:t>
            </a:r>
            <a:r>
              <a:rPr lang="en-US" altLang="ko-KR" dirty="0">
                <a:solidFill>
                  <a:srgbClr val="0000FF"/>
                </a:solidFill>
              </a:rPr>
              <a:t>redline ?</a:t>
            </a:r>
            <a:endParaRPr lang="ko-KR" altLang="en-US" dirty="0">
              <a:solidFill>
                <a:srgbClr val="0000FF"/>
              </a:solidFill>
            </a:endParaRPr>
          </a:p>
        </p:txBody>
      </p:sp>
      <p:sp>
        <p:nvSpPr>
          <p:cNvPr id="34" name="직사각형 33">
            <a:extLst>
              <a:ext uri="{FF2B5EF4-FFF2-40B4-BE49-F238E27FC236}">
                <a16:creationId xmlns:a16="http://schemas.microsoft.com/office/drawing/2014/main" id="{F98A53DA-2348-4C19-8ECC-8E100358E23F}"/>
              </a:ext>
            </a:extLst>
          </p:cNvPr>
          <p:cNvSpPr/>
          <p:nvPr/>
        </p:nvSpPr>
        <p:spPr>
          <a:xfrm>
            <a:off x="4344988" y="2127007"/>
            <a:ext cx="1918834" cy="430887"/>
          </a:xfrm>
          <a:prstGeom prst="rect">
            <a:avLst/>
          </a:prstGeom>
          <a:ln>
            <a:solidFill>
              <a:srgbClr val="0000FF"/>
            </a:solidFill>
          </a:ln>
        </p:spPr>
        <p:txBody>
          <a:bodyPr wrap="square">
            <a:spAutoFit/>
          </a:bodyPr>
          <a:lstStyle/>
          <a:p>
            <a:r>
              <a:rPr lang="en-US" altLang="ko-KR" sz="1100" dirty="0">
                <a:solidFill>
                  <a:srgbClr val="0000FF"/>
                </a:solidFill>
              </a:rPr>
              <a:t>Change all of the text </a:t>
            </a:r>
          </a:p>
          <a:p>
            <a:r>
              <a:rPr lang="en-US" altLang="ko-KR" sz="1100" dirty="0">
                <a:solidFill>
                  <a:srgbClr val="0000FF"/>
                </a:solidFill>
              </a:rPr>
              <a:t>in 16.5.3.1 as indicated below:</a:t>
            </a:r>
            <a:endParaRPr lang="ko-KR" altLang="en-US" sz="1100" dirty="0"/>
          </a:p>
        </p:txBody>
      </p:sp>
      <p:sp>
        <p:nvSpPr>
          <p:cNvPr id="35" name="직사각형 34">
            <a:extLst>
              <a:ext uri="{FF2B5EF4-FFF2-40B4-BE49-F238E27FC236}">
                <a16:creationId xmlns:a16="http://schemas.microsoft.com/office/drawing/2014/main" id="{2CFA10FB-F18B-4B2A-A008-3A6ED7DFB082}"/>
              </a:ext>
            </a:extLst>
          </p:cNvPr>
          <p:cNvSpPr/>
          <p:nvPr/>
        </p:nvSpPr>
        <p:spPr bwMode="auto">
          <a:xfrm>
            <a:off x="6894916" y="1629170"/>
            <a:ext cx="2185662" cy="654734"/>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7" name="Rectangle 3">
            <a:extLst>
              <a:ext uri="{FF2B5EF4-FFF2-40B4-BE49-F238E27FC236}">
                <a16:creationId xmlns:a16="http://schemas.microsoft.com/office/drawing/2014/main" id="{AF931314-AA67-4A77-B26E-734B8A42C64B}"/>
              </a:ext>
            </a:extLst>
          </p:cNvPr>
          <p:cNvSpPr>
            <a:spLocks noChangeArrowheads="1"/>
          </p:cNvSpPr>
          <p:nvPr/>
        </p:nvSpPr>
        <p:spPr bwMode="auto">
          <a:xfrm>
            <a:off x="251520" y="5859565"/>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disposition details do not match exactly the sentences in D7 redline. So, we need to check again the disposition details and D7 draft.</a:t>
            </a:r>
          </a:p>
        </p:txBody>
      </p:sp>
      <p:sp>
        <p:nvSpPr>
          <p:cNvPr id="38" name="직사각형 37">
            <a:extLst>
              <a:ext uri="{FF2B5EF4-FFF2-40B4-BE49-F238E27FC236}">
                <a16:creationId xmlns:a16="http://schemas.microsoft.com/office/drawing/2014/main" id="{96045E16-4FA8-4789-B17B-F9E79FF4BFCF}"/>
              </a:ext>
            </a:extLst>
          </p:cNvPr>
          <p:cNvSpPr/>
          <p:nvPr/>
        </p:nvSpPr>
        <p:spPr>
          <a:xfrm>
            <a:off x="63422" y="1664690"/>
            <a:ext cx="4145214" cy="1785104"/>
          </a:xfrm>
          <a:prstGeom prst="rect">
            <a:avLst/>
          </a:prstGeom>
          <a:ln>
            <a:solidFill>
              <a:srgbClr val="0000FF"/>
            </a:solidFill>
          </a:ln>
        </p:spPr>
        <p:txBody>
          <a:bodyPr wrap="square">
            <a:spAutoFit/>
          </a:bodyPr>
          <a:lstStyle/>
          <a:p>
            <a:r>
              <a:rPr lang="en-US" altLang="ko-KR" sz="1100" dirty="0">
                <a:solidFill>
                  <a:srgbClr val="0000FF"/>
                </a:solidFill>
              </a:rPr>
              <a:t>Add the new attribute for Hybrid modulation to Table 115 as indicated below: </a:t>
            </a:r>
          </a:p>
          <a:p>
            <a:r>
              <a:rPr lang="en-US" altLang="ko-KR" sz="1100" dirty="0">
                <a:solidFill>
                  <a:srgbClr val="0000FF"/>
                </a:solidFill>
              </a:rPr>
              <a:t>“Attribute : </a:t>
            </a:r>
            <a:r>
              <a:rPr lang="en-US" altLang="ko-KR" sz="1100" i="1" dirty="0" err="1">
                <a:solidFill>
                  <a:srgbClr val="0000FF"/>
                </a:solidFill>
              </a:rPr>
              <a:t>phyHybridModulationRLLCode</a:t>
            </a:r>
            <a:r>
              <a:rPr lang="en-US" altLang="ko-KR" sz="1100" dirty="0">
                <a:solidFill>
                  <a:srgbClr val="0000FF"/>
                </a:solidFill>
              </a:rPr>
              <a:t>”</a:t>
            </a:r>
          </a:p>
          <a:p>
            <a:r>
              <a:rPr lang="en-US" altLang="ko-KR" sz="1100" dirty="0">
                <a:solidFill>
                  <a:srgbClr val="0000FF"/>
                </a:solidFill>
              </a:rPr>
              <a:t>“Identifier : 0xb8”</a:t>
            </a:r>
          </a:p>
          <a:p>
            <a:r>
              <a:rPr lang="en-US" altLang="ko-KR" sz="1100" dirty="0">
                <a:solidFill>
                  <a:srgbClr val="0000FF"/>
                </a:solidFill>
              </a:rPr>
              <a:t>“Type : Integer”</a:t>
            </a:r>
          </a:p>
          <a:p>
            <a:r>
              <a:rPr lang="en-US" altLang="ko-KR" sz="1100" dirty="0">
                <a:solidFill>
                  <a:srgbClr val="0000FF"/>
                </a:solidFill>
              </a:rPr>
              <a:t>“Range : </a:t>
            </a:r>
            <a:r>
              <a:rPr lang="en-US" altLang="ko-KR" sz="1100" dirty="0">
                <a:solidFill>
                  <a:srgbClr val="0000FF"/>
                </a:solidFill>
                <a:highlight>
                  <a:srgbClr val="FFFF00"/>
                </a:highlight>
              </a:rPr>
              <a:t>       </a:t>
            </a:r>
            <a:r>
              <a:rPr lang="en-US" altLang="ko-KR" sz="1100" dirty="0">
                <a:solidFill>
                  <a:srgbClr val="0000FF"/>
                </a:solidFill>
              </a:rPr>
              <a:t> ”</a:t>
            </a:r>
          </a:p>
          <a:p>
            <a:r>
              <a:rPr lang="en-US" altLang="ko-KR" sz="1100" dirty="0">
                <a:solidFill>
                  <a:srgbClr val="0000FF"/>
                </a:solidFill>
              </a:rPr>
              <a:t>“Description : This specifies the RLL coding for hybrid modulation. </a:t>
            </a:r>
          </a:p>
          <a:p>
            <a:r>
              <a:rPr lang="en-US" altLang="ko-KR" sz="1100" dirty="0">
                <a:solidFill>
                  <a:srgbClr val="0000FF"/>
                </a:solidFill>
              </a:rPr>
              <a:t>0: Manchester </a:t>
            </a:r>
          </a:p>
          <a:p>
            <a:r>
              <a:rPr lang="en-US" altLang="ko-KR" sz="1100" dirty="0">
                <a:solidFill>
                  <a:srgbClr val="0000FF"/>
                </a:solidFill>
              </a:rPr>
              <a:t>1: 4B6B coding </a:t>
            </a:r>
          </a:p>
          <a:p>
            <a:r>
              <a:rPr lang="en-US" altLang="ko-KR" sz="1100" dirty="0">
                <a:solidFill>
                  <a:srgbClr val="0000FF"/>
                </a:solidFill>
              </a:rPr>
              <a:t>Other values: Reserved”</a:t>
            </a:r>
            <a:endParaRPr lang="ko-KR" altLang="en-US" sz="1100" dirty="0">
              <a:solidFill>
                <a:srgbClr val="0000FF"/>
              </a:solidFill>
            </a:endParaRPr>
          </a:p>
        </p:txBody>
      </p:sp>
    </p:spTree>
    <p:extLst>
      <p:ext uri="{BB962C8B-B14F-4D97-AF65-F5344CB8AC3E}">
        <p14:creationId xmlns:p14="http://schemas.microsoft.com/office/powerpoint/2010/main" val="3517950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23528" y="5593657"/>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changes are expressed like this so that readers can track the changes easily.</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344269"/>
            <a:ext cx="9144000" cy="353169"/>
          </a:xfrm>
          <a:prstGeom prst="rect">
            <a:avLst/>
          </a:prstGeom>
        </p:spPr>
      </p:pic>
      <p:pic>
        <p:nvPicPr>
          <p:cNvPr id="17" name="그림 16">
            <a:extLst>
              <a:ext uri="{FF2B5EF4-FFF2-40B4-BE49-F238E27FC236}">
                <a16:creationId xmlns:a16="http://schemas.microsoft.com/office/drawing/2014/main" id="{3CD31FCB-9161-4CB0-939E-9EC83381DD13}"/>
              </a:ext>
            </a:extLst>
          </p:cNvPr>
          <p:cNvPicPr>
            <a:picLocks noChangeAspect="1"/>
          </p:cNvPicPr>
          <p:nvPr/>
        </p:nvPicPr>
        <p:blipFill>
          <a:blip r:embed="rId3"/>
          <a:stretch>
            <a:fillRect/>
          </a:stretch>
        </p:blipFill>
        <p:spPr>
          <a:xfrm>
            <a:off x="0" y="1684998"/>
            <a:ext cx="9144000" cy="928987"/>
          </a:xfrm>
          <a:prstGeom prst="rect">
            <a:avLst/>
          </a:prstGeom>
        </p:spPr>
      </p:pic>
      <p:pic>
        <p:nvPicPr>
          <p:cNvPr id="18" name="그림 17">
            <a:extLst>
              <a:ext uri="{FF2B5EF4-FFF2-40B4-BE49-F238E27FC236}">
                <a16:creationId xmlns:a16="http://schemas.microsoft.com/office/drawing/2014/main" id="{993E83AD-94DE-4F53-983A-2C9AF517D33C}"/>
              </a:ext>
            </a:extLst>
          </p:cNvPr>
          <p:cNvPicPr>
            <a:picLocks noChangeAspect="1"/>
          </p:cNvPicPr>
          <p:nvPr/>
        </p:nvPicPr>
        <p:blipFill>
          <a:blip r:embed="rId4"/>
          <a:stretch>
            <a:fillRect/>
          </a:stretch>
        </p:blipFill>
        <p:spPr>
          <a:xfrm>
            <a:off x="2159495" y="2817100"/>
            <a:ext cx="3975150" cy="523214"/>
          </a:xfrm>
          <a:prstGeom prst="rect">
            <a:avLst/>
          </a:prstGeom>
          <a:ln>
            <a:solidFill>
              <a:schemeClr val="tx1"/>
            </a:solidFill>
          </a:ln>
        </p:spPr>
      </p:pic>
      <p:sp>
        <p:nvSpPr>
          <p:cNvPr id="19" name="사각형: 둥근 모서리 18">
            <a:extLst>
              <a:ext uri="{FF2B5EF4-FFF2-40B4-BE49-F238E27FC236}">
                <a16:creationId xmlns:a16="http://schemas.microsoft.com/office/drawing/2014/main" id="{4F5F2490-03F8-406F-B0F9-81C649EBA508}"/>
              </a:ext>
            </a:extLst>
          </p:cNvPr>
          <p:cNvSpPr/>
          <p:nvPr/>
        </p:nvSpPr>
        <p:spPr bwMode="auto">
          <a:xfrm>
            <a:off x="1259632" y="2908497"/>
            <a:ext cx="864096" cy="337112"/>
          </a:xfrm>
          <a:prstGeom prst="round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1" name="사각형: 둥근 모서리 20">
            <a:extLst>
              <a:ext uri="{FF2B5EF4-FFF2-40B4-BE49-F238E27FC236}">
                <a16:creationId xmlns:a16="http://schemas.microsoft.com/office/drawing/2014/main" id="{169AA1F7-08D0-4C2A-9076-75340CFB1283}"/>
              </a:ext>
            </a:extLst>
          </p:cNvPr>
          <p:cNvSpPr/>
          <p:nvPr/>
        </p:nvSpPr>
        <p:spPr bwMode="auto">
          <a:xfrm>
            <a:off x="827584" y="3612392"/>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pic>
        <p:nvPicPr>
          <p:cNvPr id="22" name="그림 21">
            <a:extLst>
              <a:ext uri="{FF2B5EF4-FFF2-40B4-BE49-F238E27FC236}">
                <a16:creationId xmlns:a16="http://schemas.microsoft.com/office/drawing/2014/main" id="{75226CD3-4642-41D3-BF1E-C5333A1F7070}"/>
              </a:ext>
            </a:extLst>
          </p:cNvPr>
          <p:cNvPicPr>
            <a:picLocks noChangeAspect="1"/>
          </p:cNvPicPr>
          <p:nvPr/>
        </p:nvPicPr>
        <p:blipFill>
          <a:blip r:embed="rId5"/>
          <a:stretch>
            <a:fillRect/>
          </a:stretch>
        </p:blipFill>
        <p:spPr>
          <a:xfrm>
            <a:off x="2159495" y="3426485"/>
            <a:ext cx="5105573" cy="745476"/>
          </a:xfrm>
          <a:prstGeom prst="rect">
            <a:avLst/>
          </a:prstGeom>
          <a:ln>
            <a:solidFill>
              <a:schemeClr val="tx1"/>
            </a:solidFill>
          </a:ln>
        </p:spPr>
      </p:pic>
      <p:sp>
        <p:nvSpPr>
          <p:cNvPr id="23" name="화살표: 아래쪽 22">
            <a:extLst>
              <a:ext uri="{FF2B5EF4-FFF2-40B4-BE49-F238E27FC236}">
                <a16:creationId xmlns:a16="http://schemas.microsoft.com/office/drawing/2014/main" id="{FF62CB9F-EB97-4A1C-9F74-2070378321B9}"/>
              </a:ext>
            </a:extLst>
          </p:cNvPr>
          <p:cNvSpPr/>
          <p:nvPr/>
        </p:nvSpPr>
        <p:spPr bwMode="auto">
          <a:xfrm>
            <a:off x="4287906" y="4232168"/>
            <a:ext cx="443036" cy="288032"/>
          </a:xfrm>
          <a:prstGeom prst="down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78281427-12FA-441F-A870-DB3F9D70D2E1}"/>
              </a:ext>
            </a:extLst>
          </p:cNvPr>
          <p:cNvSpPr txBox="1"/>
          <p:nvPr/>
        </p:nvSpPr>
        <p:spPr>
          <a:xfrm>
            <a:off x="2159495" y="4578029"/>
            <a:ext cx="6270794" cy="784830"/>
          </a:xfrm>
          <a:prstGeom prst="rect">
            <a:avLst/>
          </a:prstGeom>
          <a:noFill/>
          <a:ln>
            <a:solidFill>
              <a:schemeClr val="tx1"/>
            </a:solidFill>
          </a:ln>
        </p:spPr>
        <p:txBody>
          <a:bodyPr wrap="square" rtlCol="0">
            <a:spAutoFit/>
          </a:bodyPr>
          <a:lstStyle/>
          <a:p>
            <a:r>
              <a:rPr lang="en-US" altLang="ko-KR" sz="1100" dirty="0"/>
              <a:t>5.2.1.1.5 PHY VII</a:t>
            </a:r>
          </a:p>
          <a:p>
            <a:endParaRPr lang="en-US" altLang="ko-KR" sz="1100" dirty="0"/>
          </a:p>
          <a:p>
            <a:r>
              <a:rPr lang="en-US" altLang="ko-KR" sz="1100" strike="sngStrike" dirty="0">
                <a:solidFill>
                  <a:srgbClr val="FF0000"/>
                </a:solidFill>
              </a:rPr>
              <a:t>The frame control field shall not be used except in the MIMO-OOK PHY mode.</a:t>
            </a:r>
            <a:r>
              <a:rPr lang="en-US" altLang="ko-KR" sz="1100" dirty="0"/>
              <a:t> </a:t>
            </a:r>
          </a:p>
          <a:p>
            <a:r>
              <a:rPr lang="en-US" altLang="ko-KR" sz="1100" dirty="0">
                <a:solidFill>
                  <a:srgbClr val="FF0000"/>
                </a:solidFill>
              </a:rPr>
              <a:t>The frame control field shall be present when the MIMO-OOK PHY is used and shall be omitted otherwise.</a:t>
            </a:r>
            <a:r>
              <a:rPr lang="en-US" altLang="ko-KR" sz="1100" dirty="0"/>
              <a:t> </a:t>
            </a:r>
            <a:endParaRPr lang="ko-KR" altLang="en-US" sz="1100" dirty="0"/>
          </a:p>
        </p:txBody>
      </p:sp>
      <p:sp>
        <p:nvSpPr>
          <p:cNvPr id="25" name="사각형: 둥근 모서리 24">
            <a:extLst>
              <a:ext uri="{FF2B5EF4-FFF2-40B4-BE49-F238E27FC236}">
                <a16:creationId xmlns:a16="http://schemas.microsoft.com/office/drawing/2014/main" id="{7ED57044-BCD9-4B08-A307-E1BE4A213254}"/>
              </a:ext>
            </a:extLst>
          </p:cNvPr>
          <p:cNvSpPr/>
          <p:nvPr/>
        </p:nvSpPr>
        <p:spPr bwMode="auto">
          <a:xfrm>
            <a:off x="360040" y="4835174"/>
            <a:ext cx="1763688" cy="337112"/>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Suggestion for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3830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I-2</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74057" y="5739764"/>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sentences in the disposition details do not match exactly the sentences in D7 redline. So, we need to check again the disposition details and D7 draft.</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344269"/>
            <a:ext cx="9144000" cy="353169"/>
          </a:xfrm>
          <a:prstGeom prst="rect">
            <a:avLst/>
          </a:prstGeom>
        </p:spPr>
      </p:pic>
      <p:pic>
        <p:nvPicPr>
          <p:cNvPr id="7" name="그림 6">
            <a:extLst>
              <a:ext uri="{FF2B5EF4-FFF2-40B4-BE49-F238E27FC236}">
                <a16:creationId xmlns:a16="http://schemas.microsoft.com/office/drawing/2014/main" id="{E87FDBB5-EF49-452A-ACAA-A393EAECE824}"/>
              </a:ext>
            </a:extLst>
          </p:cNvPr>
          <p:cNvPicPr>
            <a:picLocks noChangeAspect="1"/>
          </p:cNvPicPr>
          <p:nvPr/>
        </p:nvPicPr>
        <p:blipFill>
          <a:blip r:embed="rId3"/>
          <a:stretch>
            <a:fillRect/>
          </a:stretch>
        </p:blipFill>
        <p:spPr>
          <a:xfrm>
            <a:off x="0" y="1691218"/>
            <a:ext cx="9144000" cy="2886771"/>
          </a:xfrm>
          <a:prstGeom prst="rect">
            <a:avLst/>
          </a:prstGeom>
        </p:spPr>
      </p:pic>
      <p:sp>
        <p:nvSpPr>
          <p:cNvPr id="20" name="사각형: 둥근 모서리 19">
            <a:extLst>
              <a:ext uri="{FF2B5EF4-FFF2-40B4-BE49-F238E27FC236}">
                <a16:creationId xmlns:a16="http://schemas.microsoft.com/office/drawing/2014/main" id="{D2A64D37-F195-4958-88F3-C3DDB4F3C26D}"/>
              </a:ext>
            </a:extLst>
          </p:cNvPr>
          <p:cNvSpPr/>
          <p:nvPr/>
        </p:nvSpPr>
        <p:spPr bwMode="auto">
          <a:xfrm>
            <a:off x="789450" y="4999882"/>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cxnSp>
        <p:nvCxnSpPr>
          <p:cNvPr id="11" name="직선 연결선 10">
            <a:extLst>
              <a:ext uri="{FF2B5EF4-FFF2-40B4-BE49-F238E27FC236}">
                <a16:creationId xmlns:a16="http://schemas.microsoft.com/office/drawing/2014/main" id="{A6BE971D-9F8F-4944-9CD5-9C7F4D23D365}"/>
              </a:ext>
            </a:extLst>
          </p:cNvPr>
          <p:cNvCxnSpPr>
            <a:cxnSpLocks/>
          </p:cNvCxnSpPr>
          <p:nvPr/>
        </p:nvCxnSpPr>
        <p:spPr bwMode="auto">
          <a:xfrm>
            <a:off x="6923384" y="3260104"/>
            <a:ext cx="2160240" cy="0"/>
          </a:xfrm>
          <a:prstGeom prst="line">
            <a:avLst/>
          </a:prstGeom>
          <a:solidFill>
            <a:schemeClr val="accent1"/>
          </a:solidFill>
          <a:ln w="12700" cap="flat" cmpd="sng" algn="ctr">
            <a:solidFill>
              <a:srgbClr val="0000FF"/>
            </a:solidFill>
            <a:prstDash val="solid"/>
            <a:round/>
            <a:headEnd type="none" w="sm" len="sm"/>
            <a:tailEnd type="none" w="sm" len="sm"/>
          </a:ln>
          <a:effectLst/>
        </p:spPr>
      </p:cxnSp>
      <p:cxnSp>
        <p:nvCxnSpPr>
          <p:cNvPr id="27" name="직선 연결선 26">
            <a:extLst>
              <a:ext uri="{FF2B5EF4-FFF2-40B4-BE49-F238E27FC236}">
                <a16:creationId xmlns:a16="http://schemas.microsoft.com/office/drawing/2014/main" id="{91354072-594D-43AD-99AB-3E76A23C2937}"/>
              </a:ext>
            </a:extLst>
          </p:cNvPr>
          <p:cNvCxnSpPr/>
          <p:nvPr/>
        </p:nvCxnSpPr>
        <p:spPr bwMode="auto">
          <a:xfrm>
            <a:off x="6923384" y="3389180"/>
            <a:ext cx="928162" cy="0"/>
          </a:xfrm>
          <a:prstGeom prst="line">
            <a:avLst/>
          </a:prstGeom>
          <a:solidFill>
            <a:schemeClr val="accent1"/>
          </a:solidFill>
          <a:ln w="12700" cap="flat" cmpd="sng" algn="ctr">
            <a:solidFill>
              <a:srgbClr val="0000FF"/>
            </a:solidFill>
            <a:prstDash val="solid"/>
            <a:round/>
            <a:headEnd type="none" w="sm" len="sm"/>
            <a:tailEnd type="none" w="sm" len="sm"/>
          </a:ln>
          <a:effectLst/>
        </p:spPr>
      </p:cxnSp>
      <p:sp>
        <p:nvSpPr>
          <p:cNvPr id="28" name="화살표: 아래쪽 27">
            <a:extLst>
              <a:ext uri="{FF2B5EF4-FFF2-40B4-BE49-F238E27FC236}">
                <a16:creationId xmlns:a16="http://schemas.microsoft.com/office/drawing/2014/main" id="{8BFF37CF-DE02-4569-8309-F43E458C872F}"/>
              </a:ext>
            </a:extLst>
          </p:cNvPr>
          <p:cNvSpPr/>
          <p:nvPr/>
        </p:nvSpPr>
        <p:spPr bwMode="auto">
          <a:xfrm flipV="1">
            <a:off x="7623201" y="2783849"/>
            <a:ext cx="443036" cy="288032"/>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6EA20238-6799-4680-A7DD-9B3A11CC1A3B}"/>
              </a:ext>
            </a:extLst>
          </p:cNvPr>
          <p:cNvSpPr txBox="1"/>
          <p:nvPr/>
        </p:nvSpPr>
        <p:spPr>
          <a:xfrm>
            <a:off x="6418574" y="2503956"/>
            <a:ext cx="2795958" cy="276999"/>
          </a:xfrm>
          <a:prstGeom prst="rect">
            <a:avLst/>
          </a:prstGeom>
          <a:noFill/>
        </p:spPr>
        <p:txBody>
          <a:bodyPr wrap="none" rtlCol="0">
            <a:spAutoFit/>
          </a:bodyPr>
          <a:lstStyle/>
          <a:p>
            <a:r>
              <a:rPr lang="en-US" altLang="ko-KR" dirty="0">
                <a:solidFill>
                  <a:srgbClr val="0000FF"/>
                </a:solidFill>
              </a:rPr>
              <a:t>“Change L19 to L22 as indicated below: ”</a:t>
            </a:r>
            <a:endParaRPr lang="ko-KR" altLang="en-US" dirty="0">
              <a:solidFill>
                <a:srgbClr val="0000FF"/>
              </a:solidFill>
            </a:endParaRPr>
          </a:p>
        </p:txBody>
      </p:sp>
      <p:pic>
        <p:nvPicPr>
          <p:cNvPr id="13" name="그림 12">
            <a:extLst>
              <a:ext uri="{FF2B5EF4-FFF2-40B4-BE49-F238E27FC236}">
                <a16:creationId xmlns:a16="http://schemas.microsoft.com/office/drawing/2014/main" id="{962D1084-58C6-4A09-B483-A8D02BC09E90}"/>
              </a:ext>
            </a:extLst>
          </p:cNvPr>
          <p:cNvPicPr>
            <a:picLocks noChangeAspect="1"/>
          </p:cNvPicPr>
          <p:nvPr/>
        </p:nvPicPr>
        <p:blipFill>
          <a:blip r:embed="rId4"/>
          <a:stretch>
            <a:fillRect/>
          </a:stretch>
        </p:blipFill>
        <p:spPr>
          <a:xfrm>
            <a:off x="2199997" y="4773966"/>
            <a:ext cx="5651549" cy="364386"/>
          </a:xfrm>
          <a:prstGeom prst="rect">
            <a:avLst/>
          </a:prstGeom>
        </p:spPr>
      </p:pic>
      <p:pic>
        <p:nvPicPr>
          <p:cNvPr id="14" name="그림 13">
            <a:extLst>
              <a:ext uri="{FF2B5EF4-FFF2-40B4-BE49-F238E27FC236}">
                <a16:creationId xmlns:a16="http://schemas.microsoft.com/office/drawing/2014/main" id="{48DFD6EC-075E-4272-8230-3010F5D9E224}"/>
              </a:ext>
            </a:extLst>
          </p:cNvPr>
          <p:cNvPicPr>
            <a:picLocks noChangeAspect="1"/>
          </p:cNvPicPr>
          <p:nvPr/>
        </p:nvPicPr>
        <p:blipFill>
          <a:blip r:embed="rId5"/>
          <a:stretch>
            <a:fillRect/>
          </a:stretch>
        </p:blipFill>
        <p:spPr>
          <a:xfrm>
            <a:off x="2394007" y="5080923"/>
            <a:ext cx="5467657" cy="512142"/>
          </a:xfrm>
          <a:prstGeom prst="rect">
            <a:avLst/>
          </a:prstGeom>
        </p:spPr>
      </p:pic>
      <p:sp>
        <p:nvSpPr>
          <p:cNvPr id="15" name="직사각형 14">
            <a:extLst>
              <a:ext uri="{FF2B5EF4-FFF2-40B4-BE49-F238E27FC236}">
                <a16:creationId xmlns:a16="http://schemas.microsoft.com/office/drawing/2014/main" id="{40923AC8-4D46-4344-ADEE-0805B5D38FA1}"/>
              </a:ext>
            </a:extLst>
          </p:cNvPr>
          <p:cNvSpPr/>
          <p:nvPr/>
        </p:nvSpPr>
        <p:spPr bwMode="auto">
          <a:xfrm>
            <a:off x="8175054" y="3896265"/>
            <a:ext cx="488961" cy="156638"/>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EF074207-7618-42AD-8BD5-A8880101A4CB}"/>
              </a:ext>
            </a:extLst>
          </p:cNvPr>
          <p:cNvSpPr/>
          <p:nvPr/>
        </p:nvSpPr>
        <p:spPr bwMode="auto">
          <a:xfrm>
            <a:off x="2123728" y="4672818"/>
            <a:ext cx="5760640" cy="9884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F5CDA883-3DA8-43C8-89CC-75668452F7BA}"/>
              </a:ext>
            </a:extLst>
          </p:cNvPr>
          <p:cNvSpPr/>
          <p:nvPr/>
        </p:nvSpPr>
        <p:spPr bwMode="auto">
          <a:xfrm>
            <a:off x="6896869" y="4178455"/>
            <a:ext cx="195412" cy="14079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1" name="직사각형 20">
            <a:extLst>
              <a:ext uri="{FF2B5EF4-FFF2-40B4-BE49-F238E27FC236}">
                <a16:creationId xmlns:a16="http://schemas.microsoft.com/office/drawing/2014/main" id="{5CE9DC9F-8ABA-4DDE-A2DA-23B8E1980A3D}"/>
              </a:ext>
            </a:extLst>
          </p:cNvPr>
          <p:cNvSpPr/>
          <p:nvPr/>
        </p:nvSpPr>
        <p:spPr bwMode="auto">
          <a:xfrm>
            <a:off x="4762630" y="4933432"/>
            <a:ext cx="667010" cy="18626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직사각형 21">
            <a:extLst>
              <a:ext uri="{FF2B5EF4-FFF2-40B4-BE49-F238E27FC236}">
                <a16:creationId xmlns:a16="http://schemas.microsoft.com/office/drawing/2014/main" id="{18B049DC-A2E1-40A2-8885-6AA65BC263E4}"/>
              </a:ext>
            </a:extLst>
          </p:cNvPr>
          <p:cNvSpPr/>
          <p:nvPr/>
        </p:nvSpPr>
        <p:spPr bwMode="auto">
          <a:xfrm>
            <a:off x="6085069" y="5090570"/>
            <a:ext cx="215123" cy="18626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47DE1762-331D-465B-902C-04AC666ADCE1}"/>
              </a:ext>
            </a:extLst>
          </p:cNvPr>
          <p:cNvSpPr txBox="1"/>
          <p:nvPr/>
        </p:nvSpPr>
        <p:spPr>
          <a:xfrm>
            <a:off x="4252460" y="3653841"/>
            <a:ext cx="2670924" cy="276999"/>
          </a:xfrm>
          <a:prstGeom prst="rect">
            <a:avLst/>
          </a:prstGeom>
          <a:noFill/>
        </p:spPr>
        <p:txBody>
          <a:bodyPr wrap="none" rtlCol="0">
            <a:spAutoFit/>
          </a:bodyPr>
          <a:lstStyle/>
          <a:p>
            <a:r>
              <a:rPr lang="en-US" altLang="ko-KR" dirty="0">
                <a:solidFill>
                  <a:srgbClr val="0000FF"/>
                </a:solidFill>
              </a:rPr>
              <a:t>See the comment, I-12. It should be “a”.</a:t>
            </a:r>
            <a:endParaRPr lang="ko-KR" altLang="en-US" dirty="0">
              <a:solidFill>
                <a:srgbClr val="0000FF"/>
              </a:solidFill>
            </a:endParaRPr>
          </a:p>
        </p:txBody>
      </p:sp>
      <p:sp>
        <p:nvSpPr>
          <p:cNvPr id="24" name="화살표: 아래쪽 23">
            <a:extLst>
              <a:ext uri="{FF2B5EF4-FFF2-40B4-BE49-F238E27FC236}">
                <a16:creationId xmlns:a16="http://schemas.microsoft.com/office/drawing/2014/main" id="{95D7CC71-A999-4115-AC8B-F5F40BB033D5}"/>
              </a:ext>
            </a:extLst>
          </p:cNvPr>
          <p:cNvSpPr/>
          <p:nvPr/>
        </p:nvSpPr>
        <p:spPr bwMode="auto">
          <a:xfrm rot="8348847" flipV="1">
            <a:off x="6671067" y="3915022"/>
            <a:ext cx="186489" cy="303144"/>
          </a:xfrm>
          <a:prstGeom prst="downArrow">
            <a:avLst>
              <a:gd name="adj1" fmla="val 50000"/>
              <a:gd name="adj2" fmla="val 50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72104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I-3</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51520" y="549040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comment resolution are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344269"/>
            <a:ext cx="9144000" cy="353169"/>
          </a:xfrm>
          <a:prstGeom prst="rect">
            <a:avLst/>
          </a:prstGeom>
        </p:spPr>
      </p:pic>
      <p:sp>
        <p:nvSpPr>
          <p:cNvPr id="20" name="사각형: 둥근 모서리 19">
            <a:extLst>
              <a:ext uri="{FF2B5EF4-FFF2-40B4-BE49-F238E27FC236}">
                <a16:creationId xmlns:a16="http://schemas.microsoft.com/office/drawing/2014/main" id="{D2A64D37-F195-4958-88F3-C3DDB4F3C26D}"/>
              </a:ext>
            </a:extLst>
          </p:cNvPr>
          <p:cNvSpPr/>
          <p:nvPr/>
        </p:nvSpPr>
        <p:spPr bwMode="auto">
          <a:xfrm>
            <a:off x="967980" y="3783374"/>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9" name="직사각형 28">
            <a:extLst>
              <a:ext uri="{FF2B5EF4-FFF2-40B4-BE49-F238E27FC236}">
                <a16:creationId xmlns:a16="http://schemas.microsoft.com/office/drawing/2014/main" id="{EF074207-7618-42AD-8BD5-A8880101A4CB}"/>
              </a:ext>
            </a:extLst>
          </p:cNvPr>
          <p:cNvSpPr/>
          <p:nvPr/>
        </p:nvSpPr>
        <p:spPr bwMode="auto">
          <a:xfrm>
            <a:off x="2300399" y="3745747"/>
            <a:ext cx="6295801" cy="41236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8" name="그림 7">
            <a:extLst>
              <a:ext uri="{FF2B5EF4-FFF2-40B4-BE49-F238E27FC236}">
                <a16:creationId xmlns:a16="http://schemas.microsoft.com/office/drawing/2014/main" id="{18DC13CD-0E43-4F4F-969D-F29013F2AF87}"/>
              </a:ext>
            </a:extLst>
          </p:cNvPr>
          <p:cNvPicPr>
            <a:picLocks noChangeAspect="1"/>
          </p:cNvPicPr>
          <p:nvPr/>
        </p:nvPicPr>
        <p:blipFill>
          <a:blip r:embed="rId3"/>
          <a:stretch>
            <a:fillRect/>
          </a:stretch>
        </p:blipFill>
        <p:spPr>
          <a:xfrm>
            <a:off x="0" y="1684121"/>
            <a:ext cx="9144000" cy="1451063"/>
          </a:xfrm>
          <a:prstGeom prst="rect">
            <a:avLst/>
          </a:prstGeom>
        </p:spPr>
      </p:pic>
      <p:sp>
        <p:nvSpPr>
          <p:cNvPr id="21" name="직사각형 20">
            <a:extLst>
              <a:ext uri="{FF2B5EF4-FFF2-40B4-BE49-F238E27FC236}">
                <a16:creationId xmlns:a16="http://schemas.microsoft.com/office/drawing/2014/main" id="{2BAAE5B7-81FF-44D3-B8A7-AE6A9335BA11}"/>
              </a:ext>
            </a:extLst>
          </p:cNvPr>
          <p:cNvSpPr/>
          <p:nvPr/>
        </p:nvSpPr>
        <p:spPr bwMode="auto">
          <a:xfrm>
            <a:off x="4121139" y="2843090"/>
            <a:ext cx="223849" cy="15386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2" name="화살표: 아래쪽 21">
            <a:extLst>
              <a:ext uri="{FF2B5EF4-FFF2-40B4-BE49-F238E27FC236}">
                <a16:creationId xmlns:a16="http://schemas.microsoft.com/office/drawing/2014/main" id="{6FDB478E-BC05-4B98-889F-30E07CCBB79A}"/>
              </a:ext>
            </a:extLst>
          </p:cNvPr>
          <p:cNvSpPr/>
          <p:nvPr/>
        </p:nvSpPr>
        <p:spPr bwMode="auto">
          <a:xfrm rot="2337713" flipV="1">
            <a:off x="3869223" y="2946021"/>
            <a:ext cx="205909" cy="37378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9D1DDD40-528D-40C4-9D99-CEC775A88AA3}"/>
              </a:ext>
            </a:extLst>
          </p:cNvPr>
          <p:cNvSpPr txBox="1"/>
          <p:nvPr/>
        </p:nvSpPr>
        <p:spPr>
          <a:xfrm>
            <a:off x="2797479" y="3327425"/>
            <a:ext cx="2228495" cy="276999"/>
          </a:xfrm>
          <a:prstGeom prst="rect">
            <a:avLst/>
          </a:prstGeom>
          <a:noFill/>
          <a:ln>
            <a:solidFill>
              <a:srgbClr val="0000FF"/>
            </a:solidFill>
          </a:ln>
        </p:spPr>
        <p:txBody>
          <a:bodyPr wrap="none" rtlCol="0">
            <a:spAutoFit/>
          </a:bodyPr>
          <a:lstStyle/>
          <a:p>
            <a:r>
              <a:rPr lang="en-US" altLang="ko-KR" dirty="0"/>
              <a:t>typo here in the proposed change</a:t>
            </a:r>
            <a:endParaRPr lang="ko-KR" altLang="en-US" dirty="0"/>
          </a:p>
        </p:txBody>
      </p:sp>
      <p:pic>
        <p:nvPicPr>
          <p:cNvPr id="6" name="그림 5">
            <a:extLst>
              <a:ext uri="{FF2B5EF4-FFF2-40B4-BE49-F238E27FC236}">
                <a16:creationId xmlns:a16="http://schemas.microsoft.com/office/drawing/2014/main" id="{864F5633-79A7-4202-B8A8-23BD2E24D484}"/>
              </a:ext>
            </a:extLst>
          </p:cNvPr>
          <p:cNvPicPr>
            <a:picLocks noChangeAspect="1"/>
          </p:cNvPicPr>
          <p:nvPr/>
        </p:nvPicPr>
        <p:blipFill>
          <a:blip r:embed="rId4"/>
          <a:stretch>
            <a:fillRect/>
          </a:stretch>
        </p:blipFill>
        <p:spPr>
          <a:xfrm>
            <a:off x="2336402" y="3834183"/>
            <a:ext cx="6223794" cy="294931"/>
          </a:xfrm>
          <a:prstGeom prst="rect">
            <a:avLst/>
          </a:prstGeom>
        </p:spPr>
      </p:pic>
      <p:sp>
        <p:nvSpPr>
          <p:cNvPr id="17" name="직사각형 16">
            <a:extLst>
              <a:ext uri="{FF2B5EF4-FFF2-40B4-BE49-F238E27FC236}">
                <a16:creationId xmlns:a16="http://schemas.microsoft.com/office/drawing/2014/main" id="{0E197ACB-35FB-47B4-B9F0-D01FBF94501F}"/>
              </a:ext>
            </a:extLst>
          </p:cNvPr>
          <p:cNvSpPr/>
          <p:nvPr/>
        </p:nvSpPr>
        <p:spPr bwMode="auto">
          <a:xfrm>
            <a:off x="3662678" y="3874998"/>
            <a:ext cx="261250" cy="202073"/>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E1DA32B0-A6FF-418B-B99F-2B5A0586D9EA}"/>
              </a:ext>
            </a:extLst>
          </p:cNvPr>
          <p:cNvSpPr txBox="1"/>
          <p:nvPr/>
        </p:nvSpPr>
        <p:spPr>
          <a:xfrm>
            <a:off x="2308781" y="4528269"/>
            <a:ext cx="6295800" cy="600164"/>
          </a:xfrm>
          <a:prstGeom prst="rect">
            <a:avLst/>
          </a:prstGeom>
          <a:noFill/>
          <a:ln>
            <a:solidFill>
              <a:schemeClr val="tx1"/>
            </a:solidFill>
          </a:ln>
        </p:spPr>
        <p:txBody>
          <a:bodyPr wrap="square" rtlCol="0">
            <a:spAutoFit/>
          </a:bodyPr>
          <a:lstStyle/>
          <a:p>
            <a:pPr marL="171450" indent="-171450">
              <a:buFont typeface="Arial" panose="020B0604020202020204" pitchFamily="34" charset="0"/>
              <a:buChar char="•"/>
            </a:pPr>
            <a:r>
              <a:rPr lang="en-US" altLang="ko-KR" sz="1100" dirty="0"/>
              <a:t>Disposition Status : ACCEPTED </a:t>
            </a:r>
            <a:r>
              <a:rPr lang="en-US" altLang="ko-KR" sz="1100" dirty="0">
                <a:sym typeface="Wingdings" panose="05000000000000000000" pitchFamily="2" charset="2"/>
              </a:rPr>
              <a:t> REVISED</a:t>
            </a:r>
          </a:p>
          <a:p>
            <a:pPr marL="171450" indent="-171450">
              <a:buFont typeface="Arial" panose="020B0604020202020204" pitchFamily="34" charset="0"/>
              <a:buChar char="•"/>
            </a:pPr>
            <a:r>
              <a:rPr lang="en-US" altLang="ko-KR" sz="1100" dirty="0">
                <a:sym typeface="Wingdings" panose="05000000000000000000" pitchFamily="2" charset="2"/>
              </a:rPr>
              <a:t>Disposition Detail : “Blank”  Replace the sentences in L4 to L6</a:t>
            </a:r>
            <a:r>
              <a:rPr lang="en-US" altLang="ko-KR" sz="1100" dirty="0"/>
              <a:t> by “This amendment adds new transmission modes with higher rate and longer range to IEEE Std 802.15.7-4 2018.”</a:t>
            </a:r>
          </a:p>
        </p:txBody>
      </p:sp>
      <p:sp>
        <p:nvSpPr>
          <p:cNvPr id="19" name="사각형: 둥근 모서리 18">
            <a:extLst>
              <a:ext uri="{FF2B5EF4-FFF2-40B4-BE49-F238E27FC236}">
                <a16:creationId xmlns:a16="http://schemas.microsoft.com/office/drawing/2014/main" id="{7DE29D8D-801E-4794-A686-5F073FCE59DC}"/>
              </a:ext>
            </a:extLst>
          </p:cNvPr>
          <p:cNvSpPr/>
          <p:nvPr/>
        </p:nvSpPr>
        <p:spPr bwMode="auto">
          <a:xfrm>
            <a:off x="500436" y="4549747"/>
            <a:ext cx="1763688" cy="466034"/>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Suggestion for </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Comment resolution</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24" name="화살표: 아래쪽 23">
            <a:extLst>
              <a:ext uri="{FF2B5EF4-FFF2-40B4-BE49-F238E27FC236}">
                <a16:creationId xmlns:a16="http://schemas.microsoft.com/office/drawing/2014/main" id="{CD5A2327-0114-448F-A1B6-07A63C78B575}"/>
              </a:ext>
            </a:extLst>
          </p:cNvPr>
          <p:cNvSpPr/>
          <p:nvPr/>
        </p:nvSpPr>
        <p:spPr bwMode="auto">
          <a:xfrm>
            <a:off x="4994984" y="4199175"/>
            <a:ext cx="443036" cy="288032"/>
          </a:xfrm>
          <a:prstGeom prst="down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58284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I-6</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393661" y="5513731"/>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344269"/>
            <a:ext cx="9144000" cy="353169"/>
          </a:xfrm>
          <a:prstGeom prst="rect">
            <a:avLst/>
          </a:prstGeom>
        </p:spPr>
      </p:pic>
      <p:pic>
        <p:nvPicPr>
          <p:cNvPr id="10" name="그림 9">
            <a:extLst>
              <a:ext uri="{FF2B5EF4-FFF2-40B4-BE49-F238E27FC236}">
                <a16:creationId xmlns:a16="http://schemas.microsoft.com/office/drawing/2014/main" id="{99CF89FB-D455-46D3-9B72-5911DAEB8FE9}"/>
              </a:ext>
            </a:extLst>
          </p:cNvPr>
          <p:cNvPicPr>
            <a:picLocks noChangeAspect="1"/>
          </p:cNvPicPr>
          <p:nvPr/>
        </p:nvPicPr>
        <p:blipFill>
          <a:blip r:embed="rId3"/>
          <a:stretch>
            <a:fillRect/>
          </a:stretch>
        </p:blipFill>
        <p:spPr>
          <a:xfrm>
            <a:off x="0" y="1659317"/>
            <a:ext cx="9144000" cy="3539365"/>
          </a:xfrm>
          <a:prstGeom prst="rect">
            <a:avLst/>
          </a:prstGeom>
        </p:spPr>
      </p:pic>
      <p:sp>
        <p:nvSpPr>
          <p:cNvPr id="25" name="직사각형 24">
            <a:extLst>
              <a:ext uri="{FF2B5EF4-FFF2-40B4-BE49-F238E27FC236}">
                <a16:creationId xmlns:a16="http://schemas.microsoft.com/office/drawing/2014/main" id="{47B09970-BD36-442C-942D-D718D172269A}"/>
              </a:ext>
            </a:extLst>
          </p:cNvPr>
          <p:cNvSpPr/>
          <p:nvPr/>
        </p:nvSpPr>
        <p:spPr bwMode="auto">
          <a:xfrm>
            <a:off x="7423852" y="2289443"/>
            <a:ext cx="223849" cy="15386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30" name="화살표: 아래쪽 29">
            <a:extLst>
              <a:ext uri="{FF2B5EF4-FFF2-40B4-BE49-F238E27FC236}">
                <a16:creationId xmlns:a16="http://schemas.microsoft.com/office/drawing/2014/main" id="{4B3CF202-0BC5-4FCE-9BE6-4A8077E249C8}"/>
              </a:ext>
            </a:extLst>
          </p:cNvPr>
          <p:cNvSpPr/>
          <p:nvPr/>
        </p:nvSpPr>
        <p:spPr bwMode="auto">
          <a:xfrm rot="4927641" flipV="1">
            <a:off x="6860569" y="1953912"/>
            <a:ext cx="45719" cy="1084811"/>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477B29A4-1B1E-4E49-911D-A02EF3362889}"/>
              </a:ext>
            </a:extLst>
          </p:cNvPr>
          <p:cNvSpPr txBox="1"/>
          <p:nvPr/>
        </p:nvSpPr>
        <p:spPr>
          <a:xfrm>
            <a:off x="5656598" y="2454756"/>
            <a:ext cx="686406" cy="276999"/>
          </a:xfrm>
          <a:prstGeom prst="rect">
            <a:avLst/>
          </a:prstGeom>
          <a:noFill/>
        </p:spPr>
        <p:txBody>
          <a:bodyPr wrap="none" rtlCol="0">
            <a:spAutoFit/>
          </a:bodyPr>
          <a:lstStyle/>
          <a:p>
            <a:r>
              <a:rPr lang="en-US" altLang="ko-KR" dirty="0">
                <a:solidFill>
                  <a:srgbClr val="0000FF"/>
                </a:solidFill>
              </a:rPr>
              <a:t>“delete”</a:t>
            </a:r>
            <a:endParaRPr lang="ko-KR" altLang="en-US" dirty="0">
              <a:solidFill>
                <a:srgbClr val="0000FF"/>
              </a:solidFill>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3260828" y="1805811"/>
            <a:ext cx="3147015" cy="276999"/>
          </a:xfrm>
          <a:prstGeom prst="rect">
            <a:avLst/>
          </a:prstGeom>
          <a:noFill/>
        </p:spPr>
        <p:txBody>
          <a:bodyPr wrap="none" rtlCol="0">
            <a:spAutoFit/>
          </a:bodyPr>
          <a:lstStyle/>
          <a:p>
            <a:r>
              <a:rPr lang="en-US" altLang="ko-KR" dirty="0">
                <a:solidFill>
                  <a:srgbClr val="0000FF"/>
                </a:solidFill>
              </a:rPr>
              <a:t>“Change L4 to L10 in p18 as indicated below: ”</a:t>
            </a:r>
            <a:endParaRPr lang="ko-KR" altLang="en-US" dirty="0">
              <a:solidFill>
                <a:srgbClr val="0000FF"/>
              </a:solidFill>
            </a:endParaRPr>
          </a:p>
        </p:txBody>
      </p:sp>
      <p:sp>
        <p:nvSpPr>
          <p:cNvPr id="15" name="직사각형 14">
            <a:extLst>
              <a:ext uri="{FF2B5EF4-FFF2-40B4-BE49-F238E27FC236}">
                <a16:creationId xmlns:a16="http://schemas.microsoft.com/office/drawing/2014/main" id="{C7B70F82-2B49-41F1-97A9-416619C134F7}"/>
              </a:ext>
            </a:extLst>
          </p:cNvPr>
          <p:cNvSpPr/>
          <p:nvPr/>
        </p:nvSpPr>
        <p:spPr bwMode="auto">
          <a:xfrm>
            <a:off x="6873595" y="1658662"/>
            <a:ext cx="2245525" cy="27699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7" name="화살표: 아래쪽 16">
            <a:extLst>
              <a:ext uri="{FF2B5EF4-FFF2-40B4-BE49-F238E27FC236}">
                <a16:creationId xmlns:a16="http://schemas.microsoft.com/office/drawing/2014/main" id="{49674A0F-1C0F-4C59-B644-381B4EAAAC83}"/>
              </a:ext>
            </a:extLst>
          </p:cNvPr>
          <p:cNvSpPr/>
          <p:nvPr/>
        </p:nvSpPr>
        <p:spPr bwMode="auto">
          <a:xfrm rot="4927641" flipV="1">
            <a:off x="6513890" y="1616089"/>
            <a:ext cx="131660" cy="582579"/>
          </a:xfrm>
          <a:prstGeom prst="downArrow">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pic>
        <p:nvPicPr>
          <p:cNvPr id="6" name="그림 5">
            <a:extLst>
              <a:ext uri="{FF2B5EF4-FFF2-40B4-BE49-F238E27FC236}">
                <a16:creationId xmlns:a16="http://schemas.microsoft.com/office/drawing/2014/main" id="{4459B395-3779-4566-B0C6-4FA73D90973C}"/>
              </a:ext>
            </a:extLst>
          </p:cNvPr>
          <p:cNvPicPr>
            <a:picLocks noChangeAspect="1"/>
          </p:cNvPicPr>
          <p:nvPr/>
        </p:nvPicPr>
        <p:blipFill>
          <a:blip r:embed="rId4"/>
          <a:stretch>
            <a:fillRect/>
          </a:stretch>
        </p:blipFill>
        <p:spPr>
          <a:xfrm>
            <a:off x="860170" y="2510133"/>
            <a:ext cx="4801316" cy="276999"/>
          </a:xfrm>
          <a:prstGeom prst="rect">
            <a:avLst/>
          </a:prstGeom>
          <a:ln>
            <a:solidFill>
              <a:srgbClr val="0000FF"/>
            </a:solidFill>
          </a:ln>
        </p:spPr>
      </p:pic>
      <p:sp>
        <p:nvSpPr>
          <p:cNvPr id="18" name="사각형: 둥근 모서리 17">
            <a:extLst>
              <a:ext uri="{FF2B5EF4-FFF2-40B4-BE49-F238E27FC236}">
                <a16:creationId xmlns:a16="http://schemas.microsoft.com/office/drawing/2014/main" id="{78897872-9DE5-4F48-A29E-892D53918252}"/>
              </a:ext>
            </a:extLst>
          </p:cNvPr>
          <p:cNvSpPr/>
          <p:nvPr/>
        </p:nvSpPr>
        <p:spPr bwMode="auto">
          <a:xfrm>
            <a:off x="2699792" y="2821479"/>
            <a:ext cx="1440160"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redline</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직사각형 18">
            <a:extLst>
              <a:ext uri="{FF2B5EF4-FFF2-40B4-BE49-F238E27FC236}">
                <a16:creationId xmlns:a16="http://schemas.microsoft.com/office/drawing/2014/main" id="{B39F7230-3275-4B2B-9272-B2C577DA3B33}"/>
              </a:ext>
            </a:extLst>
          </p:cNvPr>
          <p:cNvSpPr/>
          <p:nvPr/>
        </p:nvSpPr>
        <p:spPr bwMode="auto">
          <a:xfrm>
            <a:off x="3428257" y="2640552"/>
            <a:ext cx="223849" cy="15386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6164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627861"/>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I-8 and I-9</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139622" y="5567430"/>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The comments related to 1.2 are only I-8 and I-9. Two comments have been rejected as shown above. However, the sub-clause 1.2 has been deleted in the current D7 draft as shown above. What happened to this ?</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126562"/>
            <a:ext cx="9144000" cy="353169"/>
          </a:xfrm>
          <a:prstGeom prst="rect">
            <a:avLst/>
          </a:prstGeom>
        </p:spPr>
      </p:pic>
      <p:pic>
        <p:nvPicPr>
          <p:cNvPr id="7" name="그림 6">
            <a:extLst>
              <a:ext uri="{FF2B5EF4-FFF2-40B4-BE49-F238E27FC236}">
                <a16:creationId xmlns:a16="http://schemas.microsoft.com/office/drawing/2014/main" id="{D8EC64B0-B366-46AB-B30C-6A933CFF2043}"/>
              </a:ext>
            </a:extLst>
          </p:cNvPr>
          <p:cNvPicPr>
            <a:picLocks noChangeAspect="1"/>
          </p:cNvPicPr>
          <p:nvPr/>
        </p:nvPicPr>
        <p:blipFill>
          <a:blip r:embed="rId3"/>
          <a:stretch>
            <a:fillRect/>
          </a:stretch>
        </p:blipFill>
        <p:spPr>
          <a:xfrm>
            <a:off x="0" y="1462158"/>
            <a:ext cx="9144000" cy="2756252"/>
          </a:xfrm>
          <a:prstGeom prst="rect">
            <a:avLst/>
          </a:prstGeom>
        </p:spPr>
      </p:pic>
      <p:pic>
        <p:nvPicPr>
          <p:cNvPr id="8" name="그림 7">
            <a:extLst>
              <a:ext uri="{FF2B5EF4-FFF2-40B4-BE49-F238E27FC236}">
                <a16:creationId xmlns:a16="http://schemas.microsoft.com/office/drawing/2014/main" id="{90213DB3-3E86-48F0-99B5-4C86F1EF480E}"/>
              </a:ext>
            </a:extLst>
          </p:cNvPr>
          <p:cNvPicPr>
            <a:picLocks noChangeAspect="1"/>
          </p:cNvPicPr>
          <p:nvPr/>
        </p:nvPicPr>
        <p:blipFill>
          <a:blip r:embed="rId4"/>
          <a:stretch>
            <a:fillRect/>
          </a:stretch>
        </p:blipFill>
        <p:spPr>
          <a:xfrm>
            <a:off x="419168" y="4348805"/>
            <a:ext cx="3990889" cy="953667"/>
          </a:xfrm>
          <a:prstGeom prst="rect">
            <a:avLst/>
          </a:prstGeom>
          <a:ln>
            <a:solidFill>
              <a:schemeClr val="tx1"/>
            </a:solidFill>
          </a:ln>
        </p:spPr>
      </p:pic>
      <p:pic>
        <p:nvPicPr>
          <p:cNvPr id="11" name="그림 10">
            <a:extLst>
              <a:ext uri="{FF2B5EF4-FFF2-40B4-BE49-F238E27FC236}">
                <a16:creationId xmlns:a16="http://schemas.microsoft.com/office/drawing/2014/main" id="{3B6A3740-8FAE-43BC-A84E-00B23070C326}"/>
              </a:ext>
            </a:extLst>
          </p:cNvPr>
          <p:cNvPicPr>
            <a:picLocks noChangeAspect="1"/>
          </p:cNvPicPr>
          <p:nvPr/>
        </p:nvPicPr>
        <p:blipFill>
          <a:blip r:embed="rId5"/>
          <a:stretch>
            <a:fillRect/>
          </a:stretch>
        </p:blipFill>
        <p:spPr>
          <a:xfrm>
            <a:off x="4902259" y="4348805"/>
            <a:ext cx="3942163" cy="953667"/>
          </a:xfrm>
          <a:prstGeom prst="rect">
            <a:avLst/>
          </a:prstGeom>
          <a:ln>
            <a:solidFill>
              <a:schemeClr val="tx1"/>
            </a:solidFill>
          </a:ln>
        </p:spPr>
      </p:pic>
      <p:sp>
        <p:nvSpPr>
          <p:cNvPr id="18" name="사각형: 둥근 모서리 17">
            <a:extLst>
              <a:ext uri="{FF2B5EF4-FFF2-40B4-BE49-F238E27FC236}">
                <a16:creationId xmlns:a16="http://schemas.microsoft.com/office/drawing/2014/main" id="{0B34E6FF-7D63-4991-8603-97001F0C6ACC}"/>
              </a:ext>
            </a:extLst>
          </p:cNvPr>
          <p:cNvSpPr/>
          <p:nvPr/>
        </p:nvSpPr>
        <p:spPr bwMode="auto">
          <a:xfrm>
            <a:off x="3496715" y="4386660"/>
            <a:ext cx="864096" cy="337112"/>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D6 Draft</a:t>
            </a:r>
            <a:endParaRPr kumimoji="0" lang="ko-KR" altLang="en-US" sz="1200" b="0" i="0" u="none" strike="noStrike" cap="none" normalizeH="0" baseline="0" dirty="0">
              <a:ln>
                <a:noFill/>
              </a:ln>
              <a:solidFill>
                <a:schemeClr val="tx1"/>
              </a:solidFill>
              <a:effectLst/>
              <a:latin typeface="Times New Roman" pitchFamily="18" charset="0"/>
            </a:endParaRPr>
          </a:p>
        </p:txBody>
      </p:sp>
      <p:sp>
        <p:nvSpPr>
          <p:cNvPr id="19" name="사각형: 둥근 모서리 18">
            <a:extLst>
              <a:ext uri="{FF2B5EF4-FFF2-40B4-BE49-F238E27FC236}">
                <a16:creationId xmlns:a16="http://schemas.microsoft.com/office/drawing/2014/main" id="{A68F5E14-0CB2-46BE-916E-80AE81CAE3C5}"/>
              </a:ext>
            </a:extLst>
          </p:cNvPr>
          <p:cNvSpPr/>
          <p:nvPr/>
        </p:nvSpPr>
        <p:spPr bwMode="auto">
          <a:xfrm>
            <a:off x="7513161" y="4386660"/>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24730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I-10</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69921" y="465693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2"/>
          <a:stretch>
            <a:fillRect/>
          </a:stretch>
        </p:blipFill>
        <p:spPr>
          <a:xfrm>
            <a:off x="0" y="1537101"/>
            <a:ext cx="9144000" cy="353169"/>
          </a:xfrm>
          <a:prstGeom prst="rect">
            <a:avLst/>
          </a:prstGeom>
        </p:spPr>
      </p:pic>
      <p:pic>
        <p:nvPicPr>
          <p:cNvPr id="7" name="그림 6">
            <a:extLst>
              <a:ext uri="{FF2B5EF4-FFF2-40B4-BE49-F238E27FC236}">
                <a16:creationId xmlns:a16="http://schemas.microsoft.com/office/drawing/2014/main" id="{712C88D9-48DF-4F33-8A19-5BE8549DE966}"/>
              </a:ext>
            </a:extLst>
          </p:cNvPr>
          <p:cNvPicPr>
            <a:picLocks noChangeAspect="1"/>
          </p:cNvPicPr>
          <p:nvPr/>
        </p:nvPicPr>
        <p:blipFill>
          <a:blip r:embed="rId3"/>
          <a:stretch>
            <a:fillRect/>
          </a:stretch>
        </p:blipFill>
        <p:spPr>
          <a:xfrm>
            <a:off x="0" y="1877467"/>
            <a:ext cx="9144000" cy="1320544"/>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899759" y="2078959"/>
            <a:ext cx="2245525" cy="35316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4147116" y="1889456"/>
            <a:ext cx="2816797" cy="261610"/>
          </a:xfrm>
          <a:prstGeom prst="rect">
            <a:avLst/>
          </a:prstGeom>
          <a:noFill/>
        </p:spPr>
        <p:txBody>
          <a:bodyPr wrap="none" rtlCol="0">
            <a:spAutoFit/>
          </a:bodyPr>
          <a:lstStyle/>
          <a:p>
            <a:r>
              <a:rPr lang="en-US" altLang="ko-KR" sz="1100" dirty="0">
                <a:solidFill>
                  <a:srgbClr val="0000FF"/>
                </a:solidFill>
              </a:rPr>
              <a:t>“Change L2 to L5 in p13 as indicated below: ”</a:t>
            </a:r>
            <a:endParaRPr lang="ko-KR" altLang="en-US" sz="1100" dirty="0">
              <a:solidFill>
                <a:srgbClr val="0000FF"/>
              </a:solidFill>
            </a:endParaRPr>
          </a:p>
        </p:txBody>
      </p:sp>
      <p:sp>
        <p:nvSpPr>
          <p:cNvPr id="8" name="화살표: 위로 굽음 7">
            <a:extLst>
              <a:ext uri="{FF2B5EF4-FFF2-40B4-BE49-F238E27FC236}">
                <a16:creationId xmlns:a16="http://schemas.microsoft.com/office/drawing/2014/main" id="{2212ACC8-D673-44E5-883E-3F7059CC719F}"/>
              </a:ext>
            </a:extLst>
          </p:cNvPr>
          <p:cNvSpPr/>
          <p:nvPr/>
        </p:nvSpPr>
        <p:spPr bwMode="auto">
          <a:xfrm rot="5400000">
            <a:off x="6546607" y="1976659"/>
            <a:ext cx="155242" cy="504056"/>
          </a:xfrm>
          <a:prstGeom prst="bentUpArrow">
            <a:avLst>
              <a:gd name="adj1" fmla="val 27248"/>
              <a:gd name="adj2" fmla="val 25000"/>
              <a:gd name="adj3" fmla="val 25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8" name="사각형: 둥근 모서리 17">
            <a:extLst>
              <a:ext uri="{FF2B5EF4-FFF2-40B4-BE49-F238E27FC236}">
                <a16:creationId xmlns:a16="http://schemas.microsoft.com/office/drawing/2014/main" id="{70458FDB-B9AE-4794-AB2A-7598C0B4E0F6}"/>
              </a:ext>
            </a:extLst>
          </p:cNvPr>
          <p:cNvSpPr/>
          <p:nvPr/>
        </p:nvSpPr>
        <p:spPr bwMode="auto">
          <a:xfrm>
            <a:off x="1547664" y="3692523"/>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pic>
        <p:nvPicPr>
          <p:cNvPr id="11" name="그림 10">
            <a:extLst>
              <a:ext uri="{FF2B5EF4-FFF2-40B4-BE49-F238E27FC236}">
                <a16:creationId xmlns:a16="http://schemas.microsoft.com/office/drawing/2014/main" id="{3E70F730-AE9A-485C-ADD5-E240EDC164AD}"/>
              </a:ext>
            </a:extLst>
          </p:cNvPr>
          <p:cNvPicPr>
            <a:picLocks noChangeAspect="1"/>
          </p:cNvPicPr>
          <p:nvPr/>
        </p:nvPicPr>
        <p:blipFill>
          <a:blip r:embed="rId4"/>
          <a:stretch>
            <a:fillRect/>
          </a:stretch>
        </p:blipFill>
        <p:spPr>
          <a:xfrm>
            <a:off x="2915816" y="3502464"/>
            <a:ext cx="6003007" cy="679172"/>
          </a:xfrm>
          <a:prstGeom prst="rect">
            <a:avLst/>
          </a:prstGeom>
          <a:ln>
            <a:solidFill>
              <a:schemeClr val="tx1"/>
            </a:solidFill>
          </a:ln>
        </p:spPr>
      </p:pic>
      <p:sp>
        <p:nvSpPr>
          <p:cNvPr id="23" name="직사각형 22">
            <a:extLst>
              <a:ext uri="{FF2B5EF4-FFF2-40B4-BE49-F238E27FC236}">
                <a16:creationId xmlns:a16="http://schemas.microsoft.com/office/drawing/2014/main" id="{E051E1D6-6FE9-4F56-A1A9-9B30E777F2CC}"/>
              </a:ext>
            </a:extLst>
          </p:cNvPr>
          <p:cNvSpPr/>
          <p:nvPr/>
        </p:nvSpPr>
        <p:spPr bwMode="auto">
          <a:xfrm>
            <a:off x="7201813" y="3530051"/>
            <a:ext cx="223849" cy="15386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E9817615-B592-40A9-8CC0-1031C5C19C2A}"/>
              </a:ext>
            </a:extLst>
          </p:cNvPr>
          <p:cNvSpPr txBox="1"/>
          <p:nvPr/>
        </p:nvSpPr>
        <p:spPr>
          <a:xfrm>
            <a:off x="6319009" y="2333898"/>
            <a:ext cx="511679" cy="276999"/>
          </a:xfrm>
          <a:prstGeom prst="rect">
            <a:avLst/>
          </a:prstGeom>
          <a:noFill/>
        </p:spPr>
        <p:txBody>
          <a:bodyPr wrap="none" rtlCol="0">
            <a:spAutoFit/>
          </a:bodyPr>
          <a:lstStyle/>
          <a:p>
            <a:r>
              <a:rPr lang="en-US" altLang="ko-KR" dirty="0">
                <a:solidFill>
                  <a:srgbClr val="0000FF"/>
                </a:solidFill>
              </a:rPr>
              <a:t>“the”</a:t>
            </a:r>
            <a:endParaRPr lang="ko-KR" altLang="en-US" dirty="0">
              <a:solidFill>
                <a:srgbClr val="0000FF"/>
              </a:solidFill>
            </a:endParaRPr>
          </a:p>
        </p:txBody>
      </p:sp>
      <p:sp>
        <p:nvSpPr>
          <p:cNvPr id="26" name="화살표: 위로 굽음 25">
            <a:extLst>
              <a:ext uri="{FF2B5EF4-FFF2-40B4-BE49-F238E27FC236}">
                <a16:creationId xmlns:a16="http://schemas.microsoft.com/office/drawing/2014/main" id="{EA0FF623-29D1-4D1C-95AA-851EA2CFEBC9}"/>
              </a:ext>
            </a:extLst>
          </p:cNvPr>
          <p:cNvSpPr/>
          <p:nvPr/>
        </p:nvSpPr>
        <p:spPr bwMode="auto">
          <a:xfrm flipV="1">
            <a:off x="6785589" y="2465778"/>
            <a:ext cx="1737152" cy="100282"/>
          </a:xfrm>
          <a:prstGeom prst="bentUpArrow">
            <a:avLst>
              <a:gd name="adj1" fmla="val 27248"/>
              <a:gd name="adj2" fmla="val 25000"/>
              <a:gd name="adj3" fmla="val 25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8110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144F36AE-2BC0-46EE-8F00-C3BA24FA2375}"/>
              </a:ext>
            </a:extLst>
          </p:cNvPr>
          <p:cNvPicPr>
            <a:picLocks noChangeAspect="1"/>
          </p:cNvPicPr>
          <p:nvPr/>
        </p:nvPicPr>
        <p:blipFill>
          <a:blip r:embed="rId2"/>
          <a:stretch>
            <a:fillRect/>
          </a:stretch>
        </p:blipFill>
        <p:spPr>
          <a:xfrm>
            <a:off x="0" y="1877365"/>
            <a:ext cx="9144000" cy="1320544"/>
          </a:xfrm>
          <a:prstGeom prst="rect">
            <a:avLst/>
          </a:prstGeom>
        </p:spPr>
      </p:pic>
      <p:sp>
        <p:nvSpPr>
          <p:cNvPr id="2" name="날짜 개체 틀 1"/>
          <p:cNvSpPr>
            <a:spLocks noGrp="1"/>
          </p:cNvSpPr>
          <p:nvPr>
            <p:ph type="dt" sz="half" idx="10"/>
          </p:nvPr>
        </p:nvSpPr>
        <p:spPr/>
        <p:txBody>
          <a:bodyPr/>
          <a:lstStyle/>
          <a:p>
            <a:r>
              <a:rPr lang="en-US" altLang="ko-KR"/>
              <a:t>April 2024</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a:t>Sang-Kyu Lim (ETRI)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2800" b="1" dirty="0">
                <a:latin typeface="+mj-ea"/>
                <a:ea typeface="+mj-ea"/>
                <a:cs typeface="Arial" panose="020B0604020202020204" pitchFamily="34" charset="0"/>
              </a:rPr>
              <a:t>CID#  I-11</a:t>
            </a:r>
            <a:endParaRPr lang="ko-KR" altLang="en-US" sz="2800" b="1" dirty="0">
              <a:latin typeface="+mj-ea"/>
              <a:ea typeface="+mj-ea"/>
              <a:cs typeface="Arial" panose="020B0604020202020204" pitchFamily="34" charset="0"/>
            </a:endParaRPr>
          </a:p>
        </p:txBody>
      </p:sp>
      <p:sp>
        <p:nvSpPr>
          <p:cNvPr id="9" name="Rectangle 3"/>
          <p:cNvSpPr>
            <a:spLocks noChangeArrowheads="1"/>
          </p:cNvSpPr>
          <p:nvPr/>
        </p:nvSpPr>
        <p:spPr bwMode="auto">
          <a:xfrm>
            <a:off x="269921" y="4656938"/>
            <a:ext cx="8432878" cy="663589"/>
          </a:xfrm>
          <a:prstGeom prst="rect">
            <a:avLst/>
          </a:prstGeom>
          <a:noFill/>
          <a:ln w="12700">
            <a:noFill/>
            <a:miter lim="800000"/>
            <a:headEnd type="none" w="sm" len="sm"/>
            <a:tailEnd type="none" w="sm" len="sm"/>
          </a:ln>
        </p:spPr>
        <p:txBody>
          <a:bodyPr/>
          <a:lstStyle/>
          <a:p>
            <a:pPr marL="342900" indent="-342900" algn="just">
              <a:lnSpc>
                <a:spcPct val="90000"/>
              </a:lnSpc>
              <a:spcBef>
                <a:spcPct val="20000"/>
              </a:spcBef>
              <a:spcAft>
                <a:spcPts val="600"/>
              </a:spcAft>
              <a:buClr>
                <a:schemeClr val="tx1"/>
              </a:buClr>
              <a:buFont typeface="Wingdings" panose="05000000000000000000" pitchFamily="2" charset="2"/>
              <a:buChar char="§"/>
            </a:pPr>
            <a:r>
              <a:rPr lang="en-US" altLang="ko-KR" sz="1800" dirty="0"/>
              <a:t>It’s better if the disposition detail in this comment is changed like this to satisfy the comment resolution guidelines.</a:t>
            </a:r>
          </a:p>
        </p:txBody>
      </p:sp>
      <p:pic>
        <p:nvPicPr>
          <p:cNvPr id="16" name="그림 15">
            <a:extLst>
              <a:ext uri="{FF2B5EF4-FFF2-40B4-BE49-F238E27FC236}">
                <a16:creationId xmlns:a16="http://schemas.microsoft.com/office/drawing/2014/main" id="{9C79AC93-051F-429C-ACA6-54A87BE09F69}"/>
              </a:ext>
            </a:extLst>
          </p:cNvPr>
          <p:cNvPicPr>
            <a:picLocks noChangeAspect="1"/>
          </p:cNvPicPr>
          <p:nvPr/>
        </p:nvPicPr>
        <p:blipFill>
          <a:blip r:embed="rId3"/>
          <a:stretch>
            <a:fillRect/>
          </a:stretch>
        </p:blipFill>
        <p:spPr>
          <a:xfrm>
            <a:off x="0" y="1537101"/>
            <a:ext cx="9144000" cy="353169"/>
          </a:xfrm>
          <a:prstGeom prst="rect">
            <a:avLst/>
          </a:prstGeom>
        </p:spPr>
      </p:pic>
      <p:sp>
        <p:nvSpPr>
          <p:cNvPr id="15" name="직사각형 14">
            <a:extLst>
              <a:ext uri="{FF2B5EF4-FFF2-40B4-BE49-F238E27FC236}">
                <a16:creationId xmlns:a16="http://schemas.microsoft.com/office/drawing/2014/main" id="{C7B70F82-2B49-41F1-97A9-416619C134F7}"/>
              </a:ext>
            </a:extLst>
          </p:cNvPr>
          <p:cNvSpPr/>
          <p:nvPr/>
        </p:nvSpPr>
        <p:spPr bwMode="auto">
          <a:xfrm>
            <a:off x="6899759" y="2078959"/>
            <a:ext cx="2245525" cy="353169"/>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16A592F3-C16F-4790-A2D1-30ECB5CBEE21}"/>
              </a:ext>
            </a:extLst>
          </p:cNvPr>
          <p:cNvSpPr txBox="1"/>
          <p:nvPr/>
        </p:nvSpPr>
        <p:spPr>
          <a:xfrm>
            <a:off x="4147116" y="1889456"/>
            <a:ext cx="2816797" cy="261610"/>
          </a:xfrm>
          <a:prstGeom prst="rect">
            <a:avLst/>
          </a:prstGeom>
          <a:noFill/>
        </p:spPr>
        <p:txBody>
          <a:bodyPr wrap="none" rtlCol="0">
            <a:spAutoFit/>
          </a:bodyPr>
          <a:lstStyle/>
          <a:p>
            <a:r>
              <a:rPr lang="en-US" altLang="ko-KR" sz="1100" dirty="0">
                <a:solidFill>
                  <a:srgbClr val="0000FF"/>
                </a:solidFill>
              </a:rPr>
              <a:t>“Change L2 to L5 in p13 as indicated below: ”</a:t>
            </a:r>
            <a:endParaRPr lang="ko-KR" altLang="en-US" sz="1100" dirty="0">
              <a:solidFill>
                <a:srgbClr val="0000FF"/>
              </a:solidFill>
            </a:endParaRPr>
          </a:p>
        </p:txBody>
      </p:sp>
      <p:sp>
        <p:nvSpPr>
          <p:cNvPr id="8" name="화살표: 위로 굽음 7">
            <a:extLst>
              <a:ext uri="{FF2B5EF4-FFF2-40B4-BE49-F238E27FC236}">
                <a16:creationId xmlns:a16="http://schemas.microsoft.com/office/drawing/2014/main" id="{2212ACC8-D673-44E5-883E-3F7059CC719F}"/>
              </a:ext>
            </a:extLst>
          </p:cNvPr>
          <p:cNvSpPr/>
          <p:nvPr/>
        </p:nvSpPr>
        <p:spPr bwMode="auto">
          <a:xfrm rot="5400000">
            <a:off x="6546607" y="1976659"/>
            <a:ext cx="155242" cy="504056"/>
          </a:xfrm>
          <a:prstGeom prst="bentUpArrow">
            <a:avLst>
              <a:gd name="adj1" fmla="val 27248"/>
              <a:gd name="adj2" fmla="val 25000"/>
              <a:gd name="adj3" fmla="val 25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8" name="사각형: 둥근 모서리 17">
            <a:extLst>
              <a:ext uri="{FF2B5EF4-FFF2-40B4-BE49-F238E27FC236}">
                <a16:creationId xmlns:a16="http://schemas.microsoft.com/office/drawing/2014/main" id="{70458FDB-B9AE-4794-AB2A-7598C0B4E0F6}"/>
              </a:ext>
            </a:extLst>
          </p:cNvPr>
          <p:cNvSpPr/>
          <p:nvPr/>
        </p:nvSpPr>
        <p:spPr bwMode="auto">
          <a:xfrm>
            <a:off x="1547664" y="3692523"/>
            <a:ext cx="1296144" cy="337112"/>
          </a:xfrm>
          <a:prstGeom prst="round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a:ln>
                  <a:noFill/>
                </a:ln>
                <a:solidFill>
                  <a:schemeClr val="tx1"/>
                </a:solidFill>
                <a:effectLst/>
                <a:latin typeface="Times New Roman" pitchFamily="18" charset="0"/>
              </a:rPr>
              <a:t>Current D7 Draft</a:t>
            </a:r>
            <a:endParaRPr kumimoji="0" lang="ko-KR" altLang="en-US" sz="1200" b="0" i="0" u="none" strike="noStrike" cap="none" normalizeH="0" baseline="0" dirty="0">
              <a:ln>
                <a:noFill/>
              </a:ln>
              <a:solidFill>
                <a:schemeClr val="tx1"/>
              </a:solidFill>
              <a:effectLst/>
              <a:latin typeface="Times New Roman" pitchFamily="18" charset="0"/>
            </a:endParaRPr>
          </a:p>
        </p:txBody>
      </p:sp>
      <p:pic>
        <p:nvPicPr>
          <p:cNvPr id="11" name="그림 10">
            <a:extLst>
              <a:ext uri="{FF2B5EF4-FFF2-40B4-BE49-F238E27FC236}">
                <a16:creationId xmlns:a16="http://schemas.microsoft.com/office/drawing/2014/main" id="{3E70F730-AE9A-485C-ADD5-E240EDC164AD}"/>
              </a:ext>
            </a:extLst>
          </p:cNvPr>
          <p:cNvPicPr>
            <a:picLocks noChangeAspect="1"/>
          </p:cNvPicPr>
          <p:nvPr/>
        </p:nvPicPr>
        <p:blipFill>
          <a:blip r:embed="rId4"/>
          <a:stretch>
            <a:fillRect/>
          </a:stretch>
        </p:blipFill>
        <p:spPr>
          <a:xfrm>
            <a:off x="2915816" y="3502464"/>
            <a:ext cx="6003007" cy="679172"/>
          </a:xfrm>
          <a:prstGeom prst="rect">
            <a:avLst/>
          </a:prstGeom>
          <a:ln>
            <a:solidFill>
              <a:schemeClr val="tx1"/>
            </a:solidFill>
          </a:ln>
        </p:spPr>
      </p:pic>
      <p:sp>
        <p:nvSpPr>
          <p:cNvPr id="23" name="직사각형 22">
            <a:extLst>
              <a:ext uri="{FF2B5EF4-FFF2-40B4-BE49-F238E27FC236}">
                <a16:creationId xmlns:a16="http://schemas.microsoft.com/office/drawing/2014/main" id="{E051E1D6-6FE9-4F56-A1A9-9B30E777F2CC}"/>
              </a:ext>
            </a:extLst>
          </p:cNvPr>
          <p:cNvSpPr/>
          <p:nvPr/>
        </p:nvSpPr>
        <p:spPr bwMode="auto">
          <a:xfrm>
            <a:off x="7201813" y="3530051"/>
            <a:ext cx="223849" cy="153862"/>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E9817615-B592-40A9-8CC0-1031C5C19C2A}"/>
              </a:ext>
            </a:extLst>
          </p:cNvPr>
          <p:cNvSpPr txBox="1"/>
          <p:nvPr/>
        </p:nvSpPr>
        <p:spPr>
          <a:xfrm>
            <a:off x="6319009" y="2333898"/>
            <a:ext cx="511679" cy="276999"/>
          </a:xfrm>
          <a:prstGeom prst="rect">
            <a:avLst/>
          </a:prstGeom>
          <a:noFill/>
        </p:spPr>
        <p:txBody>
          <a:bodyPr wrap="none" rtlCol="0">
            <a:spAutoFit/>
          </a:bodyPr>
          <a:lstStyle/>
          <a:p>
            <a:r>
              <a:rPr lang="en-US" altLang="ko-KR" dirty="0">
                <a:solidFill>
                  <a:srgbClr val="0000FF"/>
                </a:solidFill>
              </a:rPr>
              <a:t>“the”</a:t>
            </a:r>
            <a:endParaRPr lang="ko-KR" altLang="en-US" dirty="0">
              <a:solidFill>
                <a:srgbClr val="0000FF"/>
              </a:solidFill>
            </a:endParaRPr>
          </a:p>
        </p:txBody>
      </p:sp>
      <p:sp>
        <p:nvSpPr>
          <p:cNvPr id="26" name="화살표: 위로 굽음 25">
            <a:extLst>
              <a:ext uri="{FF2B5EF4-FFF2-40B4-BE49-F238E27FC236}">
                <a16:creationId xmlns:a16="http://schemas.microsoft.com/office/drawing/2014/main" id="{EA0FF623-29D1-4D1C-95AA-851EA2CFEBC9}"/>
              </a:ext>
            </a:extLst>
          </p:cNvPr>
          <p:cNvSpPr/>
          <p:nvPr/>
        </p:nvSpPr>
        <p:spPr bwMode="auto">
          <a:xfrm flipV="1">
            <a:off x="6785589" y="2465778"/>
            <a:ext cx="1737152" cy="100282"/>
          </a:xfrm>
          <a:prstGeom prst="bentUpArrow">
            <a:avLst>
              <a:gd name="adj1" fmla="val 27248"/>
              <a:gd name="adj2" fmla="val 25000"/>
              <a:gd name="adj3" fmla="val 25000"/>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99430452"/>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8918</TotalTime>
  <Words>2331</Words>
  <Application>Microsoft Office PowerPoint</Application>
  <PresentationFormat>화면 슬라이드 쇼(4:3)</PresentationFormat>
  <Paragraphs>283</Paragraphs>
  <Slides>28</Slides>
  <Notes>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28</vt:i4>
      </vt:variant>
    </vt:vector>
  </HeadingPairs>
  <TitlesOfParts>
    <vt:vector size="36" baseType="lpstr">
      <vt:lpstr>Arial Unicode MS</vt:lpstr>
      <vt:lpstr>宋体</vt:lpstr>
      <vt:lpstr>굴림</vt:lpstr>
      <vt:lpstr>맑은 고딕</vt:lpstr>
      <vt:lpstr>Arial</vt:lpstr>
      <vt:lpstr>Times New Roman</vt:lpstr>
      <vt:lpstr>Wingdings</vt:lpstr>
      <vt:lpstr>high_speed_proposals</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USER</cp:lastModifiedBy>
  <cp:revision>540</cp:revision>
  <cp:lastPrinted>2018-04-17T08:30:56Z</cp:lastPrinted>
  <dcterms:created xsi:type="dcterms:W3CDTF">2016-01-08T02:18:10Z</dcterms:created>
  <dcterms:modified xsi:type="dcterms:W3CDTF">2024-04-22T12:28:18Z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